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6"/>
  </p:notesMasterIdLst>
  <p:sldIdLst>
    <p:sldId id="256" r:id="rId4"/>
    <p:sldId id="478" r:id="rId5"/>
    <p:sldId id="481" r:id="rId7"/>
    <p:sldId id="470" r:id="rId8"/>
    <p:sldId id="487" r:id="rId9"/>
    <p:sldId id="531" r:id="rId10"/>
    <p:sldId id="577" r:id="rId11"/>
    <p:sldId id="532" r:id="rId12"/>
    <p:sldId id="578" r:id="rId13"/>
    <p:sldId id="579" r:id="rId14"/>
    <p:sldId id="580" r:id="rId15"/>
    <p:sldId id="581" r:id="rId16"/>
    <p:sldId id="582" r:id="rId17"/>
    <p:sldId id="486" r:id="rId18"/>
    <p:sldId id="535" r:id="rId19"/>
    <p:sldId id="591" r:id="rId20"/>
    <p:sldId id="592" r:id="rId21"/>
    <p:sldId id="593" r:id="rId22"/>
    <p:sldId id="496" r:id="rId23"/>
  </p:sldIdLst>
  <p:sldSz cx="12192000" cy="6858000"/>
  <p:notesSz cx="6858000" cy="9144000"/>
  <p:embeddedFontLst>
    <p:embeddedFont>
      <p:font typeface="方正粗黑宋简体" panose="02000000000000000000" charset="-122"/>
      <p:regular r:id="rId27"/>
    </p:embeddedFont>
    <p:embeddedFont>
      <p:font typeface="微软雅黑" panose="020B0503020204020204" charset="-122"/>
      <p:regular r:id="rId28"/>
    </p:embeddedFont>
    <p:embeddedFont>
      <p:font typeface="字魂35号-经典雅黑" panose="00000500000000000000" pitchFamily="2" charset="-122"/>
      <p:regular r:id="rId29"/>
    </p:embeddedFont>
    <p:embeddedFont>
      <p:font typeface="等线" panose="02010600030101010101" charset="-122"/>
      <p:regular r:id="rId30"/>
    </p:embeddedFont>
  </p:embeddedFontLst>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75" userDrawn="1">
          <p15:clr>
            <a:srgbClr val="A4A3A4"/>
          </p15:clr>
        </p15:guide>
        <p15:guide id="2" pos="38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C5568"/>
    <a:srgbClr val="F4B183"/>
    <a:srgbClr val="ED7D31"/>
    <a:srgbClr val="C00000"/>
    <a:srgbClr val="046EA2"/>
    <a:srgbClr val="033E6A"/>
    <a:srgbClr val="86D1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p:scale>
          <a:sx n="41" d="100"/>
          <a:sy n="41" d="100"/>
        </p:scale>
        <p:origin x="-1860" y="-750"/>
      </p:cViewPr>
      <p:guideLst>
        <p:guide orient="horz" pos="2175"/>
        <p:guide pos="3895"/>
      </p:guideLst>
    </p:cSldViewPr>
  </p:slideViewPr>
  <p:notesTextViewPr>
    <p:cViewPr>
      <p:scale>
        <a:sx n="1" d="1"/>
        <a:sy n="1" d="1"/>
      </p:scale>
      <p:origin x="0" y="0"/>
    </p:cViewPr>
  </p:notesTextViewPr>
  <p:sorterViewPr>
    <p:cViewPr>
      <p:scale>
        <a:sx n="32" d="100"/>
        <a:sy n="32"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1" Type="http://schemas.openxmlformats.org/officeDocument/2006/relationships/tags" Target="tags/tag4.xml"/><Relationship Id="rId30" Type="http://schemas.openxmlformats.org/officeDocument/2006/relationships/font" Target="fonts/font4.fntdata"/><Relationship Id="rId3" Type="http://schemas.openxmlformats.org/officeDocument/2006/relationships/slideMaster" Target="slideMasters/slideMaster2.xml"/><Relationship Id="rId29" Type="http://schemas.openxmlformats.org/officeDocument/2006/relationships/font" Target="fonts/font3.fntdata"/><Relationship Id="rId28" Type="http://schemas.openxmlformats.org/officeDocument/2006/relationships/font" Target="fonts/font2.fntdata"/><Relationship Id="rId27" Type="http://schemas.openxmlformats.org/officeDocument/2006/relationships/font" Target="fonts/font1.fntdata"/><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Light" panose="020B0300000000000000" pitchFamily="34" charset="-122"/>
                <a:ea typeface="思源黑体 CN Light" panose="020B0300000000000000" pitchFamily="34" charset="-122"/>
              </a:defRPr>
            </a:lvl1pPr>
          </a:lstStyle>
          <a:p>
            <a:fld id="{F3A10C64-83F0-48CF-8FE3-0F81FAF67178}"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Light" panose="020B0300000000000000" pitchFamily="34" charset="-122"/>
                <a:ea typeface="思源黑体 CN Light" panose="020B0300000000000000" pitchFamily="34" charset="-122"/>
              </a:defRPr>
            </a:lvl1pPr>
          </a:lstStyle>
          <a:p>
            <a:fld id="{28AD01E3-C28A-40DC-AEF7-F757DE35034A}"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1pPr>
    <a:lvl2pPr marL="4572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2pPr>
    <a:lvl3pPr marL="9144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3pPr>
    <a:lvl4pPr marL="13716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4pPr>
    <a:lvl5pPr marL="18288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1_内容与标题">
    <p:spTree>
      <p:nvGrpSpPr>
        <p:cNvPr id="1" name=""/>
        <p:cNvGrpSpPr/>
        <p:nvPr/>
      </p:nvGrpSpPr>
      <p:grpSpPr>
        <a:xfrm>
          <a:off x="0" y="0"/>
          <a:ext cx="0" cy="0"/>
          <a:chOff x="0" y="0"/>
          <a:chExt cx="0" cy="0"/>
        </a:xfrm>
      </p:grpSpPr>
    </p:spTree>
  </p:cSld>
  <p:clrMapOvr>
    <a:masterClrMapping/>
  </p:clrMapOvr>
  <p:transition spd="slow">
    <p:cover dir="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accent2">
                <a:lumMod val="20000"/>
                <a:lumOff val="80000"/>
                <a:alpha val="80000"/>
              </a:schemeClr>
            </a:gs>
            <a:gs pos="0">
              <a:schemeClr val="bg1"/>
            </a:gs>
          </a:gsLst>
          <a:lin ang="27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F4715C01-B7B3-48FF-96BD-CF3468EFFF7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CA1677E9-DC4E-4BC1-8958-430635127205}"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accent2">
                <a:lumMod val="20000"/>
                <a:lumOff val="80000"/>
                <a:alpha val="80000"/>
              </a:schemeClr>
            </a:gs>
            <a:gs pos="0">
              <a:schemeClr val="bg1"/>
            </a:gs>
          </a:gsLst>
          <a:lin ang="27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F4715C01-B7B3-48FF-96BD-CF3468EFFF7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CA1677E9-DC4E-4BC1-8958-430635127205}"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tags" Target="../tags/tag1.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3.xml"/><Relationship Id="rId2" Type="http://schemas.openxmlformats.org/officeDocument/2006/relationships/image" Target="../media/image3.jpeg"/><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152621" y="2"/>
            <a:ext cx="13975032" cy="6857998"/>
            <a:chOff x="-152621" y="2"/>
            <a:chExt cx="13975032" cy="6857998"/>
          </a:xfrm>
        </p:grpSpPr>
        <p:sp>
          <p:nvSpPr>
            <p:cNvPr id="39" name="任意多边形: 形状 38"/>
            <p:cNvSpPr/>
            <p:nvPr/>
          </p:nvSpPr>
          <p:spPr>
            <a:xfrm>
              <a:off x="161581"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4" name="任意多边形: 形状 33"/>
            <p:cNvSpPr/>
            <p:nvPr/>
          </p:nvSpPr>
          <p:spPr>
            <a:xfrm>
              <a:off x="4480"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5" name="任意多边形: 形状 34"/>
            <p:cNvSpPr/>
            <p:nvPr/>
          </p:nvSpPr>
          <p:spPr>
            <a:xfrm>
              <a:off x="-152621" y="2"/>
              <a:ext cx="13660830" cy="6857998"/>
            </a:xfrm>
            <a:custGeom>
              <a:avLst/>
              <a:gdLst>
                <a:gd name="connsiteX0" fmla="*/ 13660830 w 13660830"/>
                <a:gd name="connsiteY0" fmla="*/ 3988372 h 6857998"/>
                <a:gd name="connsiteX1" fmla="*/ 13562073 w 13660830"/>
                <a:gd name="connsiteY1" fmla="*/ 4280240 h 6857998"/>
                <a:gd name="connsiteX2" fmla="*/ 12211831 w 13660830"/>
                <a:gd name="connsiteY2" fmla="*/ 6531055 h 6857998"/>
                <a:gd name="connsiteX3" fmla="*/ 11897318 w 13660830"/>
                <a:gd name="connsiteY3" fmla="*/ 6857998 h 6857998"/>
                <a:gd name="connsiteX4" fmla="*/ 8255666 w 13660830"/>
                <a:gd name="connsiteY4" fmla="*/ 6857998 h 6857998"/>
                <a:gd name="connsiteX5" fmla="*/ 8421134 w 13660830"/>
                <a:gd name="connsiteY5" fmla="*/ 6853292 h 6857998"/>
                <a:gd name="connsiteX6" fmla="*/ 13412904 w 13660830"/>
                <a:gd name="connsiteY6" fmla="*/ 4319920 h 6857998"/>
                <a:gd name="connsiteX7" fmla="*/ 259262 w 13660830"/>
                <a:gd name="connsiteY7" fmla="*/ 0 h 6857998"/>
                <a:gd name="connsiteX8" fmla="*/ 1026641 w 13660830"/>
                <a:gd name="connsiteY8" fmla="*/ 0 h 6857998"/>
                <a:gd name="connsiteX9" fmla="*/ 1032493 w 13660830"/>
                <a:gd name="connsiteY9" fmla="*/ 231457 h 6857998"/>
                <a:gd name="connsiteX10" fmla="*/ 7667910 w 13660830"/>
                <a:gd name="connsiteY10" fmla="*/ 6856255 h 6857998"/>
                <a:gd name="connsiteX11" fmla="*/ 7739054 w 13660830"/>
                <a:gd name="connsiteY11" fmla="*/ 6857998 h 6857998"/>
                <a:gd name="connsiteX12" fmla="*/ 2087399 w 13660830"/>
                <a:gd name="connsiteY12" fmla="*/ 6857998 h 6857998"/>
                <a:gd name="connsiteX13" fmla="*/ 2048264 w 13660830"/>
                <a:gd name="connsiteY13" fmla="*/ 6820686 h 6857998"/>
                <a:gd name="connsiteX14" fmla="*/ 0 w 13660830"/>
                <a:gd name="connsiteY14" fmla="*/ 1875740 h 6857998"/>
                <a:gd name="connsiteX15" fmla="*/ 179075 w 13660830"/>
                <a:gd name="connsiteY15" fmla="*/ 29641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60830" h="6857998">
                  <a:moveTo>
                    <a:pt x="13660830" y="3988372"/>
                  </a:moveTo>
                  <a:lnTo>
                    <a:pt x="13562073" y="4280240"/>
                  </a:lnTo>
                  <a:cubicBezTo>
                    <a:pt x="13255684" y="5117028"/>
                    <a:pt x="12793964" y="5878939"/>
                    <a:pt x="12211831" y="6531055"/>
                  </a:cubicBezTo>
                  <a:lnTo>
                    <a:pt x="11897318" y="6857998"/>
                  </a:lnTo>
                  <a:lnTo>
                    <a:pt x="8255666" y="6857998"/>
                  </a:lnTo>
                  <a:lnTo>
                    <a:pt x="8421134" y="6853292"/>
                  </a:lnTo>
                  <a:cubicBezTo>
                    <a:pt x="10429184" y="6738764"/>
                    <a:pt x="12210412" y="5777002"/>
                    <a:pt x="13412904" y="4319920"/>
                  </a:cubicBezTo>
                  <a:close/>
                  <a:moveTo>
                    <a:pt x="259262" y="0"/>
                  </a:moveTo>
                  <a:lnTo>
                    <a:pt x="1026641" y="0"/>
                  </a:lnTo>
                  <a:lnTo>
                    <a:pt x="1032493" y="231457"/>
                  </a:lnTo>
                  <a:cubicBezTo>
                    <a:pt x="1213940" y="3810990"/>
                    <a:pt x="4086902" y="6680412"/>
                    <a:pt x="7667910" y="6856255"/>
                  </a:cubicBezTo>
                  <a:lnTo>
                    <a:pt x="7739054" y="6857998"/>
                  </a:lnTo>
                  <a:lnTo>
                    <a:pt x="2087399" y="6857998"/>
                  </a:lnTo>
                  <a:lnTo>
                    <a:pt x="2048264" y="6820686"/>
                  </a:lnTo>
                  <a:cubicBezTo>
                    <a:pt x="782742" y="5555164"/>
                    <a:pt x="0" y="3806862"/>
                    <a:pt x="0" y="1875740"/>
                  </a:cubicBezTo>
                  <a:cubicBezTo>
                    <a:pt x="0" y="1332612"/>
                    <a:pt x="61917" y="803945"/>
                    <a:pt x="179075" y="29641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grpSp>
      <p:sp>
        <p:nvSpPr>
          <p:cNvPr id="40" name="文本框 39"/>
          <p:cNvSpPr txBox="1"/>
          <p:nvPr/>
        </p:nvSpPr>
        <p:spPr>
          <a:xfrm>
            <a:off x="5946775" y="1998345"/>
            <a:ext cx="5837555" cy="2584450"/>
          </a:xfrm>
          <a:prstGeom prst="rect">
            <a:avLst/>
          </a:prstGeom>
          <a:noFill/>
        </p:spPr>
        <p:txBody>
          <a:bodyPr wrap="square" rtlCol="0">
            <a:spAutoFit/>
          </a:bodyPr>
          <a:lstStyle/>
          <a:p>
            <a:r>
              <a:rPr lang="zh-CN" altLang="en-US" sz="5400" b="1" dirty="0">
                <a:latin typeface="方正粗黑宋简体" panose="02000000000000000000" charset="-122"/>
                <a:ea typeface="方正粗黑宋简体" panose="02000000000000000000" charset="-122"/>
              </a:rPr>
              <a:t>任务三　了解我国汽车融资租赁相关法律问题</a:t>
            </a:r>
            <a:endParaRPr lang="zh-CN" altLang="en-US" sz="5400" b="1" dirty="0">
              <a:latin typeface="方正粗黑宋简体" panose="02000000000000000000" charset="-122"/>
              <a:ea typeface="方正粗黑宋简体" panose="02000000000000000000" charset="-122"/>
            </a:endParaRPr>
          </a:p>
        </p:txBody>
      </p:sp>
      <p:sp>
        <p:nvSpPr>
          <p:cNvPr id="41" name="文本框 40"/>
          <p:cNvSpPr txBox="1"/>
          <p:nvPr/>
        </p:nvSpPr>
        <p:spPr>
          <a:xfrm>
            <a:off x="7615030" y="1390650"/>
            <a:ext cx="2755265" cy="398780"/>
          </a:xfrm>
          <a:prstGeom prst="rect">
            <a:avLst/>
          </a:prstGeom>
          <a:noFill/>
        </p:spPr>
        <p:txBody>
          <a:bodyPr wrap="square" rtlCol="0">
            <a:spAutoFit/>
          </a:bodyPr>
          <a:lstStyle/>
          <a:p>
            <a:pPr algn="r"/>
            <a:r>
              <a:rPr lang="en-US" altLang="zh-CN" sz="2000" spc="600" dirty="0">
                <a:solidFill>
                  <a:schemeClr val="accent2"/>
                </a:solidFill>
                <a:latin typeface="微软雅黑" panose="020B0503020204020204" charset="-122"/>
                <a:ea typeface="微软雅黑" panose="020B0503020204020204" charset="-122"/>
              </a:rPr>
              <a:t>Auto Finance</a:t>
            </a:r>
            <a:endParaRPr lang="en-US" altLang="zh-CN" sz="2000" spc="600" dirty="0">
              <a:solidFill>
                <a:schemeClr val="accent2"/>
              </a:solidFill>
              <a:latin typeface="微软雅黑" panose="020B0503020204020204" charset="-122"/>
              <a:ea typeface="微软雅黑" panose="020B0503020204020204" charset="-122"/>
            </a:endParaRPr>
          </a:p>
        </p:txBody>
      </p:sp>
      <p:sp>
        <p:nvSpPr>
          <p:cNvPr id="43" name="文本框 42"/>
          <p:cNvSpPr txBox="1"/>
          <p:nvPr/>
        </p:nvSpPr>
        <p:spPr>
          <a:xfrm>
            <a:off x="9977902" y="442058"/>
            <a:ext cx="1554480" cy="368300"/>
          </a:xfrm>
          <a:prstGeom prst="rect">
            <a:avLst/>
          </a:prstGeom>
          <a:noFill/>
        </p:spPr>
        <p:txBody>
          <a:bodyPr wrap="none" rtlCol="0">
            <a:spAutoFit/>
          </a:bodyPr>
          <a:lstStyle/>
          <a:p>
            <a:r>
              <a:rPr lang="zh-CN" altLang="en-US" dirty="0">
                <a:latin typeface="微软雅黑" panose="020B0503020204020204" charset="-122"/>
                <a:ea typeface="微软雅黑" panose="020B0503020204020204" charset="-122"/>
              </a:rPr>
              <a:t>汽车金融服务</a:t>
            </a:r>
            <a:endParaRPr lang="zh-CN" altLang="en-US" dirty="0">
              <a:latin typeface="微软雅黑" panose="020B0503020204020204" charset="-122"/>
              <a:ea typeface="微软雅黑" panose="020B0503020204020204" charset="-122"/>
            </a:endParaRPr>
          </a:p>
        </p:txBody>
      </p:sp>
      <p:sp>
        <p:nvSpPr>
          <p:cNvPr id="44" name="矩形: 圆角 43"/>
          <p:cNvSpPr/>
          <p:nvPr/>
        </p:nvSpPr>
        <p:spPr>
          <a:xfrm>
            <a:off x="6453297" y="4791075"/>
            <a:ext cx="4431030" cy="49149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思源黑体 CN Light" panose="020B0300000000000000" pitchFamily="34" charset="-122"/>
              <a:ea typeface="思源黑体 CN Light" panose="020B0300000000000000" pitchFamily="34" charset="-122"/>
            </a:endParaRPr>
          </a:p>
        </p:txBody>
      </p:sp>
      <p:sp>
        <p:nvSpPr>
          <p:cNvPr id="45" name="文本框 44"/>
          <p:cNvSpPr txBox="1"/>
          <p:nvPr/>
        </p:nvSpPr>
        <p:spPr>
          <a:xfrm>
            <a:off x="6777355" y="4791075"/>
            <a:ext cx="3782695" cy="706120"/>
          </a:xfrm>
          <a:prstGeom prst="rect">
            <a:avLst/>
          </a:prstGeom>
          <a:noFill/>
        </p:spPr>
        <p:txBody>
          <a:bodyPr wrap="none" rtlCol="0">
            <a:noAutofit/>
          </a:bodyPr>
          <a:lstStyle/>
          <a:p>
            <a:pPr algn="l"/>
            <a:r>
              <a:rPr lang="zh-CN" altLang="en-US" sz="2000" dirty="0">
                <a:solidFill>
                  <a:schemeClr val="bg1"/>
                </a:solidFill>
                <a:latin typeface="微软雅黑" panose="020B0503020204020204" charset="-122"/>
                <a:ea typeface="微软雅黑" panose="020B0503020204020204" charset="-122"/>
              </a:rPr>
              <a:t>模块七　</a:t>
            </a:r>
            <a:r>
              <a:rPr lang="zh-CN" altLang="en-US" sz="2000" dirty="0">
                <a:solidFill>
                  <a:schemeClr val="bg1"/>
                </a:solidFill>
                <a:latin typeface="微软雅黑" panose="020B0503020204020204" charset="-122"/>
                <a:ea typeface="微软雅黑" panose="020B0503020204020204" charset="-122"/>
                <a:sym typeface="+mn-ea"/>
              </a:rPr>
              <a:t>汽车金融的相关法律法规</a:t>
            </a:r>
            <a:endParaRPr lang="zh-CN" altLang="en-US" sz="2000" dirty="0">
              <a:solidFill>
                <a:schemeClr val="bg1"/>
              </a:solidFill>
              <a:latin typeface="微软雅黑" panose="020B0503020204020204" charset="-122"/>
              <a:ea typeface="微软雅黑" panose="020B0503020204020204" charset="-122"/>
            </a:endParaRPr>
          </a:p>
          <a:p>
            <a:pPr algn="l"/>
            <a:endParaRPr lang="zh-CN" altLang="en-US" sz="2000" dirty="0">
              <a:solidFill>
                <a:schemeClr val="bg1"/>
              </a:solidFill>
              <a:latin typeface="微软雅黑" panose="020B0503020204020204" charset="-122"/>
              <a:ea typeface="微软雅黑" panose="020B0503020204020204" charset="-122"/>
            </a:endParaRPr>
          </a:p>
        </p:txBody>
      </p:sp>
      <p:sp>
        <p:nvSpPr>
          <p:cNvPr id="5" name="椭圆 4"/>
          <p:cNvSpPr/>
          <p:nvPr/>
        </p:nvSpPr>
        <p:spPr>
          <a:xfrm>
            <a:off x="9627235" y="450850"/>
            <a:ext cx="350520" cy="3505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思源黑体 CN Regular" panose="020B0500000000000000" pitchFamily="34" charset="-122"/>
              <a:ea typeface="思源黑体 CN Regular" panose="020B0500000000000000" pitchFamily="34" charset="-122"/>
            </a:endParaRPr>
          </a:p>
        </p:txBody>
      </p:sp>
      <p:pic>
        <p:nvPicPr>
          <p:cNvPr id="2" name="图片 1" descr="RA7IGZ95I0VWYH2E3R3)K(6"/>
          <p:cNvPicPr/>
          <p:nvPr/>
        </p:nvPicPr>
        <p:blipFill>
          <a:blip r:embed="rId1"/>
          <a:srcRect l="32830" t="-14" r="25806" b="14"/>
          <a:stretch>
            <a:fillRect/>
          </a:stretch>
        </p:blipFill>
        <p:spPr>
          <a:xfrm>
            <a:off x="1203960" y="1552575"/>
            <a:ext cx="4377600" cy="4377600"/>
          </a:xfrm>
          <a:prstGeom prst="ellipse">
            <a:avLst/>
          </a:prstGeom>
          <a:ln w="50800">
            <a:solidFill>
              <a:srgbClr val="C00000"/>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down)">
                                      <p:cBhvr>
                                        <p:cTn id="7" dur="500"/>
                                        <p:tgtEl>
                                          <p:spTgt spid="4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down)">
                                      <p:cBhvr>
                                        <p:cTn id="10" dur="500"/>
                                        <p:tgtEl>
                                          <p:spTgt spid="4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wipe(down)">
                                      <p:cBhvr>
                                        <p:cTn id="13" dur="500"/>
                                        <p:tgtEl>
                                          <p:spTgt spid="4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wipe(down)">
                                      <p:cBhvr>
                                        <p:cTn id="16" dur="500"/>
                                        <p:tgtEl>
                                          <p:spTgt spid="41"/>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down)">
                                      <p:cBhvr>
                                        <p:cTn id="19" dur="500"/>
                                        <p:tgtEl>
                                          <p:spTgt spid="40"/>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wipe(down)">
                                      <p:cBhvr>
                                        <p:cTn id="22" dur="500"/>
                                        <p:tgtEl>
                                          <p:spTgt spid="45"/>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linds(horizontal)">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3" grpId="0"/>
      <p:bldP spid="44" grpId="0" bldLvl="0" animBg="1"/>
      <p:bldP spid="45" grpId="0"/>
      <p:bldP spid="5" grpId="0" bldLvl="0" animBg="1"/>
      <p:bldP spid="5"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653790" y="1130300"/>
            <a:ext cx="4931410" cy="491490"/>
            <a:chOff x="5754" y="1960"/>
            <a:chExt cx="7766" cy="774"/>
          </a:xfrm>
        </p:grpSpPr>
        <p:sp>
          <p:nvSpPr>
            <p:cNvPr id="26" name="矩形: 圆角 43"/>
            <p:cNvSpPr/>
            <p:nvPr/>
          </p:nvSpPr>
          <p:spPr>
            <a:xfrm>
              <a:off x="6391" y="1960"/>
              <a:ext cx="6492"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27" name="文本框 26"/>
            <p:cNvSpPr txBox="1"/>
            <p:nvPr/>
          </p:nvSpPr>
          <p:spPr>
            <a:xfrm>
              <a:off x="5754" y="2033"/>
              <a:ext cx="7766" cy="628"/>
            </a:xfrm>
            <a:prstGeom prst="rect">
              <a:avLst/>
            </a:prstGeom>
            <a:noFill/>
          </p:spPr>
          <p:txBody>
            <a:bodyPr wrap="square" rtlCol="0">
              <a:spAutoFit/>
            </a:bodyPr>
            <a:lstStyle/>
            <a:p>
              <a:pPr algn="ctr"/>
              <a:r>
                <a:rPr lang="zh-CN" altLang="en-US" sz="2000" b="1" dirty="0">
                  <a:solidFill>
                    <a:schemeClr val="bg1"/>
                  </a:solidFill>
                  <a:latin typeface="微软雅黑" panose="020B0503020204020204" charset="-122"/>
                  <a:ea typeface="微软雅黑" panose="020B0503020204020204" charset="-122"/>
                </a:rPr>
                <a:t>三、汽车租赁相关法律案例分析</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2" name="文本框 1"/>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17" name="组合 16"/>
          <p:cNvGrpSpPr/>
          <p:nvPr/>
        </p:nvGrpSpPr>
        <p:grpSpPr>
          <a:xfrm>
            <a:off x="1192530" y="1877060"/>
            <a:ext cx="3880485" cy="465455"/>
            <a:chOff x="1397" y="3848"/>
            <a:chExt cx="6111" cy="733"/>
          </a:xfrm>
        </p:grpSpPr>
        <p:grpSp>
          <p:nvGrpSpPr>
            <p:cNvPr id="7" name="组合 6"/>
            <p:cNvGrpSpPr/>
            <p:nvPr/>
          </p:nvGrpSpPr>
          <p:grpSpPr>
            <a:xfrm>
              <a:off x="1397" y="3848"/>
              <a:ext cx="6111" cy="733"/>
              <a:chOff x="2173926" y="3285519"/>
              <a:chExt cx="4572535" cy="548848"/>
            </a:xfrm>
          </p:grpSpPr>
          <p:grpSp>
            <p:nvGrpSpPr>
              <p:cNvPr id="21" name="组合 20"/>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23" name="圆角矩形 22"/>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sp>
              <p:nvSpPr>
                <p:cNvPr id="24" name="圆角矩形 23"/>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grpSp>
          <p:sp>
            <p:nvSpPr>
              <p:cNvPr id="22" name="椭圆 21"/>
              <p:cNvSpPr/>
              <p:nvPr/>
            </p:nvSpPr>
            <p:spPr>
              <a:xfrm>
                <a:off x="2307128" y="3420211"/>
                <a:ext cx="279463" cy="279463"/>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grpSp>
        <p:sp>
          <p:nvSpPr>
            <p:cNvPr id="10" name="TextBox 31"/>
            <p:cNvSpPr txBox="1"/>
            <p:nvPr/>
          </p:nvSpPr>
          <p:spPr>
            <a:xfrm>
              <a:off x="2206" y="4028"/>
              <a:ext cx="4489" cy="38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600" b="0" dirty="0">
                  <a:solidFill>
                    <a:srgbClr val="080808"/>
                  </a:solidFill>
                </a:rPr>
                <a:t>（二）租赁车辆被公安部门扣押</a:t>
              </a:r>
              <a:endParaRPr lang="zh-CN" altLang="en-US" sz="1600" b="0" dirty="0">
                <a:solidFill>
                  <a:srgbClr val="080808"/>
                </a:solidFill>
              </a:endParaRPr>
            </a:p>
          </p:txBody>
        </p:sp>
      </p:grpSp>
      <p:sp>
        <p:nvSpPr>
          <p:cNvPr id="3" name="六边形 6"/>
          <p:cNvSpPr/>
          <p:nvPr/>
        </p:nvSpPr>
        <p:spPr>
          <a:xfrm rot="16200000">
            <a:off x="1481372" y="2783711"/>
            <a:ext cx="2995313" cy="2582166"/>
          </a:xfrm>
          <a:prstGeom prst="hexagon">
            <a:avLst/>
          </a:prstGeom>
          <a:solidFill>
            <a:sysClr val="window" lastClr="FFFFFF"/>
          </a:solidFill>
          <a:ln w="12700" cap="flat" cmpd="sng" algn="ctr">
            <a:noFill/>
            <a:prstDash val="solid"/>
            <a:miter lim="800000"/>
          </a:ln>
          <a:effectLst>
            <a:outerShdw blurRad="1193800" algn="ctr" rotWithShape="0">
              <a:prstClr val="black">
                <a:alpha val="15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prstClr val="white"/>
              </a:solidFill>
              <a:effectLst/>
              <a:uLnTx/>
              <a:uFillTx/>
              <a:latin typeface="思源宋体 CN" panose="02020400000000000000" pitchFamily="18" charset="-122"/>
              <a:ea typeface="思源宋体 CN" panose="02020400000000000000" pitchFamily="18" charset="-122"/>
              <a:cs typeface="+mn-cs"/>
              <a:sym typeface="思源宋体 CN" panose="02020400000000000000" pitchFamily="18" charset="-122"/>
            </a:endParaRPr>
          </a:p>
        </p:txBody>
      </p:sp>
      <p:sp>
        <p:nvSpPr>
          <p:cNvPr id="5" name="六边形 11"/>
          <p:cNvSpPr/>
          <p:nvPr/>
        </p:nvSpPr>
        <p:spPr>
          <a:xfrm rot="16200000">
            <a:off x="1500498" y="5742392"/>
            <a:ext cx="735476" cy="634031"/>
          </a:xfrm>
          <a:prstGeom prst="hexagon">
            <a:avLst/>
          </a:prstGeom>
          <a:solidFill>
            <a:schemeClr val="accent2"/>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prstClr val="white"/>
              </a:solidFill>
              <a:effectLst/>
              <a:uLnTx/>
              <a:uFillTx/>
              <a:latin typeface="思源宋体 CN" panose="02020400000000000000" pitchFamily="18" charset="-122"/>
              <a:ea typeface="思源宋体 CN" panose="02020400000000000000" pitchFamily="18" charset="-122"/>
              <a:cs typeface="+mn-cs"/>
              <a:sym typeface="思源宋体 CN" panose="02020400000000000000" pitchFamily="18" charset="-122"/>
            </a:endParaRPr>
          </a:p>
        </p:txBody>
      </p:sp>
      <p:sp>
        <p:nvSpPr>
          <p:cNvPr id="29" name="六边形 16"/>
          <p:cNvSpPr/>
          <p:nvPr/>
        </p:nvSpPr>
        <p:spPr>
          <a:xfrm rot="16200000">
            <a:off x="4438434" y="5263831"/>
            <a:ext cx="332331" cy="286492"/>
          </a:xfrm>
          <a:prstGeom prst="hexagon">
            <a:avLst/>
          </a:prstGeom>
          <a:solidFill>
            <a:schemeClr val="accent2">
              <a:lumMod val="60000"/>
              <a:lumOff val="4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prstClr val="white"/>
              </a:solidFill>
              <a:effectLst/>
              <a:uLnTx/>
              <a:uFillTx/>
              <a:latin typeface="思源宋体 CN" panose="02020400000000000000" pitchFamily="18" charset="-122"/>
              <a:ea typeface="思源宋体 CN" panose="02020400000000000000" pitchFamily="18" charset="-122"/>
              <a:cs typeface="+mn-cs"/>
              <a:sym typeface="思源宋体 CN" panose="02020400000000000000" pitchFamily="18" charset="-122"/>
            </a:endParaRPr>
          </a:p>
        </p:txBody>
      </p:sp>
      <p:sp>
        <p:nvSpPr>
          <p:cNvPr id="31" name="六边形 17"/>
          <p:cNvSpPr/>
          <p:nvPr/>
        </p:nvSpPr>
        <p:spPr>
          <a:xfrm rot="16200000">
            <a:off x="4724776" y="3365040"/>
            <a:ext cx="332331" cy="286492"/>
          </a:xfrm>
          <a:prstGeom prst="hexagon">
            <a:avLst/>
          </a:prstGeom>
          <a:solidFill>
            <a:schemeClr val="accent2">
              <a:lumMod val="40000"/>
              <a:lumOff val="6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prstClr val="white"/>
              </a:solidFill>
              <a:effectLst/>
              <a:uLnTx/>
              <a:uFillTx/>
              <a:latin typeface="思源宋体 CN" panose="02020400000000000000" pitchFamily="18" charset="-122"/>
              <a:ea typeface="思源宋体 CN" panose="02020400000000000000" pitchFamily="18" charset="-122"/>
              <a:cs typeface="+mn-cs"/>
              <a:sym typeface="思源宋体 CN" panose="02020400000000000000" pitchFamily="18" charset="-122"/>
            </a:endParaRPr>
          </a:p>
        </p:txBody>
      </p:sp>
      <p:grpSp>
        <p:nvGrpSpPr>
          <p:cNvPr id="33" name="组合 32"/>
          <p:cNvGrpSpPr/>
          <p:nvPr/>
        </p:nvGrpSpPr>
        <p:grpSpPr>
          <a:xfrm>
            <a:off x="5651500" y="2228215"/>
            <a:ext cx="5959475" cy="1118870"/>
            <a:chOff x="7200602" y="1705726"/>
            <a:chExt cx="5096510" cy="1118870"/>
          </a:xfrm>
        </p:grpSpPr>
        <p:sp>
          <p:nvSpPr>
            <p:cNvPr id="34" name="文本框 27"/>
            <p:cNvSpPr/>
            <p:nvPr/>
          </p:nvSpPr>
          <p:spPr>
            <a:xfrm>
              <a:off x="7200602" y="2087361"/>
              <a:ext cx="5096510" cy="737235"/>
            </a:xfrm>
            <a:prstGeom prst="rect">
              <a:avLst/>
            </a:prstGeom>
          </p:spPr>
          <p:txBody>
            <a:bodyPr wrap="square">
              <a:spAutoFit/>
            </a:bodyPr>
            <a:lstStyle/>
            <a:p>
              <a:pPr lvl="0" defTabSz="914400">
                <a:lnSpc>
                  <a:spcPct val="150000"/>
                </a:lnSpc>
                <a:defRPr/>
              </a:pPr>
              <a:r>
                <a:rPr lang="zh-CN" altLang="en-US" sz="1400" dirty="0">
                  <a:solidFill>
                    <a:prstClr val="black">
                      <a:lumMod val="75000"/>
                      <a:lumOff val="25000"/>
                    </a:prstClr>
                  </a:solidFill>
                  <a:latin typeface="微软雅黑" panose="020B0503020204020204" charset="-122"/>
                  <a:ea typeface="微软雅黑" panose="020B0503020204020204" charset="-122"/>
                </a:rPr>
                <a:t>租赁车辆与所涉案件关系清楚时，公安部门没有必要将租赁车辆移交检察院或法院起诉或判决。</a:t>
              </a:r>
              <a:endParaRPr lang="zh-CN" altLang="en-US" sz="1400" dirty="0">
                <a:solidFill>
                  <a:prstClr val="black">
                    <a:lumMod val="75000"/>
                    <a:lumOff val="25000"/>
                  </a:prstClr>
                </a:solidFill>
                <a:latin typeface="微软雅黑" panose="020B0503020204020204" charset="-122"/>
                <a:ea typeface="微软雅黑" panose="020B0503020204020204" charset="-122"/>
              </a:endParaRPr>
            </a:p>
          </p:txBody>
        </p:sp>
        <p:sp>
          <p:nvSpPr>
            <p:cNvPr id="35" name="文本框 28"/>
            <p:cNvSpPr txBox="1"/>
            <p:nvPr/>
          </p:nvSpPr>
          <p:spPr>
            <a:xfrm>
              <a:off x="7200602" y="1705726"/>
              <a:ext cx="4045585" cy="460375"/>
            </a:xfrm>
            <a:prstGeom prst="rect">
              <a:avLst/>
            </a:prstGeom>
            <a:noFill/>
          </p:spPr>
          <p:txBody>
            <a:bodyPr wrap="square" rtlCol="0">
              <a:spAutoFit/>
            </a:bodyPr>
            <a:lstStyle/>
            <a:p>
              <a:pPr lvl="0" defTabSz="457200">
                <a:lnSpc>
                  <a:spcPct val="150000"/>
                </a:lnSpc>
                <a:buSzPct val="25000"/>
                <a:defRPr/>
              </a:pPr>
              <a:r>
                <a:rPr lang="zh-CN" altLang="en-US" sz="1600" b="1" dirty="0">
                  <a:solidFill>
                    <a:prstClr val="black">
                      <a:lumMod val="75000"/>
                      <a:lumOff val="25000"/>
                    </a:prstClr>
                  </a:solidFill>
                  <a:latin typeface="微软雅黑" panose="020B0503020204020204" charset="-122"/>
                  <a:ea typeface="微软雅黑" panose="020B0503020204020204" charset="-122"/>
                  <a:cs typeface="微软雅黑" panose="020B0503020204020204" charset="-122"/>
                </a:rPr>
                <a:t>1. 租赁车辆不必移交法院判决</a:t>
              </a:r>
              <a:endParaRPr lang="zh-CN" altLang="en-US" sz="1600" b="1" dirty="0">
                <a:solidFill>
                  <a:prstClr val="black">
                    <a:lumMod val="75000"/>
                    <a:lumOff val="25000"/>
                  </a:prstClr>
                </a:solidFill>
                <a:latin typeface="微软雅黑" panose="020B0503020204020204" charset="-122"/>
                <a:ea typeface="微软雅黑" panose="020B0503020204020204" charset="-122"/>
                <a:cs typeface="微软雅黑" panose="020B0503020204020204" charset="-122"/>
              </a:endParaRPr>
            </a:p>
          </p:txBody>
        </p:sp>
      </p:grpSp>
      <p:grpSp>
        <p:nvGrpSpPr>
          <p:cNvPr id="36" name="组合 35"/>
          <p:cNvGrpSpPr/>
          <p:nvPr/>
        </p:nvGrpSpPr>
        <p:grpSpPr>
          <a:xfrm>
            <a:off x="5651500" y="3458845"/>
            <a:ext cx="5989955" cy="1428750"/>
            <a:chOff x="7200602" y="1710171"/>
            <a:chExt cx="5215255" cy="1428750"/>
          </a:xfrm>
        </p:grpSpPr>
        <p:sp>
          <p:nvSpPr>
            <p:cNvPr id="37" name="文本框 27"/>
            <p:cNvSpPr/>
            <p:nvPr/>
          </p:nvSpPr>
          <p:spPr>
            <a:xfrm>
              <a:off x="7200602" y="2078471"/>
              <a:ext cx="5215255" cy="1060450"/>
            </a:xfrm>
            <a:prstGeom prst="rect">
              <a:avLst/>
            </a:prstGeom>
          </p:spPr>
          <p:txBody>
            <a:bodyPr wrap="square">
              <a:spAutoFit/>
            </a:bodyPr>
            <a:lstStyle/>
            <a:p>
              <a:pPr lvl="0" algn="l" defTabSz="914400">
                <a:lnSpc>
                  <a:spcPct val="150000"/>
                </a:lnSpc>
                <a:buClrTx/>
                <a:buSzTx/>
                <a:buFontTx/>
                <a:defRPr/>
              </a:pPr>
              <a:r>
                <a:rPr lang="zh-CN" altLang="en-US" sz="1400" dirty="0">
                  <a:solidFill>
                    <a:prstClr val="black">
                      <a:lumMod val="75000"/>
                      <a:lumOff val="25000"/>
                    </a:prstClr>
                  </a:solidFill>
                  <a:latin typeface="微软雅黑" panose="020B0503020204020204" charset="-122"/>
                  <a:ea typeface="微软雅黑" panose="020B0503020204020204" charset="-122"/>
                </a:rPr>
                <a:t>根据公安部颁发的办理刑事案件的程序类规定，如收集、调取的物证依法应当返还被害人的，可以拍摄足以反映原物外形或者内容的照片、录像作为物证。</a:t>
              </a:r>
              <a:endParaRPr lang="zh-CN" altLang="en-US" sz="1400" dirty="0">
                <a:solidFill>
                  <a:prstClr val="black">
                    <a:lumMod val="75000"/>
                    <a:lumOff val="25000"/>
                  </a:prstClr>
                </a:solidFill>
                <a:latin typeface="微软雅黑" panose="020B0503020204020204" charset="-122"/>
                <a:ea typeface="微软雅黑" panose="020B0503020204020204" charset="-122"/>
              </a:endParaRPr>
            </a:p>
          </p:txBody>
        </p:sp>
        <p:sp>
          <p:nvSpPr>
            <p:cNvPr id="38" name="文本框 28"/>
            <p:cNvSpPr txBox="1"/>
            <p:nvPr/>
          </p:nvSpPr>
          <p:spPr>
            <a:xfrm>
              <a:off x="7200602" y="1710171"/>
              <a:ext cx="4505325" cy="460375"/>
            </a:xfrm>
            <a:prstGeom prst="rect">
              <a:avLst/>
            </a:prstGeom>
            <a:noFill/>
          </p:spPr>
          <p:txBody>
            <a:bodyPr wrap="square" rtlCol="0">
              <a:spAutoFit/>
            </a:bodyPr>
            <a:lstStyle/>
            <a:p>
              <a:pPr lvl="0" algn="l" defTabSz="457200">
                <a:lnSpc>
                  <a:spcPct val="150000"/>
                </a:lnSpc>
                <a:buClrTx/>
                <a:buSzPct val="25000"/>
                <a:buFontTx/>
                <a:defRPr/>
              </a:pPr>
              <a:r>
                <a:rPr lang="zh-CN" altLang="en-US" sz="1600" b="1" dirty="0">
                  <a:solidFill>
                    <a:prstClr val="black">
                      <a:lumMod val="75000"/>
                      <a:lumOff val="25000"/>
                    </a:prstClr>
                  </a:solidFill>
                  <a:latin typeface="微软雅黑" panose="020B0503020204020204" charset="-122"/>
                  <a:ea typeface="微软雅黑" panose="020B0503020204020204" charset="-122"/>
                  <a:cs typeface="微软雅黑" panose="020B0503020204020204" charset="-122"/>
                </a:rPr>
                <a:t>2. 作为证据的租赁车辆不必等到结案时才返还</a:t>
              </a:r>
              <a:endParaRPr lang="zh-CN" altLang="en-US" sz="1600" b="1" dirty="0">
                <a:solidFill>
                  <a:prstClr val="black">
                    <a:lumMod val="75000"/>
                    <a:lumOff val="25000"/>
                  </a:prstClr>
                </a:solidFill>
                <a:latin typeface="微软雅黑" panose="020B0503020204020204" charset="-122"/>
                <a:ea typeface="微软雅黑" panose="020B0503020204020204" charset="-122"/>
                <a:cs typeface="微软雅黑" panose="020B0503020204020204" charset="-122"/>
              </a:endParaRPr>
            </a:p>
          </p:txBody>
        </p:sp>
      </p:grpSp>
      <p:grpSp>
        <p:nvGrpSpPr>
          <p:cNvPr id="39" name="组合 38"/>
          <p:cNvGrpSpPr/>
          <p:nvPr/>
        </p:nvGrpSpPr>
        <p:grpSpPr>
          <a:xfrm>
            <a:off x="5651500" y="4930140"/>
            <a:ext cx="5960110" cy="1478280"/>
            <a:chOff x="7200602" y="1680326"/>
            <a:chExt cx="5953759" cy="1478280"/>
          </a:xfrm>
        </p:grpSpPr>
        <p:sp>
          <p:nvSpPr>
            <p:cNvPr id="40" name="文本框 27"/>
            <p:cNvSpPr/>
            <p:nvPr/>
          </p:nvSpPr>
          <p:spPr>
            <a:xfrm>
              <a:off x="7200602" y="2098156"/>
              <a:ext cx="5953759" cy="1060450"/>
            </a:xfrm>
            <a:prstGeom prst="rect">
              <a:avLst/>
            </a:prstGeom>
          </p:spPr>
          <p:txBody>
            <a:bodyPr wrap="square">
              <a:spAutoFit/>
            </a:bodyPr>
            <a:lstStyle/>
            <a:p>
              <a:pPr lvl="0" algn="l" defTabSz="914400">
                <a:lnSpc>
                  <a:spcPct val="150000"/>
                </a:lnSpc>
                <a:buClrTx/>
                <a:buSzTx/>
                <a:buFontTx/>
                <a:defRPr/>
              </a:pPr>
              <a:r>
                <a:rPr lang="zh-CN" altLang="en-US" sz="1400" dirty="0">
                  <a:solidFill>
                    <a:prstClr val="black">
                      <a:lumMod val="75000"/>
                      <a:lumOff val="25000"/>
                    </a:prstClr>
                  </a:solidFill>
                  <a:latin typeface="微软雅黑" panose="020B0503020204020204" charset="-122"/>
                  <a:ea typeface="微软雅黑" panose="020B0503020204020204" charset="-122"/>
                </a:rPr>
                <a:t>根据《关于依法查处盗窃、抢劫机动车案件的规定》，对直接从犯罪分子处追缴的被盗窃、抢劫的机动车辆，经检验鉴定、查证属实后，可依法先行返还失主。</a:t>
              </a:r>
              <a:endParaRPr lang="zh-CN" altLang="en-US" sz="1400" dirty="0">
                <a:solidFill>
                  <a:prstClr val="black">
                    <a:lumMod val="75000"/>
                    <a:lumOff val="25000"/>
                  </a:prstClr>
                </a:solidFill>
                <a:latin typeface="微软雅黑" panose="020B0503020204020204" charset="-122"/>
                <a:ea typeface="微软雅黑" panose="020B0503020204020204" charset="-122"/>
              </a:endParaRPr>
            </a:p>
          </p:txBody>
        </p:sp>
        <p:sp>
          <p:nvSpPr>
            <p:cNvPr id="41" name="文本框 40"/>
            <p:cNvSpPr txBox="1"/>
            <p:nvPr/>
          </p:nvSpPr>
          <p:spPr>
            <a:xfrm>
              <a:off x="7200602" y="1680326"/>
              <a:ext cx="5953125" cy="460375"/>
            </a:xfrm>
            <a:prstGeom prst="rect">
              <a:avLst/>
            </a:prstGeom>
            <a:noFill/>
          </p:spPr>
          <p:txBody>
            <a:bodyPr wrap="square" rtlCol="0">
              <a:spAutoFit/>
            </a:bodyPr>
            <a:lstStyle/>
            <a:p>
              <a:pPr lvl="0" algn="l" defTabSz="457200">
                <a:lnSpc>
                  <a:spcPct val="150000"/>
                </a:lnSpc>
                <a:buClrTx/>
                <a:buSzPct val="25000"/>
                <a:buFontTx/>
                <a:defRPr/>
              </a:pPr>
              <a:r>
                <a:rPr lang="zh-CN" altLang="en-US" sz="1600" b="1" dirty="0">
                  <a:solidFill>
                    <a:prstClr val="black">
                      <a:lumMod val="75000"/>
                      <a:lumOff val="25000"/>
                    </a:prstClr>
                  </a:solidFill>
                  <a:latin typeface="微软雅黑" panose="020B0503020204020204" charset="-122"/>
                  <a:ea typeface="微软雅黑" panose="020B0503020204020204" charset="-122"/>
                  <a:cs typeface="微软雅黑" panose="020B0503020204020204" charset="-122"/>
                </a:rPr>
                <a:t>3. 从犯罪分子处追缴的被骗租赁车辆应首先返回汽车租赁企业</a:t>
              </a:r>
              <a:endParaRPr lang="zh-CN" altLang="en-US" sz="1600" b="1" dirty="0">
                <a:solidFill>
                  <a:prstClr val="black">
                    <a:lumMod val="75000"/>
                    <a:lumOff val="25000"/>
                  </a:prstClr>
                </a:solidFill>
                <a:latin typeface="微软雅黑" panose="020B0503020204020204" charset="-122"/>
                <a:ea typeface="微软雅黑" panose="020B0503020204020204" charset="-122"/>
                <a:cs typeface="微软雅黑" panose="020B0503020204020204" charset="-122"/>
              </a:endParaRPr>
            </a:p>
          </p:txBody>
        </p:sp>
      </p:grpSp>
      <p:pic>
        <p:nvPicPr>
          <p:cNvPr id="43" name="图片 42"/>
          <p:cNvPicPr>
            <a:picLocks noChangeAspect="1"/>
          </p:cNvPicPr>
          <p:nvPr/>
        </p:nvPicPr>
        <p:blipFill>
          <a:blip r:embed="rId1">
            <a:clrChange>
              <a:clrFrom>
                <a:srgbClr val="F6F6F6">
                  <a:alpha val="100000"/>
                </a:srgbClr>
              </a:clrFrom>
              <a:clrTo>
                <a:srgbClr val="F6F6F6">
                  <a:alpha val="100000"/>
                  <a:alpha val="0"/>
                </a:srgbClr>
              </a:clrTo>
            </a:clrChange>
          </a:blip>
          <a:stretch>
            <a:fillRect/>
          </a:stretch>
        </p:blipFill>
        <p:spPr>
          <a:xfrm>
            <a:off x="2087245" y="2743835"/>
            <a:ext cx="1657350" cy="24949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2" presetClass="entr" presetSubtype="4"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fill="hold"/>
                                        <p:tgtEl>
                                          <p:spTgt spid="17"/>
                                        </p:tgtEl>
                                        <p:attrNameLst>
                                          <p:attrName>ppt_x</p:attrName>
                                        </p:attrNameLst>
                                      </p:cBhvr>
                                      <p:tavLst>
                                        <p:tav tm="0">
                                          <p:val>
                                            <p:strVal val="#ppt_x"/>
                                          </p:val>
                                        </p:tav>
                                        <p:tav tm="100000">
                                          <p:val>
                                            <p:strVal val="#ppt_x"/>
                                          </p:val>
                                        </p:tav>
                                      </p:tavLst>
                                    </p:anim>
                                    <p:anim calcmode="lin" valueType="num">
                                      <p:cBhvr additive="base">
                                        <p:cTn id="19" dur="500" fill="hold"/>
                                        <p:tgtEl>
                                          <p:spTgt spid="17"/>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ppt_x"/>
                                          </p:val>
                                        </p:tav>
                                        <p:tav tm="100000">
                                          <p:val>
                                            <p:strVal val="#ppt_x"/>
                                          </p:val>
                                        </p:tav>
                                      </p:tavLst>
                                    </p:anim>
                                    <p:anim calcmode="lin" valueType="num">
                                      <p:cBhvr additive="base">
                                        <p:cTn id="23" dur="500" fill="hold"/>
                                        <p:tgtEl>
                                          <p:spTgt spid="3"/>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ppt_x"/>
                                          </p:val>
                                        </p:tav>
                                        <p:tav tm="100000">
                                          <p:val>
                                            <p:strVal val="#ppt_x"/>
                                          </p:val>
                                        </p:tav>
                                      </p:tavLst>
                                    </p:anim>
                                    <p:anim calcmode="lin" valueType="num">
                                      <p:cBhvr additive="base">
                                        <p:cTn id="27" dur="500" fill="hold"/>
                                        <p:tgtEl>
                                          <p:spTgt spid="5"/>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500" fill="hold"/>
                                        <p:tgtEl>
                                          <p:spTgt spid="29"/>
                                        </p:tgtEl>
                                        <p:attrNameLst>
                                          <p:attrName>ppt_x</p:attrName>
                                        </p:attrNameLst>
                                      </p:cBhvr>
                                      <p:tavLst>
                                        <p:tav tm="0">
                                          <p:val>
                                            <p:strVal val="#ppt_x"/>
                                          </p:val>
                                        </p:tav>
                                        <p:tav tm="100000">
                                          <p:val>
                                            <p:strVal val="#ppt_x"/>
                                          </p:val>
                                        </p:tav>
                                      </p:tavLst>
                                    </p:anim>
                                    <p:anim calcmode="lin" valueType="num">
                                      <p:cBhvr additive="base">
                                        <p:cTn id="31" dur="500" fill="hold"/>
                                        <p:tgtEl>
                                          <p:spTgt spid="29"/>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additive="base">
                                        <p:cTn id="34" dur="500" fill="hold"/>
                                        <p:tgtEl>
                                          <p:spTgt spid="31"/>
                                        </p:tgtEl>
                                        <p:attrNameLst>
                                          <p:attrName>ppt_x</p:attrName>
                                        </p:attrNameLst>
                                      </p:cBhvr>
                                      <p:tavLst>
                                        <p:tav tm="0">
                                          <p:val>
                                            <p:strVal val="#ppt_x"/>
                                          </p:val>
                                        </p:tav>
                                        <p:tav tm="100000">
                                          <p:val>
                                            <p:strVal val="#ppt_x"/>
                                          </p:val>
                                        </p:tav>
                                      </p:tavLst>
                                    </p:anim>
                                    <p:anim calcmode="lin" valueType="num">
                                      <p:cBhvr additive="base">
                                        <p:cTn id="35" dur="500" fill="hold"/>
                                        <p:tgtEl>
                                          <p:spTgt spid="31"/>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ppt_x"/>
                                          </p:val>
                                        </p:tav>
                                        <p:tav tm="100000">
                                          <p:val>
                                            <p:strVal val="#ppt_x"/>
                                          </p:val>
                                        </p:tav>
                                      </p:tavLst>
                                    </p:anim>
                                    <p:anim calcmode="lin" valueType="num">
                                      <p:cBhvr additive="base">
                                        <p:cTn id="39" dur="500" fill="hold"/>
                                        <p:tgtEl>
                                          <p:spTgt spid="33"/>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0"/>
                                  </p:stCondLst>
                                  <p:childTnLst>
                                    <p:set>
                                      <p:cBhvr>
                                        <p:cTn id="41" dur="1" fill="hold">
                                          <p:stCondLst>
                                            <p:cond delay="0"/>
                                          </p:stCondLst>
                                        </p:cTn>
                                        <p:tgtEl>
                                          <p:spTgt spid="36"/>
                                        </p:tgtEl>
                                        <p:attrNameLst>
                                          <p:attrName>style.visibility</p:attrName>
                                        </p:attrNameLst>
                                      </p:cBhvr>
                                      <p:to>
                                        <p:strVal val="visible"/>
                                      </p:to>
                                    </p:set>
                                    <p:anim calcmode="lin" valueType="num">
                                      <p:cBhvr additive="base">
                                        <p:cTn id="42" dur="500" fill="hold"/>
                                        <p:tgtEl>
                                          <p:spTgt spid="36"/>
                                        </p:tgtEl>
                                        <p:attrNameLst>
                                          <p:attrName>ppt_x</p:attrName>
                                        </p:attrNameLst>
                                      </p:cBhvr>
                                      <p:tavLst>
                                        <p:tav tm="0">
                                          <p:val>
                                            <p:strVal val="#ppt_x"/>
                                          </p:val>
                                        </p:tav>
                                        <p:tav tm="100000">
                                          <p:val>
                                            <p:strVal val="#ppt_x"/>
                                          </p:val>
                                        </p:tav>
                                      </p:tavLst>
                                    </p:anim>
                                    <p:anim calcmode="lin" valueType="num">
                                      <p:cBhvr additive="base">
                                        <p:cTn id="43" dur="500" fill="hold"/>
                                        <p:tgtEl>
                                          <p:spTgt spid="36"/>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stCondLst>
                                    <p:cond delay="0"/>
                                  </p:stCondLst>
                                  <p:childTnLst>
                                    <p:set>
                                      <p:cBhvr>
                                        <p:cTn id="45" dur="1" fill="hold">
                                          <p:stCondLst>
                                            <p:cond delay="0"/>
                                          </p:stCondLst>
                                        </p:cTn>
                                        <p:tgtEl>
                                          <p:spTgt spid="39"/>
                                        </p:tgtEl>
                                        <p:attrNameLst>
                                          <p:attrName>style.visibility</p:attrName>
                                        </p:attrNameLst>
                                      </p:cBhvr>
                                      <p:to>
                                        <p:strVal val="visible"/>
                                      </p:to>
                                    </p:set>
                                    <p:anim calcmode="lin" valueType="num">
                                      <p:cBhvr additive="base">
                                        <p:cTn id="46" dur="500" fill="hold"/>
                                        <p:tgtEl>
                                          <p:spTgt spid="39"/>
                                        </p:tgtEl>
                                        <p:attrNameLst>
                                          <p:attrName>ppt_x</p:attrName>
                                        </p:attrNameLst>
                                      </p:cBhvr>
                                      <p:tavLst>
                                        <p:tav tm="0">
                                          <p:val>
                                            <p:strVal val="#ppt_x"/>
                                          </p:val>
                                        </p:tav>
                                        <p:tav tm="100000">
                                          <p:val>
                                            <p:strVal val="#ppt_x"/>
                                          </p:val>
                                        </p:tav>
                                      </p:tavLst>
                                    </p:anim>
                                    <p:anim calcmode="lin" valueType="num">
                                      <p:cBhvr additive="base">
                                        <p:cTn id="47" dur="500" fill="hold"/>
                                        <p:tgtEl>
                                          <p:spTgt spid="39"/>
                                        </p:tgtEl>
                                        <p:attrNameLst>
                                          <p:attrName>ppt_y</p:attrName>
                                        </p:attrNameLst>
                                      </p:cBhvr>
                                      <p:tavLst>
                                        <p:tav tm="0">
                                          <p:val>
                                            <p:strVal val="1+#ppt_h/2"/>
                                          </p:val>
                                        </p:tav>
                                        <p:tav tm="100000">
                                          <p:val>
                                            <p:strVal val="#ppt_y"/>
                                          </p:val>
                                        </p:tav>
                                      </p:tavLst>
                                    </p:anim>
                                  </p:childTnLst>
                                </p:cTn>
                              </p:par>
                              <p:par>
                                <p:cTn id="48" presetID="2" presetClass="entr" presetSubtype="4" fill="hold" nodeType="withEffect">
                                  <p:stCondLst>
                                    <p:cond delay="0"/>
                                  </p:stCondLst>
                                  <p:childTnLst>
                                    <p:set>
                                      <p:cBhvr>
                                        <p:cTn id="49" dur="1" fill="hold">
                                          <p:stCondLst>
                                            <p:cond delay="0"/>
                                          </p:stCondLst>
                                        </p:cTn>
                                        <p:tgtEl>
                                          <p:spTgt spid="43"/>
                                        </p:tgtEl>
                                        <p:attrNameLst>
                                          <p:attrName>style.visibility</p:attrName>
                                        </p:attrNameLst>
                                      </p:cBhvr>
                                      <p:to>
                                        <p:strVal val="visible"/>
                                      </p:to>
                                    </p:set>
                                    <p:anim calcmode="lin" valueType="num">
                                      <p:cBhvr additive="base">
                                        <p:cTn id="50" dur="500" fill="hold"/>
                                        <p:tgtEl>
                                          <p:spTgt spid="43"/>
                                        </p:tgtEl>
                                        <p:attrNameLst>
                                          <p:attrName>ppt_x</p:attrName>
                                        </p:attrNameLst>
                                      </p:cBhvr>
                                      <p:tavLst>
                                        <p:tav tm="0">
                                          <p:val>
                                            <p:strVal val="#ppt_x"/>
                                          </p:val>
                                        </p:tav>
                                        <p:tav tm="100000">
                                          <p:val>
                                            <p:strVal val="#ppt_x"/>
                                          </p:val>
                                        </p:tav>
                                      </p:tavLst>
                                    </p:anim>
                                    <p:anim calcmode="lin" valueType="num">
                                      <p:cBhvr additive="base">
                                        <p:cTn id="51"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P spid="3" grpId="0" animBg="1"/>
      <p:bldP spid="3" grpId="1" animBg="1"/>
      <p:bldP spid="5" grpId="0" animBg="1"/>
      <p:bldP spid="5" grpId="1" animBg="1"/>
      <p:bldP spid="29" grpId="0" animBg="1"/>
      <p:bldP spid="29" grpId="1" animBg="1"/>
      <p:bldP spid="31" grpId="0" animBg="1"/>
      <p:bldP spid="31"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653790" y="1130300"/>
            <a:ext cx="4931410" cy="491490"/>
            <a:chOff x="5754" y="1960"/>
            <a:chExt cx="7766" cy="774"/>
          </a:xfrm>
        </p:grpSpPr>
        <p:sp>
          <p:nvSpPr>
            <p:cNvPr id="26" name="矩形: 圆角 43"/>
            <p:cNvSpPr/>
            <p:nvPr/>
          </p:nvSpPr>
          <p:spPr>
            <a:xfrm>
              <a:off x="6391" y="1960"/>
              <a:ext cx="6492"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27" name="文本框 26"/>
            <p:cNvSpPr txBox="1"/>
            <p:nvPr/>
          </p:nvSpPr>
          <p:spPr>
            <a:xfrm>
              <a:off x="5754" y="2033"/>
              <a:ext cx="7766" cy="628"/>
            </a:xfrm>
            <a:prstGeom prst="rect">
              <a:avLst/>
            </a:prstGeom>
            <a:noFill/>
          </p:spPr>
          <p:txBody>
            <a:bodyPr wrap="square" rtlCol="0">
              <a:spAutoFit/>
            </a:bodyPr>
            <a:lstStyle/>
            <a:p>
              <a:pPr algn="ctr"/>
              <a:r>
                <a:rPr lang="zh-CN" altLang="en-US" sz="2000" b="1" dirty="0">
                  <a:solidFill>
                    <a:schemeClr val="bg1"/>
                  </a:solidFill>
                  <a:latin typeface="微软雅黑" panose="020B0503020204020204" charset="-122"/>
                  <a:ea typeface="微软雅黑" panose="020B0503020204020204" charset="-122"/>
                </a:rPr>
                <a:t>三、汽车租赁相关法律案例分析</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2" name="文本框 1"/>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17" name="组合 16"/>
          <p:cNvGrpSpPr/>
          <p:nvPr/>
        </p:nvGrpSpPr>
        <p:grpSpPr>
          <a:xfrm>
            <a:off x="1192530" y="1877060"/>
            <a:ext cx="3880485" cy="465455"/>
            <a:chOff x="1397" y="3848"/>
            <a:chExt cx="6111" cy="733"/>
          </a:xfrm>
        </p:grpSpPr>
        <p:grpSp>
          <p:nvGrpSpPr>
            <p:cNvPr id="7" name="组合 6"/>
            <p:cNvGrpSpPr/>
            <p:nvPr/>
          </p:nvGrpSpPr>
          <p:grpSpPr>
            <a:xfrm>
              <a:off x="1397" y="3848"/>
              <a:ext cx="6111" cy="733"/>
              <a:chOff x="2173926" y="3285519"/>
              <a:chExt cx="4572535" cy="548848"/>
            </a:xfrm>
          </p:grpSpPr>
          <p:grpSp>
            <p:nvGrpSpPr>
              <p:cNvPr id="21" name="组合 20"/>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23" name="圆角矩形 22"/>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sp>
              <p:nvSpPr>
                <p:cNvPr id="24" name="圆角矩形 23"/>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grpSp>
          <p:sp>
            <p:nvSpPr>
              <p:cNvPr id="22" name="椭圆 21"/>
              <p:cNvSpPr/>
              <p:nvPr/>
            </p:nvSpPr>
            <p:spPr>
              <a:xfrm>
                <a:off x="2307128" y="3420211"/>
                <a:ext cx="279463" cy="279463"/>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grpSp>
        <p:sp>
          <p:nvSpPr>
            <p:cNvPr id="10" name="TextBox 31"/>
            <p:cNvSpPr txBox="1"/>
            <p:nvPr/>
          </p:nvSpPr>
          <p:spPr>
            <a:xfrm>
              <a:off x="2206" y="4028"/>
              <a:ext cx="4489" cy="38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600" b="0" dirty="0">
                  <a:solidFill>
                    <a:srgbClr val="080808"/>
                  </a:solidFill>
                </a:rPr>
                <a:t>（三）租赁车辆被法院没收</a:t>
              </a:r>
              <a:endParaRPr lang="zh-CN" altLang="en-US" sz="1600" b="0" dirty="0">
                <a:solidFill>
                  <a:srgbClr val="080808"/>
                </a:solidFill>
              </a:endParaRPr>
            </a:p>
          </p:txBody>
        </p:sp>
      </p:grpSp>
      <p:sp>
        <p:nvSpPr>
          <p:cNvPr id="3" name="六边形 6"/>
          <p:cNvSpPr/>
          <p:nvPr/>
        </p:nvSpPr>
        <p:spPr>
          <a:xfrm rot="16200000">
            <a:off x="1481372" y="2783711"/>
            <a:ext cx="2995313" cy="2582166"/>
          </a:xfrm>
          <a:prstGeom prst="hexagon">
            <a:avLst/>
          </a:prstGeom>
          <a:solidFill>
            <a:sysClr val="window" lastClr="FFFFFF"/>
          </a:solidFill>
          <a:ln w="12700" cap="flat" cmpd="sng" algn="ctr">
            <a:noFill/>
            <a:prstDash val="solid"/>
            <a:miter lim="800000"/>
          </a:ln>
          <a:effectLst>
            <a:outerShdw blurRad="1193800" algn="ctr" rotWithShape="0">
              <a:prstClr val="black">
                <a:alpha val="15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prstClr val="white"/>
              </a:solidFill>
              <a:effectLst/>
              <a:uLnTx/>
              <a:uFillTx/>
              <a:latin typeface="思源宋体 CN" panose="02020400000000000000" pitchFamily="18" charset="-122"/>
              <a:ea typeface="思源宋体 CN" panose="02020400000000000000" pitchFamily="18" charset="-122"/>
              <a:cs typeface="+mn-cs"/>
              <a:sym typeface="思源宋体 CN" panose="02020400000000000000" pitchFamily="18" charset="-122"/>
            </a:endParaRPr>
          </a:p>
        </p:txBody>
      </p:sp>
      <p:sp>
        <p:nvSpPr>
          <p:cNvPr id="5" name="六边形 11"/>
          <p:cNvSpPr/>
          <p:nvPr/>
        </p:nvSpPr>
        <p:spPr>
          <a:xfrm rot="16200000">
            <a:off x="1500498" y="5742392"/>
            <a:ext cx="735476" cy="634031"/>
          </a:xfrm>
          <a:prstGeom prst="hexagon">
            <a:avLst/>
          </a:prstGeom>
          <a:solidFill>
            <a:schemeClr val="accent2"/>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prstClr val="white"/>
              </a:solidFill>
              <a:effectLst/>
              <a:uLnTx/>
              <a:uFillTx/>
              <a:latin typeface="思源宋体 CN" panose="02020400000000000000" pitchFamily="18" charset="-122"/>
              <a:ea typeface="思源宋体 CN" panose="02020400000000000000" pitchFamily="18" charset="-122"/>
              <a:cs typeface="+mn-cs"/>
              <a:sym typeface="思源宋体 CN" panose="02020400000000000000" pitchFamily="18" charset="-122"/>
            </a:endParaRPr>
          </a:p>
        </p:txBody>
      </p:sp>
      <p:sp>
        <p:nvSpPr>
          <p:cNvPr id="29" name="六边形 16"/>
          <p:cNvSpPr/>
          <p:nvPr/>
        </p:nvSpPr>
        <p:spPr>
          <a:xfrm rot="16200000">
            <a:off x="4438434" y="5263831"/>
            <a:ext cx="332331" cy="286492"/>
          </a:xfrm>
          <a:prstGeom prst="hexagon">
            <a:avLst/>
          </a:prstGeom>
          <a:solidFill>
            <a:schemeClr val="accent2">
              <a:lumMod val="60000"/>
              <a:lumOff val="4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prstClr val="white"/>
              </a:solidFill>
              <a:effectLst/>
              <a:uLnTx/>
              <a:uFillTx/>
              <a:latin typeface="思源宋体 CN" panose="02020400000000000000" pitchFamily="18" charset="-122"/>
              <a:ea typeface="思源宋体 CN" panose="02020400000000000000" pitchFamily="18" charset="-122"/>
              <a:cs typeface="+mn-cs"/>
              <a:sym typeface="思源宋体 CN" panose="02020400000000000000" pitchFamily="18" charset="-122"/>
            </a:endParaRPr>
          </a:p>
        </p:txBody>
      </p:sp>
      <p:sp>
        <p:nvSpPr>
          <p:cNvPr id="31" name="六边形 17"/>
          <p:cNvSpPr/>
          <p:nvPr/>
        </p:nvSpPr>
        <p:spPr>
          <a:xfrm rot="16200000">
            <a:off x="4724776" y="3365040"/>
            <a:ext cx="332331" cy="286492"/>
          </a:xfrm>
          <a:prstGeom prst="hexagon">
            <a:avLst/>
          </a:prstGeom>
          <a:solidFill>
            <a:schemeClr val="accent2">
              <a:lumMod val="40000"/>
              <a:lumOff val="6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prstClr val="white"/>
              </a:solidFill>
              <a:effectLst/>
              <a:uLnTx/>
              <a:uFillTx/>
              <a:latin typeface="思源宋体 CN" panose="02020400000000000000" pitchFamily="18" charset="-122"/>
              <a:ea typeface="思源宋体 CN" panose="02020400000000000000" pitchFamily="18" charset="-122"/>
              <a:cs typeface="+mn-cs"/>
              <a:sym typeface="思源宋体 CN" panose="02020400000000000000" pitchFamily="18" charset="-122"/>
            </a:endParaRPr>
          </a:p>
        </p:txBody>
      </p:sp>
      <p:grpSp>
        <p:nvGrpSpPr>
          <p:cNvPr id="33" name="组合 32"/>
          <p:cNvGrpSpPr/>
          <p:nvPr/>
        </p:nvGrpSpPr>
        <p:grpSpPr>
          <a:xfrm>
            <a:off x="5651500" y="2228215"/>
            <a:ext cx="5959475" cy="1118870"/>
            <a:chOff x="7200602" y="1705726"/>
            <a:chExt cx="5096510" cy="1118870"/>
          </a:xfrm>
        </p:grpSpPr>
        <p:sp>
          <p:nvSpPr>
            <p:cNvPr id="34" name="文本框 27"/>
            <p:cNvSpPr/>
            <p:nvPr/>
          </p:nvSpPr>
          <p:spPr>
            <a:xfrm>
              <a:off x="7200602" y="2087361"/>
              <a:ext cx="5096510" cy="737235"/>
            </a:xfrm>
            <a:prstGeom prst="rect">
              <a:avLst/>
            </a:prstGeom>
          </p:spPr>
          <p:txBody>
            <a:bodyPr wrap="square">
              <a:spAutoFit/>
            </a:bodyPr>
            <a:lstStyle/>
            <a:p>
              <a:pPr lvl="0" defTabSz="914400">
                <a:lnSpc>
                  <a:spcPct val="150000"/>
                </a:lnSpc>
                <a:defRPr/>
              </a:pPr>
              <a:r>
                <a:rPr lang="zh-CN" altLang="en-US" sz="1400" dirty="0">
                  <a:solidFill>
                    <a:prstClr val="black">
                      <a:lumMod val="75000"/>
                      <a:lumOff val="25000"/>
                    </a:prstClr>
                  </a:solidFill>
                  <a:latin typeface="微软雅黑" panose="020B0503020204020204" charset="-122"/>
                  <a:ea typeface="微软雅黑" panose="020B0503020204020204" charset="-122"/>
                </a:rPr>
                <a:t>在法院判决书上，出现以“作案工具”“赃物”的名义没收涉案财物的判决是错误的。</a:t>
              </a:r>
              <a:endParaRPr lang="zh-CN" altLang="en-US" sz="1400" dirty="0">
                <a:solidFill>
                  <a:prstClr val="black">
                    <a:lumMod val="75000"/>
                    <a:lumOff val="25000"/>
                  </a:prstClr>
                </a:solidFill>
                <a:latin typeface="微软雅黑" panose="020B0503020204020204" charset="-122"/>
                <a:ea typeface="微软雅黑" panose="020B0503020204020204" charset="-122"/>
              </a:endParaRPr>
            </a:p>
          </p:txBody>
        </p:sp>
        <p:sp>
          <p:nvSpPr>
            <p:cNvPr id="35" name="文本框 28"/>
            <p:cNvSpPr txBox="1"/>
            <p:nvPr/>
          </p:nvSpPr>
          <p:spPr>
            <a:xfrm>
              <a:off x="7200602" y="1705726"/>
              <a:ext cx="4045585" cy="460375"/>
            </a:xfrm>
            <a:prstGeom prst="rect">
              <a:avLst/>
            </a:prstGeom>
            <a:noFill/>
          </p:spPr>
          <p:txBody>
            <a:bodyPr wrap="square" rtlCol="0">
              <a:spAutoFit/>
            </a:bodyPr>
            <a:lstStyle/>
            <a:p>
              <a:pPr lvl="0" defTabSz="457200">
                <a:lnSpc>
                  <a:spcPct val="150000"/>
                </a:lnSpc>
                <a:buSzPct val="25000"/>
                <a:defRPr/>
              </a:pPr>
              <a:r>
                <a:rPr lang="zh-CN" altLang="en-US" sz="1600" b="1" dirty="0">
                  <a:solidFill>
                    <a:prstClr val="black">
                      <a:lumMod val="75000"/>
                      <a:lumOff val="25000"/>
                    </a:prstClr>
                  </a:solidFill>
                  <a:latin typeface="微软雅黑" panose="020B0503020204020204" charset="-122"/>
                  <a:ea typeface="微软雅黑" panose="020B0503020204020204" charset="-122"/>
                  <a:cs typeface="微软雅黑" panose="020B0503020204020204" charset="-122"/>
                </a:rPr>
                <a:t>1.“犯罪工具”“赃物”不能作为处分对象</a:t>
              </a:r>
              <a:endParaRPr lang="zh-CN" altLang="en-US" sz="1600" b="1" dirty="0">
                <a:solidFill>
                  <a:prstClr val="black">
                    <a:lumMod val="75000"/>
                    <a:lumOff val="25000"/>
                  </a:prstClr>
                </a:solidFill>
                <a:latin typeface="微软雅黑" panose="020B0503020204020204" charset="-122"/>
                <a:ea typeface="微软雅黑" panose="020B0503020204020204" charset="-122"/>
                <a:cs typeface="微软雅黑" panose="020B0503020204020204" charset="-122"/>
              </a:endParaRPr>
            </a:p>
          </p:txBody>
        </p:sp>
      </p:grpSp>
      <p:grpSp>
        <p:nvGrpSpPr>
          <p:cNvPr id="36" name="组合 35"/>
          <p:cNvGrpSpPr/>
          <p:nvPr/>
        </p:nvGrpSpPr>
        <p:grpSpPr>
          <a:xfrm>
            <a:off x="5651500" y="3458845"/>
            <a:ext cx="5989955" cy="1428750"/>
            <a:chOff x="7200602" y="1710171"/>
            <a:chExt cx="5215255" cy="1428750"/>
          </a:xfrm>
        </p:grpSpPr>
        <p:sp>
          <p:nvSpPr>
            <p:cNvPr id="37" name="文本框 27"/>
            <p:cNvSpPr/>
            <p:nvPr/>
          </p:nvSpPr>
          <p:spPr>
            <a:xfrm>
              <a:off x="7200602" y="2078471"/>
              <a:ext cx="5215255" cy="1060450"/>
            </a:xfrm>
            <a:prstGeom prst="rect">
              <a:avLst/>
            </a:prstGeom>
          </p:spPr>
          <p:txBody>
            <a:bodyPr wrap="square">
              <a:spAutoFit/>
            </a:bodyPr>
            <a:lstStyle/>
            <a:p>
              <a:pPr lvl="0" algn="l" defTabSz="914400">
                <a:lnSpc>
                  <a:spcPct val="150000"/>
                </a:lnSpc>
                <a:buClrTx/>
                <a:buSzTx/>
                <a:buFontTx/>
                <a:defRPr/>
              </a:pPr>
              <a:r>
                <a:rPr lang="zh-CN" altLang="en-US" sz="1400" dirty="0">
                  <a:solidFill>
                    <a:prstClr val="black">
                      <a:lumMod val="75000"/>
                      <a:lumOff val="25000"/>
                    </a:prstClr>
                  </a:solidFill>
                  <a:latin typeface="微软雅黑" panose="020B0503020204020204" charset="-122"/>
                  <a:ea typeface="微软雅黑" panose="020B0503020204020204" charset="-122"/>
                </a:rPr>
                <a:t>法院向罪犯收缴机动车及其车辆登记证件，如行驶证、登记证等，将机动车送往产权交易中心或拍卖行，售出机动车的资金上缴国库，购买人凭法院判决、交费凭据、原车登记证件到车辆登记部门办理过户手续。</a:t>
              </a:r>
              <a:endParaRPr lang="zh-CN" altLang="en-US" sz="1400" dirty="0">
                <a:solidFill>
                  <a:prstClr val="black">
                    <a:lumMod val="75000"/>
                    <a:lumOff val="25000"/>
                  </a:prstClr>
                </a:solidFill>
                <a:latin typeface="微软雅黑" panose="020B0503020204020204" charset="-122"/>
                <a:ea typeface="微软雅黑" panose="020B0503020204020204" charset="-122"/>
              </a:endParaRPr>
            </a:p>
          </p:txBody>
        </p:sp>
        <p:sp>
          <p:nvSpPr>
            <p:cNvPr id="38" name="文本框 28"/>
            <p:cNvSpPr txBox="1"/>
            <p:nvPr/>
          </p:nvSpPr>
          <p:spPr>
            <a:xfrm>
              <a:off x="7200602" y="1710171"/>
              <a:ext cx="4505325" cy="460375"/>
            </a:xfrm>
            <a:prstGeom prst="rect">
              <a:avLst/>
            </a:prstGeom>
            <a:noFill/>
          </p:spPr>
          <p:txBody>
            <a:bodyPr wrap="square" rtlCol="0">
              <a:spAutoFit/>
            </a:bodyPr>
            <a:lstStyle/>
            <a:p>
              <a:pPr lvl="0" algn="l" defTabSz="457200">
                <a:lnSpc>
                  <a:spcPct val="150000"/>
                </a:lnSpc>
                <a:buClrTx/>
                <a:buSzPct val="25000"/>
                <a:buFontTx/>
                <a:defRPr/>
              </a:pPr>
              <a:r>
                <a:rPr lang="zh-CN" altLang="en-US" sz="1600" b="1" dirty="0">
                  <a:solidFill>
                    <a:prstClr val="black">
                      <a:lumMod val="75000"/>
                      <a:lumOff val="25000"/>
                    </a:prstClr>
                  </a:solidFill>
                  <a:latin typeface="微软雅黑" panose="020B0503020204020204" charset="-122"/>
                  <a:ea typeface="微软雅黑" panose="020B0503020204020204" charset="-122"/>
                  <a:cs typeface="微软雅黑" panose="020B0503020204020204" charset="-122"/>
                </a:rPr>
                <a:t>2. 国库及车辆没收国库的基本程序</a:t>
              </a:r>
              <a:endParaRPr lang="zh-CN" altLang="en-US" sz="1600" b="1" dirty="0">
                <a:solidFill>
                  <a:prstClr val="black">
                    <a:lumMod val="75000"/>
                    <a:lumOff val="25000"/>
                  </a:prstClr>
                </a:solidFill>
                <a:latin typeface="微软雅黑" panose="020B0503020204020204" charset="-122"/>
                <a:ea typeface="微软雅黑" panose="020B0503020204020204" charset="-122"/>
                <a:cs typeface="微软雅黑" panose="020B0503020204020204" charset="-122"/>
              </a:endParaRPr>
            </a:p>
          </p:txBody>
        </p:sp>
      </p:grpSp>
      <p:grpSp>
        <p:nvGrpSpPr>
          <p:cNvPr id="39" name="组合 38"/>
          <p:cNvGrpSpPr/>
          <p:nvPr/>
        </p:nvGrpSpPr>
        <p:grpSpPr>
          <a:xfrm>
            <a:off x="5651500" y="4930140"/>
            <a:ext cx="5989955" cy="1155065"/>
            <a:chOff x="7200602" y="1680326"/>
            <a:chExt cx="5983573" cy="1155065"/>
          </a:xfrm>
        </p:grpSpPr>
        <p:sp>
          <p:nvSpPr>
            <p:cNvPr id="40" name="文本框 27"/>
            <p:cNvSpPr/>
            <p:nvPr/>
          </p:nvSpPr>
          <p:spPr>
            <a:xfrm>
              <a:off x="7200602" y="2098156"/>
              <a:ext cx="5983573" cy="737235"/>
            </a:xfrm>
            <a:prstGeom prst="rect">
              <a:avLst/>
            </a:prstGeom>
          </p:spPr>
          <p:txBody>
            <a:bodyPr wrap="square">
              <a:spAutoFit/>
            </a:bodyPr>
            <a:lstStyle/>
            <a:p>
              <a:pPr lvl="0" algn="l" defTabSz="914400">
                <a:lnSpc>
                  <a:spcPct val="150000"/>
                </a:lnSpc>
                <a:buClrTx/>
                <a:buSzTx/>
                <a:buFontTx/>
                <a:defRPr/>
              </a:pPr>
              <a:r>
                <a:rPr lang="zh-CN" altLang="en-US" sz="1400" dirty="0">
                  <a:solidFill>
                    <a:prstClr val="black">
                      <a:lumMod val="75000"/>
                      <a:lumOff val="25000"/>
                    </a:prstClr>
                  </a:solidFill>
                  <a:latin typeface="微软雅黑" panose="020B0503020204020204" charset="-122"/>
                  <a:ea typeface="微软雅黑" panose="020B0503020204020204" charset="-122"/>
                </a:rPr>
                <a:t>在该案例中，可以肯定车辆所有人能够收回被第三方占有的车辆，但其遭受的损失十分惨重。</a:t>
              </a:r>
              <a:endParaRPr lang="zh-CN" altLang="en-US" sz="1400" dirty="0">
                <a:solidFill>
                  <a:prstClr val="black">
                    <a:lumMod val="75000"/>
                    <a:lumOff val="25000"/>
                  </a:prstClr>
                </a:solidFill>
                <a:latin typeface="微软雅黑" panose="020B0503020204020204" charset="-122"/>
                <a:ea typeface="微软雅黑" panose="020B0503020204020204" charset="-122"/>
              </a:endParaRPr>
            </a:p>
          </p:txBody>
        </p:sp>
        <p:sp>
          <p:nvSpPr>
            <p:cNvPr id="41" name="文本框 40"/>
            <p:cNvSpPr txBox="1"/>
            <p:nvPr/>
          </p:nvSpPr>
          <p:spPr>
            <a:xfrm>
              <a:off x="7200602" y="1680326"/>
              <a:ext cx="5953125" cy="460375"/>
            </a:xfrm>
            <a:prstGeom prst="rect">
              <a:avLst/>
            </a:prstGeom>
            <a:noFill/>
          </p:spPr>
          <p:txBody>
            <a:bodyPr wrap="square" rtlCol="0">
              <a:spAutoFit/>
            </a:bodyPr>
            <a:lstStyle/>
            <a:p>
              <a:pPr lvl="0" algn="l" defTabSz="457200">
                <a:lnSpc>
                  <a:spcPct val="150000"/>
                </a:lnSpc>
                <a:buClrTx/>
                <a:buSzPct val="25000"/>
                <a:buFontTx/>
                <a:defRPr/>
              </a:pPr>
              <a:r>
                <a:rPr lang="zh-CN" altLang="en-US" sz="1600" b="1" dirty="0">
                  <a:solidFill>
                    <a:prstClr val="black">
                      <a:lumMod val="75000"/>
                      <a:lumOff val="25000"/>
                    </a:prstClr>
                  </a:solidFill>
                  <a:latin typeface="微软雅黑" panose="020B0503020204020204" charset="-122"/>
                  <a:ea typeface="微软雅黑" panose="020B0503020204020204" charset="-122"/>
                  <a:cs typeface="微软雅黑" panose="020B0503020204020204" charset="-122"/>
                </a:rPr>
                <a:t>3. 几点建议</a:t>
              </a:r>
              <a:endParaRPr lang="zh-CN" altLang="en-US" sz="1600" b="1" dirty="0">
                <a:solidFill>
                  <a:prstClr val="black">
                    <a:lumMod val="75000"/>
                    <a:lumOff val="25000"/>
                  </a:prstClr>
                </a:solidFill>
                <a:latin typeface="微软雅黑" panose="020B0503020204020204" charset="-122"/>
                <a:ea typeface="微软雅黑" panose="020B0503020204020204" charset="-122"/>
                <a:cs typeface="微软雅黑" panose="020B0503020204020204" charset="-122"/>
              </a:endParaRPr>
            </a:p>
          </p:txBody>
        </p:sp>
      </p:grpSp>
      <p:pic>
        <p:nvPicPr>
          <p:cNvPr id="6" name="图片 5"/>
          <p:cNvPicPr>
            <a:picLocks noChangeAspect="1"/>
          </p:cNvPicPr>
          <p:nvPr/>
        </p:nvPicPr>
        <p:blipFill>
          <a:blip r:embed="rId1">
            <a:clrChange>
              <a:clrFrom>
                <a:srgbClr val="F6F6F6">
                  <a:alpha val="100000"/>
                </a:srgbClr>
              </a:clrFrom>
              <a:clrTo>
                <a:srgbClr val="F6F6F6">
                  <a:alpha val="100000"/>
                  <a:alpha val="0"/>
                </a:srgbClr>
              </a:clrTo>
            </a:clrChange>
          </a:blip>
          <a:stretch>
            <a:fillRect/>
          </a:stretch>
        </p:blipFill>
        <p:spPr>
          <a:xfrm>
            <a:off x="1803400" y="3000375"/>
            <a:ext cx="2254885" cy="20332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10" presetClass="entr" presetSubtype="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par>
                                <p:cTn id="15" presetID="10"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500"/>
                                        <p:tgtEl>
                                          <p:spTgt spid="2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500"/>
                                        <p:tgtEl>
                                          <p:spTgt spid="31"/>
                                        </p:tgtEl>
                                      </p:cBhvr>
                                    </p:animEffect>
                                  </p:childTnLst>
                                </p:cTn>
                              </p:par>
                              <p:par>
                                <p:cTn id="30" presetID="10" presetClass="entr" presetSubtype="0" fill="hold" nodeType="with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500"/>
                                        <p:tgtEl>
                                          <p:spTgt spid="33"/>
                                        </p:tgtEl>
                                      </p:cBhvr>
                                    </p:animEffect>
                                  </p:childTnLst>
                                </p:cTn>
                              </p:par>
                              <p:par>
                                <p:cTn id="33" presetID="10" presetClass="entr" presetSubtype="0" fill="hold" nodeType="with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500"/>
                                        <p:tgtEl>
                                          <p:spTgt spid="36"/>
                                        </p:tgtEl>
                                      </p:cBhvr>
                                    </p:animEffect>
                                  </p:childTnLst>
                                </p:cTn>
                              </p:par>
                              <p:par>
                                <p:cTn id="36" presetID="10" presetClass="entr" presetSubtype="0" fill="hold" nodeType="with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fade">
                                      <p:cBhvr>
                                        <p:cTn id="38" dur="500"/>
                                        <p:tgtEl>
                                          <p:spTgt spid="39"/>
                                        </p:tgtEl>
                                      </p:cBhvr>
                                    </p:animEffect>
                                  </p:childTnLst>
                                </p:cTn>
                              </p:par>
                              <p:par>
                                <p:cTn id="39" presetID="10" presetClass="entr" presetSubtype="0" fill="hold" nodeType="with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P spid="3" grpId="0" animBg="1"/>
      <p:bldP spid="3" grpId="1" animBg="1"/>
      <p:bldP spid="5" grpId="0" animBg="1"/>
      <p:bldP spid="5" grpId="1" animBg="1"/>
      <p:bldP spid="29" grpId="0" animBg="1"/>
      <p:bldP spid="29" grpId="1" animBg="1"/>
      <p:bldP spid="31" grpId="0" animBg="1"/>
      <p:bldP spid="31"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653790" y="1130300"/>
            <a:ext cx="4931410" cy="491490"/>
            <a:chOff x="5754" y="1960"/>
            <a:chExt cx="7766" cy="774"/>
          </a:xfrm>
        </p:grpSpPr>
        <p:sp>
          <p:nvSpPr>
            <p:cNvPr id="26" name="矩形: 圆角 43"/>
            <p:cNvSpPr/>
            <p:nvPr/>
          </p:nvSpPr>
          <p:spPr>
            <a:xfrm>
              <a:off x="6391" y="1960"/>
              <a:ext cx="6492"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27" name="文本框 26"/>
            <p:cNvSpPr txBox="1"/>
            <p:nvPr/>
          </p:nvSpPr>
          <p:spPr>
            <a:xfrm>
              <a:off x="5754" y="2033"/>
              <a:ext cx="7766" cy="628"/>
            </a:xfrm>
            <a:prstGeom prst="rect">
              <a:avLst/>
            </a:prstGeom>
            <a:noFill/>
          </p:spPr>
          <p:txBody>
            <a:bodyPr wrap="square" rtlCol="0">
              <a:spAutoFit/>
            </a:bodyPr>
            <a:lstStyle/>
            <a:p>
              <a:pPr algn="ctr"/>
              <a:r>
                <a:rPr lang="zh-CN" altLang="en-US" sz="2000" b="1" dirty="0">
                  <a:solidFill>
                    <a:schemeClr val="bg1"/>
                  </a:solidFill>
                  <a:latin typeface="微软雅黑" panose="020B0503020204020204" charset="-122"/>
                  <a:ea typeface="微软雅黑" panose="020B0503020204020204" charset="-122"/>
                </a:rPr>
                <a:t>三、汽车租赁相关法律案例分析</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2" name="文本框 1"/>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17" name="组合 16"/>
          <p:cNvGrpSpPr/>
          <p:nvPr/>
        </p:nvGrpSpPr>
        <p:grpSpPr>
          <a:xfrm>
            <a:off x="1192530" y="1877060"/>
            <a:ext cx="3880485" cy="465455"/>
            <a:chOff x="1397" y="3848"/>
            <a:chExt cx="6111" cy="733"/>
          </a:xfrm>
        </p:grpSpPr>
        <p:grpSp>
          <p:nvGrpSpPr>
            <p:cNvPr id="7" name="组合 6"/>
            <p:cNvGrpSpPr/>
            <p:nvPr/>
          </p:nvGrpSpPr>
          <p:grpSpPr>
            <a:xfrm>
              <a:off x="1397" y="3848"/>
              <a:ext cx="6111" cy="733"/>
              <a:chOff x="2173926" y="3285519"/>
              <a:chExt cx="4572535" cy="548848"/>
            </a:xfrm>
          </p:grpSpPr>
          <p:grpSp>
            <p:nvGrpSpPr>
              <p:cNvPr id="21" name="组合 20"/>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23" name="圆角矩形 22"/>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sp>
              <p:nvSpPr>
                <p:cNvPr id="24" name="圆角矩形 23"/>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grpSp>
          <p:sp>
            <p:nvSpPr>
              <p:cNvPr id="22" name="椭圆 21"/>
              <p:cNvSpPr/>
              <p:nvPr/>
            </p:nvSpPr>
            <p:spPr>
              <a:xfrm>
                <a:off x="2307128" y="3420211"/>
                <a:ext cx="279463" cy="279463"/>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grpSp>
        <p:sp>
          <p:nvSpPr>
            <p:cNvPr id="10" name="TextBox 31"/>
            <p:cNvSpPr txBox="1"/>
            <p:nvPr/>
          </p:nvSpPr>
          <p:spPr>
            <a:xfrm>
              <a:off x="1963" y="4028"/>
              <a:ext cx="5316" cy="38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600" b="0" dirty="0">
                  <a:solidFill>
                    <a:srgbClr val="080808"/>
                  </a:solidFill>
                </a:rPr>
                <a:t>（四）在租车辆被运输管理部门扣押</a:t>
              </a:r>
              <a:endParaRPr lang="zh-CN" altLang="en-US" sz="1600" b="0" dirty="0">
                <a:solidFill>
                  <a:srgbClr val="080808"/>
                </a:solidFill>
              </a:endParaRPr>
            </a:p>
          </p:txBody>
        </p:sp>
      </p:grpSp>
      <p:sp>
        <p:nvSpPr>
          <p:cNvPr id="3" name="六边形 6"/>
          <p:cNvSpPr/>
          <p:nvPr/>
        </p:nvSpPr>
        <p:spPr>
          <a:xfrm rot="16200000">
            <a:off x="1481372" y="2783711"/>
            <a:ext cx="2995313" cy="2582166"/>
          </a:xfrm>
          <a:prstGeom prst="hexagon">
            <a:avLst/>
          </a:prstGeom>
          <a:solidFill>
            <a:sysClr val="window" lastClr="FFFFFF"/>
          </a:solidFill>
          <a:ln w="12700" cap="flat" cmpd="sng" algn="ctr">
            <a:noFill/>
            <a:prstDash val="solid"/>
            <a:miter lim="800000"/>
          </a:ln>
          <a:effectLst>
            <a:outerShdw blurRad="1193800" algn="ctr" rotWithShape="0">
              <a:prstClr val="black">
                <a:alpha val="15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prstClr val="white"/>
              </a:solidFill>
              <a:effectLst/>
              <a:uLnTx/>
              <a:uFillTx/>
              <a:latin typeface="思源宋体 CN" panose="02020400000000000000" pitchFamily="18" charset="-122"/>
              <a:ea typeface="思源宋体 CN" panose="02020400000000000000" pitchFamily="18" charset="-122"/>
              <a:cs typeface="+mn-cs"/>
              <a:sym typeface="思源宋体 CN" panose="02020400000000000000" pitchFamily="18" charset="-122"/>
            </a:endParaRPr>
          </a:p>
        </p:txBody>
      </p:sp>
      <p:sp>
        <p:nvSpPr>
          <p:cNvPr id="5" name="六边形 11"/>
          <p:cNvSpPr/>
          <p:nvPr/>
        </p:nvSpPr>
        <p:spPr>
          <a:xfrm rot="16200000">
            <a:off x="1500498" y="5742392"/>
            <a:ext cx="735476" cy="634031"/>
          </a:xfrm>
          <a:prstGeom prst="hexagon">
            <a:avLst/>
          </a:prstGeom>
          <a:solidFill>
            <a:schemeClr val="accent2"/>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prstClr val="white"/>
              </a:solidFill>
              <a:effectLst/>
              <a:uLnTx/>
              <a:uFillTx/>
              <a:latin typeface="思源宋体 CN" panose="02020400000000000000" pitchFamily="18" charset="-122"/>
              <a:ea typeface="思源宋体 CN" panose="02020400000000000000" pitchFamily="18" charset="-122"/>
              <a:cs typeface="+mn-cs"/>
              <a:sym typeface="思源宋体 CN" panose="02020400000000000000" pitchFamily="18" charset="-122"/>
            </a:endParaRPr>
          </a:p>
        </p:txBody>
      </p:sp>
      <p:sp>
        <p:nvSpPr>
          <p:cNvPr id="29" name="六边形 16"/>
          <p:cNvSpPr/>
          <p:nvPr/>
        </p:nvSpPr>
        <p:spPr>
          <a:xfrm rot="16200000">
            <a:off x="4438434" y="5263831"/>
            <a:ext cx="332331" cy="286492"/>
          </a:xfrm>
          <a:prstGeom prst="hexagon">
            <a:avLst/>
          </a:prstGeom>
          <a:solidFill>
            <a:schemeClr val="accent2">
              <a:lumMod val="60000"/>
              <a:lumOff val="4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prstClr val="white"/>
              </a:solidFill>
              <a:effectLst/>
              <a:uLnTx/>
              <a:uFillTx/>
              <a:latin typeface="思源宋体 CN" panose="02020400000000000000" pitchFamily="18" charset="-122"/>
              <a:ea typeface="思源宋体 CN" panose="02020400000000000000" pitchFamily="18" charset="-122"/>
              <a:cs typeface="+mn-cs"/>
              <a:sym typeface="思源宋体 CN" panose="02020400000000000000" pitchFamily="18" charset="-122"/>
            </a:endParaRPr>
          </a:p>
        </p:txBody>
      </p:sp>
      <p:sp>
        <p:nvSpPr>
          <p:cNvPr id="31" name="六边形 17"/>
          <p:cNvSpPr/>
          <p:nvPr/>
        </p:nvSpPr>
        <p:spPr>
          <a:xfrm rot="16200000">
            <a:off x="4724776" y="3365040"/>
            <a:ext cx="332331" cy="286492"/>
          </a:xfrm>
          <a:prstGeom prst="hexagon">
            <a:avLst/>
          </a:prstGeom>
          <a:solidFill>
            <a:schemeClr val="accent2">
              <a:lumMod val="40000"/>
              <a:lumOff val="6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prstClr val="white"/>
              </a:solidFill>
              <a:effectLst/>
              <a:uLnTx/>
              <a:uFillTx/>
              <a:latin typeface="思源宋体 CN" panose="02020400000000000000" pitchFamily="18" charset="-122"/>
              <a:ea typeface="思源宋体 CN" panose="02020400000000000000" pitchFamily="18" charset="-122"/>
              <a:cs typeface="+mn-cs"/>
              <a:sym typeface="思源宋体 CN" panose="02020400000000000000" pitchFamily="18" charset="-122"/>
            </a:endParaRPr>
          </a:p>
        </p:txBody>
      </p:sp>
      <p:grpSp>
        <p:nvGrpSpPr>
          <p:cNvPr id="33" name="组合 32"/>
          <p:cNvGrpSpPr/>
          <p:nvPr/>
        </p:nvGrpSpPr>
        <p:grpSpPr>
          <a:xfrm>
            <a:off x="5651500" y="2228215"/>
            <a:ext cx="5400675" cy="1118870"/>
            <a:chOff x="7200602" y="1705726"/>
            <a:chExt cx="4618627" cy="1118870"/>
          </a:xfrm>
        </p:grpSpPr>
        <p:sp>
          <p:nvSpPr>
            <p:cNvPr id="34" name="文本框 27"/>
            <p:cNvSpPr/>
            <p:nvPr/>
          </p:nvSpPr>
          <p:spPr>
            <a:xfrm>
              <a:off x="7200602" y="2087361"/>
              <a:ext cx="4618627" cy="737235"/>
            </a:xfrm>
            <a:prstGeom prst="rect">
              <a:avLst/>
            </a:prstGeom>
          </p:spPr>
          <p:txBody>
            <a:bodyPr wrap="square">
              <a:spAutoFit/>
            </a:bodyPr>
            <a:lstStyle/>
            <a:p>
              <a:pPr lvl="0" defTabSz="914400">
                <a:lnSpc>
                  <a:spcPct val="150000"/>
                </a:lnSpc>
                <a:defRPr/>
              </a:pPr>
              <a:r>
                <a:rPr lang="zh-CN" altLang="en-US" sz="1400" dirty="0">
                  <a:solidFill>
                    <a:prstClr val="black">
                      <a:lumMod val="75000"/>
                      <a:lumOff val="25000"/>
                    </a:prstClr>
                  </a:solidFill>
                  <a:latin typeface="微软雅黑" panose="020B0503020204020204" charset="-122"/>
                  <a:ea typeface="微软雅黑" panose="020B0503020204020204" charset="-122"/>
                </a:rPr>
                <a:t>汽车租赁不是道路运输，但作为道路运输相关业务纳入道路运输管理，汽车租赁企业应遵守道路运输管理的有关规定。</a:t>
              </a:r>
              <a:endParaRPr lang="zh-CN" altLang="en-US" sz="1400" dirty="0">
                <a:solidFill>
                  <a:prstClr val="black">
                    <a:lumMod val="75000"/>
                    <a:lumOff val="25000"/>
                  </a:prstClr>
                </a:solidFill>
                <a:latin typeface="微软雅黑" panose="020B0503020204020204" charset="-122"/>
                <a:ea typeface="微软雅黑" panose="020B0503020204020204" charset="-122"/>
              </a:endParaRPr>
            </a:p>
          </p:txBody>
        </p:sp>
        <p:sp>
          <p:nvSpPr>
            <p:cNvPr id="35" name="文本框 28"/>
            <p:cNvSpPr txBox="1"/>
            <p:nvPr/>
          </p:nvSpPr>
          <p:spPr>
            <a:xfrm>
              <a:off x="7200602" y="1705726"/>
              <a:ext cx="4591475" cy="460375"/>
            </a:xfrm>
            <a:prstGeom prst="rect">
              <a:avLst/>
            </a:prstGeom>
            <a:noFill/>
          </p:spPr>
          <p:txBody>
            <a:bodyPr wrap="square" rtlCol="0">
              <a:spAutoFit/>
            </a:bodyPr>
            <a:lstStyle/>
            <a:p>
              <a:pPr lvl="0" defTabSz="457200">
                <a:lnSpc>
                  <a:spcPct val="150000"/>
                </a:lnSpc>
                <a:buSzPct val="25000"/>
                <a:defRPr/>
              </a:pPr>
              <a:r>
                <a:rPr lang="zh-CN" altLang="en-US" sz="1600" b="1" dirty="0">
                  <a:solidFill>
                    <a:prstClr val="black">
                      <a:lumMod val="75000"/>
                      <a:lumOff val="25000"/>
                    </a:prstClr>
                  </a:solidFill>
                  <a:latin typeface="微软雅黑" panose="020B0503020204020204" charset="-122"/>
                  <a:ea typeface="微软雅黑" panose="020B0503020204020204" charset="-122"/>
                  <a:cs typeface="微软雅黑" panose="020B0503020204020204" charset="-122"/>
                </a:rPr>
                <a:t>1. 汽车租赁作为道路运输相关业务纳入道路运输管理</a:t>
              </a:r>
              <a:endParaRPr lang="zh-CN" altLang="en-US" sz="1600" b="1" dirty="0">
                <a:solidFill>
                  <a:prstClr val="black">
                    <a:lumMod val="75000"/>
                    <a:lumOff val="25000"/>
                  </a:prstClr>
                </a:solidFill>
                <a:latin typeface="微软雅黑" panose="020B0503020204020204" charset="-122"/>
                <a:ea typeface="微软雅黑" panose="020B0503020204020204" charset="-122"/>
                <a:cs typeface="微软雅黑" panose="020B0503020204020204" charset="-122"/>
              </a:endParaRPr>
            </a:p>
          </p:txBody>
        </p:sp>
      </p:grpSp>
      <p:grpSp>
        <p:nvGrpSpPr>
          <p:cNvPr id="36" name="组合 35"/>
          <p:cNvGrpSpPr/>
          <p:nvPr/>
        </p:nvGrpSpPr>
        <p:grpSpPr>
          <a:xfrm>
            <a:off x="5651500" y="3458845"/>
            <a:ext cx="5401310" cy="1105535"/>
            <a:chOff x="7200602" y="1710171"/>
            <a:chExt cx="4702741" cy="1105535"/>
          </a:xfrm>
        </p:grpSpPr>
        <p:sp>
          <p:nvSpPr>
            <p:cNvPr id="37" name="文本框 27"/>
            <p:cNvSpPr/>
            <p:nvPr/>
          </p:nvSpPr>
          <p:spPr>
            <a:xfrm>
              <a:off x="7200602" y="2078471"/>
              <a:ext cx="4702741" cy="737235"/>
            </a:xfrm>
            <a:prstGeom prst="rect">
              <a:avLst/>
            </a:prstGeom>
          </p:spPr>
          <p:txBody>
            <a:bodyPr wrap="square">
              <a:spAutoFit/>
            </a:bodyPr>
            <a:lstStyle/>
            <a:p>
              <a:pPr lvl="0" algn="l" defTabSz="914400">
                <a:lnSpc>
                  <a:spcPct val="150000"/>
                </a:lnSpc>
                <a:buClrTx/>
                <a:buSzTx/>
                <a:buFontTx/>
                <a:defRPr/>
              </a:pPr>
              <a:r>
                <a:rPr lang="zh-CN" altLang="en-US" sz="1400" dirty="0">
                  <a:solidFill>
                    <a:prstClr val="black">
                      <a:lumMod val="75000"/>
                      <a:lumOff val="25000"/>
                    </a:prstClr>
                  </a:solidFill>
                  <a:latin typeface="微软雅黑" panose="020B0503020204020204" charset="-122"/>
                  <a:ea typeface="微软雅黑" panose="020B0503020204020204" charset="-122"/>
                </a:rPr>
                <a:t>由于汽车租赁与道路运输有很大差异，以道路运输模式进行管理会产生一些问题</a:t>
              </a:r>
              <a:endParaRPr lang="zh-CN" altLang="en-US" sz="1400" dirty="0">
                <a:solidFill>
                  <a:prstClr val="black">
                    <a:lumMod val="75000"/>
                    <a:lumOff val="25000"/>
                  </a:prstClr>
                </a:solidFill>
                <a:latin typeface="微软雅黑" panose="020B0503020204020204" charset="-122"/>
                <a:ea typeface="微软雅黑" panose="020B0503020204020204" charset="-122"/>
              </a:endParaRPr>
            </a:p>
          </p:txBody>
        </p:sp>
        <p:sp>
          <p:nvSpPr>
            <p:cNvPr id="38" name="文本框 28"/>
            <p:cNvSpPr txBox="1"/>
            <p:nvPr/>
          </p:nvSpPr>
          <p:spPr>
            <a:xfrm>
              <a:off x="7200602" y="1710171"/>
              <a:ext cx="4505325" cy="460375"/>
            </a:xfrm>
            <a:prstGeom prst="rect">
              <a:avLst/>
            </a:prstGeom>
            <a:noFill/>
          </p:spPr>
          <p:txBody>
            <a:bodyPr wrap="square" rtlCol="0">
              <a:spAutoFit/>
            </a:bodyPr>
            <a:lstStyle/>
            <a:p>
              <a:pPr lvl="0" algn="l" defTabSz="457200">
                <a:lnSpc>
                  <a:spcPct val="150000"/>
                </a:lnSpc>
                <a:buClrTx/>
                <a:buSzPct val="25000"/>
                <a:buFontTx/>
                <a:defRPr/>
              </a:pPr>
              <a:r>
                <a:rPr lang="zh-CN" altLang="en-US" sz="1600" b="1" dirty="0">
                  <a:solidFill>
                    <a:prstClr val="black">
                      <a:lumMod val="75000"/>
                      <a:lumOff val="25000"/>
                    </a:prstClr>
                  </a:solidFill>
                  <a:latin typeface="微软雅黑" panose="020B0503020204020204" charset="-122"/>
                  <a:ea typeface="微软雅黑" panose="020B0503020204020204" charset="-122"/>
                  <a:cs typeface="微软雅黑" panose="020B0503020204020204" charset="-122"/>
                </a:rPr>
                <a:t>2. 汽车租赁的经营和服务模式与道路运输管理发生冲突</a:t>
              </a:r>
              <a:endParaRPr lang="zh-CN" altLang="en-US" sz="1600" b="1" dirty="0">
                <a:solidFill>
                  <a:prstClr val="black">
                    <a:lumMod val="75000"/>
                    <a:lumOff val="25000"/>
                  </a:prstClr>
                </a:solidFill>
                <a:latin typeface="微软雅黑" panose="020B0503020204020204" charset="-122"/>
                <a:ea typeface="微软雅黑" panose="020B0503020204020204" charset="-122"/>
                <a:cs typeface="微软雅黑" panose="020B0503020204020204" charset="-122"/>
              </a:endParaRPr>
            </a:p>
          </p:txBody>
        </p:sp>
      </p:grpSp>
      <p:grpSp>
        <p:nvGrpSpPr>
          <p:cNvPr id="39" name="组合 38"/>
          <p:cNvGrpSpPr/>
          <p:nvPr/>
        </p:nvGrpSpPr>
        <p:grpSpPr>
          <a:xfrm>
            <a:off x="5651500" y="4689475"/>
            <a:ext cx="5959475" cy="1155065"/>
            <a:chOff x="7200602" y="1680326"/>
            <a:chExt cx="5953125" cy="1155065"/>
          </a:xfrm>
        </p:grpSpPr>
        <p:sp>
          <p:nvSpPr>
            <p:cNvPr id="40" name="文本框 27"/>
            <p:cNvSpPr/>
            <p:nvPr/>
          </p:nvSpPr>
          <p:spPr>
            <a:xfrm>
              <a:off x="7200602" y="2098156"/>
              <a:ext cx="5395555" cy="737235"/>
            </a:xfrm>
            <a:prstGeom prst="rect">
              <a:avLst/>
            </a:prstGeom>
          </p:spPr>
          <p:txBody>
            <a:bodyPr wrap="square">
              <a:spAutoFit/>
            </a:bodyPr>
            <a:lstStyle/>
            <a:p>
              <a:pPr lvl="0" algn="l" defTabSz="914400">
                <a:lnSpc>
                  <a:spcPct val="150000"/>
                </a:lnSpc>
                <a:buClrTx/>
                <a:buSzTx/>
                <a:buFontTx/>
                <a:defRPr/>
              </a:pPr>
              <a:r>
                <a:rPr lang="zh-CN" altLang="en-US" sz="1400" dirty="0">
                  <a:solidFill>
                    <a:prstClr val="black">
                      <a:lumMod val="75000"/>
                      <a:lumOff val="25000"/>
                    </a:prstClr>
                  </a:solidFill>
                  <a:latin typeface="微软雅黑" panose="020B0503020204020204" charset="-122"/>
                  <a:ea typeface="微软雅黑" panose="020B0503020204020204" charset="-122"/>
                </a:rPr>
                <a:t>（1）道路运输管理条例对汽车租赁的管理范畴</a:t>
              </a:r>
              <a:br>
                <a:rPr lang="zh-CN" altLang="en-US" sz="1400" dirty="0">
                  <a:solidFill>
                    <a:prstClr val="black">
                      <a:lumMod val="75000"/>
                      <a:lumOff val="25000"/>
                    </a:prstClr>
                  </a:solidFill>
                  <a:latin typeface="微软雅黑" panose="020B0503020204020204" charset="-122"/>
                  <a:ea typeface="微软雅黑" panose="020B0503020204020204" charset="-122"/>
                </a:rPr>
              </a:br>
              <a:r>
                <a:rPr lang="zh-CN" altLang="en-US" sz="1400" dirty="0">
                  <a:solidFill>
                    <a:prstClr val="black">
                      <a:lumMod val="75000"/>
                      <a:lumOff val="25000"/>
                    </a:prstClr>
                  </a:solidFill>
                  <a:latin typeface="微软雅黑" panose="020B0503020204020204" charset="-122"/>
                  <a:ea typeface="微软雅黑" panose="020B0503020204020204" charset="-122"/>
                </a:rPr>
                <a:t>（2）道路运输条例对汽车租赁管理的法律效力</a:t>
              </a:r>
              <a:endParaRPr lang="zh-CN" altLang="en-US" sz="1400" dirty="0">
                <a:solidFill>
                  <a:prstClr val="black">
                    <a:lumMod val="75000"/>
                    <a:lumOff val="25000"/>
                  </a:prstClr>
                </a:solidFill>
                <a:latin typeface="微软雅黑" panose="020B0503020204020204" charset="-122"/>
                <a:ea typeface="微软雅黑" panose="020B0503020204020204" charset="-122"/>
              </a:endParaRPr>
            </a:p>
          </p:txBody>
        </p:sp>
        <p:sp>
          <p:nvSpPr>
            <p:cNvPr id="41" name="文本框 40"/>
            <p:cNvSpPr txBox="1"/>
            <p:nvPr/>
          </p:nvSpPr>
          <p:spPr>
            <a:xfrm>
              <a:off x="7200602" y="1680326"/>
              <a:ext cx="5953125" cy="460375"/>
            </a:xfrm>
            <a:prstGeom prst="rect">
              <a:avLst/>
            </a:prstGeom>
            <a:noFill/>
          </p:spPr>
          <p:txBody>
            <a:bodyPr wrap="square" rtlCol="0">
              <a:spAutoFit/>
            </a:bodyPr>
            <a:lstStyle/>
            <a:p>
              <a:pPr lvl="0" algn="l" defTabSz="457200">
                <a:lnSpc>
                  <a:spcPct val="150000"/>
                </a:lnSpc>
                <a:buClrTx/>
                <a:buSzPct val="25000"/>
                <a:buFontTx/>
                <a:defRPr/>
              </a:pPr>
              <a:r>
                <a:rPr lang="zh-CN" altLang="en-US" sz="1600" b="1" dirty="0">
                  <a:solidFill>
                    <a:prstClr val="black">
                      <a:lumMod val="75000"/>
                      <a:lumOff val="25000"/>
                    </a:prstClr>
                  </a:solidFill>
                  <a:latin typeface="微软雅黑" panose="020B0503020204020204" charset="-122"/>
                  <a:ea typeface="微软雅黑" panose="020B0503020204020204" charset="-122"/>
                  <a:cs typeface="微软雅黑" panose="020B0503020204020204" charset="-122"/>
                </a:rPr>
                <a:t>3. 几个法律问题</a:t>
              </a:r>
              <a:endParaRPr lang="zh-CN" altLang="en-US" sz="1600" b="1" dirty="0">
                <a:solidFill>
                  <a:prstClr val="black">
                    <a:lumMod val="75000"/>
                    <a:lumOff val="25000"/>
                  </a:prstClr>
                </a:solidFill>
                <a:latin typeface="微软雅黑" panose="020B0503020204020204" charset="-122"/>
                <a:ea typeface="微软雅黑" panose="020B0503020204020204" charset="-122"/>
                <a:cs typeface="微软雅黑" panose="020B0503020204020204" charset="-122"/>
              </a:endParaRPr>
            </a:p>
          </p:txBody>
        </p:sp>
      </p:grpSp>
      <p:pic>
        <p:nvPicPr>
          <p:cNvPr id="8" name="图片 7"/>
          <p:cNvPicPr>
            <a:picLocks noChangeAspect="1"/>
          </p:cNvPicPr>
          <p:nvPr/>
        </p:nvPicPr>
        <p:blipFill>
          <a:blip r:embed="rId1">
            <a:clrChange>
              <a:clrFrom>
                <a:srgbClr val="F6F6F6">
                  <a:alpha val="100000"/>
                </a:srgbClr>
              </a:clrFrom>
              <a:clrTo>
                <a:srgbClr val="F6F6F6">
                  <a:alpha val="100000"/>
                  <a:alpha val="0"/>
                </a:srgbClr>
              </a:clrTo>
            </a:clrChange>
          </a:blip>
          <a:stretch>
            <a:fillRect/>
          </a:stretch>
        </p:blipFill>
        <p:spPr>
          <a:xfrm>
            <a:off x="1996440" y="2908300"/>
            <a:ext cx="1964690" cy="22028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5" presetClass="entr" presetSubtype="1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checkerboard(across)">
                                      <p:cBhvr>
                                        <p:cTn id="14" dur="500"/>
                                        <p:tgtEl>
                                          <p:spTgt spid="9"/>
                                        </p:tgtEl>
                                      </p:cBhvr>
                                    </p:animEffect>
                                  </p:childTnLst>
                                </p:cTn>
                              </p:par>
                              <p:par>
                                <p:cTn id="15" presetID="5" presetClass="entr" presetSubtype="1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checkerboard(across)">
                                      <p:cBhvr>
                                        <p:cTn id="17" dur="500"/>
                                        <p:tgtEl>
                                          <p:spTgt spid="17"/>
                                        </p:tgtEl>
                                      </p:cBhvr>
                                    </p:animEffect>
                                  </p:childTnLst>
                                </p:cTn>
                              </p:par>
                              <p:par>
                                <p:cTn id="18" presetID="5" presetClass="entr" presetSubtype="10"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checkerboard(across)">
                                      <p:cBhvr>
                                        <p:cTn id="20" dur="500"/>
                                        <p:tgtEl>
                                          <p:spTgt spid="3"/>
                                        </p:tgtEl>
                                      </p:cBhvr>
                                    </p:animEffect>
                                  </p:childTnLst>
                                </p:cTn>
                              </p:par>
                              <p:par>
                                <p:cTn id="21" presetID="5" presetClass="entr" presetSubtype="1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checkerboard(across)">
                                      <p:cBhvr>
                                        <p:cTn id="23" dur="500"/>
                                        <p:tgtEl>
                                          <p:spTgt spid="5"/>
                                        </p:tgtEl>
                                      </p:cBhvr>
                                    </p:animEffect>
                                  </p:childTnLst>
                                </p:cTn>
                              </p:par>
                              <p:par>
                                <p:cTn id="24" presetID="5" presetClass="entr" presetSubtype="10"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checkerboard(across)">
                                      <p:cBhvr>
                                        <p:cTn id="26" dur="500"/>
                                        <p:tgtEl>
                                          <p:spTgt spid="29"/>
                                        </p:tgtEl>
                                      </p:cBhvr>
                                    </p:animEffect>
                                  </p:childTnLst>
                                </p:cTn>
                              </p:par>
                              <p:par>
                                <p:cTn id="27" presetID="5" presetClass="entr" presetSubtype="10" fill="hold" grpId="0" nodeType="with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checkerboard(across)">
                                      <p:cBhvr>
                                        <p:cTn id="29" dur="500"/>
                                        <p:tgtEl>
                                          <p:spTgt spid="31"/>
                                        </p:tgtEl>
                                      </p:cBhvr>
                                    </p:animEffect>
                                  </p:childTnLst>
                                </p:cTn>
                              </p:par>
                              <p:par>
                                <p:cTn id="30" presetID="5" presetClass="entr" presetSubtype="10" fill="hold" nodeType="with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checkerboard(across)">
                                      <p:cBhvr>
                                        <p:cTn id="32" dur="500"/>
                                        <p:tgtEl>
                                          <p:spTgt spid="33"/>
                                        </p:tgtEl>
                                      </p:cBhvr>
                                    </p:animEffect>
                                  </p:childTnLst>
                                </p:cTn>
                              </p:par>
                              <p:par>
                                <p:cTn id="33" presetID="5" presetClass="entr" presetSubtype="10" fill="hold" nodeType="with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checkerboard(across)">
                                      <p:cBhvr>
                                        <p:cTn id="35" dur="500"/>
                                        <p:tgtEl>
                                          <p:spTgt spid="36"/>
                                        </p:tgtEl>
                                      </p:cBhvr>
                                    </p:animEffect>
                                  </p:childTnLst>
                                </p:cTn>
                              </p:par>
                              <p:par>
                                <p:cTn id="36" presetID="5" presetClass="entr" presetSubtype="10" fill="hold" nodeType="with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checkerboard(across)">
                                      <p:cBhvr>
                                        <p:cTn id="38" dur="500"/>
                                        <p:tgtEl>
                                          <p:spTgt spid="39"/>
                                        </p:tgtEl>
                                      </p:cBhvr>
                                    </p:animEffect>
                                  </p:childTnLst>
                                </p:cTn>
                              </p:par>
                              <p:par>
                                <p:cTn id="39" presetID="5" presetClass="entr" presetSubtype="10" fill="hold" nodeType="with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checkerboard(across)">
                                      <p:cBhvr>
                                        <p:cTn id="4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P spid="3" grpId="0" animBg="1"/>
      <p:bldP spid="3" grpId="1" animBg="1"/>
      <p:bldP spid="5" grpId="0" animBg="1"/>
      <p:bldP spid="5" grpId="1" animBg="1"/>
      <p:bldP spid="29" grpId="0" animBg="1"/>
      <p:bldP spid="29" grpId="1" animBg="1"/>
      <p:bldP spid="31" grpId="0" animBg="1"/>
      <p:bldP spid="31"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653790" y="1130300"/>
            <a:ext cx="4931410" cy="491490"/>
            <a:chOff x="5754" y="1960"/>
            <a:chExt cx="7766" cy="774"/>
          </a:xfrm>
        </p:grpSpPr>
        <p:sp>
          <p:nvSpPr>
            <p:cNvPr id="26" name="矩形: 圆角 43"/>
            <p:cNvSpPr/>
            <p:nvPr/>
          </p:nvSpPr>
          <p:spPr>
            <a:xfrm>
              <a:off x="6391" y="1960"/>
              <a:ext cx="6492"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27" name="文本框 26"/>
            <p:cNvSpPr txBox="1"/>
            <p:nvPr/>
          </p:nvSpPr>
          <p:spPr>
            <a:xfrm>
              <a:off x="5754" y="2033"/>
              <a:ext cx="7766" cy="628"/>
            </a:xfrm>
            <a:prstGeom prst="rect">
              <a:avLst/>
            </a:prstGeom>
            <a:noFill/>
          </p:spPr>
          <p:txBody>
            <a:bodyPr wrap="square" rtlCol="0">
              <a:spAutoFit/>
            </a:bodyPr>
            <a:lstStyle/>
            <a:p>
              <a:pPr algn="ctr"/>
              <a:r>
                <a:rPr lang="zh-CN" altLang="en-US" sz="2000" b="1" dirty="0">
                  <a:solidFill>
                    <a:schemeClr val="bg1"/>
                  </a:solidFill>
                  <a:latin typeface="微软雅黑" panose="020B0503020204020204" charset="-122"/>
                  <a:ea typeface="微软雅黑" panose="020B0503020204020204" charset="-122"/>
                </a:rPr>
                <a:t>三、汽车租赁相关法律案例分析</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2" name="文本框 1"/>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17" name="组合 16"/>
          <p:cNvGrpSpPr/>
          <p:nvPr/>
        </p:nvGrpSpPr>
        <p:grpSpPr>
          <a:xfrm>
            <a:off x="1192530" y="1877060"/>
            <a:ext cx="3880485" cy="465455"/>
            <a:chOff x="1397" y="3848"/>
            <a:chExt cx="6111" cy="733"/>
          </a:xfrm>
        </p:grpSpPr>
        <p:grpSp>
          <p:nvGrpSpPr>
            <p:cNvPr id="7" name="组合 6"/>
            <p:cNvGrpSpPr/>
            <p:nvPr/>
          </p:nvGrpSpPr>
          <p:grpSpPr>
            <a:xfrm>
              <a:off x="1397" y="3848"/>
              <a:ext cx="6111" cy="733"/>
              <a:chOff x="2173926" y="3285519"/>
              <a:chExt cx="4572535" cy="548848"/>
            </a:xfrm>
          </p:grpSpPr>
          <p:grpSp>
            <p:nvGrpSpPr>
              <p:cNvPr id="21" name="组合 20"/>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23" name="圆角矩形 22"/>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sp>
              <p:nvSpPr>
                <p:cNvPr id="24" name="圆角矩形 23"/>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grpSp>
          <p:sp>
            <p:nvSpPr>
              <p:cNvPr id="22" name="椭圆 21"/>
              <p:cNvSpPr/>
              <p:nvPr/>
            </p:nvSpPr>
            <p:spPr>
              <a:xfrm>
                <a:off x="2307128" y="3420211"/>
                <a:ext cx="279463" cy="279463"/>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grpSp>
        <p:sp>
          <p:nvSpPr>
            <p:cNvPr id="10" name="TextBox 31"/>
            <p:cNvSpPr txBox="1"/>
            <p:nvPr/>
          </p:nvSpPr>
          <p:spPr>
            <a:xfrm>
              <a:off x="1963" y="4028"/>
              <a:ext cx="5316" cy="38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600" b="0" dirty="0">
                  <a:solidFill>
                    <a:srgbClr val="080808"/>
                  </a:solidFill>
                </a:rPr>
                <a:t>（五）租赁车辆物权登记</a:t>
              </a:r>
              <a:endParaRPr lang="zh-CN" altLang="en-US" sz="1600" b="0" dirty="0">
                <a:solidFill>
                  <a:srgbClr val="080808"/>
                </a:solidFill>
              </a:endParaRPr>
            </a:p>
          </p:txBody>
        </p:sp>
      </p:grpSp>
      <p:sp>
        <p:nvSpPr>
          <p:cNvPr id="64" name="任意多边形: 形状 4"/>
          <p:cNvSpPr/>
          <p:nvPr/>
        </p:nvSpPr>
        <p:spPr>
          <a:xfrm>
            <a:off x="794385" y="3550920"/>
            <a:ext cx="10730865" cy="660400"/>
          </a:xfrm>
          <a:custGeom>
            <a:avLst/>
            <a:gdLst>
              <a:gd name="connsiteX0" fmla="*/ 0 w 10332720"/>
              <a:gd name="connsiteY0" fmla="*/ 528333 h 660413"/>
              <a:gd name="connsiteX1" fmla="*/ 690880 w 10332720"/>
              <a:gd name="connsiteY1" fmla="*/ 71133 h 660413"/>
              <a:gd name="connsiteX2" fmla="*/ 2052320 w 10332720"/>
              <a:gd name="connsiteY2" fmla="*/ 568973 h 660413"/>
              <a:gd name="connsiteX3" fmla="*/ 3291840 w 10332720"/>
              <a:gd name="connsiteY3" fmla="*/ 40653 h 660413"/>
              <a:gd name="connsiteX4" fmla="*/ 4653280 w 10332720"/>
              <a:gd name="connsiteY4" fmla="*/ 589293 h 660413"/>
              <a:gd name="connsiteX5" fmla="*/ 5852160 w 10332720"/>
              <a:gd name="connsiteY5" fmla="*/ 40653 h 660413"/>
              <a:gd name="connsiteX6" fmla="*/ 7426960 w 10332720"/>
              <a:gd name="connsiteY6" fmla="*/ 640093 h 660413"/>
              <a:gd name="connsiteX7" fmla="*/ 8656320 w 10332720"/>
              <a:gd name="connsiteY7" fmla="*/ 13 h 660413"/>
              <a:gd name="connsiteX8" fmla="*/ 10332720 w 10332720"/>
              <a:gd name="connsiteY8" fmla="*/ 660413 h 660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32720" h="660413">
                <a:moveTo>
                  <a:pt x="0" y="528333"/>
                </a:moveTo>
                <a:cubicBezTo>
                  <a:pt x="174413" y="296346"/>
                  <a:pt x="348827" y="64360"/>
                  <a:pt x="690880" y="71133"/>
                </a:cubicBezTo>
                <a:cubicBezTo>
                  <a:pt x="1032933" y="77906"/>
                  <a:pt x="1618827" y="574053"/>
                  <a:pt x="2052320" y="568973"/>
                </a:cubicBezTo>
                <a:cubicBezTo>
                  <a:pt x="2485813" y="563893"/>
                  <a:pt x="2858347" y="37266"/>
                  <a:pt x="3291840" y="40653"/>
                </a:cubicBezTo>
                <a:cubicBezTo>
                  <a:pt x="3725333" y="44040"/>
                  <a:pt x="4226560" y="589293"/>
                  <a:pt x="4653280" y="589293"/>
                </a:cubicBezTo>
                <a:cubicBezTo>
                  <a:pt x="5080000" y="589293"/>
                  <a:pt x="5389880" y="32186"/>
                  <a:pt x="5852160" y="40653"/>
                </a:cubicBezTo>
                <a:cubicBezTo>
                  <a:pt x="6314440" y="49120"/>
                  <a:pt x="6959600" y="646866"/>
                  <a:pt x="7426960" y="640093"/>
                </a:cubicBezTo>
                <a:cubicBezTo>
                  <a:pt x="7894320" y="633320"/>
                  <a:pt x="8172027" y="-3374"/>
                  <a:pt x="8656320" y="13"/>
                </a:cubicBezTo>
                <a:cubicBezTo>
                  <a:pt x="9140613" y="3400"/>
                  <a:pt x="9736666" y="331906"/>
                  <a:pt x="10332720" y="660413"/>
                </a:cubicBezTo>
              </a:path>
            </a:pathLst>
          </a:custGeom>
          <a:no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椭圆 64"/>
          <p:cNvSpPr/>
          <p:nvPr/>
        </p:nvSpPr>
        <p:spPr>
          <a:xfrm>
            <a:off x="1517637" y="3205454"/>
            <a:ext cx="690906" cy="690906"/>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cs typeface="+mn-ea"/>
                <a:sym typeface="+mn-lt"/>
              </a:rPr>
              <a:t>01</a:t>
            </a:r>
            <a:endParaRPr lang="zh-CN" altLang="en-US" dirty="0">
              <a:solidFill>
                <a:schemeClr val="tx1"/>
              </a:solidFill>
              <a:cs typeface="+mn-ea"/>
              <a:sym typeface="+mn-lt"/>
            </a:endParaRPr>
          </a:p>
        </p:txBody>
      </p:sp>
      <p:sp>
        <p:nvSpPr>
          <p:cNvPr id="66" name="椭圆 65"/>
          <p:cNvSpPr/>
          <p:nvPr/>
        </p:nvSpPr>
        <p:spPr>
          <a:xfrm>
            <a:off x="4128757" y="3205454"/>
            <a:ext cx="690906" cy="690906"/>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cs typeface="+mn-ea"/>
                <a:sym typeface="+mn-lt"/>
              </a:rPr>
              <a:t>02</a:t>
            </a:r>
            <a:endParaRPr lang="zh-CN" altLang="en-US" dirty="0">
              <a:solidFill>
                <a:schemeClr val="tx1"/>
              </a:solidFill>
              <a:cs typeface="+mn-ea"/>
              <a:sym typeface="+mn-lt"/>
            </a:endParaRPr>
          </a:p>
        </p:txBody>
      </p:sp>
      <p:sp>
        <p:nvSpPr>
          <p:cNvPr id="67" name="椭圆 66"/>
          <p:cNvSpPr/>
          <p:nvPr/>
        </p:nvSpPr>
        <p:spPr>
          <a:xfrm>
            <a:off x="6823697" y="3205454"/>
            <a:ext cx="690906" cy="690906"/>
          </a:xfrm>
          <a:prstGeom prst="ellipse">
            <a:avLst/>
          </a:prstGeom>
          <a:solidFill>
            <a:srgbClr val="94D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cs typeface="+mn-ea"/>
                <a:sym typeface="+mn-lt"/>
              </a:rPr>
              <a:t>03</a:t>
            </a:r>
            <a:endParaRPr lang="zh-CN" altLang="en-US" dirty="0">
              <a:solidFill>
                <a:schemeClr val="tx1"/>
              </a:solidFill>
              <a:cs typeface="+mn-ea"/>
              <a:sym typeface="+mn-lt"/>
            </a:endParaRPr>
          </a:p>
        </p:txBody>
      </p:sp>
      <p:sp>
        <p:nvSpPr>
          <p:cNvPr id="68" name="椭圆 67"/>
          <p:cNvSpPr/>
          <p:nvPr/>
        </p:nvSpPr>
        <p:spPr>
          <a:xfrm>
            <a:off x="9688025" y="3233298"/>
            <a:ext cx="690906" cy="690906"/>
          </a:xfrm>
          <a:prstGeom prst="ellipse">
            <a:avLst/>
          </a:prstGeom>
          <a:solidFill>
            <a:srgbClr val="F4D9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cs typeface="+mn-ea"/>
                <a:sym typeface="+mn-lt"/>
              </a:rPr>
              <a:t>04</a:t>
            </a:r>
            <a:endParaRPr lang="zh-CN" altLang="en-US" dirty="0">
              <a:solidFill>
                <a:schemeClr val="tx1"/>
              </a:solidFill>
              <a:cs typeface="+mn-ea"/>
              <a:sym typeface="+mn-lt"/>
            </a:endParaRPr>
          </a:p>
        </p:txBody>
      </p:sp>
      <p:sp>
        <p:nvSpPr>
          <p:cNvPr id="69" name="文本框 68"/>
          <p:cNvSpPr txBox="1"/>
          <p:nvPr/>
        </p:nvSpPr>
        <p:spPr>
          <a:xfrm>
            <a:off x="794385" y="5040630"/>
            <a:ext cx="2470785" cy="1168400"/>
          </a:xfrm>
          <a:prstGeom prst="rect">
            <a:avLst/>
          </a:prstGeom>
          <a:noFill/>
        </p:spPr>
        <p:txBody>
          <a:bodyPr wrap="square" rtlCol="0">
            <a:spAutoFit/>
          </a:bodyPr>
          <a:lstStyle/>
          <a:p>
            <a:pPr algn="l"/>
            <a:r>
              <a:rPr lang="zh-CN" altLang="en-US" sz="1400" dirty="0">
                <a:cs typeface="+mn-ea"/>
                <a:sym typeface="+mn-lt"/>
              </a:rPr>
              <a:t>2009—2011 年两家融资租赁公司分别与淄博某公司签订融资租赁合同，将 3 台起重机租给淄博某公司，租赁期限分别为 48 个月和 41 个月。</a:t>
            </a:r>
            <a:endParaRPr lang="zh-CN" altLang="en-US" sz="1400" dirty="0">
              <a:cs typeface="+mn-ea"/>
              <a:sym typeface="+mn-lt"/>
            </a:endParaRPr>
          </a:p>
        </p:txBody>
      </p:sp>
      <p:sp>
        <p:nvSpPr>
          <p:cNvPr id="70" name="文本框 69"/>
          <p:cNvSpPr txBox="1"/>
          <p:nvPr/>
        </p:nvSpPr>
        <p:spPr>
          <a:xfrm>
            <a:off x="899160" y="4381182"/>
            <a:ext cx="2082800" cy="583565"/>
          </a:xfrm>
          <a:prstGeom prst="rect">
            <a:avLst/>
          </a:prstGeom>
          <a:noFill/>
        </p:spPr>
        <p:txBody>
          <a:bodyPr wrap="square" rtlCol="0">
            <a:spAutoFit/>
          </a:bodyPr>
          <a:lstStyle/>
          <a:p>
            <a:r>
              <a:rPr lang="zh-CN" altLang="en-US" sz="1600" b="1" dirty="0">
                <a:cs typeface="+mn-ea"/>
                <a:sym typeface="+mn-lt"/>
              </a:rPr>
              <a:t>1. 因机动车物权登记制度不完善留下隐患</a:t>
            </a:r>
            <a:endParaRPr lang="zh-CN" altLang="en-US" sz="1600" b="1" dirty="0">
              <a:cs typeface="+mn-ea"/>
              <a:sym typeface="+mn-lt"/>
            </a:endParaRPr>
          </a:p>
        </p:txBody>
      </p:sp>
      <p:sp>
        <p:nvSpPr>
          <p:cNvPr id="71" name="文本框 70"/>
          <p:cNvSpPr txBox="1"/>
          <p:nvPr/>
        </p:nvSpPr>
        <p:spPr>
          <a:xfrm>
            <a:off x="3540760" y="5040630"/>
            <a:ext cx="2461895" cy="953135"/>
          </a:xfrm>
          <a:prstGeom prst="rect">
            <a:avLst/>
          </a:prstGeom>
          <a:noFill/>
        </p:spPr>
        <p:txBody>
          <a:bodyPr wrap="square" rtlCol="0">
            <a:spAutoFit/>
          </a:bodyPr>
          <a:lstStyle/>
          <a:p>
            <a:pPr algn="l"/>
            <a:r>
              <a:rPr lang="zh-CN" altLang="en-US" sz="1400" dirty="0">
                <a:cs typeface="+mn-ea"/>
                <a:sym typeface="+mn-lt"/>
              </a:rPr>
              <a:t>两台起重机的抵押登记被淄博某公司以伪造抵押权人（即融资租赁公司）同意解除抵押的文件方式解除。</a:t>
            </a:r>
            <a:endParaRPr lang="zh-CN" altLang="en-US" sz="1400" dirty="0">
              <a:cs typeface="+mn-ea"/>
              <a:sym typeface="+mn-lt"/>
            </a:endParaRPr>
          </a:p>
        </p:txBody>
      </p:sp>
      <p:sp>
        <p:nvSpPr>
          <p:cNvPr id="72" name="文本框 71"/>
          <p:cNvSpPr txBox="1"/>
          <p:nvPr/>
        </p:nvSpPr>
        <p:spPr>
          <a:xfrm>
            <a:off x="3646170" y="4381182"/>
            <a:ext cx="2356485" cy="583565"/>
          </a:xfrm>
          <a:prstGeom prst="rect">
            <a:avLst/>
          </a:prstGeom>
          <a:noFill/>
        </p:spPr>
        <p:txBody>
          <a:bodyPr wrap="square" rtlCol="0">
            <a:spAutoFit/>
          </a:bodyPr>
          <a:lstStyle/>
          <a:p>
            <a:r>
              <a:rPr lang="zh-CN" altLang="en-US" sz="1600" b="1" dirty="0">
                <a:cs typeface="+mn-ea"/>
                <a:sym typeface="+mn-lt"/>
              </a:rPr>
              <a:t>2. 承租人非法解除抵押登记窃取租赁物所有权</a:t>
            </a:r>
            <a:endParaRPr lang="zh-CN" altLang="en-US" sz="1600" b="1" dirty="0">
              <a:cs typeface="+mn-ea"/>
              <a:sym typeface="+mn-lt"/>
            </a:endParaRPr>
          </a:p>
        </p:txBody>
      </p:sp>
      <p:sp>
        <p:nvSpPr>
          <p:cNvPr id="73" name="文本框 72"/>
          <p:cNvSpPr txBox="1"/>
          <p:nvPr/>
        </p:nvSpPr>
        <p:spPr>
          <a:xfrm>
            <a:off x="6273800" y="5040630"/>
            <a:ext cx="2362200" cy="1168400"/>
          </a:xfrm>
          <a:prstGeom prst="rect">
            <a:avLst/>
          </a:prstGeom>
          <a:noFill/>
        </p:spPr>
        <p:txBody>
          <a:bodyPr wrap="square" rtlCol="0">
            <a:spAutoFit/>
          </a:bodyPr>
          <a:lstStyle/>
          <a:p>
            <a:pPr algn="l">
              <a:buClrTx/>
              <a:buSzTx/>
              <a:buFontTx/>
            </a:pPr>
            <a:r>
              <a:rPr lang="zh-CN" altLang="en-US" sz="1400" dirty="0">
                <a:cs typeface="+mn-ea"/>
                <a:sym typeface="+mn-lt"/>
              </a:rPr>
              <a:t>债权人对起重机享有抵押权，有权以起重机拍卖、变卖或折价所得价款优先受偿。租赁公司对租赁物的所有权被无端剥夺。</a:t>
            </a:r>
            <a:endParaRPr lang="zh-CN" altLang="en-US" sz="1400" dirty="0">
              <a:cs typeface="+mn-ea"/>
              <a:sym typeface="+mn-lt"/>
            </a:endParaRPr>
          </a:p>
        </p:txBody>
      </p:sp>
      <p:sp>
        <p:nvSpPr>
          <p:cNvPr id="74" name="文本框 73"/>
          <p:cNvSpPr txBox="1"/>
          <p:nvPr/>
        </p:nvSpPr>
        <p:spPr>
          <a:xfrm>
            <a:off x="6413500" y="4381182"/>
            <a:ext cx="2082800" cy="583565"/>
          </a:xfrm>
          <a:prstGeom prst="rect">
            <a:avLst/>
          </a:prstGeom>
          <a:noFill/>
        </p:spPr>
        <p:txBody>
          <a:bodyPr wrap="square" rtlCol="0">
            <a:spAutoFit/>
          </a:bodyPr>
          <a:lstStyle/>
          <a:p>
            <a:r>
              <a:rPr lang="zh-CN" altLang="en-US" sz="1600" b="1" dirty="0">
                <a:cs typeface="+mn-ea"/>
                <a:sym typeface="+mn-lt"/>
              </a:rPr>
              <a:t>3. 租赁企业的资产被法院执行</a:t>
            </a:r>
            <a:endParaRPr lang="zh-CN" altLang="en-US" sz="1600" b="1" dirty="0">
              <a:cs typeface="+mn-ea"/>
              <a:sym typeface="+mn-lt"/>
            </a:endParaRPr>
          </a:p>
        </p:txBody>
      </p:sp>
      <p:sp>
        <p:nvSpPr>
          <p:cNvPr id="75" name="文本框 74"/>
          <p:cNvSpPr txBox="1"/>
          <p:nvPr/>
        </p:nvSpPr>
        <p:spPr>
          <a:xfrm>
            <a:off x="9079230" y="5040630"/>
            <a:ext cx="2369185" cy="953135"/>
          </a:xfrm>
          <a:prstGeom prst="rect">
            <a:avLst/>
          </a:prstGeom>
          <a:noFill/>
        </p:spPr>
        <p:txBody>
          <a:bodyPr wrap="square" rtlCol="0">
            <a:spAutoFit/>
          </a:bodyPr>
          <a:lstStyle/>
          <a:p>
            <a:pPr algn="l"/>
            <a:r>
              <a:rPr lang="zh-CN" altLang="en-US" sz="1400" dirty="0">
                <a:cs typeface="+mn-ea"/>
                <a:sym typeface="+mn-lt"/>
              </a:rPr>
              <a:t>本案的主因是承租人非法占有他人财产，但机动车登记制度的不完善也是该案的</a:t>
            </a:r>
            <a:endParaRPr lang="zh-CN" altLang="en-US" sz="1400" dirty="0">
              <a:cs typeface="+mn-ea"/>
              <a:sym typeface="+mn-lt"/>
            </a:endParaRPr>
          </a:p>
          <a:p>
            <a:pPr algn="l"/>
            <a:r>
              <a:rPr lang="zh-CN" altLang="en-US" sz="1400" dirty="0">
                <a:cs typeface="+mn-ea"/>
                <a:sym typeface="+mn-lt"/>
              </a:rPr>
              <a:t>重要成因。</a:t>
            </a:r>
            <a:endParaRPr lang="zh-CN" altLang="en-US" sz="1400" dirty="0">
              <a:cs typeface="+mn-ea"/>
              <a:sym typeface="+mn-lt"/>
            </a:endParaRPr>
          </a:p>
        </p:txBody>
      </p:sp>
      <p:sp>
        <p:nvSpPr>
          <p:cNvPr id="76" name="文本框 75"/>
          <p:cNvSpPr txBox="1"/>
          <p:nvPr/>
        </p:nvSpPr>
        <p:spPr>
          <a:xfrm>
            <a:off x="9526905" y="4504055"/>
            <a:ext cx="1473835" cy="337185"/>
          </a:xfrm>
          <a:prstGeom prst="rect">
            <a:avLst/>
          </a:prstGeom>
          <a:noFill/>
        </p:spPr>
        <p:txBody>
          <a:bodyPr wrap="square" rtlCol="0">
            <a:spAutoFit/>
          </a:bodyPr>
          <a:lstStyle/>
          <a:p>
            <a:r>
              <a:rPr lang="zh-CN" altLang="en-US" sz="1600" b="1" dirty="0">
                <a:cs typeface="+mn-ea"/>
                <a:sym typeface="+mn-lt"/>
              </a:rPr>
              <a:t>4. 经验教训</a:t>
            </a:r>
            <a:endParaRPr lang="zh-CN" altLang="en-US" sz="1600" b="1" dirty="0">
              <a:cs typeface="+mn-ea"/>
              <a:sym typeface="+mn-lt"/>
            </a:endParaRPr>
          </a:p>
        </p:txBody>
      </p:sp>
      <p:sp>
        <p:nvSpPr>
          <p:cNvPr id="77" name="等腰三角形 76"/>
          <p:cNvSpPr/>
          <p:nvPr/>
        </p:nvSpPr>
        <p:spPr>
          <a:xfrm rot="10800000">
            <a:off x="1606537" y="2743835"/>
            <a:ext cx="513368" cy="316535"/>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等腰三角形 77"/>
          <p:cNvSpPr/>
          <p:nvPr/>
        </p:nvSpPr>
        <p:spPr>
          <a:xfrm rot="10800000">
            <a:off x="4223288" y="2743835"/>
            <a:ext cx="513368" cy="316535"/>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等腰三角形 78"/>
          <p:cNvSpPr/>
          <p:nvPr/>
        </p:nvSpPr>
        <p:spPr>
          <a:xfrm rot="10800000">
            <a:off x="6912597" y="2743835"/>
            <a:ext cx="513368" cy="316535"/>
          </a:xfrm>
          <a:prstGeom prst="triangle">
            <a:avLst/>
          </a:prstGeom>
          <a:solidFill>
            <a:srgbClr val="94D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0" name="等腰三角形 79"/>
          <p:cNvSpPr/>
          <p:nvPr/>
        </p:nvSpPr>
        <p:spPr>
          <a:xfrm rot="10800000">
            <a:off x="9767282" y="2743835"/>
            <a:ext cx="513368" cy="316535"/>
          </a:xfrm>
          <a:prstGeom prst="triangle">
            <a:avLst/>
          </a:prstGeom>
          <a:solidFill>
            <a:srgbClr val="F4D9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2" presetClass="entr" presetSubtype="4"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fill="hold"/>
                                        <p:tgtEl>
                                          <p:spTgt spid="17"/>
                                        </p:tgtEl>
                                        <p:attrNameLst>
                                          <p:attrName>ppt_x</p:attrName>
                                        </p:attrNameLst>
                                      </p:cBhvr>
                                      <p:tavLst>
                                        <p:tav tm="0">
                                          <p:val>
                                            <p:strVal val="#ppt_x"/>
                                          </p:val>
                                        </p:tav>
                                        <p:tav tm="100000">
                                          <p:val>
                                            <p:strVal val="#ppt_x"/>
                                          </p:val>
                                        </p:tav>
                                      </p:tavLst>
                                    </p:anim>
                                    <p:anim calcmode="lin" valueType="num">
                                      <p:cBhvr additive="base">
                                        <p:cTn id="19" dur="500" fill="hold"/>
                                        <p:tgtEl>
                                          <p:spTgt spid="17"/>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64"/>
                                        </p:tgtEl>
                                        <p:attrNameLst>
                                          <p:attrName>style.visibility</p:attrName>
                                        </p:attrNameLst>
                                      </p:cBhvr>
                                      <p:to>
                                        <p:strVal val="visible"/>
                                      </p:to>
                                    </p:set>
                                    <p:anim calcmode="lin" valueType="num">
                                      <p:cBhvr additive="base">
                                        <p:cTn id="22" dur="500" fill="hold"/>
                                        <p:tgtEl>
                                          <p:spTgt spid="64"/>
                                        </p:tgtEl>
                                        <p:attrNameLst>
                                          <p:attrName>ppt_x</p:attrName>
                                        </p:attrNameLst>
                                      </p:cBhvr>
                                      <p:tavLst>
                                        <p:tav tm="0">
                                          <p:val>
                                            <p:strVal val="#ppt_x"/>
                                          </p:val>
                                        </p:tav>
                                        <p:tav tm="100000">
                                          <p:val>
                                            <p:strVal val="#ppt_x"/>
                                          </p:val>
                                        </p:tav>
                                      </p:tavLst>
                                    </p:anim>
                                    <p:anim calcmode="lin" valueType="num">
                                      <p:cBhvr additive="base">
                                        <p:cTn id="23" dur="500" fill="hold"/>
                                        <p:tgtEl>
                                          <p:spTgt spid="64"/>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65"/>
                                        </p:tgtEl>
                                        <p:attrNameLst>
                                          <p:attrName>style.visibility</p:attrName>
                                        </p:attrNameLst>
                                      </p:cBhvr>
                                      <p:to>
                                        <p:strVal val="visible"/>
                                      </p:to>
                                    </p:set>
                                    <p:anim calcmode="lin" valueType="num">
                                      <p:cBhvr additive="base">
                                        <p:cTn id="26" dur="500" fill="hold"/>
                                        <p:tgtEl>
                                          <p:spTgt spid="65"/>
                                        </p:tgtEl>
                                        <p:attrNameLst>
                                          <p:attrName>ppt_x</p:attrName>
                                        </p:attrNameLst>
                                      </p:cBhvr>
                                      <p:tavLst>
                                        <p:tav tm="0">
                                          <p:val>
                                            <p:strVal val="#ppt_x"/>
                                          </p:val>
                                        </p:tav>
                                        <p:tav tm="100000">
                                          <p:val>
                                            <p:strVal val="#ppt_x"/>
                                          </p:val>
                                        </p:tav>
                                      </p:tavLst>
                                    </p:anim>
                                    <p:anim calcmode="lin" valueType="num">
                                      <p:cBhvr additive="base">
                                        <p:cTn id="27" dur="500" fill="hold"/>
                                        <p:tgtEl>
                                          <p:spTgt spid="65"/>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66"/>
                                        </p:tgtEl>
                                        <p:attrNameLst>
                                          <p:attrName>style.visibility</p:attrName>
                                        </p:attrNameLst>
                                      </p:cBhvr>
                                      <p:to>
                                        <p:strVal val="visible"/>
                                      </p:to>
                                    </p:set>
                                    <p:anim calcmode="lin" valueType="num">
                                      <p:cBhvr additive="base">
                                        <p:cTn id="30" dur="500" fill="hold"/>
                                        <p:tgtEl>
                                          <p:spTgt spid="66"/>
                                        </p:tgtEl>
                                        <p:attrNameLst>
                                          <p:attrName>ppt_x</p:attrName>
                                        </p:attrNameLst>
                                      </p:cBhvr>
                                      <p:tavLst>
                                        <p:tav tm="0">
                                          <p:val>
                                            <p:strVal val="#ppt_x"/>
                                          </p:val>
                                        </p:tav>
                                        <p:tav tm="100000">
                                          <p:val>
                                            <p:strVal val="#ppt_x"/>
                                          </p:val>
                                        </p:tav>
                                      </p:tavLst>
                                    </p:anim>
                                    <p:anim calcmode="lin" valueType="num">
                                      <p:cBhvr additive="base">
                                        <p:cTn id="31" dur="500" fill="hold"/>
                                        <p:tgtEl>
                                          <p:spTgt spid="66"/>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67"/>
                                        </p:tgtEl>
                                        <p:attrNameLst>
                                          <p:attrName>style.visibility</p:attrName>
                                        </p:attrNameLst>
                                      </p:cBhvr>
                                      <p:to>
                                        <p:strVal val="visible"/>
                                      </p:to>
                                    </p:set>
                                    <p:anim calcmode="lin" valueType="num">
                                      <p:cBhvr additive="base">
                                        <p:cTn id="34" dur="500" fill="hold"/>
                                        <p:tgtEl>
                                          <p:spTgt spid="67"/>
                                        </p:tgtEl>
                                        <p:attrNameLst>
                                          <p:attrName>ppt_x</p:attrName>
                                        </p:attrNameLst>
                                      </p:cBhvr>
                                      <p:tavLst>
                                        <p:tav tm="0">
                                          <p:val>
                                            <p:strVal val="#ppt_x"/>
                                          </p:val>
                                        </p:tav>
                                        <p:tav tm="100000">
                                          <p:val>
                                            <p:strVal val="#ppt_x"/>
                                          </p:val>
                                        </p:tav>
                                      </p:tavLst>
                                    </p:anim>
                                    <p:anim calcmode="lin" valueType="num">
                                      <p:cBhvr additive="base">
                                        <p:cTn id="35" dur="500" fill="hold"/>
                                        <p:tgtEl>
                                          <p:spTgt spid="67"/>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68"/>
                                        </p:tgtEl>
                                        <p:attrNameLst>
                                          <p:attrName>style.visibility</p:attrName>
                                        </p:attrNameLst>
                                      </p:cBhvr>
                                      <p:to>
                                        <p:strVal val="visible"/>
                                      </p:to>
                                    </p:set>
                                    <p:anim calcmode="lin" valueType="num">
                                      <p:cBhvr additive="base">
                                        <p:cTn id="38" dur="500" fill="hold"/>
                                        <p:tgtEl>
                                          <p:spTgt spid="68"/>
                                        </p:tgtEl>
                                        <p:attrNameLst>
                                          <p:attrName>ppt_x</p:attrName>
                                        </p:attrNameLst>
                                      </p:cBhvr>
                                      <p:tavLst>
                                        <p:tav tm="0">
                                          <p:val>
                                            <p:strVal val="#ppt_x"/>
                                          </p:val>
                                        </p:tav>
                                        <p:tav tm="100000">
                                          <p:val>
                                            <p:strVal val="#ppt_x"/>
                                          </p:val>
                                        </p:tav>
                                      </p:tavLst>
                                    </p:anim>
                                    <p:anim calcmode="lin" valueType="num">
                                      <p:cBhvr additive="base">
                                        <p:cTn id="39" dur="500" fill="hold"/>
                                        <p:tgtEl>
                                          <p:spTgt spid="68"/>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69"/>
                                        </p:tgtEl>
                                        <p:attrNameLst>
                                          <p:attrName>style.visibility</p:attrName>
                                        </p:attrNameLst>
                                      </p:cBhvr>
                                      <p:to>
                                        <p:strVal val="visible"/>
                                      </p:to>
                                    </p:set>
                                    <p:anim calcmode="lin" valueType="num">
                                      <p:cBhvr additive="base">
                                        <p:cTn id="42" dur="500" fill="hold"/>
                                        <p:tgtEl>
                                          <p:spTgt spid="69"/>
                                        </p:tgtEl>
                                        <p:attrNameLst>
                                          <p:attrName>ppt_x</p:attrName>
                                        </p:attrNameLst>
                                      </p:cBhvr>
                                      <p:tavLst>
                                        <p:tav tm="0">
                                          <p:val>
                                            <p:strVal val="#ppt_x"/>
                                          </p:val>
                                        </p:tav>
                                        <p:tav tm="100000">
                                          <p:val>
                                            <p:strVal val="#ppt_x"/>
                                          </p:val>
                                        </p:tav>
                                      </p:tavLst>
                                    </p:anim>
                                    <p:anim calcmode="lin" valueType="num">
                                      <p:cBhvr additive="base">
                                        <p:cTn id="43" dur="500" fill="hold"/>
                                        <p:tgtEl>
                                          <p:spTgt spid="69"/>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70"/>
                                        </p:tgtEl>
                                        <p:attrNameLst>
                                          <p:attrName>style.visibility</p:attrName>
                                        </p:attrNameLst>
                                      </p:cBhvr>
                                      <p:to>
                                        <p:strVal val="visible"/>
                                      </p:to>
                                    </p:set>
                                    <p:anim calcmode="lin" valueType="num">
                                      <p:cBhvr additive="base">
                                        <p:cTn id="46" dur="500" fill="hold"/>
                                        <p:tgtEl>
                                          <p:spTgt spid="70"/>
                                        </p:tgtEl>
                                        <p:attrNameLst>
                                          <p:attrName>ppt_x</p:attrName>
                                        </p:attrNameLst>
                                      </p:cBhvr>
                                      <p:tavLst>
                                        <p:tav tm="0">
                                          <p:val>
                                            <p:strVal val="#ppt_x"/>
                                          </p:val>
                                        </p:tav>
                                        <p:tav tm="100000">
                                          <p:val>
                                            <p:strVal val="#ppt_x"/>
                                          </p:val>
                                        </p:tav>
                                      </p:tavLst>
                                    </p:anim>
                                    <p:anim calcmode="lin" valueType="num">
                                      <p:cBhvr additive="base">
                                        <p:cTn id="47" dur="500" fill="hold"/>
                                        <p:tgtEl>
                                          <p:spTgt spid="70"/>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71"/>
                                        </p:tgtEl>
                                        <p:attrNameLst>
                                          <p:attrName>style.visibility</p:attrName>
                                        </p:attrNameLst>
                                      </p:cBhvr>
                                      <p:to>
                                        <p:strVal val="visible"/>
                                      </p:to>
                                    </p:set>
                                    <p:anim calcmode="lin" valueType="num">
                                      <p:cBhvr additive="base">
                                        <p:cTn id="50" dur="500" fill="hold"/>
                                        <p:tgtEl>
                                          <p:spTgt spid="71"/>
                                        </p:tgtEl>
                                        <p:attrNameLst>
                                          <p:attrName>ppt_x</p:attrName>
                                        </p:attrNameLst>
                                      </p:cBhvr>
                                      <p:tavLst>
                                        <p:tav tm="0">
                                          <p:val>
                                            <p:strVal val="#ppt_x"/>
                                          </p:val>
                                        </p:tav>
                                        <p:tav tm="100000">
                                          <p:val>
                                            <p:strVal val="#ppt_x"/>
                                          </p:val>
                                        </p:tav>
                                      </p:tavLst>
                                    </p:anim>
                                    <p:anim calcmode="lin" valueType="num">
                                      <p:cBhvr additive="base">
                                        <p:cTn id="51" dur="500" fill="hold"/>
                                        <p:tgtEl>
                                          <p:spTgt spid="71"/>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72"/>
                                        </p:tgtEl>
                                        <p:attrNameLst>
                                          <p:attrName>style.visibility</p:attrName>
                                        </p:attrNameLst>
                                      </p:cBhvr>
                                      <p:to>
                                        <p:strVal val="visible"/>
                                      </p:to>
                                    </p:set>
                                    <p:anim calcmode="lin" valueType="num">
                                      <p:cBhvr additive="base">
                                        <p:cTn id="54" dur="500" fill="hold"/>
                                        <p:tgtEl>
                                          <p:spTgt spid="72"/>
                                        </p:tgtEl>
                                        <p:attrNameLst>
                                          <p:attrName>ppt_x</p:attrName>
                                        </p:attrNameLst>
                                      </p:cBhvr>
                                      <p:tavLst>
                                        <p:tav tm="0">
                                          <p:val>
                                            <p:strVal val="#ppt_x"/>
                                          </p:val>
                                        </p:tav>
                                        <p:tav tm="100000">
                                          <p:val>
                                            <p:strVal val="#ppt_x"/>
                                          </p:val>
                                        </p:tav>
                                      </p:tavLst>
                                    </p:anim>
                                    <p:anim calcmode="lin" valueType="num">
                                      <p:cBhvr additive="base">
                                        <p:cTn id="55" dur="500" fill="hold"/>
                                        <p:tgtEl>
                                          <p:spTgt spid="72"/>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73"/>
                                        </p:tgtEl>
                                        <p:attrNameLst>
                                          <p:attrName>style.visibility</p:attrName>
                                        </p:attrNameLst>
                                      </p:cBhvr>
                                      <p:to>
                                        <p:strVal val="visible"/>
                                      </p:to>
                                    </p:set>
                                    <p:anim calcmode="lin" valueType="num">
                                      <p:cBhvr additive="base">
                                        <p:cTn id="58" dur="500" fill="hold"/>
                                        <p:tgtEl>
                                          <p:spTgt spid="73"/>
                                        </p:tgtEl>
                                        <p:attrNameLst>
                                          <p:attrName>ppt_x</p:attrName>
                                        </p:attrNameLst>
                                      </p:cBhvr>
                                      <p:tavLst>
                                        <p:tav tm="0">
                                          <p:val>
                                            <p:strVal val="#ppt_x"/>
                                          </p:val>
                                        </p:tav>
                                        <p:tav tm="100000">
                                          <p:val>
                                            <p:strVal val="#ppt_x"/>
                                          </p:val>
                                        </p:tav>
                                      </p:tavLst>
                                    </p:anim>
                                    <p:anim calcmode="lin" valueType="num">
                                      <p:cBhvr additive="base">
                                        <p:cTn id="59" dur="500" fill="hold"/>
                                        <p:tgtEl>
                                          <p:spTgt spid="73"/>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74"/>
                                        </p:tgtEl>
                                        <p:attrNameLst>
                                          <p:attrName>style.visibility</p:attrName>
                                        </p:attrNameLst>
                                      </p:cBhvr>
                                      <p:to>
                                        <p:strVal val="visible"/>
                                      </p:to>
                                    </p:set>
                                    <p:anim calcmode="lin" valueType="num">
                                      <p:cBhvr additive="base">
                                        <p:cTn id="62" dur="500" fill="hold"/>
                                        <p:tgtEl>
                                          <p:spTgt spid="74"/>
                                        </p:tgtEl>
                                        <p:attrNameLst>
                                          <p:attrName>ppt_x</p:attrName>
                                        </p:attrNameLst>
                                      </p:cBhvr>
                                      <p:tavLst>
                                        <p:tav tm="0">
                                          <p:val>
                                            <p:strVal val="#ppt_x"/>
                                          </p:val>
                                        </p:tav>
                                        <p:tav tm="100000">
                                          <p:val>
                                            <p:strVal val="#ppt_x"/>
                                          </p:val>
                                        </p:tav>
                                      </p:tavLst>
                                    </p:anim>
                                    <p:anim calcmode="lin" valueType="num">
                                      <p:cBhvr additive="base">
                                        <p:cTn id="63" dur="500" fill="hold"/>
                                        <p:tgtEl>
                                          <p:spTgt spid="74"/>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75"/>
                                        </p:tgtEl>
                                        <p:attrNameLst>
                                          <p:attrName>style.visibility</p:attrName>
                                        </p:attrNameLst>
                                      </p:cBhvr>
                                      <p:to>
                                        <p:strVal val="visible"/>
                                      </p:to>
                                    </p:set>
                                    <p:anim calcmode="lin" valueType="num">
                                      <p:cBhvr additive="base">
                                        <p:cTn id="66" dur="500" fill="hold"/>
                                        <p:tgtEl>
                                          <p:spTgt spid="75"/>
                                        </p:tgtEl>
                                        <p:attrNameLst>
                                          <p:attrName>ppt_x</p:attrName>
                                        </p:attrNameLst>
                                      </p:cBhvr>
                                      <p:tavLst>
                                        <p:tav tm="0">
                                          <p:val>
                                            <p:strVal val="#ppt_x"/>
                                          </p:val>
                                        </p:tav>
                                        <p:tav tm="100000">
                                          <p:val>
                                            <p:strVal val="#ppt_x"/>
                                          </p:val>
                                        </p:tav>
                                      </p:tavLst>
                                    </p:anim>
                                    <p:anim calcmode="lin" valueType="num">
                                      <p:cBhvr additive="base">
                                        <p:cTn id="67" dur="500" fill="hold"/>
                                        <p:tgtEl>
                                          <p:spTgt spid="75"/>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76"/>
                                        </p:tgtEl>
                                        <p:attrNameLst>
                                          <p:attrName>style.visibility</p:attrName>
                                        </p:attrNameLst>
                                      </p:cBhvr>
                                      <p:to>
                                        <p:strVal val="visible"/>
                                      </p:to>
                                    </p:set>
                                    <p:anim calcmode="lin" valueType="num">
                                      <p:cBhvr additive="base">
                                        <p:cTn id="70" dur="500" fill="hold"/>
                                        <p:tgtEl>
                                          <p:spTgt spid="76"/>
                                        </p:tgtEl>
                                        <p:attrNameLst>
                                          <p:attrName>ppt_x</p:attrName>
                                        </p:attrNameLst>
                                      </p:cBhvr>
                                      <p:tavLst>
                                        <p:tav tm="0">
                                          <p:val>
                                            <p:strVal val="#ppt_x"/>
                                          </p:val>
                                        </p:tav>
                                        <p:tav tm="100000">
                                          <p:val>
                                            <p:strVal val="#ppt_x"/>
                                          </p:val>
                                        </p:tav>
                                      </p:tavLst>
                                    </p:anim>
                                    <p:anim calcmode="lin" valueType="num">
                                      <p:cBhvr additive="base">
                                        <p:cTn id="71" dur="500" fill="hold"/>
                                        <p:tgtEl>
                                          <p:spTgt spid="76"/>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77"/>
                                        </p:tgtEl>
                                        <p:attrNameLst>
                                          <p:attrName>style.visibility</p:attrName>
                                        </p:attrNameLst>
                                      </p:cBhvr>
                                      <p:to>
                                        <p:strVal val="visible"/>
                                      </p:to>
                                    </p:set>
                                    <p:anim calcmode="lin" valueType="num">
                                      <p:cBhvr additive="base">
                                        <p:cTn id="74" dur="500" fill="hold"/>
                                        <p:tgtEl>
                                          <p:spTgt spid="77"/>
                                        </p:tgtEl>
                                        <p:attrNameLst>
                                          <p:attrName>ppt_x</p:attrName>
                                        </p:attrNameLst>
                                      </p:cBhvr>
                                      <p:tavLst>
                                        <p:tav tm="0">
                                          <p:val>
                                            <p:strVal val="#ppt_x"/>
                                          </p:val>
                                        </p:tav>
                                        <p:tav tm="100000">
                                          <p:val>
                                            <p:strVal val="#ppt_x"/>
                                          </p:val>
                                        </p:tav>
                                      </p:tavLst>
                                    </p:anim>
                                    <p:anim calcmode="lin" valueType="num">
                                      <p:cBhvr additive="base">
                                        <p:cTn id="75" dur="500" fill="hold"/>
                                        <p:tgtEl>
                                          <p:spTgt spid="77"/>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78"/>
                                        </p:tgtEl>
                                        <p:attrNameLst>
                                          <p:attrName>style.visibility</p:attrName>
                                        </p:attrNameLst>
                                      </p:cBhvr>
                                      <p:to>
                                        <p:strVal val="visible"/>
                                      </p:to>
                                    </p:set>
                                    <p:anim calcmode="lin" valueType="num">
                                      <p:cBhvr additive="base">
                                        <p:cTn id="78" dur="500" fill="hold"/>
                                        <p:tgtEl>
                                          <p:spTgt spid="78"/>
                                        </p:tgtEl>
                                        <p:attrNameLst>
                                          <p:attrName>ppt_x</p:attrName>
                                        </p:attrNameLst>
                                      </p:cBhvr>
                                      <p:tavLst>
                                        <p:tav tm="0">
                                          <p:val>
                                            <p:strVal val="#ppt_x"/>
                                          </p:val>
                                        </p:tav>
                                        <p:tav tm="100000">
                                          <p:val>
                                            <p:strVal val="#ppt_x"/>
                                          </p:val>
                                        </p:tav>
                                      </p:tavLst>
                                    </p:anim>
                                    <p:anim calcmode="lin" valueType="num">
                                      <p:cBhvr additive="base">
                                        <p:cTn id="79" dur="500" fill="hold"/>
                                        <p:tgtEl>
                                          <p:spTgt spid="78"/>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79"/>
                                        </p:tgtEl>
                                        <p:attrNameLst>
                                          <p:attrName>style.visibility</p:attrName>
                                        </p:attrNameLst>
                                      </p:cBhvr>
                                      <p:to>
                                        <p:strVal val="visible"/>
                                      </p:to>
                                    </p:set>
                                    <p:anim calcmode="lin" valueType="num">
                                      <p:cBhvr additive="base">
                                        <p:cTn id="82" dur="500" fill="hold"/>
                                        <p:tgtEl>
                                          <p:spTgt spid="79"/>
                                        </p:tgtEl>
                                        <p:attrNameLst>
                                          <p:attrName>ppt_x</p:attrName>
                                        </p:attrNameLst>
                                      </p:cBhvr>
                                      <p:tavLst>
                                        <p:tav tm="0">
                                          <p:val>
                                            <p:strVal val="#ppt_x"/>
                                          </p:val>
                                        </p:tav>
                                        <p:tav tm="100000">
                                          <p:val>
                                            <p:strVal val="#ppt_x"/>
                                          </p:val>
                                        </p:tav>
                                      </p:tavLst>
                                    </p:anim>
                                    <p:anim calcmode="lin" valueType="num">
                                      <p:cBhvr additive="base">
                                        <p:cTn id="83" dur="500" fill="hold"/>
                                        <p:tgtEl>
                                          <p:spTgt spid="79"/>
                                        </p:tgtEl>
                                        <p:attrNameLst>
                                          <p:attrName>ppt_y</p:attrName>
                                        </p:attrNameLst>
                                      </p:cBhvr>
                                      <p:tavLst>
                                        <p:tav tm="0">
                                          <p:val>
                                            <p:strVal val="1+#ppt_h/2"/>
                                          </p:val>
                                        </p:tav>
                                        <p:tav tm="100000">
                                          <p:val>
                                            <p:strVal val="#ppt_y"/>
                                          </p:val>
                                        </p:tav>
                                      </p:tavLst>
                                    </p:anim>
                                  </p:childTnLst>
                                </p:cTn>
                              </p:par>
                              <p:par>
                                <p:cTn id="84" presetID="2" presetClass="entr" presetSubtype="4" fill="hold" grpId="0" nodeType="withEffect">
                                  <p:stCondLst>
                                    <p:cond delay="0"/>
                                  </p:stCondLst>
                                  <p:childTnLst>
                                    <p:set>
                                      <p:cBhvr>
                                        <p:cTn id="85" dur="1" fill="hold">
                                          <p:stCondLst>
                                            <p:cond delay="0"/>
                                          </p:stCondLst>
                                        </p:cTn>
                                        <p:tgtEl>
                                          <p:spTgt spid="80"/>
                                        </p:tgtEl>
                                        <p:attrNameLst>
                                          <p:attrName>style.visibility</p:attrName>
                                        </p:attrNameLst>
                                      </p:cBhvr>
                                      <p:to>
                                        <p:strVal val="visible"/>
                                      </p:to>
                                    </p:set>
                                    <p:anim calcmode="lin" valueType="num">
                                      <p:cBhvr additive="base">
                                        <p:cTn id="86" dur="500" fill="hold"/>
                                        <p:tgtEl>
                                          <p:spTgt spid="80"/>
                                        </p:tgtEl>
                                        <p:attrNameLst>
                                          <p:attrName>ppt_x</p:attrName>
                                        </p:attrNameLst>
                                      </p:cBhvr>
                                      <p:tavLst>
                                        <p:tav tm="0">
                                          <p:val>
                                            <p:strVal val="#ppt_x"/>
                                          </p:val>
                                        </p:tav>
                                        <p:tav tm="100000">
                                          <p:val>
                                            <p:strVal val="#ppt_x"/>
                                          </p:val>
                                        </p:tav>
                                      </p:tavLst>
                                    </p:anim>
                                    <p:anim calcmode="lin" valueType="num">
                                      <p:cBhvr additive="base">
                                        <p:cTn id="87" dur="500" fill="hold"/>
                                        <p:tgtEl>
                                          <p:spTgt spid="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P spid="64" grpId="0" animBg="1"/>
      <p:bldP spid="64" grpId="1" animBg="1"/>
      <p:bldP spid="65" grpId="0" animBg="1"/>
      <p:bldP spid="65" grpId="1" animBg="1"/>
      <p:bldP spid="66" grpId="0" animBg="1"/>
      <p:bldP spid="66" grpId="1" animBg="1"/>
      <p:bldP spid="67" grpId="0" animBg="1"/>
      <p:bldP spid="67" grpId="1" animBg="1"/>
      <p:bldP spid="68" grpId="0" animBg="1"/>
      <p:bldP spid="68" grpId="1" animBg="1"/>
      <p:bldP spid="69" grpId="0"/>
      <p:bldP spid="69" grpId="1"/>
      <p:bldP spid="70" grpId="0"/>
      <p:bldP spid="70" grpId="1"/>
      <p:bldP spid="71" grpId="0"/>
      <p:bldP spid="71" grpId="1"/>
      <p:bldP spid="72" grpId="0"/>
      <p:bldP spid="72" grpId="1"/>
      <p:bldP spid="73" grpId="0"/>
      <p:bldP spid="73" grpId="1"/>
      <p:bldP spid="74" grpId="0"/>
      <p:bldP spid="74" grpId="1"/>
      <p:bldP spid="75" grpId="0"/>
      <p:bldP spid="75" grpId="1"/>
      <p:bldP spid="76" grpId="0"/>
      <p:bldP spid="76" grpId="1"/>
      <p:bldP spid="77" grpId="0" animBg="1"/>
      <p:bldP spid="77" grpId="1" animBg="1"/>
      <p:bldP spid="78" grpId="0" animBg="1"/>
      <p:bldP spid="78" grpId="1" animBg="1"/>
      <p:bldP spid="79" grpId="0" animBg="1"/>
      <p:bldP spid="79" grpId="1" animBg="1"/>
      <p:bldP spid="80" grpId="0" animBg="1"/>
      <p:bldP spid="80"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428874" y="-90488"/>
            <a:ext cx="7334252" cy="733425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 name="椭圆 1"/>
          <p:cNvSpPr/>
          <p:nvPr/>
        </p:nvSpPr>
        <p:spPr>
          <a:xfrm>
            <a:off x="3471862" y="952499"/>
            <a:ext cx="5248275" cy="5248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4784942" y="3308035"/>
            <a:ext cx="2621280" cy="829945"/>
          </a:xfrm>
          <a:prstGeom prst="rect">
            <a:avLst/>
          </a:prstGeom>
          <a:noFill/>
        </p:spPr>
        <p:txBody>
          <a:bodyPr wrap="none" rtlCol="0">
            <a:spAutoFit/>
          </a:bodyPr>
          <a:lstStyle/>
          <a:p>
            <a:r>
              <a:rPr lang="zh-CN" altLang="en-US" sz="4800" dirty="0">
                <a:solidFill>
                  <a:schemeClr val="bg1"/>
                </a:solidFill>
                <a:latin typeface="思源宋体 CN Medium" panose="02020500000000000000" pitchFamily="18" charset="-122"/>
                <a:ea typeface="思源宋体 CN Medium" panose="02020500000000000000" pitchFamily="18" charset="-122"/>
              </a:rPr>
              <a:t>知识链接</a:t>
            </a:r>
            <a:endParaRPr lang="zh-CN" altLang="en-US" sz="4800" dirty="0">
              <a:solidFill>
                <a:schemeClr val="bg1"/>
              </a:solidFill>
              <a:latin typeface="思源宋体 CN Medium" panose="02020500000000000000" pitchFamily="18" charset="-122"/>
              <a:ea typeface="思源宋体 CN Medium" panose="02020500000000000000" pitchFamily="18" charset="-122"/>
            </a:endParaRPr>
          </a:p>
        </p:txBody>
      </p:sp>
      <p:sp>
        <p:nvSpPr>
          <p:cNvPr id="5" name="文本框 4"/>
          <p:cNvSpPr txBox="1"/>
          <p:nvPr/>
        </p:nvSpPr>
        <p:spPr>
          <a:xfrm>
            <a:off x="4877970" y="4259820"/>
            <a:ext cx="2435860" cy="306705"/>
          </a:xfrm>
          <a:prstGeom prst="rect">
            <a:avLst/>
          </a:prstGeom>
          <a:noFill/>
        </p:spPr>
        <p:txBody>
          <a:bodyPr wrap="none" rtlCol="0">
            <a:spAutoFit/>
          </a:bodyPr>
          <a:lstStyle/>
          <a:p>
            <a:pPr algn="l"/>
            <a:r>
              <a:rPr lang="en-US" altLang="zh-CN" sz="1400" spc="300" dirty="0">
                <a:solidFill>
                  <a:schemeClr val="bg1"/>
                </a:solidFill>
                <a:latin typeface="方正粗黑宋简体" panose="02000000000000000000" charset="-122"/>
                <a:ea typeface="方正粗黑宋简体" panose="02000000000000000000" charset="-122"/>
                <a:sym typeface="+mn-ea"/>
              </a:rPr>
              <a:t>KNOWLEDGE LINK</a:t>
            </a:r>
            <a:endParaRPr lang="en-US" altLang="zh-CN" sz="1400" spc="300" dirty="0">
              <a:solidFill>
                <a:schemeClr val="bg1"/>
              </a:solidFill>
              <a:latin typeface="方正粗黑宋简体" panose="02000000000000000000" charset="-122"/>
              <a:ea typeface="方正粗黑宋简体" panose="02000000000000000000" charset="-122"/>
              <a:sym typeface="+mn-ea"/>
            </a:endParaRPr>
          </a:p>
        </p:txBody>
      </p:sp>
      <p:sp>
        <p:nvSpPr>
          <p:cNvPr id="6" name="文本框 5"/>
          <p:cNvSpPr txBox="1"/>
          <p:nvPr/>
        </p:nvSpPr>
        <p:spPr>
          <a:xfrm>
            <a:off x="4162104" y="2108203"/>
            <a:ext cx="3831590" cy="1198880"/>
          </a:xfrm>
          <a:prstGeom prst="rect">
            <a:avLst/>
          </a:prstGeom>
          <a:noFill/>
        </p:spPr>
        <p:txBody>
          <a:bodyPr wrap="none" rtlCol="0">
            <a:spAutoFit/>
          </a:bodyPr>
          <a:lstStyle/>
          <a:p>
            <a:r>
              <a:rPr lang="en-US" altLang="zh-CN" sz="7200" dirty="0">
                <a:solidFill>
                  <a:schemeClr val="bg1"/>
                </a:solidFill>
                <a:latin typeface="思源宋体 CN Medium" panose="02020500000000000000" pitchFamily="18" charset="-122"/>
                <a:ea typeface="思源宋体 CN Medium" panose="02020500000000000000" pitchFamily="18" charset="-122"/>
              </a:rPr>
              <a:t>PART 04</a:t>
            </a:r>
            <a:endParaRPr lang="zh-CN" altLang="en-US" sz="7200" dirty="0">
              <a:solidFill>
                <a:schemeClr val="bg1"/>
              </a:solidFill>
              <a:latin typeface="思源宋体 CN Medium" panose="02020500000000000000" pitchFamily="18" charset="-122"/>
              <a:ea typeface="思源宋体 CN Medium" panose="02020500000000000000" pitchFamily="18" charset="-122"/>
            </a:endParaRPr>
          </a:p>
        </p:txBody>
      </p:sp>
      <p:sp>
        <p:nvSpPr>
          <p:cNvPr id="7" name="任意多边形: 形状 6"/>
          <p:cNvSpPr/>
          <p:nvPr/>
        </p:nvSpPr>
        <p:spPr>
          <a:xfrm rot="5400000">
            <a:off x="-889416" y="4823240"/>
            <a:ext cx="2572152" cy="7933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10977562" y="462965"/>
            <a:ext cx="2428875" cy="2428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10" name="直接连接符 9"/>
          <p:cNvCxnSpPr/>
          <p:nvPr/>
        </p:nvCxnSpPr>
        <p:spPr>
          <a:xfrm>
            <a:off x="5783047" y="1998971"/>
            <a:ext cx="6259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4" grpId="0"/>
      <p:bldP spid="5" grpId="0"/>
      <p:bldP spid="6" grpId="0"/>
      <p:bldP spid="7" grpId="0" bldLvl="0" animBg="1"/>
      <p:bldP spid="8"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cxnSp>
        <p:nvCxnSpPr>
          <p:cNvPr id="3" name="直接连接符 2"/>
          <p:cNvCxnSpPr/>
          <p:nvPr/>
        </p:nvCxnSpPr>
        <p:spPr>
          <a:xfrm>
            <a:off x="1367155" y="3660775"/>
            <a:ext cx="10009505" cy="0"/>
          </a:xfrm>
          <a:prstGeom prst="line">
            <a:avLst/>
          </a:prstGeom>
          <a:noFill/>
          <a:ln w="6350" cap="flat" cmpd="sng" algn="ctr">
            <a:solidFill>
              <a:sysClr val="windowText" lastClr="000000">
                <a:lumMod val="65000"/>
                <a:lumOff val="35000"/>
              </a:sysClr>
            </a:solidFill>
            <a:prstDash val="sysDash"/>
            <a:miter lim="800000"/>
          </a:ln>
          <a:effectLst/>
        </p:spPr>
      </p:cxnSp>
      <p:cxnSp>
        <p:nvCxnSpPr>
          <p:cNvPr id="5" name="直接连接符 4"/>
          <p:cNvCxnSpPr/>
          <p:nvPr/>
        </p:nvCxnSpPr>
        <p:spPr>
          <a:xfrm>
            <a:off x="1367155" y="2581275"/>
            <a:ext cx="10009505" cy="0"/>
          </a:xfrm>
          <a:prstGeom prst="line">
            <a:avLst/>
          </a:prstGeom>
          <a:noFill/>
          <a:ln w="6350" cap="flat" cmpd="sng" algn="ctr">
            <a:solidFill>
              <a:sysClr val="windowText" lastClr="000000">
                <a:lumMod val="65000"/>
                <a:lumOff val="35000"/>
              </a:sysClr>
            </a:solidFill>
            <a:prstDash val="sysDash"/>
            <a:miter lim="800000"/>
          </a:ln>
          <a:effectLst/>
        </p:spPr>
      </p:cxnSp>
      <p:sp>
        <p:nvSpPr>
          <p:cNvPr id="12" name="Freeform 397"/>
          <p:cNvSpPr/>
          <p:nvPr/>
        </p:nvSpPr>
        <p:spPr bwMode="auto">
          <a:xfrm>
            <a:off x="1696720" y="2863215"/>
            <a:ext cx="725170" cy="515620"/>
          </a:xfrm>
          <a:custGeom>
            <a:avLst/>
            <a:gdLst>
              <a:gd name="T0" fmla="*/ 2147483647 w 16292"/>
              <a:gd name="T1" fmla="*/ 2147483647 h 11588"/>
              <a:gd name="T2" fmla="*/ 2147483647 w 16292"/>
              <a:gd name="T3" fmla="*/ 2147483647 h 11588"/>
              <a:gd name="T4" fmla="*/ 2147483647 w 16292"/>
              <a:gd name="T5" fmla="*/ 2147483647 h 11588"/>
              <a:gd name="T6" fmla="*/ 2147483647 w 16292"/>
              <a:gd name="T7" fmla="*/ 2147483647 h 11588"/>
              <a:gd name="T8" fmla="*/ 2147483647 w 16292"/>
              <a:gd name="T9" fmla="*/ 2147483647 h 11588"/>
              <a:gd name="T10" fmla="*/ 2147483647 w 16292"/>
              <a:gd name="T11" fmla="*/ 2147483647 h 11588"/>
              <a:gd name="T12" fmla="*/ 2147483647 w 16292"/>
              <a:gd name="T13" fmla="*/ 2147483647 h 11588"/>
              <a:gd name="T14" fmla="*/ 2147483647 w 16292"/>
              <a:gd name="T15" fmla="*/ 2147483647 h 11588"/>
              <a:gd name="T16" fmla="*/ 2147483647 w 16292"/>
              <a:gd name="T17" fmla="*/ 2147483647 h 11588"/>
              <a:gd name="T18" fmla="*/ 2147483647 w 16292"/>
              <a:gd name="T19" fmla="*/ 2147483647 h 11588"/>
              <a:gd name="T20" fmla="*/ 2147483647 w 16292"/>
              <a:gd name="T21" fmla="*/ 2147483647 h 11588"/>
              <a:gd name="T22" fmla="*/ 2147483647 w 16292"/>
              <a:gd name="T23" fmla="*/ 2147483647 h 11588"/>
              <a:gd name="T24" fmla="*/ 2147483647 w 16292"/>
              <a:gd name="T25" fmla="*/ 2147483647 h 11588"/>
              <a:gd name="T26" fmla="*/ 2147483647 w 16292"/>
              <a:gd name="T27" fmla="*/ 2147483647 h 11588"/>
              <a:gd name="T28" fmla="*/ 2147483647 w 16292"/>
              <a:gd name="T29" fmla="*/ 2147483647 h 11588"/>
              <a:gd name="T30" fmla="*/ 2147483647 w 16292"/>
              <a:gd name="T31" fmla="*/ 2147483647 h 11588"/>
              <a:gd name="T32" fmla="*/ 2147483647 w 16292"/>
              <a:gd name="T33" fmla="*/ 2147483647 h 11588"/>
              <a:gd name="T34" fmla="*/ 2147483647 w 16292"/>
              <a:gd name="T35" fmla="*/ 2147483647 h 11588"/>
              <a:gd name="T36" fmla="*/ 2147483647 w 16292"/>
              <a:gd name="T37" fmla="*/ 2147483647 h 11588"/>
              <a:gd name="T38" fmla="*/ 2147483647 w 16292"/>
              <a:gd name="T39" fmla="*/ 2147483647 h 11588"/>
              <a:gd name="T40" fmla="*/ 2147483647 w 16292"/>
              <a:gd name="T41" fmla="*/ 2147483647 h 11588"/>
              <a:gd name="T42" fmla="*/ 2147483647 w 16292"/>
              <a:gd name="T43" fmla="*/ 2147483647 h 11588"/>
              <a:gd name="T44" fmla="*/ 2147483647 w 16292"/>
              <a:gd name="T45" fmla="*/ 2147483647 h 11588"/>
              <a:gd name="T46" fmla="*/ 2147483647 w 16292"/>
              <a:gd name="T47" fmla="*/ 2147483647 h 11588"/>
              <a:gd name="T48" fmla="*/ 2147483647 w 16292"/>
              <a:gd name="T49" fmla="*/ 2147483647 h 11588"/>
              <a:gd name="T50" fmla="*/ 2147483647 w 16292"/>
              <a:gd name="T51" fmla="*/ 2147483647 h 11588"/>
              <a:gd name="T52" fmla="*/ 2147483647 w 16292"/>
              <a:gd name="T53" fmla="*/ 2147483647 h 11588"/>
              <a:gd name="T54" fmla="*/ 2147483647 w 16292"/>
              <a:gd name="T55" fmla="*/ 2147483647 h 11588"/>
              <a:gd name="T56" fmla="*/ 2147483647 w 16292"/>
              <a:gd name="T57" fmla="*/ 2147483647 h 11588"/>
              <a:gd name="T58" fmla="*/ 2147483647 w 16292"/>
              <a:gd name="T59" fmla="*/ 2147483647 h 11588"/>
              <a:gd name="T60" fmla="*/ 2147483647 w 16292"/>
              <a:gd name="T61" fmla="*/ 2147483647 h 11588"/>
              <a:gd name="T62" fmla="*/ 2147483647 w 16292"/>
              <a:gd name="T63" fmla="*/ 2147483647 h 11588"/>
              <a:gd name="T64" fmla="*/ 2147483647 w 16292"/>
              <a:gd name="T65" fmla="*/ 2147483647 h 11588"/>
              <a:gd name="T66" fmla="*/ 2147483647 w 16292"/>
              <a:gd name="T67" fmla="*/ 2147483647 h 11588"/>
              <a:gd name="T68" fmla="*/ 2147483647 w 16292"/>
              <a:gd name="T69" fmla="*/ 2147483647 h 11588"/>
              <a:gd name="T70" fmla="*/ 2147483647 w 16292"/>
              <a:gd name="T71" fmla="*/ 2147483647 h 11588"/>
              <a:gd name="T72" fmla="*/ 2147483647 w 16292"/>
              <a:gd name="T73" fmla="*/ 2147483647 h 11588"/>
              <a:gd name="T74" fmla="*/ 2147483647 w 16292"/>
              <a:gd name="T75" fmla="*/ 2147483647 h 11588"/>
              <a:gd name="T76" fmla="*/ 2147483647 w 16292"/>
              <a:gd name="T77" fmla="*/ 2147483647 h 11588"/>
              <a:gd name="T78" fmla="*/ 2147483647 w 16292"/>
              <a:gd name="T79" fmla="*/ 2147483647 h 11588"/>
              <a:gd name="T80" fmla="*/ 2147483647 w 16292"/>
              <a:gd name="T81" fmla="*/ 2147483647 h 11588"/>
              <a:gd name="T82" fmla="*/ 2147483647 w 16292"/>
              <a:gd name="T83" fmla="*/ 2147483647 h 11588"/>
              <a:gd name="T84" fmla="*/ 2147483647 w 16292"/>
              <a:gd name="T85" fmla="*/ 2147483647 h 11588"/>
              <a:gd name="T86" fmla="*/ 2147483647 w 16292"/>
              <a:gd name="T87" fmla="*/ 2147483647 h 11588"/>
              <a:gd name="T88" fmla="*/ 2147483647 w 16292"/>
              <a:gd name="T89" fmla="*/ 2147483647 h 11588"/>
              <a:gd name="T90" fmla="*/ 2147483647 w 16292"/>
              <a:gd name="T91" fmla="*/ 2147483647 h 11588"/>
              <a:gd name="T92" fmla="*/ 2147483647 w 16292"/>
              <a:gd name="T93" fmla="*/ 2147483647 h 11588"/>
              <a:gd name="T94" fmla="*/ 2147483647 w 16292"/>
              <a:gd name="T95" fmla="*/ 2147483647 h 11588"/>
              <a:gd name="T96" fmla="*/ 2147483647 w 16292"/>
              <a:gd name="T97" fmla="*/ 2147483647 h 11588"/>
              <a:gd name="T98" fmla="*/ 2147483647 w 16292"/>
              <a:gd name="T99" fmla="*/ 2147483647 h 11588"/>
              <a:gd name="T100" fmla="*/ 2147483647 w 16292"/>
              <a:gd name="T101" fmla="*/ 2147483647 h 11588"/>
              <a:gd name="T102" fmla="*/ 2147483647 w 16292"/>
              <a:gd name="T103" fmla="*/ 2147483647 h 11588"/>
              <a:gd name="T104" fmla="*/ 2147483647 w 16292"/>
              <a:gd name="T105" fmla="*/ 2147483647 h 11588"/>
              <a:gd name="T106" fmla="*/ 2147483647 w 16292"/>
              <a:gd name="T107" fmla="*/ 2147483647 h 11588"/>
              <a:gd name="T108" fmla="*/ 2147483647 w 16292"/>
              <a:gd name="T109" fmla="*/ 2147483647 h 11588"/>
              <a:gd name="T110" fmla="*/ 2147483647 w 16292"/>
              <a:gd name="T111" fmla="*/ 2147483647 h 11588"/>
              <a:gd name="T112" fmla="*/ 2147483647 w 16292"/>
              <a:gd name="T113" fmla="*/ 2147483647 h 11588"/>
              <a:gd name="T114" fmla="*/ 2147483647 w 16292"/>
              <a:gd name="T115" fmla="*/ 2147483647 h 1158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6292" h="11588">
                <a:moveTo>
                  <a:pt x="11846" y="6334"/>
                </a:moveTo>
                <a:lnTo>
                  <a:pt x="14258" y="8167"/>
                </a:lnTo>
                <a:lnTo>
                  <a:pt x="14328" y="8221"/>
                </a:lnTo>
                <a:lnTo>
                  <a:pt x="14400" y="8278"/>
                </a:lnTo>
                <a:lnTo>
                  <a:pt x="14474" y="8340"/>
                </a:lnTo>
                <a:lnTo>
                  <a:pt x="14552" y="8406"/>
                </a:lnTo>
                <a:lnTo>
                  <a:pt x="14631" y="8475"/>
                </a:lnTo>
                <a:lnTo>
                  <a:pt x="14714" y="8549"/>
                </a:lnTo>
                <a:lnTo>
                  <a:pt x="14798" y="8628"/>
                </a:lnTo>
                <a:lnTo>
                  <a:pt x="14885" y="8709"/>
                </a:lnTo>
                <a:lnTo>
                  <a:pt x="14976" y="8796"/>
                </a:lnTo>
                <a:lnTo>
                  <a:pt x="15068" y="8887"/>
                </a:lnTo>
                <a:lnTo>
                  <a:pt x="15163" y="8982"/>
                </a:lnTo>
                <a:lnTo>
                  <a:pt x="15261" y="9080"/>
                </a:lnTo>
                <a:lnTo>
                  <a:pt x="15360" y="9184"/>
                </a:lnTo>
                <a:lnTo>
                  <a:pt x="15463" y="9291"/>
                </a:lnTo>
                <a:lnTo>
                  <a:pt x="15569" y="9403"/>
                </a:lnTo>
                <a:lnTo>
                  <a:pt x="15677" y="9518"/>
                </a:lnTo>
                <a:lnTo>
                  <a:pt x="15730" y="9576"/>
                </a:lnTo>
                <a:lnTo>
                  <a:pt x="15780" y="9634"/>
                </a:lnTo>
                <a:lnTo>
                  <a:pt x="15828" y="9691"/>
                </a:lnTo>
                <a:lnTo>
                  <a:pt x="15874" y="9747"/>
                </a:lnTo>
                <a:lnTo>
                  <a:pt x="15917" y="9802"/>
                </a:lnTo>
                <a:lnTo>
                  <a:pt x="15958" y="9856"/>
                </a:lnTo>
                <a:lnTo>
                  <a:pt x="15997" y="9909"/>
                </a:lnTo>
                <a:lnTo>
                  <a:pt x="16034" y="9962"/>
                </a:lnTo>
                <a:lnTo>
                  <a:pt x="16067" y="10013"/>
                </a:lnTo>
                <a:lnTo>
                  <a:pt x="16099" y="10064"/>
                </a:lnTo>
                <a:lnTo>
                  <a:pt x="16129" y="10115"/>
                </a:lnTo>
                <a:lnTo>
                  <a:pt x="16155" y="10164"/>
                </a:lnTo>
                <a:lnTo>
                  <a:pt x="16180" y="10213"/>
                </a:lnTo>
                <a:lnTo>
                  <a:pt x="16201" y="10260"/>
                </a:lnTo>
                <a:lnTo>
                  <a:pt x="16221" y="10308"/>
                </a:lnTo>
                <a:lnTo>
                  <a:pt x="16239" y="10354"/>
                </a:lnTo>
                <a:lnTo>
                  <a:pt x="16253" y="10399"/>
                </a:lnTo>
                <a:lnTo>
                  <a:pt x="16265" y="10444"/>
                </a:lnTo>
                <a:lnTo>
                  <a:pt x="16275" y="10488"/>
                </a:lnTo>
                <a:lnTo>
                  <a:pt x="16284" y="10531"/>
                </a:lnTo>
                <a:lnTo>
                  <a:pt x="16289" y="10573"/>
                </a:lnTo>
                <a:lnTo>
                  <a:pt x="16292" y="10615"/>
                </a:lnTo>
                <a:lnTo>
                  <a:pt x="16292" y="10655"/>
                </a:lnTo>
                <a:lnTo>
                  <a:pt x="16290" y="10695"/>
                </a:lnTo>
                <a:lnTo>
                  <a:pt x="16286" y="10734"/>
                </a:lnTo>
                <a:lnTo>
                  <a:pt x="16279" y="10772"/>
                </a:lnTo>
                <a:lnTo>
                  <a:pt x="16270" y="10810"/>
                </a:lnTo>
                <a:lnTo>
                  <a:pt x="16259" y="10846"/>
                </a:lnTo>
                <a:lnTo>
                  <a:pt x="16245" y="10882"/>
                </a:lnTo>
                <a:lnTo>
                  <a:pt x="16228" y="10917"/>
                </a:lnTo>
                <a:lnTo>
                  <a:pt x="16210" y="10951"/>
                </a:lnTo>
                <a:lnTo>
                  <a:pt x="16190" y="10984"/>
                </a:lnTo>
                <a:lnTo>
                  <a:pt x="16166" y="11014"/>
                </a:lnTo>
                <a:lnTo>
                  <a:pt x="16143" y="11041"/>
                </a:lnTo>
                <a:lnTo>
                  <a:pt x="16117" y="11067"/>
                </a:lnTo>
                <a:lnTo>
                  <a:pt x="16090" y="11090"/>
                </a:lnTo>
                <a:lnTo>
                  <a:pt x="16062" y="11112"/>
                </a:lnTo>
                <a:lnTo>
                  <a:pt x="16033" y="11130"/>
                </a:lnTo>
                <a:lnTo>
                  <a:pt x="16002" y="11148"/>
                </a:lnTo>
                <a:lnTo>
                  <a:pt x="15970" y="11162"/>
                </a:lnTo>
                <a:lnTo>
                  <a:pt x="15937" y="11174"/>
                </a:lnTo>
                <a:lnTo>
                  <a:pt x="15902" y="11184"/>
                </a:lnTo>
                <a:lnTo>
                  <a:pt x="15866" y="11193"/>
                </a:lnTo>
                <a:lnTo>
                  <a:pt x="15829" y="11198"/>
                </a:lnTo>
                <a:lnTo>
                  <a:pt x="15790" y="11202"/>
                </a:lnTo>
                <a:lnTo>
                  <a:pt x="15750" y="11203"/>
                </a:lnTo>
                <a:lnTo>
                  <a:pt x="15709" y="11202"/>
                </a:lnTo>
                <a:lnTo>
                  <a:pt x="15666" y="11199"/>
                </a:lnTo>
                <a:lnTo>
                  <a:pt x="15623" y="11194"/>
                </a:lnTo>
                <a:lnTo>
                  <a:pt x="15578" y="11186"/>
                </a:lnTo>
                <a:lnTo>
                  <a:pt x="15532" y="11177"/>
                </a:lnTo>
                <a:lnTo>
                  <a:pt x="15484" y="11165"/>
                </a:lnTo>
                <a:lnTo>
                  <a:pt x="15435" y="11152"/>
                </a:lnTo>
                <a:lnTo>
                  <a:pt x="15384" y="11135"/>
                </a:lnTo>
                <a:lnTo>
                  <a:pt x="15333" y="11117"/>
                </a:lnTo>
                <a:lnTo>
                  <a:pt x="15280" y="11097"/>
                </a:lnTo>
                <a:lnTo>
                  <a:pt x="15226" y="11074"/>
                </a:lnTo>
                <a:lnTo>
                  <a:pt x="15170" y="11049"/>
                </a:lnTo>
                <a:lnTo>
                  <a:pt x="15113" y="11022"/>
                </a:lnTo>
                <a:lnTo>
                  <a:pt x="15054" y="10992"/>
                </a:lnTo>
                <a:lnTo>
                  <a:pt x="14995" y="10961"/>
                </a:lnTo>
                <a:lnTo>
                  <a:pt x="14934" y="10927"/>
                </a:lnTo>
                <a:lnTo>
                  <a:pt x="14872" y="10891"/>
                </a:lnTo>
                <a:lnTo>
                  <a:pt x="14809" y="10854"/>
                </a:lnTo>
                <a:lnTo>
                  <a:pt x="14681" y="10775"/>
                </a:lnTo>
                <a:lnTo>
                  <a:pt x="14554" y="10697"/>
                </a:lnTo>
                <a:lnTo>
                  <a:pt x="14426" y="10619"/>
                </a:lnTo>
                <a:lnTo>
                  <a:pt x="14300" y="10540"/>
                </a:lnTo>
                <a:lnTo>
                  <a:pt x="14172" y="10461"/>
                </a:lnTo>
                <a:lnTo>
                  <a:pt x="14046" y="10383"/>
                </a:lnTo>
                <a:lnTo>
                  <a:pt x="13919" y="10304"/>
                </a:lnTo>
                <a:lnTo>
                  <a:pt x="13793" y="10226"/>
                </a:lnTo>
                <a:lnTo>
                  <a:pt x="13666" y="10146"/>
                </a:lnTo>
                <a:lnTo>
                  <a:pt x="13541" y="10067"/>
                </a:lnTo>
                <a:lnTo>
                  <a:pt x="13415" y="9988"/>
                </a:lnTo>
                <a:lnTo>
                  <a:pt x="13290" y="9908"/>
                </a:lnTo>
                <a:lnTo>
                  <a:pt x="13164" y="9829"/>
                </a:lnTo>
                <a:lnTo>
                  <a:pt x="13040" y="9750"/>
                </a:lnTo>
                <a:lnTo>
                  <a:pt x="12915" y="9670"/>
                </a:lnTo>
                <a:lnTo>
                  <a:pt x="12791" y="9589"/>
                </a:lnTo>
                <a:lnTo>
                  <a:pt x="9977" y="7694"/>
                </a:lnTo>
                <a:lnTo>
                  <a:pt x="9606" y="7870"/>
                </a:lnTo>
                <a:lnTo>
                  <a:pt x="9314" y="8009"/>
                </a:lnTo>
                <a:lnTo>
                  <a:pt x="9088" y="8119"/>
                </a:lnTo>
                <a:lnTo>
                  <a:pt x="8915" y="8205"/>
                </a:lnTo>
                <a:lnTo>
                  <a:pt x="8780" y="8273"/>
                </a:lnTo>
                <a:lnTo>
                  <a:pt x="8671" y="8328"/>
                </a:lnTo>
                <a:lnTo>
                  <a:pt x="8572" y="8377"/>
                </a:lnTo>
                <a:lnTo>
                  <a:pt x="8471" y="8425"/>
                </a:lnTo>
                <a:lnTo>
                  <a:pt x="8415" y="8452"/>
                </a:lnTo>
                <a:lnTo>
                  <a:pt x="8353" y="8479"/>
                </a:lnTo>
                <a:lnTo>
                  <a:pt x="8284" y="8510"/>
                </a:lnTo>
                <a:lnTo>
                  <a:pt x="8205" y="8544"/>
                </a:lnTo>
                <a:lnTo>
                  <a:pt x="8013" y="8626"/>
                </a:lnTo>
                <a:lnTo>
                  <a:pt x="7765" y="8730"/>
                </a:lnTo>
                <a:lnTo>
                  <a:pt x="7443" y="8862"/>
                </a:lnTo>
                <a:lnTo>
                  <a:pt x="7037" y="9030"/>
                </a:lnTo>
                <a:lnTo>
                  <a:pt x="6533" y="9237"/>
                </a:lnTo>
                <a:lnTo>
                  <a:pt x="5916" y="9490"/>
                </a:lnTo>
                <a:lnTo>
                  <a:pt x="6115" y="9826"/>
                </a:lnTo>
                <a:lnTo>
                  <a:pt x="6154" y="9833"/>
                </a:lnTo>
                <a:lnTo>
                  <a:pt x="6191" y="9843"/>
                </a:lnTo>
                <a:lnTo>
                  <a:pt x="6227" y="9852"/>
                </a:lnTo>
                <a:lnTo>
                  <a:pt x="6263" y="9861"/>
                </a:lnTo>
                <a:lnTo>
                  <a:pt x="6297" y="9872"/>
                </a:lnTo>
                <a:lnTo>
                  <a:pt x="6329" y="9885"/>
                </a:lnTo>
                <a:lnTo>
                  <a:pt x="6362" y="9898"/>
                </a:lnTo>
                <a:lnTo>
                  <a:pt x="6393" y="9911"/>
                </a:lnTo>
                <a:lnTo>
                  <a:pt x="6421" y="9925"/>
                </a:lnTo>
                <a:lnTo>
                  <a:pt x="6450" y="9942"/>
                </a:lnTo>
                <a:lnTo>
                  <a:pt x="6477" y="9958"/>
                </a:lnTo>
                <a:lnTo>
                  <a:pt x="6503" y="9975"/>
                </a:lnTo>
                <a:lnTo>
                  <a:pt x="6527" y="9994"/>
                </a:lnTo>
                <a:lnTo>
                  <a:pt x="6551" y="10012"/>
                </a:lnTo>
                <a:lnTo>
                  <a:pt x="6573" y="10033"/>
                </a:lnTo>
                <a:lnTo>
                  <a:pt x="6595" y="10054"/>
                </a:lnTo>
                <a:lnTo>
                  <a:pt x="6615" y="10075"/>
                </a:lnTo>
                <a:lnTo>
                  <a:pt x="6633" y="10098"/>
                </a:lnTo>
                <a:lnTo>
                  <a:pt x="6652" y="10122"/>
                </a:lnTo>
                <a:lnTo>
                  <a:pt x="6668" y="10147"/>
                </a:lnTo>
                <a:lnTo>
                  <a:pt x="6683" y="10172"/>
                </a:lnTo>
                <a:lnTo>
                  <a:pt x="6698" y="10199"/>
                </a:lnTo>
                <a:lnTo>
                  <a:pt x="6710" y="10227"/>
                </a:lnTo>
                <a:lnTo>
                  <a:pt x="6722" y="10254"/>
                </a:lnTo>
                <a:lnTo>
                  <a:pt x="6732" y="10284"/>
                </a:lnTo>
                <a:lnTo>
                  <a:pt x="6742" y="10313"/>
                </a:lnTo>
                <a:lnTo>
                  <a:pt x="6751" y="10345"/>
                </a:lnTo>
                <a:lnTo>
                  <a:pt x="6758" y="10377"/>
                </a:lnTo>
                <a:lnTo>
                  <a:pt x="6763" y="10410"/>
                </a:lnTo>
                <a:lnTo>
                  <a:pt x="6768" y="10444"/>
                </a:lnTo>
                <a:lnTo>
                  <a:pt x="6772" y="10479"/>
                </a:lnTo>
                <a:lnTo>
                  <a:pt x="6774" y="10515"/>
                </a:lnTo>
                <a:lnTo>
                  <a:pt x="6775" y="10550"/>
                </a:lnTo>
                <a:lnTo>
                  <a:pt x="6776" y="10585"/>
                </a:lnTo>
                <a:lnTo>
                  <a:pt x="6776" y="10620"/>
                </a:lnTo>
                <a:lnTo>
                  <a:pt x="6774" y="10653"/>
                </a:lnTo>
                <a:lnTo>
                  <a:pt x="6772" y="10686"/>
                </a:lnTo>
                <a:lnTo>
                  <a:pt x="6769" y="10718"/>
                </a:lnTo>
                <a:lnTo>
                  <a:pt x="6765" y="10749"/>
                </a:lnTo>
                <a:lnTo>
                  <a:pt x="6760" y="10780"/>
                </a:lnTo>
                <a:lnTo>
                  <a:pt x="6754" y="10811"/>
                </a:lnTo>
                <a:lnTo>
                  <a:pt x="6747" y="10839"/>
                </a:lnTo>
                <a:lnTo>
                  <a:pt x="6738" y="10868"/>
                </a:lnTo>
                <a:lnTo>
                  <a:pt x="6730" y="10895"/>
                </a:lnTo>
                <a:lnTo>
                  <a:pt x="6720" y="10923"/>
                </a:lnTo>
                <a:lnTo>
                  <a:pt x="6710" y="10950"/>
                </a:lnTo>
                <a:lnTo>
                  <a:pt x="6698" y="10975"/>
                </a:lnTo>
                <a:lnTo>
                  <a:pt x="6685" y="11000"/>
                </a:lnTo>
                <a:lnTo>
                  <a:pt x="6671" y="11023"/>
                </a:lnTo>
                <a:lnTo>
                  <a:pt x="6657" y="11047"/>
                </a:lnTo>
                <a:lnTo>
                  <a:pt x="6642" y="11069"/>
                </a:lnTo>
                <a:lnTo>
                  <a:pt x="6624" y="11091"/>
                </a:lnTo>
                <a:lnTo>
                  <a:pt x="6607" y="11113"/>
                </a:lnTo>
                <a:lnTo>
                  <a:pt x="6588" y="11132"/>
                </a:lnTo>
                <a:lnTo>
                  <a:pt x="6569" y="11153"/>
                </a:lnTo>
                <a:lnTo>
                  <a:pt x="6549" y="11171"/>
                </a:lnTo>
                <a:lnTo>
                  <a:pt x="6527" y="11189"/>
                </a:lnTo>
                <a:lnTo>
                  <a:pt x="6505" y="11207"/>
                </a:lnTo>
                <a:lnTo>
                  <a:pt x="6481" y="11223"/>
                </a:lnTo>
                <a:lnTo>
                  <a:pt x="6458" y="11240"/>
                </a:lnTo>
                <a:lnTo>
                  <a:pt x="6432" y="11255"/>
                </a:lnTo>
                <a:lnTo>
                  <a:pt x="6406" y="11269"/>
                </a:lnTo>
                <a:lnTo>
                  <a:pt x="6379" y="11282"/>
                </a:lnTo>
                <a:lnTo>
                  <a:pt x="6351" y="11296"/>
                </a:lnTo>
                <a:lnTo>
                  <a:pt x="6325" y="11309"/>
                </a:lnTo>
                <a:lnTo>
                  <a:pt x="6300" y="11322"/>
                </a:lnTo>
                <a:lnTo>
                  <a:pt x="6273" y="11333"/>
                </a:lnTo>
                <a:lnTo>
                  <a:pt x="6248" y="11344"/>
                </a:lnTo>
                <a:lnTo>
                  <a:pt x="6221" y="11354"/>
                </a:lnTo>
                <a:lnTo>
                  <a:pt x="6196" y="11362"/>
                </a:lnTo>
                <a:lnTo>
                  <a:pt x="6169" y="11369"/>
                </a:lnTo>
                <a:lnTo>
                  <a:pt x="6143" y="11375"/>
                </a:lnTo>
                <a:lnTo>
                  <a:pt x="6116" y="11380"/>
                </a:lnTo>
                <a:lnTo>
                  <a:pt x="6090" y="11385"/>
                </a:lnTo>
                <a:lnTo>
                  <a:pt x="6063" y="11388"/>
                </a:lnTo>
                <a:lnTo>
                  <a:pt x="6037" y="11390"/>
                </a:lnTo>
                <a:lnTo>
                  <a:pt x="6010" y="11391"/>
                </a:lnTo>
                <a:lnTo>
                  <a:pt x="5984" y="11391"/>
                </a:lnTo>
                <a:lnTo>
                  <a:pt x="5956" y="11390"/>
                </a:lnTo>
                <a:lnTo>
                  <a:pt x="5930" y="11387"/>
                </a:lnTo>
                <a:lnTo>
                  <a:pt x="5902" y="11383"/>
                </a:lnTo>
                <a:lnTo>
                  <a:pt x="5875" y="11379"/>
                </a:lnTo>
                <a:lnTo>
                  <a:pt x="5848" y="11373"/>
                </a:lnTo>
                <a:lnTo>
                  <a:pt x="5820" y="11367"/>
                </a:lnTo>
                <a:lnTo>
                  <a:pt x="5793" y="11359"/>
                </a:lnTo>
                <a:lnTo>
                  <a:pt x="5765" y="11351"/>
                </a:lnTo>
                <a:lnTo>
                  <a:pt x="5738" y="11341"/>
                </a:lnTo>
                <a:lnTo>
                  <a:pt x="5710" y="11330"/>
                </a:lnTo>
                <a:lnTo>
                  <a:pt x="5683" y="11318"/>
                </a:lnTo>
                <a:lnTo>
                  <a:pt x="5655" y="11305"/>
                </a:lnTo>
                <a:lnTo>
                  <a:pt x="5627" y="11292"/>
                </a:lnTo>
                <a:lnTo>
                  <a:pt x="5599" y="11276"/>
                </a:lnTo>
                <a:lnTo>
                  <a:pt x="5572" y="11260"/>
                </a:lnTo>
                <a:lnTo>
                  <a:pt x="5543" y="11243"/>
                </a:lnTo>
                <a:lnTo>
                  <a:pt x="5514" y="11224"/>
                </a:lnTo>
                <a:lnTo>
                  <a:pt x="5487" y="11205"/>
                </a:lnTo>
                <a:lnTo>
                  <a:pt x="5458" y="11184"/>
                </a:lnTo>
                <a:lnTo>
                  <a:pt x="5432" y="11164"/>
                </a:lnTo>
                <a:lnTo>
                  <a:pt x="5407" y="11143"/>
                </a:lnTo>
                <a:lnTo>
                  <a:pt x="5383" y="11120"/>
                </a:lnTo>
                <a:lnTo>
                  <a:pt x="5360" y="11098"/>
                </a:lnTo>
                <a:lnTo>
                  <a:pt x="5340" y="11074"/>
                </a:lnTo>
                <a:lnTo>
                  <a:pt x="5320" y="11051"/>
                </a:lnTo>
                <a:lnTo>
                  <a:pt x="5302" y="11026"/>
                </a:lnTo>
                <a:lnTo>
                  <a:pt x="5285" y="11002"/>
                </a:lnTo>
                <a:lnTo>
                  <a:pt x="5270" y="10976"/>
                </a:lnTo>
                <a:lnTo>
                  <a:pt x="5255" y="10951"/>
                </a:lnTo>
                <a:lnTo>
                  <a:pt x="5242" y="10924"/>
                </a:lnTo>
                <a:lnTo>
                  <a:pt x="5231" y="10896"/>
                </a:lnTo>
                <a:lnTo>
                  <a:pt x="5221" y="10869"/>
                </a:lnTo>
                <a:lnTo>
                  <a:pt x="5211" y="10841"/>
                </a:lnTo>
                <a:lnTo>
                  <a:pt x="5204" y="10813"/>
                </a:lnTo>
                <a:lnTo>
                  <a:pt x="5198" y="10783"/>
                </a:lnTo>
                <a:lnTo>
                  <a:pt x="5193" y="10753"/>
                </a:lnTo>
                <a:lnTo>
                  <a:pt x="5190" y="10723"/>
                </a:lnTo>
                <a:lnTo>
                  <a:pt x="5188" y="10691"/>
                </a:lnTo>
                <a:lnTo>
                  <a:pt x="5187" y="10660"/>
                </a:lnTo>
                <a:lnTo>
                  <a:pt x="5188" y="10628"/>
                </a:lnTo>
                <a:lnTo>
                  <a:pt x="5190" y="10595"/>
                </a:lnTo>
                <a:lnTo>
                  <a:pt x="5193" y="10562"/>
                </a:lnTo>
                <a:lnTo>
                  <a:pt x="5198" y="10528"/>
                </a:lnTo>
                <a:lnTo>
                  <a:pt x="5204" y="10493"/>
                </a:lnTo>
                <a:lnTo>
                  <a:pt x="5211" y="10458"/>
                </a:lnTo>
                <a:lnTo>
                  <a:pt x="5221" y="10423"/>
                </a:lnTo>
                <a:lnTo>
                  <a:pt x="5231" y="10387"/>
                </a:lnTo>
                <a:lnTo>
                  <a:pt x="5242" y="10350"/>
                </a:lnTo>
                <a:lnTo>
                  <a:pt x="5254" y="10312"/>
                </a:lnTo>
                <a:lnTo>
                  <a:pt x="5269" y="10275"/>
                </a:lnTo>
                <a:lnTo>
                  <a:pt x="4995" y="9864"/>
                </a:lnTo>
                <a:lnTo>
                  <a:pt x="686" y="11560"/>
                </a:lnTo>
                <a:lnTo>
                  <a:pt x="666" y="11568"/>
                </a:lnTo>
                <a:lnTo>
                  <a:pt x="647" y="11574"/>
                </a:lnTo>
                <a:lnTo>
                  <a:pt x="628" y="11580"/>
                </a:lnTo>
                <a:lnTo>
                  <a:pt x="608" y="11584"/>
                </a:lnTo>
                <a:lnTo>
                  <a:pt x="589" y="11587"/>
                </a:lnTo>
                <a:lnTo>
                  <a:pt x="570" y="11588"/>
                </a:lnTo>
                <a:lnTo>
                  <a:pt x="551" y="11588"/>
                </a:lnTo>
                <a:lnTo>
                  <a:pt x="533" y="11587"/>
                </a:lnTo>
                <a:lnTo>
                  <a:pt x="513" y="11585"/>
                </a:lnTo>
                <a:lnTo>
                  <a:pt x="495" y="11581"/>
                </a:lnTo>
                <a:lnTo>
                  <a:pt x="477" y="11576"/>
                </a:lnTo>
                <a:lnTo>
                  <a:pt x="458" y="11569"/>
                </a:lnTo>
                <a:lnTo>
                  <a:pt x="440" y="11562"/>
                </a:lnTo>
                <a:lnTo>
                  <a:pt x="422" y="11553"/>
                </a:lnTo>
                <a:lnTo>
                  <a:pt x="403" y="11544"/>
                </a:lnTo>
                <a:lnTo>
                  <a:pt x="385" y="11532"/>
                </a:lnTo>
                <a:lnTo>
                  <a:pt x="366" y="11519"/>
                </a:lnTo>
                <a:lnTo>
                  <a:pt x="349" y="11506"/>
                </a:lnTo>
                <a:lnTo>
                  <a:pt x="331" y="11491"/>
                </a:lnTo>
                <a:lnTo>
                  <a:pt x="313" y="11474"/>
                </a:lnTo>
                <a:lnTo>
                  <a:pt x="296" y="11456"/>
                </a:lnTo>
                <a:lnTo>
                  <a:pt x="278" y="11438"/>
                </a:lnTo>
                <a:lnTo>
                  <a:pt x="260" y="11417"/>
                </a:lnTo>
                <a:lnTo>
                  <a:pt x="243" y="11396"/>
                </a:lnTo>
                <a:lnTo>
                  <a:pt x="226" y="11372"/>
                </a:lnTo>
                <a:lnTo>
                  <a:pt x="208" y="11349"/>
                </a:lnTo>
                <a:lnTo>
                  <a:pt x="192" y="11323"/>
                </a:lnTo>
                <a:lnTo>
                  <a:pt x="175" y="11297"/>
                </a:lnTo>
                <a:lnTo>
                  <a:pt x="157" y="11269"/>
                </a:lnTo>
                <a:lnTo>
                  <a:pt x="141" y="11240"/>
                </a:lnTo>
                <a:lnTo>
                  <a:pt x="124" y="11209"/>
                </a:lnTo>
                <a:lnTo>
                  <a:pt x="107" y="11177"/>
                </a:lnTo>
                <a:lnTo>
                  <a:pt x="91" y="11145"/>
                </a:lnTo>
                <a:lnTo>
                  <a:pt x="76" y="11113"/>
                </a:lnTo>
                <a:lnTo>
                  <a:pt x="63" y="11082"/>
                </a:lnTo>
                <a:lnTo>
                  <a:pt x="50" y="11052"/>
                </a:lnTo>
                <a:lnTo>
                  <a:pt x="39" y="11022"/>
                </a:lnTo>
                <a:lnTo>
                  <a:pt x="30" y="10993"/>
                </a:lnTo>
                <a:lnTo>
                  <a:pt x="22" y="10965"/>
                </a:lnTo>
                <a:lnTo>
                  <a:pt x="15" y="10937"/>
                </a:lnTo>
                <a:lnTo>
                  <a:pt x="9" y="10911"/>
                </a:lnTo>
                <a:lnTo>
                  <a:pt x="4" y="10884"/>
                </a:lnTo>
                <a:lnTo>
                  <a:pt x="1" y="10859"/>
                </a:lnTo>
                <a:lnTo>
                  <a:pt x="0" y="10833"/>
                </a:lnTo>
                <a:lnTo>
                  <a:pt x="0" y="10810"/>
                </a:lnTo>
                <a:lnTo>
                  <a:pt x="1" y="10785"/>
                </a:lnTo>
                <a:lnTo>
                  <a:pt x="3" y="10763"/>
                </a:lnTo>
                <a:lnTo>
                  <a:pt x="7" y="10740"/>
                </a:lnTo>
                <a:lnTo>
                  <a:pt x="13" y="10719"/>
                </a:lnTo>
                <a:lnTo>
                  <a:pt x="19" y="10697"/>
                </a:lnTo>
                <a:lnTo>
                  <a:pt x="26" y="10678"/>
                </a:lnTo>
                <a:lnTo>
                  <a:pt x="35" y="10657"/>
                </a:lnTo>
                <a:lnTo>
                  <a:pt x="45" y="10639"/>
                </a:lnTo>
                <a:lnTo>
                  <a:pt x="57" y="10621"/>
                </a:lnTo>
                <a:lnTo>
                  <a:pt x="71" y="10602"/>
                </a:lnTo>
                <a:lnTo>
                  <a:pt x="85" y="10586"/>
                </a:lnTo>
                <a:lnTo>
                  <a:pt x="100" y="10570"/>
                </a:lnTo>
                <a:lnTo>
                  <a:pt x="118" y="10554"/>
                </a:lnTo>
                <a:lnTo>
                  <a:pt x="136" y="10539"/>
                </a:lnTo>
                <a:lnTo>
                  <a:pt x="155" y="10525"/>
                </a:lnTo>
                <a:lnTo>
                  <a:pt x="177" y="10510"/>
                </a:lnTo>
                <a:lnTo>
                  <a:pt x="198" y="10498"/>
                </a:lnTo>
                <a:lnTo>
                  <a:pt x="223" y="10486"/>
                </a:lnTo>
                <a:lnTo>
                  <a:pt x="247" y="10474"/>
                </a:lnTo>
                <a:lnTo>
                  <a:pt x="8895" y="6570"/>
                </a:lnTo>
                <a:lnTo>
                  <a:pt x="7262" y="4977"/>
                </a:lnTo>
                <a:lnTo>
                  <a:pt x="4722" y="5550"/>
                </a:lnTo>
                <a:lnTo>
                  <a:pt x="6525" y="4127"/>
                </a:lnTo>
                <a:lnTo>
                  <a:pt x="5631" y="3479"/>
                </a:lnTo>
                <a:lnTo>
                  <a:pt x="6077" y="3306"/>
                </a:lnTo>
                <a:lnTo>
                  <a:pt x="6032" y="3241"/>
                </a:lnTo>
                <a:lnTo>
                  <a:pt x="5984" y="3175"/>
                </a:lnTo>
                <a:lnTo>
                  <a:pt x="5933" y="3105"/>
                </a:lnTo>
                <a:lnTo>
                  <a:pt x="5879" y="3033"/>
                </a:lnTo>
                <a:lnTo>
                  <a:pt x="5822" y="2958"/>
                </a:lnTo>
                <a:lnTo>
                  <a:pt x="5763" y="2881"/>
                </a:lnTo>
                <a:lnTo>
                  <a:pt x="5701" y="2800"/>
                </a:lnTo>
                <a:lnTo>
                  <a:pt x="5637" y="2716"/>
                </a:lnTo>
                <a:lnTo>
                  <a:pt x="5569" y="2631"/>
                </a:lnTo>
                <a:lnTo>
                  <a:pt x="5500" y="2542"/>
                </a:lnTo>
                <a:lnTo>
                  <a:pt x="5428" y="2450"/>
                </a:lnTo>
                <a:lnTo>
                  <a:pt x="5353" y="2355"/>
                </a:lnTo>
                <a:lnTo>
                  <a:pt x="5276" y="2258"/>
                </a:lnTo>
                <a:lnTo>
                  <a:pt x="5195" y="2157"/>
                </a:lnTo>
                <a:lnTo>
                  <a:pt x="5112" y="2054"/>
                </a:lnTo>
                <a:lnTo>
                  <a:pt x="5027" y="1949"/>
                </a:lnTo>
                <a:lnTo>
                  <a:pt x="4943" y="1844"/>
                </a:lnTo>
                <a:lnTo>
                  <a:pt x="4867" y="1746"/>
                </a:lnTo>
                <a:lnTo>
                  <a:pt x="4831" y="1699"/>
                </a:lnTo>
                <a:lnTo>
                  <a:pt x="4797" y="1654"/>
                </a:lnTo>
                <a:lnTo>
                  <a:pt x="4767" y="1612"/>
                </a:lnTo>
                <a:lnTo>
                  <a:pt x="4736" y="1570"/>
                </a:lnTo>
                <a:lnTo>
                  <a:pt x="4709" y="1529"/>
                </a:lnTo>
                <a:lnTo>
                  <a:pt x="4683" y="1490"/>
                </a:lnTo>
                <a:lnTo>
                  <a:pt x="4659" y="1453"/>
                </a:lnTo>
                <a:lnTo>
                  <a:pt x="4636" y="1418"/>
                </a:lnTo>
                <a:lnTo>
                  <a:pt x="4617" y="1384"/>
                </a:lnTo>
                <a:lnTo>
                  <a:pt x="4597" y="1351"/>
                </a:lnTo>
                <a:lnTo>
                  <a:pt x="4581" y="1321"/>
                </a:lnTo>
                <a:lnTo>
                  <a:pt x="4567" y="1292"/>
                </a:lnTo>
                <a:lnTo>
                  <a:pt x="4554" y="1263"/>
                </a:lnTo>
                <a:lnTo>
                  <a:pt x="4542" y="1238"/>
                </a:lnTo>
                <a:lnTo>
                  <a:pt x="4533" y="1213"/>
                </a:lnTo>
                <a:lnTo>
                  <a:pt x="4526" y="1190"/>
                </a:lnTo>
                <a:lnTo>
                  <a:pt x="4521" y="1168"/>
                </a:lnTo>
                <a:lnTo>
                  <a:pt x="4518" y="1149"/>
                </a:lnTo>
                <a:lnTo>
                  <a:pt x="4516" y="1131"/>
                </a:lnTo>
                <a:lnTo>
                  <a:pt x="4516" y="1114"/>
                </a:lnTo>
                <a:lnTo>
                  <a:pt x="4518" y="1099"/>
                </a:lnTo>
                <a:lnTo>
                  <a:pt x="4522" y="1086"/>
                </a:lnTo>
                <a:lnTo>
                  <a:pt x="4528" y="1073"/>
                </a:lnTo>
                <a:lnTo>
                  <a:pt x="4535" y="1062"/>
                </a:lnTo>
                <a:lnTo>
                  <a:pt x="4545" y="1054"/>
                </a:lnTo>
                <a:lnTo>
                  <a:pt x="4557" y="1046"/>
                </a:lnTo>
                <a:lnTo>
                  <a:pt x="4570" y="1041"/>
                </a:lnTo>
                <a:lnTo>
                  <a:pt x="4585" y="1037"/>
                </a:lnTo>
                <a:lnTo>
                  <a:pt x="6961" y="3617"/>
                </a:lnTo>
                <a:lnTo>
                  <a:pt x="8758" y="1920"/>
                </a:lnTo>
                <a:lnTo>
                  <a:pt x="8008" y="4264"/>
                </a:lnTo>
                <a:lnTo>
                  <a:pt x="10425" y="5488"/>
                </a:lnTo>
                <a:lnTo>
                  <a:pt x="14796" y="189"/>
                </a:lnTo>
                <a:lnTo>
                  <a:pt x="14815" y="168"/>
                </a:lnTo>
                <a:lnTo>
                  <a:pt x="14834" y="147"/>
                </a:lnTo>
                <a:lnTo>
                  <a:pt x="14854" y="128"/>
                </a:lnTo>
                <a:lnTo>
                  <a:pt x="14873" y="111"/>
                </a:lnTo>
                <a:lnTo>
                  <a:pt x="14893" y="94"/>
                </a:lnTo>
                <a:lnTo>
                  <a:pt x="14914" y="79"/>
                </a:lnTo>
                <a:lnTo>
                  <a:pt x="14934" y="65"/>
                </a:lnTo>
                <a:lnTo>
                  <a:pt x="14956" y="52"/>
                </a:lnTo>
                <a:lnTo>
                  <a:pt x="14977" y="41"/>
                </a:lnTo>
                <a:lnTo>
                  <a:pt x="14998" y="32"/>
                </a:lnTo>
                <a:lnTo>
                  <a:pt x="15020" y="23"/>
                </a:lnTo>
                <a:lnTo>
                  <a:pt x="15042" y="16"/>
                </a:lnTo>
                <a:lnTo>
                  <a:pt x="15065" y="11"/>
                </a:lnTo>
                <a:lnTo>
                  <a:pt x="15088" y="5"/>
                </a:lnTo>
                <a:lnTo>
                  <a:pt x="15111" y="2"/>
                </a:lnTo>
                <a:lnTo>
                  <a:pt x="15134" y="0"/>
                </a:lnTo>
                <a:lnTo>
                  <a:pt x="15159" y="0"/>
                </a:lnTo>
                <a:lnTo>
                  <a:pt x="15182" y="1"/>
                </a:lnTo>
                <a:lnTo>
                  <a:pt x="15206" y="3"/>
                </a:lnTo>
                <a:lnTo>
                  <a:pt x="15231" y="6"/>
                </a:lnTo>
                <a:lnTo>
                  <a:pt x="15256" y="12"/>
                </a:lnTo>
                <a:lnTo>
                  <a:pt x="15282" y="18"/>
                </a:lnTo>
                <a:lnTo>
                  <a:pt x="15307" y="25"/>
                </a:lnTo>
                <a:lnTo>
                  <a:pt x="15333" y="34"/>
                </a:lnTo>
                <a:lnTo>
                  <a:pt x="15359" y="44"/>
                </a:lnTo>
                <a:lnTo>
                  <a:pt x="15386" y="55"/>
                </a:lnTo>
                <a:lnTo>
                  <a:pt x="15412" y="69"/>
                </a:lnTo>
                <a:lnTo>
                  <a:pt x="15440" y="82"/>
                </a:lnTo>
                <a:lnTo>
                  <a:pt x="15468" y="98"/>
                </a:lnTo>
                <a:lnTo>
                  <a:pt x="15495" y="115"/>
                </a:lnTo>
                <a:lnTo>
                  <a:pt x="15524" y="133"/>
                </a:lnTo>
                <a:lnTo>
                  <a:pt x="15552" y="152"/>
                </a:lnTo>
                <a:lnTo>
                  <a:pt x="15580" y="172"/>
                </a:lnTo>
                <a:lnTo>
                  <a:pt x="15606" y="191"/>
                </a:lnTo>
                <a:lnTo>
                  <a:pt x="15633" y="211"/>
                </a:lnTo>
                <a:lnTo>
                  <a:pt x="15657" y="230"/>
                </a:lnTo>
                <a:lnTo>
                  <a:pt x="15681" y="249"/>
                </a:lnTo>
                <a:lnTo>
                  <a:pt x="15702" y="269"/>
                </a:lnTo>
                <a:lnTo>
                  <a:pt x="15724" y="287"/>
                </a:lnTo>
                <a:lnTo>
                  <a:pt x="15744" y="306"/>
                </a:lnTo>
                <a:lnTo>
                  <a:pt x="15762" y="324"/>
                </a:lnTo>
                <a:lnTo>
                  <a:pt x="15780" y="342"/>
                </a:lnTo>
                <a:lnTo>
                  <a:pt x="15797" y="361"/>
                </a:lnTo>
                <a:lnTo>
                  <a:pt x="15812" y="378"/>
                </a:lnTo>
                <a:lnTo>
                  <a:pt x="15827" y="396"/>
                </a:lnTo>
                <a:lnTo>
                  <a:pt x="15840" y="414"/>
                </a:lnTo>
                <a:lnTo>
                  <a:pt x="15851" y="431"/>
                </a:lnTo>
                <a:lnTo>
                  <a:pt x="15862" y="449"/>
                </a:lnTo>
                <a:lnTo>
                  <a:pt x="15873" y="466"/>
                </a:lnTo>
                <a:lnTo>
                  <a:pt x="15881" y="482"/>
                </a:lnTo>
                <a:lnTo>
                  <a:pt x="15888" y="499"/>
                </a:lnTo>
                <a:lnTo>
                  <a:pt x="15894" y="516"/>
                </a:lnTo>
                <a:lnTo>
                  <a:pt x="15899" y="532"/>
                </a:lnTo>
                <a:lnTo>
                  <a:pt x="15903" y="548"/>
                </a:lnTo>
                <a:lnTo>
                  <a:pt x="15906" y="564"/>
                </a:lnTo>
                <a:lnTo>
                  <a:pt x="15908" y="580"/>
                </a:lnTo>
                <a:lnTo>
                  <a:pt x="15909" y="596"/>
                </a:lnTo>
                <a:lnTo>
                  <a:pt x="15908" y="611"/>
                </a:lnTo>
                <a:lnTo>
                  <a:pt x="15906" y="626"/>
                </a:lnTo>
                <a:lnTo>
                  <a:pt x="15904" y="642"/>
                </a:lnTo>
                <a:lnTo>
                  <a:pt x="15900" y="657"/>
                </a:lnTo>
                <a:lnTo>
                  <a:pt x="15895" y="671"/>
                </a:lnTo>
                <a:lnTo>
                  <a:pt x="15889" y="685"/>
                </a:lnTo>
                <a:lnTo>
                  <a:pt x="15882" y="700"/>
                </a:lnTo>
                <a:lnTo>
                  <a:pt x="14050" y="3442"/>
                </a:lnTo>
                <a:lnTo>
                  <a:pt x="14324" y="3579"/>
                </a:lnTo>
                <a:lnTo>
                  <a:pt x="14355" y="3566"/>
                </a:lnTo>
                <a:lnTo>
                  <a:pt x="14385" y="3555"/>
                </a:lnTo>
                <a:lnTo>
                  <a:pt x="14416" y="3545"/>
                </a:lnTo>
                <a:lnTo>
                  <a:pt x="14446" y="3535"/>
                </a:lnTo>
                <a:lnTo>
                  <a:pt x="14476" y="3527"/>
                </a:lnTo>
                <a:lnTo>
                  <a:pt x="14505" y="3520"/>
                </a:lnTo>
                <a:lnTo>
                  <a:pt x="14534" y="3514"/>
                </a:lnTo>
                <a:lnTo>
                  <a:pt x="14563" y="3510"/>
                </a:lnTo>
                <a:lnTo>
                  <a:pt x="14591" y="3506"/>
                </a:lnTo>
                <a:lnTo>
                  <a:pt x="14620" y="3504"/>
                </a:lnTo>
                <a:lnTo>
                  <a:pt x="14649" y="3503"/>
                </a:lnTo>
                <a:lnTo>
                  <a:pt x="14676" y="3503"/>
                </a:lnTo>
                <a:lnTo>
                  <a:pt x="14704" y="3504"/>
                </a:lnTo>
                <a:lnTo>
                  <a:pt x="14730" y="3507"/>
                </a:lnTo>
                <a:lnTo>
                  <a:pt x="14757" y="3510"/>
                </a:lnTo>
                <a:lnTo>
                  <a:pt x="14783" y="3515"/>
                </a:lnTo>
                <a:lnTo>
                  <a:pt x="14810" y="3521"/>
                </a:lnTo>
                <a:lnTo>
                  <a:pt x="14835" y="3528"/>
                </a:lnTo>
                <a:lnTo>
                  <a:pt x="14861" y="3536"/>
                </a:lnTo>
                <a:lnTo>
                  <a:pt x="14886" y="3546"/>
                </a:lnTo>
                <a:lnTo>
                  <a:pt x="14911" y="3557"/>
                </a:lnTo>
                <a:lnTo>
                  <a:pt x="14936" y="3568"/>
                </a:lnTo>
                <a:lnTo>
                  <a:pt x="14961" y="3581"/>
                </a:lnTo>
                <a:lnTo>
                  <a:pt x="14984" y="3596"/>
                </a:lnTo>
                <a:lnTo>
                  <a:pt x="15008" y="3612"/>
                </a:lnTo>
                <a:lnTo>
                  <a:pt x="15031" y="3628"/>
                </a:lnTo>
                <a:lnTo>
                  <a:pt x="15054" y="3646"/>
                </a:lnTo>
                <a:lnTo>
                  <a:pt x="15078" y="3665"/>
                </a:lnTo>
                <a:lnTo>
                  <a:pt x="15100" y="3685"/>
                </a:lnTo>
                <a:lnTo>
                  <a:pt x="15123" y="3707"/>
                </a:lnTo>
                <a:lnTo>
                  <a:pt x="15144" y="3729"/>
                </a:lnTo>
                <a:lnTo>
                  <a:pt x="15167" y="3754"/>
                </a:lnTo>
                <a:lnTo>
                  <a:pt x="15187" y="3778"/>
                </a:lnTo>
                <a:lnTo>
                  <a:pt x="15206" y="3803"/>
                </a:lnTo>
                <a:lnTo>
                  <a:pt x="15225" y="3827"/>
                </a:lnTo>
                <a:lnTo>
                  <a:pt x="15241" y="3853"/>
                </a:lnTo>
                <a:lnTo>
                  <a:pt x="15256" y="3877"/>
                </a:lnTo>
                <a:lnTo>
                  <a:pt x="15272" y="3903"/>
                </a:lnTo>
                <a:lnTo>
                  <a:pt x="15284" y="3928"/>
                </a:lnTo>
                <a:lnTo>
                  <a:pt x="15296" y="3954"/>
                </a:lnTo>
                <a:lnTo>
                  <a:pt x="15306" y="3980"/>
                </a:lnTo>
                <a:lnTo>
                  <a:pt x="15317" y="4005"/>
                </a:lnTo>
                <a:lnTo>
                  <a:pt x="15325" y="4031"/>
                </a:lnTo>
                <a:lnTo>
                  <a:pt x="15331" y="4057"/>
                </a:lnTo>
                <a:lnTo>
                  <a:pt x="15337" y="4083"/>
                </a:lnTo>
                <a:lnTo>
                  <a:pt x="15341" y="4109"/>
                </a:lnTo>
                <a:lnTo>
                  <a:pt x="15344" y="4136"/>
                </a:lnTo>
                <a:lnTo>
                  <a:pt x="15346" y="4162"/>
                </a:lnTo>
                <a:lnTo>
                  <a:pt x="15347" y="4189"/>
                </a:lnTo>
                <a:lnTo>
                  <a:pt x="15346" y="4215"/>
                </a:lnTo>
                <a:lnTo>
                  <a:pt x="15344" y="4242"/>
                </a:lnTo>
                <a:lnTo>
                  <a:pt x="15341" y="4270"/>
                </a:lnTo>
                <a:lnTo>
                  <a:pt x="15337" y="4297"/>
                </a:lnTo>
                <a:lnTo>
                  <a:pt x="15331" y="4324"/>
                </a:lnTo>
                <a:lnTo>
                  <a:pt x="15325" y="4351"/>
                </a:lnTo>
                <a:lnTo>
                  <a:pt x="15317" y="4379"/>
                </a:lnTo>
                <a:lnTo>
                  <a:pt x="15306" y="4406"/>
                </a:lnTo>
                <a:lnTo>
                  <a:pt x="15296" y="4434"/>
                </a:lnTo>
                <a:lnTo>
                  <a:pt x="15284" y="4462"/>
                </a:lnTo>
                <a:lnTo>
                  <a:pt x="15272" y="4490"/>
                </a:lnTo>
                <a:lnTo>
                  <a:pt x="15257" y="4519"/>
                </a:lnTo>
                <a:lnTo>
                  <a:pt x="15241" y="4546"/>
                </a:lnTo>
                <a:lnTo>
                  <a:pt x="15225" y="4575"/>
                </a:lnTo>
                <a:lnTo>
                  <a:pt x="15206" y="4603"/>
                </a:lnTo>
                <a:lnTo>
                  <a:pt x="15187" y="4632"/>
                </a:lnTo>
                <a:lnTo>
                  <a:pt x="15167" y="4659"/>
                </a:lnTo>
                <a:lnTo>
                  <a:pt x="15146" y="4684"/>
                </a:lnTo>
                <a:lnTo>
                  <a:pt x="15125" y="4709"/>
                </a:lnTo>
                <a:lnTo>
                  <a:pt x="15103" y="4731"/>
                </a:lnTo>
                <a:lnTo>
                  <a:pt x="15082" y="4754"/>
                </a:lnTo>
                <a:lnTo>
                  <a:pt x="15060" y="4773"/>
                </a:lnTo>
                <a:lnTo>
                  <a:pt x="15036" y="4792"/>
                </a:lnTo>
                <a:lnTo>
                  <a:pt x="15013" y="4810"/>
                </a:lnTo>
                <a:lnTo>
                  <a:pt x="14989" y="4827"/>
                </a:lnTo>
                <a:lnTo>
                  <a:pt x="14965" y="4841"/>
                </a:lnTo>
                <a:lnTo>
                  <a:pt x="14940" y="4856"/>
                </a:lnTo>
                <a:lnTo>
                  <a:pt x="14916" y="4868"/>
                </a:lnTo>
                <a:lnTo>
                  <a:pt x="14890" y="4879"/>
                </a:lnTo>
                <a:lnTo>
                  <a:pt x="14864" y="4888"/>
                </a:lnTo>
                <a:lnTo>
                  <a:pt x="14838" y="4897"/>
                </a:lnTo>
                <a:lnTo>
                  <a:pt x="14811" y="4905"/>
                </a:lnTo>
                <a:lnTo>
                  <a:pt x="14784" y="4910"/>
                </a:lnTo>
                <a:lnTo>
                  <a:pt x="14756" y="4915"/>
                </a:lnTo>
                <a:lnTo>
                  <a:pt x="14728" y="4918"/>
                </a:lnTo>
                <a:lnTo>
                  <a:pt x="14700" y="4920"/>
                </a:lnTo>
                <a:lnTo>
                  <a:pt x="14670" y="4920"/>
                </a:lnTo>
                <a:lnTo>
                  <a:pt x="14640" y="4919"/>
                </a:lnTo>
                <a:lnTo>
                  <a:pt x="14611" y="4917"/>
                </a:lnTo>
                <a:lnTo>
                  <a:pt x="14580" y="4914"/>
                </a:lnTo>
                <a:lnTo>
                  <a:pt x="14550" y="4909"/>
                </a:lnTo>
                <a:lnTo>
                  <a:pt x="14518" y="4903"/>
                </a:lnTo>
                <a:lnTo>
                  <a:pt x="14486" y="4895"/>
                </a:lnTo>
                <a:lnTo>
                  <a:pt x="14454" y="4886"/>
                </a:lnTo>
                <a:lnTo>
                  <a:pt x="14421" y="4877"/>
                </a:lnTo>
                <a:lnTo>
                  <a:pt x="14388" y="4865"/>
                </a:lnTo>
                <a:lnTo>
                  <a:pt x="14355" y="4853"/>
                </a:lnTo>
                <a:lnTo>
                  <a:pt x="14321" y="4838"/>
                </a:lnTo>
                <a:lnTo>
                  <a:pt x="14289" y="4824"/>
                </a:lnTo>
                <a:lnTo>
                  <a:pt x="14259" y="4809"/>
                </a:lnTo>
                <a:lnTo>
                  <a:pt x="14230" y="4792"/>
                </a:lnTo>
                <a:lnTo>
                  <a:pt x="14202" y="4776"/>
                </a:lnTo>
                <a:lnTo>
                  <a:pt x="14175" y="4758"/>
                </a:lnTo>
                <a:lnTo>
                  <a:pt x="14150" y="4739"/>
                </a:lnTo>
                <a:lnTo>
                  <a:pt x="14126" y="4721"/>
                </a:lnTo>
                <a:lnTo>
                  <a:pt x="14104" y="4700"/>
                </a:lnTo>
                <a:lnTo>
                  <a:pt x="14082" y="4680"/>
                </a:lnTo>
                <a:lnTo>
                  <a:pt x="14062" y="4659"/>
                </a:lnTo>
                <a:lnTo>
                  <a:pt x="14044" y="4636"/>
                </a:lnTo>
                <a:lnTo>
                  <a:pt x="14026" y="4613"/>
                </a:lnTo>
                <a:lnTo>
                  <a:pt x="14010" y="4589"/>
                </a:lnTo>
                <a:lnTo>
                  <a:pt x="13996" y="4565"/>
                </a:lnTo>
                <a:lnTo>
                  <a:pt x="13982" y="4539"/>
                </a:lnTo>
                <a:lnTo>
                  <a:pt x="13970" y="4514"/>
                </a:lnTo>
                <a:lnTo>
                  <a:pt x="13960" y="4486"/>
                </a:lnTo>
                <a:lnTo>
                  <a:pt x="13950" y="4458"/>
                </a:lnTo>
                <a:lnTo>
                  <a:pt x="13943" y="4430"/>
                </a:lnTo>
                <a:lnTo>
                  <a:pt x="13936" y="4401"/>
                </a:lnTo>
                <a:lnTo>
                  <a:pt x="13930" y="4371"/>
                </a:lnTo>
                <a:lnTo>
                  <a:pt x="13926" y="4340"/>
                </a:lnTo>
                <a:lnTo>
                  <a:pt x="13923" y="4308"/>
                </a:lnTo>
                <a:lnTo>
                  <a:pt x="13922" y="4276"/>
                </a:lnTo>
                <a:lnTo>
                  <a:pt x="13922" y="4243"/>
                </a:lnTo>
                <a:lnTo>
                  <a:pt x="13923" y="4209"/>
                </a:lnTo>
                <a:lnTo>
                  <a:pt x="13926" y="4175"/>
                </a:lnTo>
                <a:lnTo>
                  <a:pt x="13930" y="4139"/>
                </a:lnTo>
                <a:lnTo>
                  <a:pt x="13936" y="4102"/>
                </a:lnTo>
                <a:lnTo>
                  <a:pt x="13943" y="4065"/>
                </a:lnTo>
                <a:lnTo>
                  <a:pt x="13951" y="4028"/>
                </a:lnTo>
                <a:lnTo>
                  <a:pt x="13649" y="3891"/>
                </a:lnTo>
                <a:lnTo>
                  <a:pt x="13531" y="4067"/>
                </a:lnTo>
                <a:lnTo>
                  <a:pt x="13416" y="4237"/>
                </a:lnTo>
                <a:lnTo>
                  <a:pt x="13306" y="4400"/>
                </a:lnTo>
                <a:lnTo>
                  <a:pt x="13198" y="4556"/>
                </a:lnTo>
                <a:lnTo>
                  <a:pt x="13093" y="4709"/>
                </a:lnTo>
                <a:lnTo>
                  <a:pt x="12988" y="4858"/>
                </a:lnTo>
                <a:lnTo>
                  <a:pt x="12884" y="5003"/>
                </a:lnTo>
                <a:lnTo>
                  <a:pt x="12780" y="5147"/>
                </a:lnTo>
                <a:lnTo>
                  <a:pt x="12675" y="5289"/>
                </a:lnTo>
                <a:lnTo>
                  <a:pt x="12568" y="5430"/>
                </a:lnTo>
                <a:lnTo>
                  <a:pt x="12459" y="5574"/>
                </a:lnTo>
                <a:lnTo>
                  <a:pt x="12345" y="5718"/>
                </a:lnTo>
                <a:lnTo>
                  <a:pt x="12229" y="5866"/>
                </a:lnTo>
                <a:lnTo>
                  <a:pt x="12107" y="6018"/>
                </a:lnTo>
                <a:lnTo>
                  <a:pt x="11979" y="6173"/>
                </a:lnTo>
                <a:lnTo>
                  <a:pt x="11846" y="6334"/>
                </a:lnTo>
                <a:close/>
              </a:path>
            </a:pathLst>
          </a:custGeom>
          <a:solidFill>
            <a:schemeClr val="accent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latin typeface="微软雅黑" panose="020B0503020204020204" charset="-122"/>
              <a:ea typeface="微软雅黑" panose="020B0503020204020204" charset="-122"/>
            </a:endParaRPr>
          </a:p>
        </p:txBody>
      </p:sp>
      <p:sp>
        <p:nvSpPr>
          <p:cNvPr id="13" name="矩形 12"/>
          <p:cNvSpPr/>
          <p:nvPr/>
        </p:nvSpPr>
        <p:spPr>
          <a:xfrm>
            <a:off x="2701290" y="2825115"/>
            <a:ext cx="2536825" cy="59182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2">
                    <a:lumMod val="60000"/>
                    <a:lumOff val="40000"/>
                  </a:schemeClr>
                </a:solidFill>
              </a14:hiddenFill>
            </a:ext>
          </a:extLst>
        </p:spPr>
        <p:txBody>
          <a:bodyPr anchor="ctr"/>
          <a:lstStyle/>
          <a:p>
            <a:pPr algn="ctr" defTabSz="1218565">
              <a:defRPr/>
            </a:pPr>
            <a:r>
              <a:rPr lang="en-US" altLang="zh-CN" sz="1600" b="1" kern="0" dirty="0">
                <a:solidFill>
                  <a:schemeClr val="accent2">
                    <a:lumMod val="50000"/>
                  </a:schemeClr>
                </a:solidFill>
                <a:latin typeface="微软雅黑" panose="020B0503020204020204" charset="-122"/>
                <a:ea typeface="微软雅黑" panose="020B0503020204020204" charset="-122"/>
              </a:rPr>
              <a:t>一、出租方面临的刑事法律风险</a:t>
            </a:r>
            <a:endParaRPr lang="en-US" altLang="zh-CN" sz="1600" b="1" kern="0" dirty="0">
              <a:solidFill>
                <a:schemeClr val="accent2">
                  <a:lumMod val="50000"/>
                </a:schemeClr>
              </a:solidFill>
              <a:latin typeface="微软雅黑" panose="020B0503020204020204" charset="-122"/>
              <a:ea typeface="微软雅黑" panose="020B0503020204020204" charset="-122"/>
            </a:endParaRPr>
          </a:p>
        </p:txBody>
      </p:sp>
      <p:sp>
        <p:nvSpPr>
          <p:cNvPr id="14" name="矩形 1"/>
          <p:cNvSpPr>
            <a:spLocks noChangeArrowheads="1"/>
          </p:cNvSpPr>
          <p:nvPr/>
        </p:nvSpPr>
        <p:spPr bwMode="auto">
          <a:xfrm>
            <a:off x="5951855" y="2828925"/>
            <a:ext cx="468122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indent="304800" defTabSz="1218565" eaLnBrk="0" fontAlgn="base" hangingPunct="0">
              <a:lnSpc>
                <a:spcPct val="100000"/>
              </a:lnSpc>
              <a:spcBef>
                <a:spcPts val="0"/>
              </a:spcBef>
              <a:spcAft>
                <a:spcPct val="0"/>
              </a:spcAft>
              <a:buNone/>
              <a:defRPr/>
              <a:extLst>
                <a:ext uri="{35155182-B16C-46BC-9424-99874614C6A1}">
                  <wpsdc:indentchars xmlns:wpsdc="http://www.wps.cn/officeDocument/2017/drawingmlCustomData" val="200" checksum="1077528236"/>
                </a:ext>
              </a:extLst>
            </a:pPr>
            <a:r>
              <a:rPr lang="zh-CN" altLang="en-US" sz="1200" kern="0" dirty="0">
                <a:solidFill>
                  <a:schemeClr val="tx1"/>
                </a:solidFill>
                <a:latin typeface="微软雅黑" panose="020B0503020204020204" charset="-122"/>
                <a:ea typeface="微软雅黑" panose="020B0503020204020204" charset="-122"/>
                <a:cs typeface="宋体" panose="02010600030101010101" pitchFamily="2" charset="-122"/>
              </a:rPr>
              <a:t>（一）拓客阶段刑事法律风险</a:t>
            </a:r>
            <a:endParaRPr lang="zh-CN" altLang="en-US" sz="1200" kern="0" dirty="0">
              <a:solidFill>
                <a:schemeClr val="tx1"/>
              </a:solidFill>
              <a:latin typeface="微软雅黑" panose="020B0503020204020204" charset="-122"/>
              <a:ea typeface="微软雅黑" panose="020B0503020204020204" charset="-122"/>
              <a:cs typeface="宋体" panose="02010600030101010101" pitchFamily="2" charset="-122"/>
            </a:endParaRPr>
          </a:p>
          <a:p>
            <a:pPr indent="304800" defTabSz="1218565" eaLnBrk="0" fontAlgn="base" hangingPunct="0">
              <a:lnSpc>
                <a:spcPct val="100000"/>
              </a:lnSpc>
              <a:spcBef>
                <a:spcPts val="0"/>
              </a:spcBef>
              <a:spcAft>
                <a:spcPct val="0"/>
              </a:spcAft>
              <a:buNone/>
              <a:defRPr/>
              <a:extLst>
                <a:ext uri="{35155182-B16C-46BC-9424-99874614C6A1}">
                  <wpsdc:indentchars xmlns:wpsdc="http://www.wps.cn/officeDocument/2017/drawingmlCustomData" val="200" checksum="1077528236"/>
                </a:ext>
              </a:extLst>
            </a:pPr>
            <a:r>
              <a:rPr lang="zh-CN" altLang="en-US" sz="1200" kern="0" dirty="0">
                <a:solidFill>
                  <a:schemeClr val="tx1"/>
                </a:solidFill>
                <a:latin typeface="微软雅黑" panose="020B0503020204020204" charset="-122"/>
                <a:ea typeface="微软雅黑" panose="020B0503020204020204" charset="-122"/>
                <a:cs typeface="宋体" panose="02010600030101010101" pitchFamily="2" charset="-122"/>
              </a:rPr>
              <a:t>（二）项目实施阶段刑事法律风险</a:t>
            </a:r>
            <a:endParaRPr lang="zh-CN" altLang="en-US" sz="1200" kern="0" dirty="0">
              <a:solidFill>
                <a:schemeClr val="tx1"/>
              </a:solidFill>
              <a:latin typeface="微软雅黑" panose="020B0503020204020204" charset="-122"/>
              <a:ea typeface="微软雅黑" panose="020B0503020204020204" charset="-122"/>
              <a:cs typeface="宋体" panose="02010600030101010101" pitchFamily="2" charset="-122"/>
            </a:endParaRPr>
          </a:p>
          <a:p>
            <a:pPr indent="304800" defTabSz="1218565" eaLnBrk="0" fontAlgn="base" hangingPunct="0">
              <a:lnSpc>
                <a:spcPct val="100000"/>
              </a:lnSpc>
              <a:spcBef>
                <a:spcPts val="0"/>
              </a:spcBef>
              <a:spcAft>
                <a:spcPct val="0"/>
              </a:spcAft>
              <a:buNone/>
              <a:defRPr/>
              <a:extLst>
                <a:ext uri="{35155182-B16C-46BC-9424-99874614C6A1}">
                  <wpsdc:indentchars xmlns:wpsdc="http://www.wps.cn/officeDocument/2017/drawingmlCustomData" val="200" checksum="1077528236"/>
                </a:ext>
              </a:extLst>
            </a:pPr>
            <a:r>
              <a:rPr lang="zh-CN" altLang="en-US" sz="1200" kern="0" dirty="0">
                <a:solidFill>
                  <a:schemeClr val="tx1"/>
                </a:solidFill>
                <a:latin typeface="微软雅黑" panose="020B0503020204020204" charset="-122"/>
                <a:ea typeface="微软雅黑" panose="020B0503020204020204" charset="-122"/>
                <a:cs typeface="宋体" panose="02010600030101010101" pitchFamily="2" charset="-122"/>
              </a:rPr>
              <a:t>（三）收车阶段的刑事法律风险</a:t>
            </a:r>
            <a:endParaRPr lang="zh-CN" altLang="en-US" sz="1200" kern="0" dirty="0">
              <a:solidFill>
                <a:schemeClr val="tx1"/>
              </a:solidFill>
              <a:latin typeface="微软雅黑" panose="020B0503020204020204" charset="-122"/>
              <a:ea typeface="微软雅黑" panose="020B0503020204020204" charset="-122"/>
              <a:cs typeface="宋体" panose="02010600030101010101" pitchFamily="2" charset="-122"/>
            </a:endParaRPr>
          </a:p>
        </p:txBody>
      </p:sp>
      <p:cxnSp>
        <p:nvCxnSpPr>
          <p:cNvPr id="16" name="直接连接符 15"/>
          <p:cNvCxnSpPr/>
          <p:nvPr/>
        </p:nvCxnSpPr>
        <p:spPr>
          <a:xfrm>
            <a:off x="1367155" y="5062855"/>
            <a:ext cx="10009505" cy="0"/>
          </a:xfrm>
          <a:prstGeom prst="line">
            <a:avLst/>
          </a:prstGeom>
          <a:noFill/>
          <a:ln w="6350" cap="flat" cmpd="sng" algn="ctr">
            <a:solidFill>
              <a:sysClr val="windowText" lastClr="000000">
                <a:lumMod val="65000"/>
                <a:lumOff val="35000"/>
              </a:sysClr>
            </a:solidFill>
            <a:prstDash val="sysDash"/>
            <a:miter lim="800000"/>
          </a:ln>
          <a:effectLst/>
        </p:spPr>
      </p:cxnSp>
      <p:cxnSp>
        <p:nvCxnSpPr>
          <p:cNvPr id="17" name="直接连接符 16"/>
          <p:cNvCxnSpPr/>
          <p:nvPr/>
        </p:nvCxnSpPr>
        <p:spPr>
          <a:xfrm>
            <a:off x="1367155" y="3792855"/>
            <a:ext cx="10009505" cy="0"/>
          </a:xfrm>
          <a:prstGeom prst="line">
            <a:avLst/>
          </a:prstGeom>
          <a:noFill/>
          <a:ln w="6350" cap="flat" cmpd="sng" algn="ctr">
            <a:solidFill>
              <a:sysClr val="windowText" lastClr="000000">
                <a:lumMod val="65000"/>
                <a:lumOff val="35000"/>
              </a:sysClr>
            </a:solidFill>
            <a:prstDash val="sysDash"/>
            <a:miter lim="800000"/>
          </a:ln>
          <a:effectLst/>
        </p:spPr>
      </p:cxnSp>
      <p:grpSp>
        <p:nvGrpSpPr>
          <p:cNvPr id="18" name="Group 178"/>
          <p:cNvGrpSpPr/>
          <p:nvPr/>
        </p:nvGrpSpPr>
        <p:grpSpPr bwMode="auto">
          <a:xfrm>
            <a:off x="1767523" y="4200525"/>
            <a:ext cx="583565" cy="614680"/>
            <a:chOff x="3918" y="2385"/>
            <a:chExt cx="454" cy="478"/>
          </a:xfrm>
          <a:solidFill>
            <a:schemeClr val="accent4">
              <a:lumMod val="60000"/>
              <a:lumOff val="40000"/>
            </a:schemeClr>
          </a:solidFill>
        </p:grpSpPr>
        <p:sp>
          <p:nvSpPr>
            <p:cNvPr id="19" name="AutoShape 166"/>
            <p:cNvSpPr>
              <a:spLocks noChangeArrowheads="1"/>
            </p:cNvSpPr>
            <p:nvPr/>
          </p:nvSpPr>
          <p:spPr bwMode="auto">
            <a:xfrm>
              <a:off x="4150" y="2385"/>
              <a:ext cx="214" cy="340"/>
            </a:xfrm>
            <a:prstGeom prst="rtTriangle">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latin typeface="微软雅黑" panose="020B0503020204020204" charset="-122"/>
                <a:ea typeface="微软雅黑" panose="020B0503020204020204" charset="-122"/>
              </a:endParaRPr>
            </a:p>
          </p:txBody>
        </p:sp>
        <p:sp>
          <p:nvSpPr>
            <p:cNvPr id="20" name="AutoShape 173"/>
            <p:cNvSpPr>
              <a:spLocks noChangeArrowheads="1"/>
            </p:cNvSpPr>
            <p:nvPr/>
          </p:nvSpPr>
          <p:spPr bwMode="auto">
            <a:xfrm flipH="1">
              <a:off x="3923" y="2441"/>
              <a:ext cx="205" cy="284"/>
            </a:xfrm>
            <a:prstGeom prst="rtTriangle">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latin typeface="微软雅黑" panose="020B0503020204020204" charset="-122"/>
                <a:ea typeface="微软雅黑" panose="020B0503020204020204" charset="-122"/>
              </a:endParaRPr>
            </a:p>
          </p:txBody>
        </p:sp>
        <p:sp>
          <p:nvSpPr>
            <p:cNvPr id="21" name="AutoShape 176"/>
            <p:cNvSpPr>
              <a:spLocks noChangeArrowheads="1"/>
            </p:cNvSpPr>
            <p:nvPr/>
          </p:nvSpPr>
          <p:spPr bwMode="auto">
            <a:xfrm rot="10800000">
              <a:off x="3918" y="2657"/>
              <a:ext cx="454" cy="20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59 h 21600"/>
              </a:gdLst>
              <a:ahLst/>
              <a:cxnLst>
                <a:cxn ang="T8">
                  <a:pos x="T0" y="T1"/>
                </a:cxn>
                <a:cxn ang="T9">
                  <a:pos x="T2" y="T3"/>
                </a:cxn>
                <a:cxn ang="T10">
                  <a:pos x="T4" y="T5"/>
                </a:cxn>
                <a:cxn ang="T11">
                  <a:pos x="T6" y="T7"/>
                </a:cxn>
              </a:cxnLst>
              <a:rect l="T12" t="T13" r="T14" b="T15"/>
              <a:pathLst>
                <a:path w="21600" h="21600">
                  <a:moveTo>
                    <a:pt x="10425" y="10800"/>
                  </a:moveTo>
                  <a:cubicBezTo>
                    <a:pt x="10425" y="10592"/>
                    <a:pt x="10592" y="10425"/>
                    <a:pt x="10800" y="10425"/>
                  </a:cubicBezTo>
                  <a:cubicBezTo>
                    <a:pt x="11007" y="10424"/>
                    <a:pt x="11174" y="10592"/>
                    <a:pt x="11175" y="10799"/>
                  </a:cubicBezTo>
                  <a:lnTo>
                    <a:pt x="21600" y="10800"/>
                  </a:lnTo>
                  <a:cubicBezTo>
                    <a:pt x="21600" y="4835"/>
                    <a:pt x="16764" y="0"/>
                    <a:pt x="10800" y="0"/>
                  </a:cubicBezTo>
                  <a:cubicBezTo>
                    <a:pt x="4835" y="0"/>
                    <a:pt x="0" y="4835"/>
                    <a:pt x="0" y="10800"/>
                  </a:cubicBezTo>
                  <a:lnTo>
                    <a:pt x="10425" y="10800"/>
                  </a:lnTo>
                  <a:close/>
                </a:path>
              </a:pathLst>
            </a:cu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kern="0">
                <a:solidFill>
                  <a:prstClr val="black"/>
                </a:solidFill>
                <a:latin typeface="微软雅黑" panose="020B0503020204020204" charset="-122"/>
                <a:ea typeface="微软雅黑" panose="020B0503020204020204" charset="-122"/>
              </a:endParaRPr>
            </a:p>
          </p:txBody>
        </p:sp>
      </p:grpSp>
      <p:sp>
        <p:nvSpPr>
          <p:cNvPr id="22" name="矩形 21"/>
          <p:cNvSpPr/>
          <p:nvPr/>
        </p:nvSpPr>
        <p:spPr>
          <a:xfrm>
            <a:off x="2701290" y="4231005"/>
            <a:ext cx="2538095" cy="593725"/>
          </a:xfrm>
          <a:prstGeom prst="rect">
            <a:avLst/>
          </a:prstGeom>
          <a:noFill/>
          <a:ln w="12700" cap="flat" cmpd="sng" algn="ctr">
            <a:noFill/>
            <a:prstDash val="solid"/>
            <a:miter lim="800000"/>
          </a:ln>
          <a:effectLst/>
        </p:spPr>
        <p:txBody>
          <a:bodyPr anchor="ctr"/>
          <a:lstStyle/>
          <a:p>
            <a:pPr algn="ctr" defTabSz="1218565">
              <a:defRPr/>
            </a:pPr>
            <a:r>
              <a:rPr lang="en-US" altLang="zh-CN" sz="1600" b="1" kern="0" dirty="0">
                <a:solidFill>
                  <a:schemeClr val="accent4">
                    <a:lumMod val="50000"/>
                  </a:schemeClr>
                </a:solidFill>
                <a:latin typeface="微软雅黑" panose="020B0503020204020204" charset="-122"/>
                <a:ea typeface="微软雅黑" panose="020B0503020204020204" charset="-122"/>
                <a:sym typeface="+mn-ea"/>
              </a:rPr>
              <a:t>二、承租方面临的刑事法律风险</a:t>
            </a:r>
            <a:endParaRPr lang="en-US" altLang="zh-CN" sz="1600" b="1" kern="0" dirty="0">
              <a:solidFill>
                <a:schemeClr val="accent4">
                  <a:lumMod val="50000"/>
                </a:schemeClr>
              </a:solidFill>
              <a:latin typeface="微软雅黑" panose="020B0503020204020204" charset="-122"/>
              <a:ea typeface="微软雅黑" panose="020B0503020204020204" charset="-122"/>
              <a:sym typeface="+mn-ea"/>
            </a:endParaRPr>
          </a:p>
        </p:txBody>
      </p:sp>
      <p:sp>
        <p:nvSpPr>
          <p:cNvPr id="23" name="矩形 72"/>
          <p:cNvSpPr>
            <a:spLocks noChangeArrowheads="1"/>
          </p:cNvSpPr>
          <p:nvPr/>
        </p:nvSpPr>
        <p:spPr bwMode="auto">
          <a:xfrm>
            <a:off x="5951855" y="3886835"/>
            <a:ext cx="5137150"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indent="304800" defTabSz="1218565" eaLnBrk="0" fontAlgn="base" hangingPunct="0">
              <a:lnSpc>
                <a:spcPct val="100000"/>
              </a:lnSpc>
              <a:spcBef>
                <a:spcPts val="0"/>
              </a:spcBef>
              <a:spcAft>
                <a:spcPct val="0"/>
              </a:spcAft>
              <a:buNone/>
              <a:defRPr/>
              <a:extLst>
                <a:ext uri="{35155182-B16C-46BC-9424-99874614C6A1}">
                  <wpsdc:indentchars xmlns:wpsdc="http://www.wps.cn/officeDocument/2017/drawingmlCustomData" val="200" checksum="1077528236"/>
                </a:ext>
              </a:extLst>
            </a:pPr>
            <a:r>
              <a:rPr lang="zh-CN" altLang="en-US" sz="1200" kern="0" dirty="0">
                <a:solidFill>
                  <a:schemeClr val="tx1"/>
                </a:solidFill>
                <a:latin typeface="微软雅黑" panose="020B0503020204020204" charset="-122"/>
                <a:ea typeface="微软雅黑" panose="020B0503020204020204" charset="-122"/>
                <a:cs typeface="宋体" panose="02010600030101010101" pitchFamily="2" charset="-122"/>
              </a:rPr>
              <a:t>相较于银行信贷业务而言，融资租赁业务基于其自身业务模式要求，往往对客户的资信能力审查不是十分严格，特别是对于汽车融资租赁业务而言，考虑到汽车所有权转移的便捷性，在出租人未办理抵押或所有权变更登记的情况下，很容易发生承租人转卖租赁车辆、第三方善意取得租赁车辆所有权这一情况，给融资租赁公司造成巨额损失。</a:t>
            </a:r>
            <a:endParaRPr lang="zh-CN" altLang="en-US" sz="1200" kern="0" dirty="0">
              <a:solidFill>
                <a:schemeClr val="tx1"/>
              </a:solidFill>
              <a:latin typeface="微软雅黑" panose="020B0503020204020204" charset="-122"/>
              <a:ea typeface="微软雅黑" panose="020B0503020204020204" charset="-122"/>
              <a:cs typeface="宋体" panose="02010600030101010101" pitchFamily="2" charset="-122"/>
            </a:endParaRPr>
          </a:p>
        </p:txBody>
      </p:sp>
      <p:cxnSp>
        <p:nvCxnSpPr>
          <p:cNvPr id="25" name="直接连接符 24"/>
          <p:cNvCxnSpPr/>
          <p:nvPr/>
        </p:nvCxnSpPr>
        <p:spPr>
          <a:xfrm>
            <a:off x="1367155" y="6273800"/>
            <a:ext cx="10009505" cy="0"/>
          </a:xfrm>
          <a:prstGeom prst="line">
            <a:avLst/>
          </a:prstGeom>
          <a:noFill/>
          <a:ln w="6350" cap="flat" cmpd="sng" algn="ctr">
            <a:solidFill>
              <a:sysClr val="windowText" lastClr="000000">
                <a:lumMod val="65000"/>
                <a:lumOff val="35000"/>
              </a:sysClr>
            </a:solidFill>
            <a:prstDash val="sysDash"/>
            <a:miter lim="800000"/>
          </a:ln>
          <a:effectLst/>
        </p:spPr>
      </p:cxnSp>
      <p:cxnSp>
        <p:nvCxnSpPr>
          <p:cNvPr id="26" name="直接连接符 25"/>
          <p:cNvCxnSpPr/>
          <p:nvPr/>
        </p:nvCxnSpPr>
        <p:spPr>
          <a:xfrm>
            <a:off x="1367155" y="5194300"/>
            <a:ext cx="10009505" cy="0"/>
          </a:xfrm>
          <a:prstGeom prst="line">
            <a:avLst/>
          </a:prstGeom>
          <a:noFill/>
          <a:ln w="6350" cap="flat" cmpd="sng" algn="ctr">
            <a:solidFill>
              <a:sysClr val="windowText" lastClr="000000">
                <a:lumMod val="65000"/>
                <a:lumOff val="35000"/>
              </a:sysClr>
            </a:solidFill>
            <a:prstDash val="sysDash"/>
            <a:miter lim="800000"/>
          </a:ln>
          <a:effectLst/>
        </p:spPr>
      </p:cxnSp>
      <p:grpSp>
        <p:nvGrpSpPr>
          <p:cNvPr id="27" name="Group 315"/>
          <p:cNvGrpSpPr/>
          <p:nvPr/>
        </p:nvGrpSpPr>
        <p:grpSpPr bwMode="auto">
          <a:xfrm>
            <a:off x="1694815" y="5513070"/>
            <a:ext cx="728980" cy="431165"/>
            <a:chOff x="736" y="1570"/>
            <a:chExt cx="3824" cy="2263"/>
          </a:xfrm>
          <a:solidFill>
            <a:schemeClr val="accent1">
              <a:lumMod val="40000"/>
              <a:lumOff val="60000"/>
            </a:schemeClr>
          </a:solidFill>
        </p:grpSpPr>
        <p:sp>
          <p:nvSpPr>
            <p:cNvPr id="28" name="AutoShape 316"/>
            <p:cNvSpPr>
              <a:spLocks noChangeArrowheads="1"/>
            </p:cNvSpPr>
            <p:nvPr/>
          </p:nvSpPr>
          <p:spPr bwMode="auto">
            <a:xfrm>
              <a:off x="736" y="2200"/>
              <a:ext cx="1603" cy="1603"/>
            </a:xfrm>
            <a:custGeom>
              <a:avLst/>
              <a:gdLst>
                <a:gd name="T0" fmla="*/ 4 w 21600"/>
                <a:gd name="T1" fmla="*/ 0 h 21600"/>
                <a:gd name="T2" fmla="*/ 1 w 21600"/>
                <a:gd name="T3" fmla="*/ 1 h 21600"/>
                <a:gd name="T4" fmla="*/ 0 w 21600"/>
                <a:gd name="T5" fmla="*/ 4 h 21600"/>
                <a:gd name="T6" fmla="*/ 1 w 21600"/>
                <a:gd name="T7" fmla="*/ 8 h 21600"/>
                <a:gd name="T8" fmla="*/ 4 w 21600"/>
                <a:gd name="T9" fmla="*/ 9 h 21600"/>
                <a:gd name="T10" fmla="*/ 8 w 21600"/>
                <a:gd name="T11" fmla="*/ 8 h 21600"/>
                <a:gd name="T12" fmla="*/ 9 w 21600"/>
                <a:gd name="T13" fmla="*/ 4 h 21600"/>
                <a:gd name="T14" fmla="*/ 8 w 21600"/>
                <a:gd name="T15" fmla="*/ 1 h 21600"/>
                <a:gd name="T16" fmla="*/ 0 60000 65536"/>
                <a:gd name="T17" fmla="*/ 0 60000 65536"/>
                <a:gd name="T18" fmla="*/ 0 60000 65536"/>
                <a:gd name="T19" fmla="*/ 0 60000 65536"/>
                <a:gd name="T20" fmla="*/ 0 60000 65536"/>
                <a:gd name="T21" fmla="*/ 0 60000 65536"/>
                <a:gd name="T22" fmla="*/ 0 60000 65536"/>
                <a:gd name="T23" fmla="*/ 0 60000 65536"/>
                <a:gd name="T24" fmla="*/ 3167 w 21600"/>
                <a:gd name="T25" fmla="*/ 3167 h 21600"/>
                <a:gd name="T26" fmla="*/ 18433 w 21600"/>
                <a:gd name="T27" fmla="*/ 18433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223" y="10800"/>
                  </a:moveTo>
                  <a:cubicBezTo>
                    <a:pt x="2223" y="15537"/>
                    <a:pt x="6063" y="19377"/>
                    <a:pt x="10800" y="19377"/>
                  </a:cubicBezTo>
                  <a:cubicBezTo>
                    <a:pt x="15537" y="19377"/>
                    <a:pt x="19377" y="15537"/>
                    <a:pt x="19377" y="10800"/>
                  </a:cubicBezTo>
                  <a:cubicBezTo>
                    <a:pt x="19377" y="6063"/>
                    <a:pt x="15537" y="2223"/>
                    <a:pt x="10800" y="2223"/>
                  </a:cubicBezTo>
                  <a:cubicBezTo>
                    <a:pt x="6063" y="2223"/>
                    <a:pt x="2223" y="6063"/>
                    <a:pt x="2223" y="10800"/>
                  </a:cubicBezTo>
                  <a:close/>
                </a:path>
              </a:pathLst>
            </a:custGeom>
            <a:grp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kern="0">
                <a:solidFill>
                  <a:prstClr val="black"/>
                </a:solidFill>
                <a:latin typeface="微软雅黑" panose="020B0503020204020204" charset="-122"/>
                <a:ea typeface="微软雅黑" panose="020B0503020204020204" charset="-122"/>
              </a:endParaRPr>
            </a:p>
          </p:txBody>
        </p:sp>
        <p:sp>
          <p:nvSpPr>
            <p:cNvPr id="29" name="AutoShape 317"/>
            <p:cNvSpPr>
              <a:spLocks noChangeArrowheads="1"/>
            </p:cNvSpPr>
            <p:nvPr/>
          </p:nvSpPr>
          <p:spPr bwMode="auto">
            <a:xfrm>
              <a:off x="2957" y="2230"/>
              <a:ext cx="1603" cy="1603"/>
            </a:xfrm>
            <a:custGeom>
              <a:avLst/>
              <a:gdLst>
                <a:gd name="T0" fmla="*/ 4 w 21600"/>
                <a:gd name="T1" fmla="*/ 0 h 21600"/>
                <a:gd name="T2" fmla="*/ 1 w 21600"/>
                <a:gd name="T3" fmla="*/ 1 h 21600"/>
                <a:gd name="T4" fmla="*/ 0 w 21600"/>
                <a:gd name="T5" fmla="*/ 4 h 21600"/>
                <a:gd name="T6" fmla="*/ 1 w 21600"/>
                <a:gd name="T7" fmla="*/ 8 h 21600"/>
                <a:gd name="T8" fmla="*/ 4 w 21600"/>
                <a:gd name="T9" fmla="*/ 9 h 21600"/>
                <a:gd name="T10" fmla="*/ 8 w 21600"/>
                <a:gd name="T11" fmla="*/ 8 h 21600"/>
                <a:gd name="T12" fmla="*/ 9 w 21600"/>
                <a:gd name="T13" fmla="*/ 4 h 21600"/>
                <a:gd name="T14" fmla="*/ 8 w 21600"/>
                <a:gd name="T15" fmla="*/ 1 h 21600"/>
                <a:gd name="T16" fmla="*/ 0 60000 65536"/>
                <a:gd name="T17" fmla="*/ 0 60000 65536"/>
                <a:gd name="T18" fmla="*/ 0 60000 65536"/>
                <a:gd name="T19" fmla="*/ 0 60000 65536"/>
                <a:gd name="T20" fmla="*/ 0 60000 65536"/>
                <a:gd name="T21" fmla="*/ 0 60000 65536"/>
                <a:gd name="T22" fmla="*/ 0 60000 65536"/>
                <a:gd name="T23" fmla="*/ 0 60000 65536"/>
                <a:gd name="T24" fmla="*/ 3167 w 21600"/>
                <a:gd name="T25" fmla="*/ 3167 h 21600"/>
                <a:gd name="T26" fmla="*/ 18433 w 21600"/>
                <a:gd name="T27" fmla="*/ 18433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223" y="10800"/>
                  </a:moveTo>
                  <a:cubicBezTo>
                    <a:pt x="2223" y="15537"/>
                    <a:pt x="6063" y="19377"/>
                    <a:pt x="10800" y="19377"/>
                  </a:cubicBezTo>
                  <a:cubicBezTo>
                    <a:pt x="15537" y="19377"/>
                    <a:pt x="19377" y="15537"/>
                    <a:pt x="19377" y="10800"/>
                  </a:cubicBezTo>
                  <a:cubicBezTo>
                    <a:pt x="19377" y="6063"/>
                    <a:pt x="15537" y="2223"/>
                    <a:pt x="10800" y="2223"/>
                  </a:cubicBezTo>
                  <a:cubicBezTo>
                    <a:pt x="6063" y="2223"/>
                    <a:pt x="2223" y="6063"/>
                    <a:pt x="2223" y="10800"/>
                  </a:cubicBezTo>
                  <a:close/>
                </a:path>
              </a:pathLst>
            </a:custGeom>
            <a:grp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kern="0" dirty="0">
                <a:solidFill>
                  <a:prstClr val="black"/>
                </a:solidFill>
                <a:latin typeface="微软雅黑" panose="020B0503020204020204" charset="-122"/>
                <a:ea typeface="微软雅黑" panose="020B0503020204020204" charset="-122"/>
              </a:endParaRPr>
            </a:p>
          </p:txBody>
        </p:sp>
        <p:sp>
          <p:nvSpPr>
            <p:cNvPr id="30" name="Rectangle 318"/>
            <p:cNvSpPr>
              <a:spLocks noChangeArrowheads="1"/>
            </p:cNvSpPr>
            <p:nvPr/>
          </p:nvSpPr>
          <p:spPr bwMode="auto">
            <a:xfrm>
              <a:off x="1556" y="2935"/>
              <a:ext cx="950" cy="87"/>
            </a:xfrm>
            <a:prstGeom prst="rect">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latin typeface="微软雅黑" panose="020B0503020204020204" charset="-122"/>
                <a:ea typeface="微软雅黑" panose="020B0503020204020204" charset="-122"/>
              </a:endParaRPr>
            </a:p>
          </p:txBody>
        </p:sp>
        <p:sp>
          <p:nvSpPr>
            <p:cNvPr id="31" name="Rectangle 319"/>
            <p:cNvSpPr>
              <a:spLocks noChangeArrowheads="1"/>
            </p:cNvSpPr>
            <p:nvPr/>
          </p:nvSpPr>
          <p:spPr bwMode="auto">
            <a:xfrm rot="-2879465">
              <a:off x="2278" y="2501"/>
              <a:ext cx="1203" cy="79"/>
            </a:xfrm>
            <a:prstGeom prst="rect">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latin typeface="微软雅黑" panose="020B0503020204020204" charset="-122"/>
                <a:ea typeface="微软雅黑" panose="020B0503020204020204" charset="-122"/>
              </a:endParaRPr>
            </a:p>
          </p:txBody>
        </p:sp>
        <p:sp>
          <p:nvSpPr>
            <p:cNvPr id="32" name="Oval 320"/>
            <p:cNvSpPr>
              <a:spLocks noChangeArrowheads="1"/>
            </p:cNvSpPr>
            <p:nvPr/>
          </p:nvSpPr>
          <p:spPr bwMode="auto">
            <a:xfrm>
              <a:off x="1451" y="2901"/>
              <a:ext cx="177" cy="177"/>
            </a:xfrm>
            <a:prstGeom prst="ellipse">
              <a:avLst/>
            </a:prstGeom>
            <a:grp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latin typeface="微软雅黑" panose="020B0503020204020204" charset="-122"/>
                <a:ea typeface="微软雅黑" panose="020B0503020204020204" charset="-122"/>
              </a:endParaRPr>
            </a:p>
          </p:txBody>
        </p:sp>
        <p:sp>
          <p:nvSpPr>
            <p:cNvPr id="33" name="Oval 321"/>
            <p:cNvSpPr>
              <a:spLocks noChangeArrowheads="1"/>
            </p:cNvSpPr>
            <p:nvPr/>
          </p:nvSpPr>
          <p:spPr bwMode="auto">
            <a:xfrm>
              <a:off x="3673" y="2931"/>
              <a:ext cx="177" cy="177"/>
            </a:xfrm>
            <a:prstGeom prst="ellipse">
              <a:avLst/>
            </a:prstGeom>
            <a:grp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latin typeface="微软雅黑" panose="020B0503020204020204" charset="-122"/>
                <a:ea typeface="微软雅黑" panose="020B0503020204020204" charset="-122"/>
              </a:endParaRPr>
            </a:p>
          </p:txBody>
        </p:sp>
        <p:sp>
          <p:nvSpPr>
            <p:cNvPr id="34" name="Rectangle 322"/>
            <p:cNvSpPr>
              <a:spLocks noChangeArrowheads="1"/>
            </p:cNvSpPr>
            <p:nvPr/>
          </p:nvSpPr>
          <p:spPr bwMode="auto">
            <a:xfrm rot="-7127351">
              <a:off x="2635" y="2264"/>
              <a:ext cx="1471" cy="83"/>
            </a:xfrm>
            <a:prstGeom prst="rect">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latin typeface="微软雅黑" panose="020B0503020204020204" charset="-122"/>
                <a:ea typeface="微软雅黑" panose="020B0503020204020204" charset="-122"/>
              </a:endParaRPr>
            </a:p>
          </p:txBody>
        </p:sp>
        <p:sp>
          <p:nvSpPr>
            <p:cNvPr id="35" name="Rectangle 323"/>
            <p:cNvSpPr>
              <a:spLocks noChangeArrowheads="1"/>
            </p:cNvSpPr>
            <p:nvPr/>
          </p:nvSpPr>
          <p:spPr bwMode="auto">
            <a:xfrm>
              <a:off x="2117" y="2037"/>
              <a:ext cx="1110" cy="76"/>
            </a:xfrm>
            <a:prstGeom prst="rect">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latin typeface="微软雅黑" panose="020B0503020204020204" charset="-122"/>
                <a:ea typeface="微软雅黑" panose="020B0503020204020204" charset="-122"/>
              </a:endParaRPr>
            </a:p>
          </p:txBody>
        </p:sp>
        <p:sp>
          <p:nvSpPr>
            <p:cNvPr id="36" name="Rectangle 324"/>
            <p:cNvSpPr>
              <a:spLocks noChangeArrowheads="1"/>
            </p:cNvSpPr>
            <p:nvPr/>
          </p:nvSpPr>
          <p:spPr bwMode="auto">
            <a:xfrm rot="-6801848">
              <a:off x="1589" y="2352"/>
              <a:ext cx="1312" cy="82"/>
            </a:xfrm>
            <a:prstGeom prst="rect">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latin typeface="微软雅黑" panose="020B0503020204020204" charset="-122"/>
                <a:ea typeface="微软雅黑" panose="020B0503020204020204" charset="-122"/>
              </a:endParaRPr>
            </a:p>
          </p:txBody>
        </p:sp>
        <p:grpSp>
          <p:nvGrpSpPr>
            <p:cNvPr id="37" name="Group 325"/>
            <p:cNvGrpSpPr/>
            <p:nvPr/>
          </p:nvGrpSpPr>
          <p:grpSpPr bwMode="auto">
            <a:xfrm rot="308454">
              <a:off x="3027" y="1614"/>
              <a:ext cx="443" cy="177"/>
              <a:chOff x="3034" y="1607"/>
              <a:chExt cx="443" cy="177"/>
            </a:xfrm>
            <a:grpFill/>
          </p:grpSpPr>
          <p:sp>
            <p:nvSpPr>
              <p:cNvPr id="38" name="Rectangle 326"/>
              <p:cNvSpPr>
                <a:spLocks noChangeArrowheads="1"/>
              </p:cNvSpPr>
              <p:nvPr/>
            </p:nvSpPr>
            <p:spPr bwMode="auto">
              <a:xfrm>
                <a:off x="3034" y="1658"/>
                <a:ext cx="368" cy="90"/>
              </a:xfrm>
              <a:prstGeom prst="rect">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latin typeface="微软雅黑" panose="020B0503020204020204" charset="-122"/>
                  <a:ea typeface="微软雅黑" panose="020B0503020204020204" charset="-122"/>
                </a:endParaRPr>
              </a:p>
            </p:txBody>
          </p:sp>
          <p:sp>
            <p:nvSpPr>
              <p:cNvPr id="39" name="Oval 327"/>
              <p:cNvSpPr>
                <a:spLocks noChangeArrowheads="1"/>
              </p:cNvSpPr>
              <p:nvPr/>
            </p:nvSpPr>
            <p:spPr bwMode="auto">
              <a:xfrm>
                <a:off x="3300" y="1607"/>
                <a:ext cx="177" cy="177"/>
              </a:xfrm>
              <a:prstGeom prst="ellipse">
                <a:avLst/>
              </a:prstGeom>
              <a:grp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latin typeface="微软雅黑" panose="020B0503020204020204" charset="-122"/>
                  <a:ea typeface="微软雅黑" panose="020B0503020204020204" charset="-122"/>
                </a:endParaRPr>
              </a:p>
            </p:txBody>
          </p:sp>
        </p:grpSp>
        <p:sp>
          <p:nvSpPr>
            <p:cNvPr id="40" name="AutoShape 328"/>
            <p:cNvSpPr>
              <a:spLocks noChangeArrowheads="1"/>
            </p:cNvSpPr>
            <p:nvPr/>
          </p:nvSpPr>
          <p:spPr bwMode="auto">
            <a:xfrm>
              <a:off x="1617" y="1667"/>
              <a:ext cx="835" cy="429"/>
            </a:xfrm>
            <a:custGeom>
              <a:avLst/>
              <a:gdLst>
                <a:gd name="T0" fmla="*/ 1 w 21600"/>
                <a:gd name="T1" fmla="*/ 0 h 21600"/>
                <a:gd name="T2" fmla="*/ 0 w 21600"/>
                <a:gd name="T3" fmla="*/ 0 h 21600"/>
                <a:gd name="T4" fmla="*/ 1 w 21600"/>
                <a:gd name="T5" fmla="*/ 0 h 21600"/>
                <a:gd name="T6" fmla="*/ 1 w 21600"/>
                <a:gd name="T7" fmla="*/ 0 h 21600"/>
                <a:gd name="T8" fmla="*/ 0 60000 65536"/>
                <a:gd name="T9" fmla="*/ 0 60000 65536"/>
                <a:gd name="T10" fmla="*/ 0 60000 65536"/>
                <a:gd name="T11" fmla="*/ 0 60000 65536"/>
                <a:gd name="T12" fmla="*/ 1216 w 21600"/>
                <a:gd name="T13" fmla="*/ 0 h 21600"/>
                <a:gd name="T14" fmla="*/ 20384 w 21600"/>
                <a:gd name="T15" fmla="*/ 10271 h 21600"/>
              </a:gdLst>
              <a:ahLst/>
              <a:cxnLst>
                <a:cxn ang="T8">
                  <a:pos x="T0" y="T1"/>
                </a:cxn>
                <a:cxn ang="T9">
                  <a:pos x="T2" y="T3"/>
                </a:cxn>
                <a:cxn ang="T10">
                  <a:pos x="T4" y="T5"/>
                </a:cxn>
                <a:cxn ang="T11">
                  <a:pos x="T6" y="T7"/>
                </a:cxn>
              </a:cxnLst>
              <a:rect l="T12" t="T13" r="T14" b="T15"/>
              <a:pathLst>
                <a:path w="21600" h="21600">
                  <a:moveTo>
                    <a:pt x="9952" y="10078"/>
                  </a:moveTo>
                  <a:cubicBezTo>
                    <a:pt x="10164" y="9830"/>
                    <a:pt x="10473" y="9686"/>
                    <a:pt x="10800" y="9687"/>
                  </a:cubicBezTo>
                  <a:cubicBezTo>
                    <a:pt x="11126" y="9687"/>
                    <a:pt x="11435" y="9830"/>
                    <a:pt x="11647" y="10078"/>
                  </a:cubicBezTo>
                  <a:lnTo>
                    <a:pt x="19023" y="3798"/>
                  </a:lnTo>
                  <a:cubicBezTo>
                    <a:pt x="16971" y="1388"/>
                    <a:pt x="13965" y="-1"/>
                    <a:pt x="10799" y="0"/>
                  </a:cubicBezTo>
                  <a:cubicBezTo>
                    <a:pt x="7634" y="0"/>
                    <a:pt x="4628" y="1388"/>
                    <a:pt x="2576" y="3798"/>
                  </a:cubicBezTo>
                  <a:lnTo>
                    <a:pt x="9952" y="10078"/>
                  </a:lnTo>
                  <a:close/>
                </a:path>
              </a:pathLst>
            </a:cu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kern="0">
                <a:solidFill>
                  <a:prstClr val="black"/>
                </a:solidFill>
                <a:latin typeface="微软雅黑" panose="020B0503020204020204" charset="-122"/>
                <a:ea typeface="微软雅黑" panose="020B0503020204020204" charset="-122"/>
              </a:endParaRPr>
            </a:p>
          </p:txBody>
        </p:sp>
        <p:sp>
          <p:nvSpPr>
            <p:cNvPr id="41" name="Rectangle 329"/>
            <p:cNvSpPr>
              <a:spLocks noChangeArrowheads="1"/>
            </p:cNvSpPr>
            <p:nvPr/>
          </p:nvSpPr>
          <p:spPr bwMode="auto">
            <a:xfrm rot="-3643988">
              <a:off x="1272" y="2452"/>
              <a:ext cx="1113" cy="74"/>
            </a:xfrm>
            <a:prstGeom prst="rect">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latin typeface="微软雅黑" panose="020B0503020204020204" charset="-122"/>
                <a:ea typeface="微软雅黑" panose="020B0503020204020204" charset="-122"/>
              </a:endParaRPr>
            </a:p>
          </p:txBody>
        </p:sp>
      </p:grpSp>
      <p:sp>
        <p:nvSpPr>
          <p:cNvPr id="42" name="矩形 41"/>
          <p:cNvSpPr/>
          <p:nvPr/>
        </p:nvSpPr>
        <p:spPr>
          <a:xfrm>
            <a:off x="2701290" y="5436870"/>
            <a:ext cx="2549525" cy="593725"/>
          </a:xfrm>
          <a:prstGeom prst="rect">
            <a:avLst/>
          </a:prstGeom>
          <a:noFill/>
          <a:ln w="12700" cap="flat" cmpd="sng" algn="ctr">
            <a:noFill/>
            <a:prstDash val="solid"/>
            <a:miter lim="800000"/>
          </a:ln>
          <a:effectLst/>
        </p:spPr>
        <p:txBody>
          <a:bodyPr anchor="ctr"/>
          <a:lstStyle/>
          <a:p>
            <a:pPr algn="ctr" defTabSz="1218565">
              <a:defRPr/>
            </a:pPr>
            <a:r>
              <a:rPr lang="en-US" altLang="zh-CN" sz="1600" b="1" kern="0" dirty="0">
                <a:solidFill>
                  <a:schemeClr val="accent1">
                    <a:lumMod val="50000"/>
                  </a:schemeClr>
                </a:solidFill>
                <a:latin typeface="微软雅黑" panose="020B0503020204020204" charset="-122"/>
                <a:ea typeface="微软雅黑" panose="020B0503020204020204" charset="-122"/>
              </a:rPr>
              <a:t>三、汽车融资租赁法律问题相关实务建议</a:t>
            </a:r>
            <a:endParaRPr lang="en-US" altLang="zh-CN" sz="1600" b="1" kern="0" dirty="0">
              <a:solidFill>
                <a:schemeClr val="accent1">
                  <a:lumMod val="50000"/>
                </a:schemeClr>
              </a:solidFill>
              <a:latin typeface="微软雅黑" panose="020B0503020204020204" charset="-122"/>
              <a:ea typeface="微软雅黑" panose="020B0503020204020204" charset="-122"/>
            </a:endParaRPr>
          </a:p>
        </p:txBody>
      </p:sp>
      <p:sp>
        <p:nvSpPr>
          <p:cNvPr id="43" name="矩形 74"/>
          <p:cNvSpPr>
            <a:spLocks noChangeArrowheads="1"/>
          </p:cNvSpPr>
          <p:nvPr/>
        </p:nvSpPr>
        <p:spPr bwMode="auto">
          <a:xfrm>
            <a:off x="5951855" y="5383530"/>
            <a:ext cx="494665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indent="304800" algn="l" defTabSz="1218565" eaLnBrk="0" fontAlgn="base" hangingPunct="0">
              <a:lnSpc>
                <a:spcPct val="100000"/>
              </a:lnSpc>
              <a:spcBef>
                <a:spcPts val="0"/>
              </a:spcBef>
              <a:buClrTx/>
              <a:buSzTx/>
              <a:buNone/>
              <a:defRPr/>
              <a:extLst>
                <a:ext uri="{35155182-B16C-46BC-9424-99874614C6A1}">
                  <wpsdc:indentchars xmlns:wpsdc="http://www.wps.cn/officeDocument/2017/drawingmlCustomData" val="200" checksum="1077528236"/>
                </a:ext>
              </a:extLst>
            </a:pPr>
            <a:r>
              <a:rPr lang="zh-CN" altLang="en-US" sz="1200" kern="0" dirty="0">
                <a:solidFill>
                  <a:schemeClr val="tx1"/>
                </a:solidFill>
                <a:latin typeface="微软雅黑" panose="020B0503020204020204" charset="-122"/>
                <a:ea typeface="微软雅黑" panose="020B0503020204020204" charset="-122"/>
                <a:cs typeface="宋体" panose="02010600030101010101" pitchFamily="2" charset="-122"/>
              </a:rPr>
              <a:t>（一）确认“融物事实”并办理相关权利转移手续</a:t>
            </a:r>
            <a:endParaRPr lang="zh-CN" altLang="en-US" sz="1200" kern="0" dirty="0">
              <a:solidFill>
                <a:schemeClr val="tx1"/>
              </a:solidFill>
              <a:latin typeface="微软雅黑" panose="020B0503020204020204" charset="-122"/>
              <a:ea typeface="微软雅黑" panose="020B0503020204020204" charset="-122"/>
              <a:cs typeface="宋体" panose="02010600030101010101" pitchFamily="2" charset="-122"/>
            </a:endParaRPr>
          </a:p>
          <a:p>
            <a:pPr indent="304800" algn="l" defTabSz="1218565" eaLnBrk="0" fontAlgn="base" hangingPunct="0">
              <a:lnSpc>
                <a:spcPct val="100000"/>
              </a:lnSpc>
              <a:spcBef>
                <a:spcPts val="0"/>
              </a:spcBef>
              <a:buClrTx/>
              <a:buSzTx/>
              <a:buNone/>
              <a:defRPr/>
              <a:extLst>
                <a:ext uri="{35155182-B16C-46BC-9424-99874614C6A1}">
                  <wpsdc:indentchars xmlns:wpsdc="http://www.wps.cn/officeDocument/2017/drawingmlCustomData" val="200" checksum="1077528236"/>
                </a:ext>
              </a:extLst>
            </a:pPr>
            <a:r>
              <a:rPr lang="zh-CN" altLang="en-US" sz="1200" kern="0" dirty="0">
                <a:solidFill>
                  <a:schemeClr val="tx1"/>
                </a:solidFill>
                <a:latin typeface="微软雅黑" panose="020B0503020204020204" charset="-122"/>
                <a:ea typeface="微软雅黑" panose="020B0503020204020204" charset="-122"/>
                <a:cs typeface="宋体" panose="02010600030101010101" pitchFamily="2" charset="-122"/>
              </a:rPr>
              <a:t>（二）避免违规宣传</a:t>
            </a:r>
            <a:endParaRPr lang="zh-CN" altLang="en-US" sz="1200" kern="0" dirty="0">
              <a:solidFill>
                <a:schemeClr val="tx1"/>
              </a:solidFill>
              <a:latin typeface="微软雅黑" panose="020B0503020204020204" charset="-122"/>
              <a:ea typeface="微软雅黑" panose="020B0503020204020204" charset="-122"/>
              <a:cs typeface="宋体" panose="02010600030101010101" pitchFamily="2" charset="-122"/>
            </a:endParaRPr>
          </a:p>
          <a:p>
            <a:pPr indent="304800" algn="l" defTabSz="1218565" eaLnBrk="0" fontAlgn="base" hangingPunct="0">
              <a:lnSpc>
                <a:spcPct val="100000"/>
              </a:lnSpc>
              <a:spcBef>
                <a:spcPts val="0"/>
              </a:spcBef>
              <a:buClrTx/>
              <a:buSzTx/>
              <a:buNone/>
              <a:defRPr/>
              <a:extLst>
                <a:ext uri="{35155182-B16C-46BC-9424-99874614C6A1}">
                  <wpsdc:indentchars xmlns:wpsdc="http://www.wps.cn/officeDocument/2017/drawingmlCustomData" val="200" checksum="1077528236"/>
                </a:ext>
              </a:extLst>
            </a:pPr>
            <a:r>
              <a:rPr lang="zh-CN" altLang="en-US" sz="1200" kern="0" dirty="0">
                <a:solidFill>
                  <a:schemeClr val="tx1"/>
                </a:solidFill>
                <a:latin typeface="微软雅黑" panose="020B0503020204020204" charset="-122"/>
                <a:ea typeface="微软雅黑" panose="020B0503020204020204" charset="-122"/>
                <a:cs typeface="宋体" panose="02010600030101010101" pitchFamily="2" charset="-122"/>
              </a:rPr>
              <a:t>（三）合理设置取回权边界</a:t>
            </a:r>
            <a:endParaRPr lang="zh-CN" altLang="en-US" sz="1200" kern="0" dirty="0">
              <a:solidFill>
                <a:schemeClr val="tx1"/>
              </a:solidFill>
              <a:latin typeface="微软雅黑" panose="020B0503020204020204" charset="-122"/>
              <a:ea typeface="微软雅黑" panose="020B0503020204020204" charset="-122"/>
              <a:cs typeface="宋体" panose="02010600030101010101" pitchFamily="2" charset="-122"/>
            </a:endParaRPr>
          </a:p>
        </p:txBody>
      </p:sp>
      <p:sp>
        <p:nvSpPr>
          <p:cNvPr id="44" name="TextBox 70"/>
          <p:cNvSpPr txBox="1"/>
          <p:nvPr/>
        </p:nvSpPr>
        <p:spPr>
          <a:xfrm>
            <a:off x="1367155" y="1238885"/>
            <a:ext cx="10009505" cy="1060450"/>
          </a:xfrm>
          <a:prstGeom prst="rect">
            <a:avLst/>
          </a:prstGeom>
          <a:solidFill>
            <a:schemeClr val="accent2">
              <a:lumMod val="40000"/>
              <a:lumOff val="60000"/>
            </a:schemeClr>
          </a:solidFill>
        </p:spPr>
        <p:txBody>
          <a:bodyPr wrap="square" rtlCol="0">
            <a:spAutoFit/>
          </a:bodyPr>
          <a:lstStyle/>
          <a:p>
            <a:pPr indent="355600" algn="l" fontAlgn="auto">
              <a:lnSpc>
                <a:spcPct val="150000"/>
              </a:lnSpc>
              <a:extLst>
                <a:ext uri="{35155182-B16C-46BC-9424-99874614C6A1}">
                  <wpsdc:indentchars xmlns:wpsdc="http://www.wps.cn/officeDocument/2017/drawingmlCustomData" val="200" checksum="3837665281"/>
                </a:ext>
              </a:extLst>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rPr>
              <a:t>近年来，随着社会主义市场经济体制的不断完善，国民对于资金的需求度也日渐增加，企业之间的信贷规模也不断扩大。作为传统金融信贷业务的重要补充，融资租赁业务近些年来更是处于蓬勃发展的态势之中。然而，相关监管措施缺位、盲目追求业绩利润、从业人员素质参差不齐等因素导致违法乱纪现象此起彼伏。</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3" presetClass="entr" presetSubtype="1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linds(horizontal)">
                                      <p:cBhvr>
                                        <p:cTn id="14" dur="500"/>
                                        <p:tgtEl>
                                          <p:spTgt spid="3"/>
                                        </p:tgtEl>
                                      </p:cBhvr>
                                    </p:animEffect>
                                  </p:childTnLst>
                                </p:cTn>
                              </p:par>
                              <p:par>
                                <p:cTn id="15" presetID="3" presetClass="entr" presetSubtype="1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linds(horizontal)">
                                      <p:cBhvr>
                                        <p:cTn id="20" dur="500"/>
                                        <p:tgtEl>
                                          <p:spTgt spid="12"/>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linds(horizontal)">
                                      <p:cBhvr>
                                        <p:cTn id="23" dur="500"/>
                                        <p:tgtEl>
                                          <p:spTgt spid="13"/>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blinds(horizontal)">
                                      <p:cBhvr>
                                        <p:cTn id="26" dur="500"/>
                                        <p:tgtEl>
                                          <p:spTgt spid="14"/>
                                        </p:tgtEl>
                                      </p:cBhvr>
                                    </p:animEffect>
                                  </p:childTnLst>
                                </p:cTn>
                              </p:par>
                              <p:par>
                                <p:cTn id="27" presetID="3" presetClass="entr" presetSubtype="10"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blinds(horizontal)">
                                      <p:cBhvr>
                                        <p:cTn id="29" dur="500"/>
                                        <p:tgtEl>
                                          <p:spTgt spid="16"/>
                                        </p:tgtEl>
                                      </p:cBhvr>
                                    </p:animEffect>
                                  </p:childTnLst>
                                </p:cTn>
                              </p:par>
                              <p:par>
                                <p:cTn id="30" presetID="3" presetClass="entr" presetSubtype="1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linds(horizontal)">
                                      <p:cBhvr>
                                        <p:cTn id="32" dur="500"/>
                                        <p:tgtEl>
                                          <p:spTgt spid="17"/>
                                        </p:tgtEl>
                                      </p:cBhvr>
                                    </p:animEffect>
                                  </p:childTnLst>
                                </p:cTn>
                              </p:par>
                              <p:par>
                                <p:cTn id="33" presetID="3" presetClass="entr" presetSubtype="10" fill="hold"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blinds(horizontal)">
                                      <p:cBhvr>
                                        <p:cTn id="35" dur="500"/>
                                        <p:tgtEl>
                                          <p:spTgt spid="18"/>
                                        </p:tgtEl>
                                      </p:cBhvr>
                                    </p:animEffect>
                                  </p:childTnLst>
                                </p:cTn>
                              </p:par>
                              <p:par>
                                <p:cTn id="36" presetID="3" presetClass="entr" presetSubtype="10" fill="hold" grpId="0" nodeType="with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blinds(horizontal)">
                                      <p:cBhvr>
                                        <p:cTn id="38" dur="500"/>
                                        <p:tgtEl>
                                          <p:spTgt spid="22"/>
                                        </p:tgtEl>
                                      </p:cBhvr>
                                    </p:animEffect>
                                  </p:childTnLst>
                                </p:cTn>
                              </p:par>
                              <p:par>
                                <p:cTn id="39" presetID="3" presetClass="entr" presetSubtype="1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blinds(horizontal)">
                                      <p:cBhvr>
                                        <p:cTn id="41" dur="500"/>
                                        <p:tgtEl>
                                          <p:spTgt spid="23"/>
                                        </p:tgtEl>
                                      </p:cBhvr>
                                    </p:animEffect>
                                  </p:childTnLst>
                                </p:cTn>
                              </p:par>
                              <p:par>
                                <p:cTn id="42" presetID="3" presetClass="entr" presetSubtype="10" fill="hold" nodeType="with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blinds(horizontal)">
                                      <p:cBhvr>
                                        <p:cTn id="44" dur="500"/>
                                        <p:tgtEl>
                                          <p:spTgt spid="25"/>
                                        </p:tgtEl>
                                      </p:cBhvr>
                                    </p:animEffect>
                                  </p:childTnLst>
                                </p:cTn>
                              </p:par>
                              <p:par>
                                <p:cTn id="45" presetID="3" presetClass="entr" presetSubtype="10" fill="hold"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blinds(horizontal)">
                                      <p:cBhvr>
                                        <p:cTn id="47" dur="500"/>
                                        <p:tgtEl>
                                          <p:spTgt spid="26"/>
                                        </p:tgtEl>
                                      </p:cBhvr>
                                    </p:animEffect>
                                  </p:childTnLst>
                                </p:cTn>
                              </p:par>
                              <p:par>
                                <p:cTn id="48" presetID="3" presetClass="entr" presetSubtype="10" fill="hold" nodeType="with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blinds(horizontal)">
                                      <p:cBhvr>
                                        <p:cTn id="50" dur="500"/>
                                        <p:tgtEl>
                                          <p:spTgt spid="27"/>
                                        </p:tgtEl>
                                      </p:cBhvr>
                                    </p:animEffect>
                                  </p:childTnLst>
                                </p:cTn>
                              </p:par>
                              <p:par>
                                <p:cTn id="51" presetID="3" presetClass="entr" presetSubtype="10" fill="hold" grpId="0" nodeType="with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blinds(horizontal)">
                                      <p:cBhvr>
                                        <p:cTn id="53" dur="500"/>
                                        <p:tgtEl>
                                          <p:spTgt spid="42"/>
                                        </p:tgtEl>
                                      </p:cBhvr>
                                    </p:animEffect>
                                  </p:childTnLst>
                                </p:cTn>
                              </p:par>
                              <p:par>
                                <p:cTn id="54" presetID="3" presetClass="entr" presetSubtype="10" fill="hold" grpId="0" nodeType="with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blinds(horizontal)">
                                      <p:cBhvr>
                                        <p:cTn id="56" dur="500"/>
                                        <p:tgtEl>
                                          <p:spTgt spid="43"/>
                                        </p:tgtEl>
                                      </p:cBhvr>
                                    </p:animEffect>
                                  </p:childTnLst>
                                </p:cTn>
                              </p:par>
                              <p:par>
                                <p:cTn id="57" presetID="3" presetClass="entr" presetSubtype="10" fill="hold" grpId="0" nodeType="withEffect">
                                  <p:stCondLst>
                                    <p:cond delay="0"/>
                                  </p:stCondLst>
                                  <p:childTnLst>
                                    <p:set>
                                      <p:cBhvr>
                                        <p:cTn id="58" dur="1" fill="hold">
                                          <p:stCondLst>
                                            <p:cond delay="0"/>
                                          </p:stCondLst>
                                        </p:cTn>
                                        <p:tgtEl>
                                          <p:spTgt spid="44"/>
                                        </p:tgtEl>
                                        <p:attrNameLst>
                                          <p:attrName>style.visibility</p:attrName>
                                        </p:attrNameLst>
                                      </p:cBhvr>
                                      <p:to>
                                        <p:strVal val="visible"/>
                                      </p:to>
                                    </p:set>
                                    <p:animEffect transition="in" filter="blinds(horizontal)">
                                      <p:cBhvr>
                                        <p:cTn id="5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12" grpId="0" animBg="1"/>
      <p:bldP spid="12" grpId="1" animBg="1"/>
      <p:bldP spid="13" grpId="0" animBg="1"/>
      <p:bldP spid="13" grpId="1" animBg="1"/>
      <p:bldP spid="14" grpId="0"/>
      <p:bldP spid="14" grpId="1"/>
      <p:bldP spid="22" grpId="0" animBg="1"/>
      <p:bldP spid="22" grpId="1" animBg="1"/>
      <p:bldP spid="23" grpId="0"/>
      <p:bldP spid="23" grpId="1"/>
      <p:bldP spid="42" grpId="0" animBg="1"/>
      <p:bldP spid="42" grpId="1" animBg="1"/>
      <p:bldP spid="43" grpId="0"/>
      <p:bldP spid="43" grpId="1"/>
      <p:bldP spid="44" grpId="0" animBg="1"/>
      <p:bldP spid="44"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23" name="iṥḻïďé"/>
          <p:cNvSpPr/>
          <p:nvPr/>
        </p:nvSpPr>
        <p:spPr>
          <a:xfrm>
            <a:off x="6788785" y="3769995"/>
            <a:ext cx="1929765" cy="1264920"/>
          </a:xfrm>
          <a:custGeom>
            <a:avLst/>
            <a:gdLst/>
            <a:ahLst/>
            <a:cxnLst>
              <a:cxn ang="0">
                <a:pos x="wd2" y="hd2"/>
              </a:cxn>
              <a:cxn ang="5400000">
                <a:pos x="wd2" y="hd2"/>
              </a:cxn>
              <a:cxn ang="10800000">
                <a:pos x="wd2" y="hd2"/>
              </a:cxn>
              <a:cxn ang="16200000">
                <a:pos x="wd2" y="hd2"/>
              </a:cxn>
            </a:cxnLst>
            <a:rect l="0" t="0" r="r" b="b"/>
            <a:pathLst>
              <a:path w="21599" h="21599" extrusionOk="0">
                <a:moveTo>
                  <a:pt x="13632" y="0"/>
                </a:moveTo>
                <a:lnTo>
                  <a:pt x="355" y="152"/>
                </a:lnTo>
                <a:cubicBezTo>
                  <a:pt x="413" y="219"/>
                  <a:pt x="483" y="257"/>
                  <a:pt x="534" y="340"/>
                </a:cubicBezTo>
                <a:lnTo>
                  <a:pt x="7537" y="9973"/>
                </a:lnTo>
                <a:cubicBezTo>
                  <a:pt x="7675" y="10162"/>
                  <a:pt x="7744" y="10419"/>
                  <a:pt x="7744" y="10678"/>
                </a:cubicBezTo>
                <a:cubicBezTo>
                  <a:pt x="7745" y="10937"/>
                  <a:pt x="7678" y="11199"/>
                  <a:pt x="7541" y="11389"/>
                </a:cubicBezTo>
                <a:lnTo>
                  <a:pt x="570" y="21076"/>
                </a:lnTo>
                <a:cubicBezTo>
                  <a:pt x="444" y="21283"/>
                  <a:pt x="293" y="21446"/>
                  <a:pt x="127" y="21556"/>
                </a:cubicBezTo>
                <a:cubicBezTo>
                  <a:pt x="88" y="21583"/>
                  <a:pt x="41" y="21578"/>
                  <a:pt x="0" y="21599"/>
                </a:cubicBezTo>
                <a:lnTo>
                  <a:pt x="13668" y="21441"/>
                </a:lnTo>
                <a:cubicBezTo>
                  <a:pt x="13847" y="21440"/>
                  <a:pt x="14025" y="21378"/>
                  <a:pt x="14186" y="21271"/>
                </a:cubicBezTo>
                <a:cubicBezTo>
                  <a:pt x="14347" y="21163"/>
                  <a:pt x="14494" y="21010"/>
                  <a:pt x="14616" y="20809"/>
                </a:cubicBezTo>
                <a:lnTo>
                  <a:pt x="21400" y="11377"/>
                </a:lnTo>
                <a:cubicBezTo>
                  <a:pt x="21534" y="11192"/>
                  <a:pt x="21600" y="10936"/>
                  <a:pt x="21599" y="10684"/>
                </a:cubicBezTo>
                <a:cubicBezTo>
                  <a:pt x="21599" y="10431"/>
                  <a:pt x="21534" y="10181"/>
                  <a:pt x="21400" y="9997"/>
                </a:cubicBezTo>
                <a:lnTo>
                  <a:pt x="14580" y="620"/>
                </a:lnTo>
                <a:cubicBezTo>
                  <a:pt x="14458" y="420"/>
                  <a:pt x="14307" y="264"/>
                  <a:pt x="14146" y="158"/>
                </a:cubicBezTo>
                <a:cubicBezTo>
                  <a:pt x="13985" y="52"/>
                  <a:pt x="13812" y="-1"/>
                  <a:pt x="13632" y="0"/>
                </a:cubicBezTo>
                <a:close/>
              </a:path>
            </a:pathLst>
          </a:custGeom>
          <a:solidFill>
            <a:schemeClr val="bg1"/>
          </a:solidFill>
          <a:ln w="6350">
            <a:solidFill>
              <a:schemeClr val="bg1">
                <a:lumMod val="65000"/>
              </a:schemeClr>
            </a:solidFill>
            <a:prstDash val="sysDash"/>
            <a:miter lim="400000"/>
          </a:ln>
        </p:spPr>
        <p:txBody>
          <a:bodyPr wrap="square" lIns="91440" tIns="45720" rIns="91440" bIns="45720" anchor="ctr">
            <a:normAutofit/>
          </a:bodyPr>
          <a:lstStyle>
            <a:defPPr>
              <a:defRPr lang="id-ID"/>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spcBef>
                <a:spcPct val="0"/>
              </a:spcBef>
            </a:pPr>
            <a:endParaRPr lang="en-US" altLang="zh-CN" b="1" i="1" dirty="0">
              <a:latin typeface="微软雅黑" panose="020B0503020204020204" charset="-122"/>
              <a:ea typeface="微软雅黑" panose="020B0503020204020204" charset="-122"/>
            </a:endParaRPr>
          </a:p>
        </p:txBody>
      </p:sp>
      <p:sp>
        <p:nvSpPr>
          <p:cNvPr id="24" name="ïşḻïḓé"/>
          <p:cNvSpPr/>
          <p:nvPr/>
        </p:nvSpPr>
        <p:spPr>
          <a:xfrm>
            <a:off x="4483100" y="3769995"/>
            <a:ext cx="1929765" cy="1264920"/>
          </a:xfrm>
          <a:custGeom>
            <a:avLst/>
            <a:gdLst/>
            <a:ahLst/>
            <a:cxnLst>
              <a:cxn ang="0">
                <a:pos x="wd2" y="hd2"/>
              </a:cxn>
              <a:cxn ang="5400000">
                <a:pos x="wd2" y="hd2"/>
              </a:cxn>
              <a:cxn ang="10800000">
                <a:pos x="wd2" y="hd2"/>
              </a:cxn>
              <a:cxn ang="16200000">
                <a:pos x="wd2" y="hd2"/>
              </a:cxn>
            </a:cxnLst>
            <a:rect l="0" t="0" r="r" b="b"/>
            <a:pathLst>
              <a:path w="21599" h="21599" extrusionOk="0">
                <a:moveTo>
                  <a:pt x="13632" y="0"/>
                </a:moveTo>
                <a:lnTo>
                  <a:pt x="355" y="152"/>
                </a:lnTo>
                <a:cubicBezTo>
                  <a:pt x="413" y="219"/>
                  <a:pt x="483" y="257"/>
                  <a:pt x="534" y="340"/>
                </a:cubicBezTo>
                <a:lnTo>
                  <a:pt x="7537" y="9973"/>
                </a:lnTo>
                <a:cubicBezTo>
                  <a:pt x="7675" y="10162"/>
                  <a:pt x="7744" y="10419"/>
                  <a:pt x="7744" y="10678"/>
                </a:cubicBezTo>
                <a:cubicBezTo>
                  <a:pt x="7745" y="10937"/>
                  <a:pt x="7678" y="11199"/>
                  <a:pt x="7541" y="11389"/>
                </a:cubicBezTo>
                <a:lnTo>
                  <a:pt x="570" y="21076"/>
                </a:lnTo>
                <a:cubicBezTo>
                  <a:pt x="444" y="21283"/>
                  <a:pt x="293" y="21446"/>
                  <a:pt x="127" y="21556"/>
                </a:cubicBezTo>
                <a:cubicBezTo>
                  <a:pt x="88" y="21583"/>
                  <a:pt x="41" y="21578"/>
                  <a:pt x="0" y="21599"/>
                </a:cubicBezTo>
                <a:lnTo>
                  <a:pt x="13668" y="21441"/>
                </a:lnTo>
                <a:cubicBezTo>
                  <a:pt x="13847" y="21440"/>
                  <a:pt x="14025" y="21378"/>
                  <a:pt x="14186" y="21271"/>
                </a:cubicBezTo>
                <a:cubicBezTo>
                  <a:pt x="14347" y="21163"/>
                  <a:pt x="14494" y="21010"/>
                  <a:pt x="14616" y="20809"/>
                </a:cubicBezTo>
                <a:lnTo>
                  <a:pt x="21400" y="11377"/>
                </a:lnTo>
                <a:cubicBezTo>
                  <a:pt x="21534" y="11192"/>
                  <a:pt x="21600" y="10936"/>
                  <a:pt x="21599" y="10684"/>
                </a:cubicBezTo>
                <a:cubicBezTo>
                  <a:pt x="21599" y="10431"/>
                  <a:pt x="21534" y="10181"/>
                  <a:pt x="21400" y="9997"/>
                </a:cubicBezTo>
                <a:lnTo>
                  <a:pt x="14580" y="620"/>
                </a:lnTo>
                <a:cubicBezTo>
                  <a:pt x="14458" y="420"/>
                  <a:pt x="14307" y="264"/>
                  <a:pt x="14146" y="158"/>
                </a:cubicBezTo>
                <a:cubicBezTo>
                  <a:pt x="13985" y="52"/>
                  <a:pt x="13812" y="-1"/>
                  <a:pt x="13632" y="0"/>
                </a:cubicBezTo>
                <a:close/>
              </a:path>
            </a:pathLst>
          </a:custGeom>
          <a:solidFill>
            <a:schemeClr val="bg1"/>
          </a:solidFill>
          <a:ln w="6350">
            <a:solidFill>
              <a:schemeClr val="bg1">
                <a:lumMod val="65000"/>
              </a:schemeClr>
            </a:solidFill>
            <a:prstDash val="sysDash"/>
            <a:miter lim="400000"/>
          </a:ln>
        </p:spPr>
        <p:txBody>
          <a:bodyPr wrap="square" lIns="91440" tIns="45720" rIns="91440" bIns="45720" anchor="ctr">
            <a:normAutofit/>
          </a:bodyPr>
          <a:lstStyle>
            <a:defPPr>
              <a:defRPr lang="id-ID"/>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spcBef>
                <a:spcPct val="0"/>
              </a:spcBef>
            </a:pPr>
            <a:endParaRPr lang="en-US" altLang="zh-CN" b="1" i="1" dirty="0">
              <a:latin typeface="微软雅黑" panose="020B0503020204020204" charset="-122"/>
              <a:ea typeface="微软雅黑" panose="020B0503020204020204" charset="-122"/>
            </a:endParaRPr>
          </a:p>
        </p:txBody>
      </p:sp>
      <p:sp>
        <p:nvSpPr>
          <p:cNvPr id="25" name="îṡḷíḋê"/>
          <p:cNvSpPr/>
          <p:nvPr/>
        </p:nvSpPr>
        <p:spPr>
          <a:xfrm>
            <a:off x="2178050" y="3769995"/>
            <a:ext cx="1929765" cy="1264920"/>
          </a:xfrm>
          <a:custGeom>
            <a:avLst/>
            <a:gdLst/>
            <a:ahLst/>
            <a:cxnLst>
              <a:cxn ang="0">
                <a:pos x="wd2" y="hd2"/>
              </a:cxn>
              <a:cxn ang="5400000">
                <a:pos x="wd2" y="hd2"/>
              </a:cxn>
              <a:cxn ang="10800000">
                <a:pos x="wd2" y="hd2"/>
              </a:cxn>
              <a:cxn ang="16200000">
                <a:pos x="wd2" y="hd2"/>
              </a:cxn>
            </a:cxnLst>
            <a:rect l="0" t="0" r="r" b="b"/>
            <a:pathLst>
              <a:path w="21599" h="21599" extrusionOk="0">
                <a:moveTo>
                  <a:pt x="13632" y="0"/>
                </a:moveTo>
                <a:lnTo>
                  <a:pt x="355" y="152"/>
                </a:lnTo>
                <a:cubicBezTo>
                  <a:pt x="413" y="219"/>
                  <a:pt x="483" y="257"/>
                  <a:pt x="534" y="340"/>
                </a:cubicBezTo>
                <a:lnTo>
                  <a:pt x="7537" y="9973"/>
                </a:lnTo>
                <a:cubicBezTo>
                  <a:pt x="7675" y="10162"/>
                  <a:pt x="7744" y="10419"/>
                  <a:pt x="7744" y="10678"/>
                </a:cubicBezTo>
                <a:cubicBezTo>
                  <a:pt x="7745" y="10937"/>
                  <a:pt x="7678" y="11199"/>
                  <a:pt x="7541" y="11389"/>
                </a:cubicBezTo>
                <a:lnTo>
                  <a:pt x="570" y="21076"/>
                </a:lnTo>
                <a:cubicBezTo>
                  <a:pt x="444" y="21283"/>
                  <a:pt x="293" y="21446"/>
                  <a:pt x="127" y="21556"/>
                </a:cubicBezTo>
                <a:cubicBezTo>
                  <a:pt x="88" y="21583"/>
                  <a:pt x="41" y="21578"/>
                  <a:pt x="0" y="21599"/>
                </a:cubicBezTo>
                <a:lnTo>
                  <a:pt x="13668" y="21441"/>
                </a:lnTo>
                <a:cubicBezTo>
                  <a:pt x="13847" y="21440"/>
                  <a:pt x="14025" y="21378"/>
                  <a:pt x="14186" y="21271"/>
                </a:cubicBezTo>
                <a:cubicBezTo>
                  <a:pt x="14347" y="21163"/>
                  <a:pt x="14494" y="21010"/>
                  <a:pt x="14616" y="20809"/>
                </a:cubicBezTo>
                <a:lnTo>
                  <a:pt x="21400" y="11377"/>
                </a:lnTo>
                <a:cubicBezTo>
                  <a:pt x="21534" y="11192"/>
                  <a:pt x="21600" y="10936"/>
                  <a:pt x="21599" y="10684"/>
                </a:cubicBezTo>
                <a:cubicBezTo>
                  <a:pt x="21599" y="10431"/>
                  <a:pt x="21534" y="10181"/>
                  <a:pt x="21400" y="9997"/>
                </a:cubicBezTo>
                <a:lnTo>
                  <a:pt x="14580" y="620"/>
                </a:lnTo>
                <a:cubicBezTo>
                  <a:pt x="14458" y="420"/>
                  <a:pt x="14307" y="264"/>
                  <a:pt x="14146" y="158"/>
                </a:cubicBezTo>
                <a:cubicBezTo>
                  <a:pt x="13985" y="52"/>
                  <a:pt x="13812" y="-1"/>
                  <a:pt x="13632" y="0"/>
                </a:cubicBezTo>
                <a:close/>
              </a:path>
            </a:pathLst>
          </a:custGeom>
          <a:solidFill>
            <a:schemeClr val="bg1"/>
          </a:solidFill>
          <a:ln w="6350">
            <a:solidFill>
              <a:schemeClr val="bg1">
                <a:lumMod val="65000"/>
              </a:schemeClr>
            </a:solidFill>
            <a:prstDash val="sysDash"/>
            <a:miter lim="400000"/>
          </a:ln>
        </p:spPr>
        <p:txBody>
          <a:bodyPr wrap="square" lIns="91440" tIns="45720" rIns="91440" bIns="45720" anchor="ctr">
            <a:normAutofit/>
          </a:bodyPr>
          <a:lstStyle>
            <a:defPPr>
              <a:defRPr lang="id-ID"/>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spcBef>
                <a:spcPct val="0"/>
              </a:spcBef>
            </a:pPr>
            <a:endParaRPr lang="en-US" altLang="zh-CN" b="1" i="1" dirty="0">
              <a:latin typeface="微软雅黑" panose="020B0503020204020204" charset="-122"/>
              <a:ea typeface="微软雅黑" panose="020B0503020204020204" charset="-122"/>
            </a:endParaRPr>
          </a:p>
        </p:txBody>
      </p:sp>
      <p:sp>
        <p:nvSpPr>
          <p:cNvPr id="26" name="ïṩľïḑe"/>
          <p:cNvSpPr/>
          <p:nvPr/>
        </p:nvSpPr>
        <p:spPr>
          <a:xfrm flipH="1">
            <a:off x="1465580" y="3584575"/>
            <a:ext cx="8881745" cy="0"/>
          </a:xfrm>
          <a:prstGeom prst="line">
            <a:avLst/>
          </a:prstGeom>
          <a:ln>
            <a:solidFill>
              <a:schemeClr val="bg1">
                <a:lumMod val="65000"/>
              </a:schemeClr>
            </a:solidFill>
            <a:miter lim="400000"/>
          </a:ln>
        </p:spPr>
        <p:txBody>
          <a:bodyPr wrap="square" lIns="91440" tIns="45720" rIns="91440" bIns="45720" anchor="ctr">
            <a:normAutofit fontScale="25000" lnSpcReduction="20000"/>
          </a:bodyPr>
          <a:lstStyle>
            <a:defPPr>
              <a:defRPr lang="id-ID"/>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00000"/>
              </a:lnSpc>
              <a:defRPr sz="3200" b="0" spc="0">
                <a:solidFill>
                  <a:srgbClr val="000000"/>
                </a:solidFill>
              </a:defRPr>
            </a:pPr>
          </a:p>
        </p:txBody>
      </p:sp>
      <p:sp>
        <p:nvSpPr>
          <p:cNvPr id="27" name="ïşlîḑé"/>
          <p:cNvSpPr/>
          <p:nvPr/>
        </p:nvSpPr>
        <p:spPr>
          <a:xfrm flipH="1">
            <a:off x="1465580" y="5220970"/>
            <a:ext cx="8881745" cy="0"/>
          </a:xfrm>
          <a:prstGeom prst="line">
            <a:avLst/>
          </a:prstGeom>
          <a:ln>
            <a:solidFill>
              <a:schemeClr val="bg1">
                <a:lumMod val="65000"/>
              </a:schemeClr>
            </a:solidFill>
            <a:miter lim="400000"/>
          </a:ln>
        </p:spPr>
        <p:txBody>
          <a:bodyPr wrap="square" lIns="91440" tIns="45720" rIns="91440" bIns="45720" anchor="ctr">
            <a:normAutofit fontScale="25000" lnSpcReduction="20000"/>
          </a:bodyPr>
          <a:lstStyle>
            <a:defPPr>
              <a:defRPr lang="id-ID"/>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00000"/>
              </a:lnSpc>
              <a:defRPr sz="3200" b="0" spc="0">
                <a:solidFill>
                  <a:srgbClr val="000000"/>
                </a:solidFill>
              </a:defRPr>
            </a:pPr>
          </a:p>
        </p:txBody>
      </p:sp>
      <p:sp>
        <p:nvSpPr>
          <p:cNvPr id="28" name="ïṡ1iḓè"/>
          <p:cNvSpPr/>
          <p:nvPr/>
        </p:nvSpPr>
        <p:spPr>
          <a:xfrm>
            <a:off x="9763760" y="3580130"/>
            <a:ext cx="1750060" cy="1644650"/>
          </a:xfrm>
          <a:custGeom>
            <a:avLst/>
            <a:gdLst/>
            <a:ahLst/>
            <a:cxnLst>
              <a:cxn ang="0">
                <a:pos x="wd2" y="hd2"/>
              </a:cxn>
              <a:cxn ang="5400000">
                <a:pos x="wd2" y="hd2"/>
              </a:cxn>
              <a:cxn ang="10800000">
                <a:pos x="wd2" y="hd2"/>
              </a:cxn>
              <a:cxn ang="16200000">
                <a:pos x="wd2" y="hd2"/>
              </a:cxn>
            </a:cxnLst>
            <a:rect l="0" t="0" r="r" b="b"/>
            <a:pathLst>
              <a:path w="21600" h="21600" extrusionOk="0">
                <a:moveTo>
                  <a:pt x="5778" y="21600"/>
                </a:moveTo>
                <a:lnTo>
                  <a:pt x="7938" y="21600"/>
                </a:lnTo>
                <a:lnTo>
                  <a:pt x="12785" y="12409"/>
                </a:lnTo>
                <a:lnTo>
                  <a:pt x="18360" y="12409"/>
                </a:lnTo>
                <a:cubicBezTo>
                  <a:pt x="18360" y="12409"/>
                  <a:pt x="21600" y="12409"/>
                  <a:pt x="21600" y="10800"/>
                </a:cubicBezTo>
                <a:cubicBezTo>
                  <a:pt x="21600" y="9191"/>
                  <a:pt x="18360" y="9191"/>
                  <a:pt x="18360" y="9191"/>
                </a:cubicBezTo>
                <a:lnTo>
                  <a:pt x="12785" y="9191"/>
                </a:lnTo>
                <a:lnTo>
                  <a:pt x="7938" y="0"/>
                </a:lnTo>
                <a:lnTo>
                  <a:pt x="5778" y="0"/>
                </a:lnTo>
                <a:lnTo>
                  <a:pt x="8465" y="9191"/>
                </a:lnTo>
                <a:lnTo>
                  <a:pt x="4591" y="9191"/>
                </a:lnTo>
                <a:lnTo>
                  <a:pt x="2160" y="6893"/>
                </a:lnTo>
                <a:lnTo>
                  <a:pt x="0" y="6893"/>
                </a:lnTo>
                <a:lnTo>
                  <a:pt x="1728" y="10800"/>
                </a:lnTo>
                <a:lnTo>
                  <a:pt x="0" y="14707"/>
                </a:lnTo>
                <a:lnTo>
                  <a:pt x="2160" y="14707"/>
                </a:lnTo>
                <a:lnTo>
                  <a:pt x="4591" y="12409"/>
                </a:lnTo>
                <a:lnTo>
                  <a:pt x="8465" y="12409"/>
                </a:lnTo>
                <a:cubicBezTo>
                  <a:pt x="8465" y="12409"/>
                  <a:pt x="5778" y="21600"/>
                  <a:pt x="5778" y="21600"/>
                </a:cubicBezTo>
                <a:close/>
              </a:path>
            </a:pathLst>
          </a:custGeom>
          <a:solidFill>
            <a:srgbClr val="EF8943"/>
          </a:solidFill>
          <a:ln w="12700">
            <a:miter lim="400000"/>
          </a:ln>
        </p:spPr>
        <p:txBody>
          <a:bodyPr wrap="square" lIns="91440" tIns="45720" rIns="91440" bIns="45720" anchor="ctr">
            <a:normAutofit/>
          </a:bodyPr>
          <a:lstStyle>
            <a:defPPr>
              <a:defRPr lang="id-ID"/>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00000"/>
              </a:lnSpc>
              <a:defRPr sz="3200" b="0" spc="0">
                <a:solidFill>
                  <a:srgbClr val="FFFFFF"/>
                </a:solidFill>
              </a:defRPr>
            </a:pPr>
            <a:endParaRPr sz="2800" dirty="0">
              <a:latin typeface="微软雅黑" panose="020B0503020204020204" charset="-122"/>
              <a:ea typeface="微软雅黑" panose="020B0503020204020204" charset="-122"/>
            </a:endParaRPr>
          </a:p>
        </p:txBody>
      </p:sp>
      <p:sp>
        <p:nvSpPr>
          <p:cNvPr id="20" name="ïṥľiḑê"/>
          <p:cNvSpPr/>
          <p:nvPr/>
        </p:nvSpPr>
        <p:spPr>
          <a:xfrm>
            <a:off x="3076575" y="4212590"/>
            <a:ext cx="379095" cy="379095"/>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rgbClr val="2C5568"/>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1600">
              <a:latin typeface="微软雅黑" panose="020B0503020204020204" charset="-122"/>
              <a:ea typeface="微软雅黑" panose="020B0503020204020204" charset="-122"/>
            </a:endParaRPr>
          </a:p>
        </p:txBody>
      </p:sp>
      <p:sp>
        <p:nvSpPr>
          <p:cNvPr id="21" name="ïsļïḑè"/>
          <p:cNvSpPr/>
          <p:nvPr/>
        </p:nvSpPr>
        <p:spPr>
          <a:xfrm>
            <a:off x="5348605" y="4212590"/>
            <a:ext cx="379095" cy="379095"/>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rgbClr val="2C5568"/>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1600">
              <a:latin typeface="微软雅黑" panose="020B0503020204020204" charset="-122"/>
              <a:ea typeface="微软雅黑" panose="020B0503020204020204" charset="-122"/>
            </a:endParaRPr>
          </a:p>
        </p:txBody>
      </p:sp>
      <p:sp>
        <p:nvSpPr>
          <p:cNvPr id="22" name="í$ľïḍé"/>
          <p:cNvSpPr/>
          <p:nvPr/>
        </p:nvSpPr>
        <p:spPr>
          <a:xfrm>
            <a:off x="7792085" y="4212590"/>
            <a:ext cx="379095" cy="379095"/>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rgbClr val="2C5568"/>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1600">
              <a:latin typeface="微软雅黑" panose="020B0503020204020204" charset="-122"/>
              <a:ea typeface="微软雅黑" panose="020B0503020204020204" charset="-122"/>
            </a:endParaRPr>
          </a:p>
        </p:txBody>
      </p:sp>
      <p:grpSp>
        <p:nvGrpSpPr>
          <p:cNvPr id="8" name="组合 7"/>
          <p:cNvGrpSpPr/>
          <p:nvPr/>
        </p:nvGrpSpPr>
        <p:grpSpPr>
          <a:xfrm>
            <a:off x="1369695" y="2331085"/>
            <a:ext cx="2738120" cy="851535"/>
            <a:chOff x="1536" y="3210"/>
            <a:chExt cx="4312" cy="1341"/>
          </a:xfrm>
        </p:grpSpPr>
        <p:sp>
          <p:nvSpPr>
            <p:cNvPr id="12" name="矩形 11"/>
            <p:cNvSpPr/>
            <p:nvPr/>
          </p:nvSpPr>
          <p:spPr>
            <a:xfrm>
              <a:off x="1536" y="3210"/>
              <a:ext cx="4312" cy="447"/>
            </a:xfrm>
            <a:prstGeom prst="rect">
              <a:avLst/>
            </a:prstGeom>
          </p:spPr>
          <p:txBody>
            <a:bodyPr wrap="square" lIns="68580" tIns="34290" rIns="68580" bIns="34290">
              <a:spAutoFit/>
            </a:bodyPr>
            <a:lstStyle/>
            <a:p>
              <a:pPr lvl="0" algn="r"/>
              <a:r>
                <a:rPr lang="zh-CN" altLang="en-US" sz="1400" b="1" dirty="0">
                  <a:solidFill>
                    <a:srgbClr val="2C5568"/>
                  </a:solidFill>
                  <a:latin typeface="微软雅黑" panose="020B0503020204020204" charset="-122"/>
                  <a:ea typeface="微软雅黑" panose="020B0503020204020204" charset="-122"/>
                  <a:cs typeface="+mn-ea"/>
                  <a:sym typeface="微软雅黑" panose="020B0503020204020204" charset="-122"/>
                </a:rPr>
                <a:t>（一）拓客阶段刑事法律风险</a:t>
              </a:r>
              <a:endParaRPr lang="zh-CN" altLang="en-US" sz="1400" b="1" dirty="0">
                <a:solidFill>
                  <a:srgbClr val="2C5568"/>
                </a:solidFill>
                <a:latin typeface="微软雅黑" panose="020B0503020204020204" charset="-122"/>
                <a:ea typeface="微软雅黑" panose="020B0503020204020204" charset="-122"/>
                <a:cs typeface="+mn-ea"/>
                <a:sym typeface="微软雅黑" panose="020B0503020204020204" charset="-122"/>
              </a:endParaRPr>
            </a:p>
          </p:txBody>
        </p:sp>
        <p:sp>
          <p:nvSpPr>
            <p:cNvPr id="13" name="矩形 12"/>
            <p:cNvSpPr/>
            <p:nvPr/>
          </p:nvSpPr>
          <p:spPr>
            <a:xfrm>
              <a:off x="1928" y="3747"/>
              <a:ext cx="3919" cy="804"/>
            </a:xfrm>
            <a:prstGeom prst="rect">
              <a:avLst/>
            </a:prstGeom>
          </p:spPr>
          <p:txBody>
            <a:bodyPr wrap="square" lIns="68580" tIns="34290" rIns="68580" bIns="34290">
              <a:spAutoFit/>
            </a:bodyPr>
            <a:lstStyle/>
            <a:p>
              <a:pPr algn="r">
                <a:lnSpc>
                  <a:spcPct val="120000"/>
                </a:lnSpc>
              </a:pPr>
              <a:r>
                <a:rPr lang="zh-CN" altLang="en-US" sz="1200" dirty="0">
                  <a:solidFill>
                    <a:schemeClr val="tx1"/>
                  </a:solidFill>
                  <a:latin typeface="微软雅黑" panose="020B0503020204020204" charset="-122"/>
                  <a:ea typeface="微软雅黑" panose="020B0503020204020204" charset="-122"/>
                  <a:cs typeface="+mn-ea"/>
                  <a:sym typeface="微软雅黑" panose="020B0503020204020204" charset="-122"/>
                </a:rPr>
                <a:t>对于融资租赁公司，为扩张市场，往往选择第三方拓客公司进行合作</a:t>
              </a:r>
              <a:endParaRPr lang="zh-CN" altLang="en-US" sz="1200" dirty="0">
                <a:solidFill>
                  <a:schemeClr val="tx1"/>
                </a:solidFill>
                <a:latin typeface="微软雅黑" panose="020B0503020204020204" charset="-122"/>
                <a:ea typeface="微软雅黑" panose="020B0503020204020204" charset="-122"/>
                <a:cs typeface="+mn-ea"/>
                <a:sym typeface="微软雅黑" panose="020B0503020204020204" charset="-122"/>
              </a:endParaRPr>
            </a:p>
          </p:txBody>
        </p:sp>
      </p:grpSp>
      <p:grpSp>
        <p:nvGrpSpPr>
          <p:cNvPr id="5" name="组合 4"/>
          <p:cNvGrpSpPr/>
          <p:nvPr/>
        </p:nvGrpSpPr>
        <p:grpSpPr>
          <a:xfrm>
            <a:off x="6966585" y="2183765"/>
            <a:ext cx="2911475" cy="1263650"/>
            <a:chOff x="6639708" y="1792635"/>
            <a:chExt cx="3136115" cy="1360720"/>
          </a:xfrm>
        </p:grpSpPr>
        <p:sp>
          <p:nvSpPr>
            <p:cNvPr id="14" name="矩形 13"/>
            <p:cNvSpPr/>
            <p:nvPr/>
          </p:nvSpPr>
          <p:spPr>
            <a:xfrm>
              <a:off x="6639708" y="1792635"/>
              <a:ext cx="3136115" cy="305649"/>
            </a:xfrm>
            <a:prstGeom prst="rect">
              <a:avLst/>
            </a:prstGeom>
          </p:spPr>
          <p:txBody>
            <a:bodyPr wrap="square" lIns="68580" tIns="34290" rIns="68580" bIns="34290">
              <a:spAutoFit/>
            </a:bodyPr>
            <a:lstStyle/>
            <a:p>
              <a:pPr lvl="0"/>
              <a:r>
                <a:rPr lang="zh-CN" altLang="en-US" sz="1400" b="1" dirty="0">
                  <a:solidFill>
                    <a:srgbClr val="2C5568"/>
                  </a:solidFill>
                  <a:latin typeface="微软雅黑" panose="020B0503020204020204" charset="-122"/>
                  <a:ea typeface="微软雅黑" panose="020B0503020204020204" charset="-122"/>
                  <a:cs typeface="+mn-ea"/>
                  <a:sym typeface="微软雅黑" panose="020B0503020204020204" charset="-122"/>
                </a:rPr>
                <a:t>（三）收车阶段的刑事法律风险</a:t>
              </a:r>
              <a:endParaRPr lang="zh-CN" altLang="en-US" sz="1400" b="1" dirty="0">
                <a:solidFill>
                  <a:srgbClr val="2C5568"/>
                </a:solidFill>
                <a:latin typeface="微软雅黑" panose="020B0503020204020204" charset="-122"/>
                <a:ea typeface="微软雅黑" panose="020B0503020204020204" charset="-122"/>
                <a:cs typeface="+mn-ea"/>
                <a:sym typeface="微软雅黑" panose="020B0503020204020204" charset="-122"/>
              </a:endParaRPr>
            </a:p>
          </p:txBody>
        </p:sp>
        <p:sp>
          <p:nvSpPr>
            <p:cNvPr id="15" name="矩形 14"/>
            <p:cNvSpPr/>
            <p:nvPr/>
          </p:nvSpPr>
          <p:spPr>
            <a:xfrm>
              <a:off x="6647916" y="2127003"/>
              <a:ext cx="3099863" cy="1026352"/>
            </a:xfrm>
            <a:prstGeom prst="rect">
              <a:avLst/>
            </a:prstGeom>
          </p:spPr>
          <p:txBody>
            <a:bodyPr wrap="square" lIns="68580" tIns="34290" rIns="68580" bIns="34290">
              <a:spAutoFit/>
            </a:bodyPr>
            <a:lstStyle/>
            <a:p>
              <a:pPr>
                <a:lnSpc>
                  <a:spcPct val="120000"/>
                </a:lnSpc>
              </a:pPr>
              <a:r>
                <a:rPr lang="zh-CN" altLang="en-US" sz="1200" dirty="0">
                  <a:solidFill>
                    <a:schemeClr val="tx1"/>
                  </a:solidFill>
                  <a:latin typeface="微软雅黑" panose="020B0503020204020204" charset="-122"/>
                  <a:ea typeface="微软雅黑" panose="020B0503020204020204" charset="-122"/>
                  <a:cs typeface="+mn-ea"/>
                  <a:sym typeface="微软雅黑" panose="020B0503020204020204" charset="-122"/>
                </a:rPr>
                <a:t>客户逾期后的暴力收车属于融资租赁业务中最常见的刑事法律问题，而关于出租人取回权的行使边界问题则是划定是否构成犯罪的关键。</a:t>
              </a:r>
              <a:endParaRPr lang="zh-CN" altLang="en-US" sz="1200" dirty="0">
                <a:solidFill>
                  <a:schemeClr val="tx1"/>
                </a:solidFill>
                <a:latin typeface="微软雅黑" panose="020B0503020204020204" charset="-122"/>
                <a:ea typeface="微软雅黑" panose="020B0503020204020204" charset="-122"/>
                <a:cs typeface="+mn-ea"/>
                <a:sym typeface="微软雅黑" panose="020B0503020204020204" charset="-122"/>
              </a:endParaRPr>
            </a:p>
          </p:txBody>
        </p:sp>
      </p:grpSp>
      <p:grpSp>
        <p:nvGrpSpPr>
          <p:cNvPr id="7" name="组合 6"/>
          <p:cNvGrpSpPr/>
          <p:nvPr/>
        </p:nvGrpSpPr>
        <p:grpSpPr>
          <a:xfrm>
            <a:off x="4107815" y="5407025"/>
            <a:ext cx="2974975" cy="821055"/>
            <a:chOff x="4215538" y="5132566"/>
            <a:chExt cx="3203766" cy="884126"/>
          </a:xfrm>
        </p:grpSpPr>
        <p:sp>
          <p:nvSpPr>
            <p:cNvPr id="16" name="矩形 15"/>
            <p:cNvSpPr/>
            <p:nvPr/>
          </p:nvSpPr>
          <p:spPr>
            <a:xfrm>
              <a:off x="4226479" y="5132566"/>
              <a:ext cx="3192825" cy="305649"/>
            </a:xfrm>
            <a:prstGeom prst="rect">
              <a:avLst/>
            </a:prstGeom>
          </p:spPr>
          <p:txBody>
            <a:bodyPr wrap="square" lIns="68580" tIns="34290" rIns="68580" bIns="34290">
              <a:spAutoFit/>
            </a:bodyPr>
            <a:lstStyle/>
            <a:p>
              <a:pPr lvl="0"/>
              <a:r>
                <a:rPr lang="zh-CN" altLang="en-US" sz="1400" b="1" dirty="0">
                  <a:solidFill>
                    <a:srgbClr val="2C5568"/>
                  </a:solidFill>
                  <a:latin typeface="微软雅黑" panose="020B0503020204020204" charset="-122"/>
                  <a:ea typeface="微软雅黑" panose="020B0503020204020204" charset="-122"/>
                  <a:cs typeface="+mn-ea"/>
                  <a:sym typeface="微软雅黑" panose="020B0503020204020204" charset="-122"/>
                </a:rPr>
                <a:t>（二）项目实施阶段刑事法律风险</a:t>
              </a:r>
              <a:endParaRPr lang="zh-CN" altLang="en-US" sz="1400" b="1" dirty="0">
                <a:solidFill>
                  <a:srgbClr val="2C5568"/>
                </a:solidFill>
                <a:latin typeface="微软雅黑" panose="020B0503020204020204" charset="-122"/>
                <a:ea typeface="微软雅黑" panose="020B0503020204020204" charset="-122"/>
                <a:cs typeface="+mn-ea"/>
                <a:sym typeface="微软雅黑" panose="020B0503020204020204" charset="-122"/>
              </a:endParaRPr>
            </a:p>
          </p:txBody>
        </p:sp>
        <p:sp>
          <p:nvSpPr>
            <p:cNvPr id="17" name="矩形 16"/>
            <p:cNvSpPr/>
            <p:nvPr/>
          </p:nvSpPr>
          <p:spPr>
            <a:xfrm>
              <a:off x="4215538" y="5466934"/>
              <a:ext cx="2974681" cy="549758"/>
            </a:xfrm>
            <a:prstGeom prst="rect">
              <a:avLst/>
            </a:prstGeom>
          </p:spPr>
          <p:txBody>
            <a:bodyPr wrap="square" lIns="68580" tIns="34290" rIns="68580" bIns="34290">
              <a:spAutoFit/>
            </a:bodyPr>
            <a:lstStyle/>
            <a:p>
              <a:pPr>
                <a:lnSpc>
                  <a:spcPct val="120000"/>
                </a:lnSpc>
              </a:pPr>
              <a:r>
                <a:rPr lang="zh-CN" altLang="en-US" sz="1200" dirty="0">
                  <a:solidFill>
                    <a:schemeClr val="tx1"/>
                  </a:solidFill>
                  <a:latin typeface="微软雅黑" panose="020B0503020204020204" charset="-122"/>
                  <a:ea typeface="微软雅黑" panose="020B0503020204020204" charset="-122"/>
                  <a:cs typeface="+mn-ea"/>
                  <a:sym typeface="微软雅黑" panose="020B0503020204020204" charset="-122"/>
                </a:rPr>
                <a:t>对于融资租赁业务而言，最大的法律风险点在于融资租赁关系是否成立。</a:t>
              </a:r>
              <a:endParaRPr lang="zh-CN" altLang="en-US" sz="1200" dirty="0">
                <a:solidFill>
                  <a:schemeClr val="tx1"/>
                </a:solidFill>
                <a:latin typeface="微软雅黑" panose="020B0503020204020204" charset="-122"/>
                <a:ea typeface="微软雅黑" panose="020B0503020204020204" charset="-122"/>
                <a:cs typeface="+mn-ea"/>
                <a:sym typeface="微软雅黑" panose="020B0503020204020204" charset="-122"/>
              </a:endParaRPr>
            </a:p>
          </p:txBody>
        </p:sp>
      </p:grpSp>
      <p:sp>
        <p:nvSpPr>
          <p:cNvPr id="2" name="矩形 1"/>
          <p:cNvSpPr/>
          <p:nvPr/>
        </p:nvSpPr>
        <p:spPr>
          <a:xfrm>
            <a:off x="3918585" y="1170305"/>
            <a:ext cx="4175760" cy="591820"/>
          </a:xfrm>
          <a:prstGeom prst="rect">
            <a:avLst/>
          </a:prstGeom>
          <a:solidFill>
            <a:schemeClr val="accent2">
              <a:lumMod val="20000"/>
              <a:lumOff val="80000"/>
            </a:schemeClr>
          </a:solidFill>
          <a:ln w="12700" cap="flat" cmpd="sng" algn="ctr">
            <a:noFill/>
            <a:prstDash val="solid"/>
            <a:miter lim="800000"/>
          </a:ln>
          <a:effectLst/>
        </p:spPr>
        <p:txBody>
          <a:bodyPr anchor="ctr"/>
          <a:lstStyle/>
          <a:p>
            <a:pPr algn="ctr" defTabSz="1218565">
              <a:defRPr/>
            </a:pPr>
            <a:r>
              <a:rPr lang="en-US" altLang="zh-CN" sz="2000" b="1" kern="0" dirty="0">
                <a:solidFill>
                  <a:schemeClr val="accent2">
                    <a:lumMod val="50000"/>
                  </a:schemeClr>
                </a:solidFill>
                <a:latin typeface="微软雅黑" panose="020B0503020204020204" charset="-122"/>
                <a:ea typeface="微软雅黑" panose="020B0503020204020204" charset="-122"/>
              </a:rPr>
              <a:t>一、出租方面临的刑事法律风险</a:t>
            </a:r>
            <a:endParaRPr lang="en-US" altLang="zh-CN" sz="2000" b="1" kern="0" dirty="0">
              <a:solidFill>
                <a:schemeClr val="accent2">
                  <a:lumMod val="50000"/>
                </a:schemeClr>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5" presetClass="entr" presetSubtype="10" fill="hold" grpId="0" nodeType="after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checkerboard(across)">
                                      <p:cBhvr>
                                        <p:cTn id="14" dur="500"/>
                                        <p:tgtEl>
                                          <p:spTgt spid="23"/>
                                        </p:tgtEl>
                                      </p:cBhvr>
                                    </p:animEffect>
                                  </p:childTnLst>
                                </p:cTn>
                              </p:par>
                              <p:par>
                                <p:cTn id="15" presetID="5" presetClass="entr" presetSubtype="1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checkerboard(across)">
                                      <p:cBhvr>
                                        <p:cTn id="17" dur="500"/>
                                        <p:tgtEl>
                                          <p:spTgt spid="24"/>
                                        </p:tgtEl>
                                      </p:cBhvr>
                                    </p:animEffect>
                                  </p:childTnLst>
                                </p:cTn>
                              </p:par>
                              <p:par>
                                <p:cTn id="18" presetID="5" presetClass="entr" presetSubtype="10" fill="hold" grpId="0" nodeType="with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checkerboard(across)">
                                      <p:cBhvr>
                                        <p:cTn id="20" dur="500"/>
                                        <p:tgtEl>
                                          <p:spTgt spid="25"/>
                                        </p:tgtEl>
                                      </p:cBhvr>
                                    </p:animEffect>
                                  </p:childTnLst>
                                </p:cTn>
                              </p:par>
                              <p:par>
                                <p:cTn id="21" presetID="5" presetClass="entr" presetSubtype="10" fill="hold" nodeType="with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checkerboard(across)">
                                      <p:cBhvr>
                                        <p:cTn id="23" dur="500"/>
                                        <p:tgtEl>
                                          <p:spTgt spid="26"/>
                                        </p:tgtEl>
                                      </p:cBhvr>
                                    </p:animEffect>
                                  </p:childTnLst>
                                </p:cTn>
                              </p:par>
                              <p:par>
                                <p:cTn id="24" presetID="5" presetClass="entr" presetSubtype="10" fill="hold" nodeType="with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checkerboard(across)">
                                      <p:cBhvr>
                                        <p:cTn id="26" dur="500"/>
                                        <p:tgtEl>
                                          <p:spTgt spid="27"/>
                                        </p:tgtEl>
                                      </p:cBhvr>
                                    </p:animEffect>
                                  </p:childTnLst>
                                </p:cTn>
                              </p:par>
                              <p:par>
                                <p:cTn id="27" presetID="5" presetClass="entr" presetSubtype="10"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checkerboard(across)">
                                      <p:cBhvr>
                                        <p:cTn id="29" dur="500"/>
                                        <p:tgtEl>
                                          <p:spTgt spid="28"/>
                                        </p:tgtEl>
                                      </p:cBhvr>
                                    </p:animEffect>
                                  </p:childTnLst>
                                </p:cTn>
                              </p:par>
                              <p:par>
                                <p:cTn id="30" presetID="5" presetClass="entr" presetSubtype="10"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checkerboard(across)">
                                      <p:cBhvr>
                                        <p:cTn id="32" dur="500"/>
                                        <p:tgtEl>
                                          <p:spTgt spid="20"/>
                                        </p:tgtEl>
                                      </p:cBhvr>
                                    </p:animEffect>
                                  </p:childTnLst>
                                </p:cTn>
                              </p:par>
                              <p:par>
                                <p:cTn id="33" presetID="5" presetClass="entr" presetSubtype="10"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checkerboard(across)">
                                      <p:cBhvr>
                                        <p:cTn id="35" dur="500"/>
                                        <p:tgtEl>
                                          <p:spTgt spid="21"/>
                                        </p:tgtEl>
                                      </p:cBhvr>
                                    </p:animEffect>
                                  </p:childTnLst>
                                </p:cTn>
                              </p:par>
                              <p:par>
                                <p:cTn id="36" presetID="5" presetClass="entr" presetSubtype="10" fill="hold" grpId="0" nodeType="with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checkerboard(across)">
                                      <p:cBhvr>
                                        <p:cTn id="38" dur="500"/>
                                        <p:tgtEl>
                                          <p:spTgt spid="22"/>
                                        </p:tgtEl>
                                      </p:cBhvr>
                                    </p:animEffect>
                                  </p:childTnLst>
                                </p:cTn>
                              </p:par>
                              <p:par>
                                <p:cTn id="39" presetID="5" presetClass="entr" presetSubtype="10" fill="hold" nodeType="with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checkerboard(across)">
                                      <p:cBhvr>
                                        <p:cTn id="41" dur="500"/>
                                        <p:tgtEl>
                                          <p:spTgt spid="8"/>
                                        </p:tgtEl>
                                      </p:cBhvr>
                                    </p:animEffect>
                                  </p:childTnLst>
                                </p:cTn>
                              </p:par>
                              <p:par>
                                <p:cTn id="42" presetID="5" presetClass="entr" presetSubtype="10" fill="hold" nodeType="with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checkerboard(across)">
                                      <p:cBhvr>
                                        <p:cTn id="44" dur="500"/>
                                        <p:tgtEl>
                                          <p:spTgt spid="5"/>
                                        </p:tgtEl>
                                      </p:cBhvr>
                                    </p:animEffect>
                                  </p:childTnLst>
                                </p:cTn>
                              </p:par>
                              <p:par>
                                <p:cTn id="45" presetID="5" presetClass="entr" presetSubtype="10" fill="hold" nodeType="with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checkerboard(across)">
                                      <p:cBhvr>
                                        <p:cTn id="47" dur="500"/>
                                        <p:tgtEl>
                                          <p:spTgt spid="7"/>
                                        </p:tgtEl>
                                      </p:cBhvr>
                                    </p:animEffect>
                                  </p:childTnLst>
                                </p:cTn>
                              </p:par>
                              <p:par>
                                <p:cTn id="48" presetID="5" presetClass="entr" presetSubtype="10" fill="hold" grpId="0" nodeType="with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checkerboard(across)">
                                      <p:cBhvr>
                                        <p:cTn id="5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23" grpId="0" animBg="1"/>
      <p:bldP spid="23" grpId="1" animBg="1"/>
      <p:bldP spid="24" grpId="0" animBg="1"/>
      <p:bldP spid="24" grpId="1" animBg="1"/>
      <p:bldP spid="25" grpId="0" animBg="1"/>
      <p:bldP spid="25" grpId="1" animBg="1"/>
      <p:bldP spid="28" grpId="0" animBg="1"/>
      <p:bldP spid="28" grpId="1" animBg="1"/>
      <p:bldP spid="20" grpId="0" animBg="1"/>
      <p:bldP spid="20" grpId="1" animBg="1"/>
      <p:bldP spid="21" grpId="0" animBg="1"/>
      <p:bldP spid="21" grpId="1" animBg="1"/>
      <p:bldP spid="22" grpId="0" animBg="1"/>
      <p:bldP spid="22" grpId="1" animBg="1"/>
      <p:bldP spid="2" grpId="0" animBg="1"/>
      <p:bldP spid="2"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2" name="矩形 1"/>
          <p:cNvSpPr/>
          <p:nvPr/>
        </p:nvSpPr>
        <p:spPr>
          <a:xfrm>
            <a:off x="3957320" y="1167130"/>
            <a:ext cx="4277360" cy="591820"/>
          </a:xfrm>
          <a:prstGeom prst="rect">
            <a:avLst/>
          </a:prstGeom>
          <a:solidFill>
            <a:schemeClr val="accent2">
              <a:lumMod val="20000"/>
              <a:lumOff val="80000"/>
            </a:schemeClr>
          </a:solidFill>
          <a:ln w="12700" cap="flat" cmpd="sng" algn="ctr">
            <a:noFill/>
            <a:prstDash val="solid"/>
            <a:miter lim="800000"/>
          </a:ln>
          <a:effectLst/>
        </p:spPr>
        <p:txBody>
          <a:bodyPr anchor="ctr"/>
          <a:lstStyle/>
          <a:p>
            <a:pPr algn="ctr" defTabSz="1218565">
              <a:buClrTx/>
              <a:buSzTx/>
              <a:buFontTx/>
              <a:defRPr/>
            </a:pPr>
            <a:r>
              <a:rPr lang="en-US" altLang="zh-CN" sz="2000" b="1" kern="0" dirty="0">
                <a:solidFill>
                  <a:schemeClr val="accent2">
                    <a:lumMod val="50000"/>
                  </a:schemeClr>
                </a:solidFill>
                <a:latin typeface="微软雅黑" panose="020B0503020204020204" charset="-122"/>
                <a:ea typeface="微软雅黑" panose="020B0503020204020204" charset="-122"/>
                <a:sym typeface="+mn-ea"/>
              </a:rPr>
              <a:t>二、承租方面临的刑事法律风险</a:t>
            </a:r>
            <a:endParaRPr lang="en-US" altLang="zh-CN" sz="2000" b="1" kern="0" dirty="0">
              <a:solidFill>
                <a:schemeClr val="accent2">
                  <a:lumMod val="50000"/>
                </a:schemeClr>
              </a:solidFill>
              <a:latin typeface="微软雅黑" panose="020B0503020204020204" charset="-122"/>
              <a:ea typeface="微软雅黑" panose="020B0503020204020204" charset="-122"/>
            </a:endParaRPr>
          </a:p>
        </p:txBody>
      </p:sp>
      <p:sp>
        <p:nvSpPr>
          <p:cNvPr id="55" name="Rectangle 30"/>
          <p:cNvSpPr>
            <a:spLocks noChangeArrowheads="1"/>
          </p:cNvSpPr>
          <p:nvPr/>
        </p:nvSpPr>
        <p:spPr bwMode="auto">
          <a:xfrm>
            <a:off x="1369378" y="2982712"/>
            <a:ext cx="4680520" cy="1844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054" tIns="51025" rIns="102054" bIns="51025">
            <a:spAutoFit/>
          </a:bodyPr>
          <a:lstStyle/>
          <a:p>
            <a:pPr fontAlgn="base">
              <a:lnSpc>
                <a:spcPct val="135000"/>
              </a:lnSpc>
              <a:spcBef>
                <a:spcPct val="0"/>
              </a:spcBef>
              <a:spcAft>
                <a:spcPct val="0"/>
              </a:spcAft>
            </a:pPr>
            <a:r>
              <a:rPr lang="zh-CN" altLang="en-US" sz="1400" dirty="0">
                <a:solidFill>
                  <a:schemeClr val="tx1">
                    <a:lumMod val="65000"/>
                    <a:lumOff val="35000"/>
                  </a:schemeClr>
                </a:solidFill>
                <a:latin typeface="微软雅黑" panose="020B0503020204020204" charset="-122"/>
                <a:ea typeface="微软雅黑" panose="020B0503020204020204" charset="-122"/>
                <a:cs typeface="+mn-ea"/>
                <a:sym typeface="微软雅黑" panose="020B0503020204020204" charset="-122"/>
              </a:rPr>
              <a:t>相较于银行信贷业务而言，融资租赁业务基于其自身业务模式要求，往往对客户的资信能力审查不是十分严格，特别是对于汽车融资租赁业务而言，考虑到汽车所有权转移的便捷性，在出租人未办理抵押或所有权变更登记的情况下，很容易发生承租人转卖租赁车辆、第三方善意取得租赁车辆所有权这一情况，给融资租赁公司造成巨额损失。</a:t>
            </a:r>
            <a:endParaRPr lang="zh-CN" altLang="en-US" sz="1400" dirty="0">
              <a:solidFill>
                <a:schemeClr val="tx1">
                  <a:lumMod val="65000"/>
                  <a:lumOff val="35000"/>
                </a:schemeClr>
              </a:solidFill>
              <a:latin typeface="微软雅黑" panose="020B0503020204020204" charset="-122"/>
              <a:ea typeface="微软雅黑" panose="020B0503020204020204" charset="-122"/>
              <a:cs typeface="+mn-ea"/>
              <a:sym typeface="微软雅黑" panose="020B0503020204020204" charset="-122"/>
            </a:endParaRPr>
          </a:p>
        </p:txBody>
      </p:sp>
      <p:sp>
        <p:nvSpPr>
          <p:cNvPr id="56" name="TextBox 19"/>
          <p:cNvSpPr txBox="1"/>
          <p:nvPr/>
        </p:nvSpPr>
        <p:spPr>
          <a:xfrm>
            <a:off x="1412240" y="2372360"/>
            <a:ext cx="4147185" cy="440055"/>
          </a:xfrm>
          <a:prstGeom prst="rect">
            <a:avLst/>
          </a:prstGeom>
          <a:noFill/>
        </p:spPr>
        <p:txBody>
          <a:bodyPr wrap="square" lIns="102060" tIns="51030" rIns="102060" bIns="51030">
            <a:spAutoFit/>
          </a:bodyPr>
          <a:lstStyle/>
          <a:p>
            <a:pPr>
              <a:defRPr/>
            </a:pPr>
            <a:r>
              <a:rPr lang="zh-CN" altLang="en-US" sz="2200" b="1" spc="336" dirty="0">
                <a:solidFill>
                  <a:srgbClr val="2C5568"/>
                </a:solidFill>
                <a:latin typeface="微软雅黑" panose="020B0503020204020204" charset="-122"/>
                <a:ea typeface="微软雅黑" panose="020B0503020204020204" charset="-122"/>
                <a:cs typeface="+mn-ea"/>
                <a:sym typeface="微软雅黑" panose="020B0503020204020204" charset="-122"/>
              </a:rPr>
              <a:t>相较于银行信贷业务而言</a:t>
            </a:r>
            <a:endParaRPr lang="zh-CN" altLang="en-US" sz="2200" b="1" spc="336" dirty="0">
              <a:solidFill>
                <a:srgbClr val="2C5568"/>
              </a:solidFill>
              <a:latin typeface="微软雅黑" panose="020B0503020204020204" charset="-122"/>
              <a:ea typeface="微软雅黑" panose="020B0503020204020204" charset="-122"/>
              <a:cs typeface="+mn-ea"/>
              <a:sym typeface="微软雅黑" panose="020B0503020204020204" charset="-122"/>
            </a:endParaRPr>
          </a:p>
        </p:txBody>
      </p:sp>
      <p:sp>
        <p:nvSpPr>
          <p:cNvPr id="9" name="Rectangle 30"/>
          <p:cNvSpPr>
            <a:spLocks noChangeArrowheads="1"/>
          </p:cNvSpPr>
          <p:nvPr/>
        </p:nvSpPr>
        <p:spPr bwMode="auto">
          <a:xfrm>
            <a:off x="1411923" y="4951212"/>
            <a:ext cx="4680520" cy="972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054" tIns="51025" rIns="102054" bIns="51025">
            <a:spAutoFit/>
          </a:bodyPr>
          <a:lstStyle/>
          <a:p>
            <a:pPr fontAlgn="base">
              <a:lnSpc>
                <a:spcPct val="135000"/>
              </a:lnSpc>
              <a:spcBef>
                <a:spcPct val="0"/>
              </a:spcBef>
              <a:spcAft>
                <a:spcPct val="0"/>
              </a:spcAft>
            </a:pPr>
            <a:r>
              <a:rPr lang="zh-CN" altLang="en-US" sz="1400" dirty="0">
                <a:solidFill>
                  <a:schemeClr val="tx1">
                    <a:lumMod val="65000"/>
                    <a:lumOff val="35000"/>
                  </a:schemeClr>
                </a:solidFill>
                <a:latin typeface="微软雅黑" panose="020B0503020204020204" charset="-122"/>
                <a:ea typeface="微软雅黑" panose="020B0503020204020204" charset="-122"/>
                <a:cs typeface="+mn-ea"/>
                <a:sym typeface="微软雅黑" panose="020B0503020204020204" charset="-122"/>
              </a:rPr>
              <a:t>实践中，特别是对于大型运输车辆，常出现实际承租人借用他人的身份来办理融资租赁业务，同时由运输公司为名义承租人开具虚假收入证明以满足基础资信审查要求。</a:t>
            </a:r>
            <a:endParaRPr lang="zh-CN" altLang="en-US" sz="1400" dirty="0">
              <a:solidFill>
                <a:schemeClr val="tx1">
                  <a:lumMod val="65000"/>
                  <a:lumOff val="35000"/>
                </a:schemeClr>
              </a:solidFill>
              <a:latin typeface="微软雅黑" panose="020B0503020204020204" charset="-122"/>
              <a:ea typeface="微软雅黑" panose="020B0503020204020204" charset="-122"/>
              <a:cs typeface="+mn-ea"/>
              <a:sym typeface="微软雅黑" panose="020B0503020204020204" charset="-122"/>
            </a:endParaRPr>
          </a:p>
        </p:txBody>
      </p:sp>
      <p:grpSp>
        <p:nvGrpSpPr>
          <p:cNvPr id="18" name="组合 17"/>
          <p:cNvGrpSpPr/>
          <p:nvPr/>
        </p:nvGrpSpPr>
        <p:grpSpPr>
          <a:xfrm>
            <a:off x="6628765" y="2499360"/>
            <a:ext cx="3895090" cy="3359150"/>
            <a:chOff x="10639" y="3642"/>
            <a:chExt cx="6874" cy="5928"/>
          </a:xfrm>
        </p:grpSpPr>
        <p:sp>
          <p:nvSpPr>
            <p:cNvPr id="3" name="矩形 2"/>
            <p:cNvSpPr/>
            <p:nvPr/>
          </p:nvSpPr>
          <p:spPr>
            <a:xfrm>
              <a:off x="10639" y="9070"/>
              <a:ext cx="6874" cy="501"/>
            </a:xfrm>
            <a:prstGeom prst="rect">
              <a:avLst/>
            </a:prstGeom>
            <a:solidFill>
              <a:srgbClr val="2C55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1"/>
            <a:stretch>
              <a:fillRect/>
            </a:stretch>
          </p:blipFill>
          <p:spPr>
            <a:xfrm>
              <a:off x="10639" y="3642"/>
              <a:ext cx="6873" cy="5428"/>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3" presetClass="entr" presetSubtype="1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linds(horizontal)">
                                      <p:cBhvr>
                                        <p:cTn id="14" dur="500"/>
                                        <p:tgtEl>
                                          <p:spTgt spid="2"/>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blinds(horizontal)">
                                      <p:cBhvr>
                                        <p:cTn id="17" dur="500"/>
                                        <p:tgtEl>
                                          <p:spTgt spid="55"/>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56"/>
                                        </p:tgtEl>
                                        <p:attrNameLst>
                                          <p:attrName>style.visibility</p:attrName>
                                        </p:attrNameLst>
                                      </p:cBhvr>
                                      <p:to>
                                        <p:strVal val="visible"/>
                                      </p:to>
                                    </p:set>
                                    <p:animEffect transition="in" filter="blinds(horizontal)">
                                      <p:cBhvr>
                                        <p:cTn id="20" dur="500"/>
                                        <p:tgtEl>
                                          <p:spTgt spid="56"/>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linds(horizontal)">
                                      <p:cBhvr>
                                        <p:cTn id="23" dur="500"/>
                                        <p:tgtEl>
                                          <p:spTgt spid="9"/>
                                        </p:tgtEl>
                                      </p:cBhvr>
                                    </p:animEffect>
                                  </p:childTnLst>
                                </p:cTn>
                              </p:par>
                              <p:par>
                                <p:cTn id="24" presetID="3" presetClass="entr" presetSubtype="10" fill="hold"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blinds(horizontal)">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2" grpId="0" animBg="1"/>
      <p:bldP spid="2" grpId="1" animBg="1"/>
      <p:bldP spid="55" grpId="0"/>
      <p:bldP spid="55" grpId="1"/>
      <p:bldP spid="56" grpId="0"/>
      <p:bldP spid="56" grpId="1"/>
      <p:bldP spid="9" grpId="0"/>
      <p:bldP spid="9"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2" name="矩形 1"/>
          <p:cNvSpPr/>
          <p:nvPr/>
        </p:nvSpPr>
        <p:spPr>
          <a:xfrm>
            <a:off x="3500120" y="1167130"/>
            <a:ext cx="5191760" cy="591820"/>
          </a:xfrm>
          <a:prstGeom prst="rect">
            <a:avLst/>
          </a:prstGeom>
          <a:solidFill>
            <a:schemeClr val="accent2">
              <a:lumMod val="20000"/>
              <a:lumOff val="80000"/>
            </a:schemeClr>
          </a:solidFill>
          <a:ln w="12700" cap="flat" cmpd="sng" algn="ctr">
            <a:noFill/>
            <a:prstDash val="solid"/>
            <a:miter lim="800000"/>
          </a:ln>
          <a:effectLst/>
        </p:spPr>
        <p:txBody>
          <a:bodyPr anchor="ctr"/>
          <a:lstStyle/>
          <a:p>
            <a:pPr algn="ctr" defTabSz="1218565">
              <a:buClrTx/>
              <a:buSzTx/>
              <a:buFontTx/>
              <a:defRPr/>
            </a:pPr>
            <a:r>
              <a:rPr lang="en-US" altLang="zh-CN" sz="2000" b="1" kern="0" dirty="0">
                <a:solidFill>
                  <a:schemeClr val="accent2">
                    <a:lumMod val="50000"/>
                  </a:schemeClr>
                </a:solidFill>
                <a:latin typeface="微软雅黑" panose="020B0503020204020204" charset="-122"/>
                <a:ea typeface="微软雅黑" panose="020B0503020204020204" charset="-122"/>
                <a:sym typeface="+mn-ea"/>
              </a:rPr>
              <a:t>三、汽车融资租赁法律问题相关实务建议</a:t>
            </a:r>
            <a:endParaRPr lang="en-US" altLang="zh-CN" sz="2000" b="1" kern="0" dirty="0">
              <a:solidFill>
                <a:schemeClr val="accent2">
                  <a:lumMod val="50000"/>
                </a:schemeClr>
              </a:solidFill>
              <a:latin typeface="微软雅黑" panose="020B0503020204020204" charset="-122"/>
              <a:ea typeface="微软雅黑" panose="020B0503020204020204" charset="-122"/>
              <a:sym typeface="+mn-ea"/>
            </a:endParaRPr>
          </a:p>
        </p:txBody>
      </p:sp>
      <p:sp>
        <p:nvSpPr>
          <p:cNvPr id="59" name="ïsľidê"/>
          <p:cNvSpPr/>
          <p:nvPr/>
        </p:nvSpPr>
        <p:spPr>
          <a:xfrm rot="5400000">
            <a:off x="5261551" y="-2648772"/>
            <a:ext cx="1668900" cy="12192000"/>
          </a:xfrm>
          <a:prstGeom prst="rect">
            <a:avLst/>
          </a:prstGeom>
          <a:solidFill>
            <a:srgbClr val="ED7D31">
              <a:alpha val="80000"/>
            </a:srgbClr>
          </a:solidFill>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zh-CN" altLang="en-US" sz="2400" b="1">
              <a:solidFill>
                <a:schemeClr val="bg1"/>
              </a:solidFill>
            </a:endParaRPr>
          </a:p>
        </p:txBody>
      </p:sp>
      <p:sp>
        <p:nvSpPr>
          <p:cNvPr id="60" name="ïSḻíḑé"/>
          <p:cNvSpPr/>
          <p:nvPr/>
        </p:nvSpPr>
        <p:spPr>
          <a:xfrm rot="5400000">
            <a:off x="4865541" y="-2725549"/>
            <a:ext cx="2460920" cy="12192000"/>
          </a:xfrm>
          <a:prstGeom prst="parallelogram">
            <a:avLst>
              <a:gd name="adj" fmla="val 40000"/>
            </a:avLst>
          </a:prstGeom>
          <a:solidFill>
            <a:schemeClr val="bg1">
              <a:lumMod val="75000"/>
              <a:alpha val="80000"/>
            </a:schemeClr>
          </a:solidFill>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zh-CN" altLang="en-US" sz="2400" b="1">
              <a:solidFill>
                <a:schemeClr val="bg1"/>
              </a:solidFill>
            </a:endParaRPr>
          </a:p>
        </p:txBody>
      </p:sp>
      <p:cxnSp>
        <p:nvCxnSpPr>
          <p:cNvPr id="54" name="直接连接符 53"/>
          <p:cNvCxnSpPr/>
          <p:nvPr/>
        </p:nvCxnSpPr>
        <p:spPr>
          <a:xfrm>
            <a:off x="4286682" y="2294890"/>
            <a:ext cx="0" cy="198720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7903267" y="2294890"/>
            <a:ext cx="0" cy="198720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13" name="图片 12"/>
          <p:cNvPicPr>
            <a:picLocks noChangeAspect="1"/>
          </p:cNvPicPr>
          <p:nvPr/>
        </p:nvPicPr>
        <p:blipFill>
          <a:blip r:embed="rId1"/>
          <a:srcRect t="6553" b="16019"/>
          <a:stretch>
            <a:fillRect/>
          </a:stretch>
        </p:blipFill>
        <p:spPr>
          <a:xfrm>
            <a:off x="746125" y="2307590"/>
            <a:ext cx="3618230" cy="1987200"/>
          </a:xfrm>
          <a:prstGeom prst="rect">
            <a:avLst/>
          </a:prstGeom>
        </p:spPr>
      </p:pic>
      <p:pic>
        <p:nvPicPr>
          <p:cNvPr id="12" name="图片 11"/>
          <p:cNvPicPr>
            <a:picLocks noChangeAspect="1"/>
          </p:cNvPicPr>
          <p:nvPr/>
        </p:nvPicPr>
        <p:blipFill>
          <a:blip r:embed="rId2"/>
          <a:srcRect t="14735" b="8472"/>
          <a:stretch>
            <a:fillRect/>
          </a:stretch>
        </p:blipFill>
        <p:spPr>
          <a:xfrm>
            <a:off x="4304030" y="2307590"/>
            <a:ext cx="3621063" cy="1987200"/>
          </a:xfrm>
          <a:prstGeom prst="rect">
            <a:avLst/>
          </a:prstGeom>
        </p:spPr>
      </p:pic>
      <p:sp>
        <p:nvSpPr>
          <p:cNvPr id="6" name="išľïḋê"/>
          <p:cNvSpPr/>
          <p:nvPr/>
        </p:nvSpPr>
        <p:spPr>
          <a:xfrm>
            <a:off x="2211921" y="3960429"/>
            <a:ext cx="533400" cy="533400"/>
          </a:xfrm>
          <a:prstGeom prst="ellipse">
            <a:avLst/>
          </a:prstGeom>
          <a:solidFill>
            <a:srgbClr val="2C5568"/>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lnSpcReduction="10000"/>
          </a:bodyPr>
          <a:lstStyle/>
          <a:p>
            <a:pPr algn="ctr"/>
            <a:r>
              <a:rPr lang="en-US" altLang="zh-CN" sz="2000" b="1" dirty="0">
                <a:solidFill>
                  <a:schemeClr val="bg1"/>
                </a:solidFill>
              </a:rPr>
              <a:t>1</a:t>
            </a:r>
            <a:endParaRPr lang="en-US" altLang="zh-CN" sz="2000" b="1" dirty="0">
              <a:solidFill>
                <a:schemeClr val="bg1"/>
              </a:solidFill>
            </a:endParaRPr>
          </a:p>
        </p:txBody>
      </p:sp>
      <p:pic>
        <p:nvPicPr>
          <p:cNvPr id="14" name="图片 13"/>
          <p:cNvPicPr>
            <a:picLocks noChangeAspect="1"/>
          </p:cNvPicPr>
          <p:nvPr/>
        </p:nvPicPr>
        <p:blipFill>
          <a:blip r:embed="rId3"/>
          <a:srcRect t="16009"/>
          <a:stretch>
            <a:fillRect/>
          </a:stretch>
        </p:blipFill>
        <p:spPr>
          <a:xfrm>
            <a:off x="7902575" y="2307590"/>
            <a:ext cx="3618230" cy="1987200"/>
          </a:xfrm>
          <a:prstGeom prst="rect">
            <a:avLst/>
          </a:prstGeom>
        </p:spPr>
      </p:pic>
      <p:sp>
        <p:nvSpPr>
          <p:cNvPr id="57" name="íṥlíďe"/>
          <p:cNvSpPr/>
          <p:nvPr/>
        </p:nvSpPr>
        <p:spPr>
          <a:xfrm>
            <a:off x="5828505" y="3960429"/>
            <a:ext cx="533400" cy="533400"/>
          </a:xfrm>
          <a:prstGeom prst="ellipse">
            <a:avLst/>
          </a:prstGeom>
          <a:solidFill>
            <a:srgbClr val="2C5568"/>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lnSpcReduction="10000"/>
          </a:bodyPr>
          <a:lstStyle/>
          <a:p>
            <a:pPr algn="ctr"/>
            <a:r>
              <a:rPr lang="en-US" altLang="zh-CN" sz="2000" b="1">
                <a:solidFill>
                  <a:schemeClr val="bg1"/>
                </a:solidFill>
              </a:rPr>
              <a:t>2</a:t>
            </a:r>
            <a:endParaRPr lang="en-US" altLang="zh-CN" sz="2000" b="1">
              <a:solidFill>
                <a:schemeClr val="bg1"/>
              </a:solidFill>
            </a:endParaRPr>
          </a:p>
        </p:txBody>
      </p:sp>
      <p:sp>
        <p:nvSpPr>
          <p:cNvPr id="58" name="ïšļíďè"/>
          <p:cNvSpPr/>
          <p:nvPr/>
        </p:nvSpPr>
        <p:spPr>
          <a:xfrm>
            <a:off x="9445089" y="3960429"/>
            <a:ext cx="533400" cy="533400"/>
          </a:xfrm>
          <a:prstGeom prst="ellipse">
            <a:avLst/>
          </a:prstGeom>
          <a:solidFill>
            <a:srgbClr val="2C5568"/>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lnSpcReduction="10000"/>
          </a:bodyPr>
          <a:lstStyle/>
          <a:p>
            <a:pPr algn="ctr"/>
            <a:r>
              <a:rPr lang="en-US" altLang="zh-CN" sz="2000" b="1">
                <a:solidFill>
                  <a:schemeClr val="bg1"/>
                </a:solidFill>
              </a:rPr>
              <a:t>3</a:t>
            </a:r>
            <a:endParaRPr lang="en-US" altLang="zh-CN" sz="2000" b="1">
              <a:solidFill>
                <a:schemeClr val="bg1"/>
              </a:solidFill>
            </a:endParaRPr>
          </a:p>
        </p:txBody>
      </p:sp>
      <p:sp>
        <p:nvSpPr>
          <p:cNvPr id="26" name="MH_Text_2"/>
          <p:cNvSpPr txBox="1">
            <a:spLocks noChangeArrowheads="1"/>
          </p:cNvSpPr>
          <p:nvPr>
            <p:custDataLst>
              <p:tags r:id="rId4"/>
            </p:custDataLst>
          </p:nvPr>
        </p:nvSpPr>
        <p:spPr bwMode="auto">
          <a:xfrm>
            <a:off x="1229995" y="4601210"/>
            <a:ext cx="2496820" cy="64135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charset="0"/>
                <a:ea typeface="+mn-ea"/>
                <a:cs typeface="Arial" panose="020B0604020202020204" pitchFamily="34" charset="0"/>
              </a:defRPr>
            </a:lvl9pPr>
          </a:lstStyle>
          <a:p>
            <a:pPr algn="ctr">
              <a:lnSpc>
                <a:spcPts val="2100"/>
              </a:lnSpc>
              <a:defRPr/>
            </a:pPr>
            <a:r>
              <a:rPr lang="zh-CN" altLang="en-US" sz="1400" b="1" spc="120" dirty="0">
                <a:solidFill>
                  <a:schemeClr val="tx1"/>
                </a:solidFill>
                <a:latin typeface="微软雅黑" panose="020B0503020204020204" charset="-122"/>
                <a:ea typeface="微软雅黑" panose="020B0503020204020204" charset="-122"/>
                <a:cs typeface="+mn-ea"/>
                <a:sym typeface="微软雅黑" panose="020B0503020204020204" charset="-122"/>
              </a:rPr>
              <a:t>确认“融物事实”并办理相关权利转移手续</a:t>
            </a:r>
            <a:endParaRPr lang="zh-CN" altLang="en-US" sz="1400" b="1" spc="120" dirty="0">
              <a:solidFill>
                <a:schemeClr val="tx1"/>
              </a:solidFill>
              <a:latin typeface="微软雅黑" panose="020B0503020204020204" charset="-122"/>
              <a:ea typeface="微软雅黑" panose="020B0503020204020204" charset="-122"/>
              <a:cs typeface="+mn-ea"/>
              <a:sym typeface="微软雅黑" panose="020B0503020204020204" charset="-122"/>
            </a:endParaRPr>
          </a:p>
        </p:txBody>
      </p:sp>
      <p:sp>
        <p:nvSpPr>
          <p:cNvPr id="27" name="MH_Text_2"/>
          <p:cNvSpPr txBox="1">
            <a:spLocks noChangeArrowheads="1"/>
          </p:cNvSpPr>
          <p:nvPr>
            <p:custDataLst>
              <p:tags r:id="rId5"/>
            </p:custDataLst>
          </p:nvPr>
        </p:nvSpPr>
        <p:spPr bwMode="auto">
          <a:xfrm>
            <a:off x="5303520" y="4718050"/>
            <a:ext cx="1634490" cy="33401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charset="0"/>
                <a:ea typeface="+mn-ea"/>
                <a:cs typeface="Arial" panose="020B0604020202020204" pitchFamily="34" charset="0"/>
              </a:defRPr>
            </a:lvl9pPr>
          </a:lstStyle>
          <a:p>
            <a:pPr algn="ctr">
              <a:lnSpc>
                <a:spcPts val="2100"/>
              </a:lnSpc>
              <a:buClrTx/>
              <a:buSzTx/>
              <a:buFontTx/>
              <a:defRPr/>
            </a:pPr>
            <a:r>
              <a:rPr lang="zh-CN" altLang="en-US" sz="1400" b="1" spc="120" dirty="0">
                <a:latin typeface="微软雅黑" panose="020B0503020204020204" charset="-122"/>
                <a:ea typeface="微软雅黑" panose="020B0503020204020204" charset="-122"/>
                <a:cs typeface="+mn-ea"/>
                <a:sym typeface="微软雅黑" panose="020B0503020204020204" charset="-122"/>
              </a:rPr>
              <a:t>避免违规宣传</a:t>
            </a:r>
            <a:endParaRPr lang="zh-CN" altLang="en-US" sz="1400" b="1" spc="120" dirty="0">
              <a:latin typeface="微软雅黑" panose="020B0503020204020204" charset="-122"/>
              <a:ea typeface="微软雅黑" panose="020B0503020204020204" charset="-122"/>
              <a:cs typeface="+mn-ea"/>
              <a:sym typeface="微软雅黑" panose="020B0503020204020204" charset="-122"/>
            </a:endParaRPr>
          </a:p>
        </p:txBody>
      </p:sp>
      <p:sp>
        <p:nvSpPr>
          <p:cNvPr id="28" name="MH_Text_2"/>
          <p:cNvSpPr txBox="1">
            <a:spLocks noChangeArrowheads="1"/>
          </p:cNvSpPr>
          <p:nvPr>
            <p:custDataLst>
              <p:tags r:id="rId6"/>
            </p:custDataLst>
          </p:nvPr>
        </p:nvSpPr>
        <p:spPr bwMode="auto">
          <a:xfrm>
            <a:off x="8919845" y="4718050"/>
            <a:ext cx="2193290" cy="40767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charset="0"/>
                <a:ea typeface="+mn-ea"/>
                <a:cs typeface="Arial" panose="020B0604020202020204" pitchFamily="34" charset="0"/>
              </a:defRPr>
            </a:lvl9pPr>
          </a:lstStyle>
          <a:p>
            <a:pPr algn="ctr">
              <a:lnSpc>
                <a:spcPts val="2100"/>
              </a:lnSpc>
              <a:buClrTx/>
              <a:buSzTx/>
              <a:buFontTx/>
              <a:defRPr/>
            </a:pPr>
            <a:r>
              <a:rPr lang="zh-CN" altLang="en-US" sz="1400" b="1" spc="120" dirty="0">
                <a:latin typeface="微软雅黑" panose="020B0503020204020204" charset="-122"/>
                <a:ea typeface="微软雅黑" panose="020B0503020204020204" charset="-122"/>
                <a:cs typeface="+mn-ea"/>
                <a:sym typeface="微软雅黑" panose="020B0503020204020204" charset="-122"/>
              </a:rPr>
              <a:t>合理设置取回权边界</a:t>
            </a:r>
            <a:endParaRPr lang="zh-CN" altLang="en-US" sz="1400" b="1" spc="120" dirty="0">
              <a:latin typeface="微软雅黑" panose="020B0503020204020204" charset="-122"/>
              <a:ea typeface="微软雅黑" panose="020B0503020204020204" charset="-122"/>
              <a:cs typeface="+mn-ea"/>
              <a:sym typeface="微软雅黑" panose="020B0503020204020204" charset="-122"/>
            </a:endParaRPr>
          </a:p>
        </p:txBody>
      </p:sp>
      <p:sp>
        <p:nvSpPr>
          <p:cNvPr id="7" name="文本框 6"/>
          <p:cNvSpPr txBox="1"/>
          <p:nvPr/>
        </p:nvSpPr>
        <p:spPr>
          <a:xfrm>
            <a:off x="1051560" y="5242560"/>
            <a:ext cx="2854325" cy="922020"/>
          </a:xfrm>
          <a:prstGeom prst="rect">
            <a:avLst/>
          </a:prstGeom>
          <a:noFill/>
        </p:spPr>
        <p:txBody>
          <a:bodyPr wrap="square" rtlCol="0" anchor="t">
            <a:spAutoFit/>
          </a:bodyPr>
          <a:lstStyle/>
          <a:p>
            <a:pPr algn="l">
              <a:lnSpc>
                <a:spcPct val="150000"/>
              </a:lnSpc>
            </a:pPr>
            <a:r>
              <a:rPr lang="zh-CN" altLang="en-US" sz="1200" dirty="0">
                <a:latin typeface="微软雅黑" panose="020B0503020204020204" charset="-122"/>
                <a:ea typeface="微软雅黑" panose="020B0503020204020204" charset="-122"/>
                <a:cs typeface="微软雅黑" panose="020B0503020204020204" charset="-122"/>
                <a:sym typeface="+mn-lt"/>
              </a:rPr>
              <a:t>为避免将融资租赁认定为借贷，融资租赁公司需严把风控，确保租赁物为实际存在之物并及时办理产权转移手续</a:t>
            </a:r>
            <a:endParaRPr lang="zh-CN" altLang="en-US" sz="1200" dirty="0">
              <a:latin typeface="微软雅黑" panose="020B0503020204020204" charset="-122"/>
              <a:ea typeface="微软雅黑" panose="020B0503020204020204" charset="-122"/>
              <a:cs typeface="微软雅黑" panose="020B0503020204020204" charset="-122"/>
              <a:sym typeface="+mn-lt"/>
            </a:endParaRPr>
          </a:p>
        </p:txBody>
      </p:sp>
      <p:sp>
        <p:nvSpPr>
          <p:cNvPr id="8" name="文本框 7"/>
          <p:cNvSpPr txBox="1"/>
          <p:nvPr/>
        </p:nvSpPr>
        <p:spPr>
          <a:xfrm>
            <a:off x="4693920" y="5242560"/>
            <a:ext cx="2854325" cy="922020"/>
          </a:xfrm>
          <a:prstGeom prst="rect">
            <a:avLst/>
          </a:prstGeom>
          <a:noFill/>
        </p:spPr>
        <p:txBody>
          <a:bodyPr wrap="square" rtlCol="0" anchor="t">
            <a:spAutoFit/>
          </a:bodyPr>
          <a:lstStyle/>
          <a:p>
            <a:pPr algn="l">
              <a:lnSpc>
                <a:spcPct val="150000"/>
              </a:lnSpc>
            </a:pPr>
            <a:r>
              <a:rPr lang="zh-CN" altLang="en-US" sz="1200" dirty="0">
                <a:latin typeface="微软雅黑" panose="020B0503020204020204" charset="-122"/>
                <a:ea typeface="微软雅黑" panose="020B0503020204020204" charset="-122"/>
                <a:cs typeface="微软雅黑" panose="020B0503020204020204" charset="-122"/>
                <a:sym typeface="+mn-lt"/>
              </a:rPr>
              <a:t>如前所述，融资租赁公司并不具有发放贷款的资格，因此任何有关信贷的字眼本身便存在着被认定为借贷的法律风险</a:t>
            </a:r>
            <a:endParaRPr lang="zh-CN" altLang="en-US" sz="1200" dirty="0">
              <a:latin typeface="微软雅黑" panose="020B0503020204020204" charset="-122"/>
              <a:ea typeface="微软雅黑" panose="020B0503020204020204" charset="-122"/>
              <a:cs typeface="微软雅黑" panose="020B0503020204020204" charset="-122"/>
              <a:sym typeface="+mn-lt"/>
            </a:endParaRPr>
          </a:p>
        </p:txBody>
      </p:sp>
      <p:sp>
        <p:nvSpPr>
          <p:cNvPr id="10" name="文本框 9"/>
          <p:cNvSpPr txBox="1"/>
          <p:nvPr/>
        </p:nvSpPr>
        <p:spPr>
          <a:xfrm>
            <a:off x="8666480" y="5242560"/>
            <a:ext cx="2854325" cy="1198880"/>
          </a:xfrm>
          <a:prstGeom prst="rect">
            <a:avLst/>
          </a:prstGeom>
          <a:noFill/>
        </p:spPr>
        <p:txBody>
          <a:bodyPr wrap="square" rtlCol="0" anchor="t">
            <a:spAutoFit/>
          </a:bodyPr>
          <a:lstStyle/>
          <a:p>
            <a:pPr algn="l">
              <a:lnSpc>
                <a:spcPct val="150000"/>
              </a:lnSpc>
            </a:pPr>
            <a:r>
              <a:rPr lang="zh-CN" altLang="en-US" sz="1200" dirty="0">
                <a:latin typeface="微软雅黑" panose="020B0503020204020204" charset="-122"/>
                <a:ea typeface="微软雅黑" panose="020B0503020204020204" charset="-122"/>
                <a:cs typeface="微软雅黑" panose="020B0503020204020204" charset="-122"/>
                <a:sym typeface="+mn-lt"/>
              </a:rPr>
              <a:t>融资租赁公司在与承租人签订融资租赁合同时需在合同中明确若承租人发生根本违约，出租人有权自行收回并处置租赁车辆，从而为收车提供合同基础</a:t>
            </a:r>
            <a:endParaRPr lang="zh-CN" altLang="en-US" sz="1200" dirty="0">
              <a:latin typeface="微软雅黑" panose="020B0503020204020204" charset="-122"/>
              <a:ea typeface="微软雅黑" panose="020B0503020204020204" charset="-122"/>
              <a:cs typeface="微软雅黑" panose="020B0503020204020204" charset="-122"/>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5" presetClass="entr" presetSubtype="1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checkerboard(across)">
                                      <p:cBhvr>
                                        <p:cTn id="14" dur="500"/>
                                        <p:tgtEl>
                                          <p:spTgt spid="2"/>
                                        </p:tgtEl>
                                      </p:cBhvr>
                                    </p:animEffect>
                                  </p:childTnLst>
                                </p:cTn>
                              </p:par>
                              <p:par>
                                <p:cTn id="15" presetID="5" presetClass="entr" presetSubtype="10" fill="hold" grpId="0" nodeType="withEffect">
                                  <p:stCondLst>
                                    <p:cond delay="0"/>
                                  </p:stCondLst>
                                  <p:childTnLst>
                                    <p:set>
                                      <p:cBhvr>
                                        <p:cTn id="16" dur="1" fill="hold">
                                          <p:stCondLst>
                                            <p:cond delay="0"/>
                                          </p:stCondLst>
                                        </p:cTn>
                                        <p:tgtEl>
                                          <p:spTgt spid="59"/>
                                        </p:tgtEl>
                                        <p:attrNameLst>
                                          <p:attrName>style.visibility</p:attrName>
                                        </p:attrNameLst>
                                      </p:cBhvr>
                                      <p:to>
                                        <p:strVal val="visible"/>
                                      </p:to>
                                    </p:set>
                                    <p:animEffect transition="in" filter="checkerboard(across)">
                                      <p:cBhvr>
                                        <p:cTn id="17" dur="500"/>
                                        <p:tgtEl>
                                          <p:spTgt spid="59"/>
                                        </p:tgtEl>
                                      </p:cBhvr>
                                    </p:animEffect>
                                  </p:childTnLst>
                                </p:cTn>
                              </p:par>
                              <p:par>
                                <p:cTn id="18" presetID="5" presetClass="entr" presetSubtype="10" fill="hold" grpId="0" nodeType="withEffect">
                                  <p:stCondLst>
                                    <p:cond delay="0"/>
                                  </p:stCondLst>
                                  <p:childTnLst>
                                    <p:set>
                                      <p:cBhvr>
                                        <p:cTn id="19" dur="1" fill="hold">
                                          <p:stCondLst>
                                            <p:cond delay="0"/>
                                          </p:stCondLst>
                                        </p:cTn>
                                        <p:tgtEl>
                                          <p:spTgt spid="60"/>
                                        </p:tgtEl>
                                        <p:attrNameLst>
                                          <p:attrName>style.visibility</p:attrName>
                                        </p:attrNameLst>
                                      </p:cBhvr>
                                      <p:to>
                                        <p:strVal val="visible"/>
                                      </p:to>
                                    </p:set>
                                    <p:animEffect transition="in" filter="checkerboard(across)">
                                      <p:cBhvr>
                                        <p:cTn id="20" dur="500"/>
                                        <p:tgtEl>
                                          <p:spTgt spid="60"/>
                                        </p:tgtEl>
                                      </p:cBhvr>
                                    </p:animEffect>
                                  </p:childTnLst>
                                </p:cTn>
                              </p:par>
                              <p:par>
                                <p:cTn id="21" presetID="5" presetClass="entr" presetSubtype="10" fill="hold" nodeType="with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checkerboard(across)">
                                      <p:cBhvr>
                                        <p:cTn id="23" dur="500"/>
                                        <p:tgtEl>
                                          <p:spTgt spid="54"/>
                                        </p:tgtEl>
                                      </p:cBhvr>
                                    </p:animEffect>
                                  </p:childTnLst>
                                </p:cTn>
                              </p:par>
                              <p:par>
                                <p:cTn id="24" presetID="5" presetClass="entr" presetSubtype="10" fill="hold"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checkerboard(across)">
                                      <p:cBhvr>
                                        <p:cTn id="26" dur="500"/>
                                        <p:tgtEl>
                                          <p:spTgt spid="5"/>
                                        </p:tgtEl>
                                      </p:cBhvr>
                                    </p:animEffect>
                                  </p:childTnLst>
                                </p:cTn>
                              </p:par>
                              <p:par>
                                <p:cTn id="27" presetID="5" presetClass="entr" presetSubtype="10"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checkerboard(across)">
                                      <p:cBhvr>
                                        <p:cTn id="29" dur="500"/>
                                        <p:tgtEl>
                                          <p:spTgt spid="13"/>
                                        </p:tgtEl>
                                      </p:cBhvr>
                                    </p:animEffect>
                                  </p:childTnLst>
                                </p:cTn>
                              </p:par>
                              <p:par>
                                <p:cTn id="30" presetID="5" presetClass="entr" presetSubtype="1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checkerboard(across)">
                                      <p:cBhvr>
                                        <p:cTn id="32" dur="500"/>
                                        <p:tgtEl>
                                          <p:spTgt spid="12"/>
                                        </p:tgtEl>
                                      </p:cBhvr>
                                    </p:animEffect>
                                  </p:childTnLst>
                                </p:cTn>
                              </p:par>
                              <p:par>
                                <p:cTn id="33" presetID="5" presetClass="entr" presetSubtype="10"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checkerboard(across)">
                                      <p:cBhvr>
                                        <p:cTn id="35" dur="500"/>
                                        <p:tgtEl>
                                          <p:spTgt spid="6"/>
                                        </p:tgtEl>
                                      </p:cBhvr>
                                    </p:animEffect>
                                  </p:childTnLst>
                                </p:cTn>
                              </p:par>
                              <p:par>
                                <p:cTn id="36" presetID="5" presetClass="entr" presetSubtype="10" fill="hold"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checkerboard(across)">
                                      <p:cBhvr>
                                        <p:cTn id="38" dur="500"/>
                                        <p:tgtEl>
                                          <p:spTgt spid="14"/>
                                        </p:tgtEl>
                                      </p:cBhvr>
                                    </p:animEffect>
                                  </p:childTnLst>
                                </p:cTn>
                              </p:par>
                              <p:par>
                                <p:cTn id="39" presetID="5" presetClass="entr" presetSubtype="10" fill="hold" grpId="0" nodeType="withEffect">
                                  <p:stCondLst>
                                    <p:cond delay="0"/>
                                  </p:stCondLst>
                                  <p:childTnLst>
                                    <p:set>
                                      <p:cBhvr>
                                        <p:cTn id="40" dur="1" fill="hold">
                                          <p:stCondLst>
                                            <p:cond delay="0"/>
                                          </p:stCondLst>
                                        </p:cTn>
                                        <p:tgtEl>
                                          <p:spTgt spid="57"/>
                                        </p:tgtEl>
                                        <p:attrNameLst>
                                          <p:attrName>style.visibility</p:attrName>
                                        </p:attrNameLst>
                                      </p:cBhvr>
                                      <p:to>
                                        <p:strVal val="visible"/>
                                      </p:to>
                                    </p:set>
                                    <p:animEffect transition="in" filter="checkerboard(across)">
                                      <p:cBhvr>
                                        <p:cTn id="41" dur="500"/>
                                        <p:tgtEl>
                                          <p:spTgt spid="57"/>
                                        </p:tgtEl>
                                      </p:cBhvr>
                                    </p:animEffect>
                                  </p:childTnLst>
                                </p:cTn>
                              </p:par>
                              <p:par>
                                <p:cTn id="42" presetID="5" presetClass="entr" presetSubtype="10" fill="hold" grpId="0" nodeType="withEffect">
                                  <p:stCondLst>
                                    <p:cond delay="0"/>
                                  </p:stCondLst>
                                  <p:childTnLst>
                                    <p:set>
                                      <p:cBhvr>
                                        <p:cTn id="43" dur="1" fill="hold">
                                          <p:stCondLst>
                                            <p:cond delay="0"/>
                                          </p:stCondLst>
                                        </p:cTn>
                                        <p:tgtEl>
                                          <p:spTgt spid="58"/>
                                        </p:tgtEl>
                                        <p:attrNameLst>
                                          <p:attrName>style.visibility</p:attrName>
                                        </p:attrNameLst>
                                      </p:cBhvr>
                                      <p:to>
                                        <p:strVal val="visible"/>
                                      </p:to>
                                    </p:set>
                                    <p:animEffect transition="in" filter="checkerboard(across)">
                                      <p:cBhvr>
                                        <p:cTn id="44" dur="500"/>
                                        <p:tgtEl>
                                          <p:spTgt spid="58"/>
                                        </p:tgtEl>
                                      </p:cBhvr>
                                    </p:animEffect>
                                  </p:childTnLst>
                                </p:cTn>
                              </p:par>
                              <p:par>
                                <p:cTn id="45" presetID="5" presetClass="entr" presetSubtype="10"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checkerboard(across)">
                                      <p:cBhvr>
                                        <p:cTn id="47" dur="500"/>
                                        <p:tgtEl>
                                          <p:spTgt spid="26"/>
                                        </p:tgtEl>
                                      </p:cBhvr>
                                    </p:animEffect>
                                  </p:childTnLst>
                                </p:cTn>
                              </p:par>
                              <p:par>
                                <p:cTn id="48" presetID="5" presetClass="entr" presetSubtype="10" fill="hold" grpId="0" nodeType="with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checkerboard(across)">
                                      <p:cBhvr>
                                        <p:cTn id="50" dur="500"/>
                                        <p:tgtEl>
                                          <p:spTgt spid="27"/>
                                        </p:tgtEl>
                                      </p:cBhvr>
                                    </p:animEffect>
                                  </p:childTnLst>
                                </p:cTn>
                              </p:par>
                              <p:par>
                                <p:cTn id="51" presetID="5" presetClass="entr" presetSubtype="10" fill="hold" grpId="0" nodeType="with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checkerboard(across)">
                                      <p:cBhvr>
                                        <p:cTn id="53" dur="500"/>
                                        <p:tgtEl>
                                          <p:spTgt spid="28"/>
                                        </p:tgtEl>
                                      </p:cBhvr>
                                    </p:animEffect>
                                  </p:childTnLst>
                                </p:cTn>
                              </p:par>
                              <p:par>
                                <p:cTn id="54" presetID="5" presetClass="entr" presetSubtype="10"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checkerboard(across)">
                                      <p:cBhvr>
                                        <p:cTn id="56" dur="500"/>
                                        <p:tgtEl>
                                          <p:spTgt spid="7"/>
                                        </p:tgtEl>
                                      </p:cBhvr>
                                    </p:animEffect>
                                  </p:childTnLst>
                                </p:cTn>
                              </p:par>
                              <p:par>
                                <p:cTn id="57" presetID="5" presetClass="entr" presetSubtype="10" fill="hold" grpId="0" nodeType="with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checkerboard(across)">
                                      <p:cBhvr>
                                        <p:cTn id="59" dur="500"/>
                                        <p:tgtEl>
                                          <p:spTgt spid="8"/>
                                        </p:tgtEl>
                                      </p:cBhvr>
                                    </p:animEffect>
                                  </p:childTnLst>
                                </p:cTn>
                              </p:par>
                              <p:par>
                                <p:cTn id="60" presetID="5" presetClass="entr" presetSubtype="10" fill="hold" grpId="0" nodeType="with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checkerboard(across)">
                                      <p:cBhvr>
                                        <p:cTn id="6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2" grpId="0" animBg="1"/>
      <p:bldP spid="2" grpId="1" animBg="1"/>
      <p:bldP spid="59" grpId="0" animBg="1"/>
      <p:bldP spid="59" grpId="1" animBg="1"/>
      <p:bldP spid="60" grpId="0" animBg="1"/>
      <p:bldP spid="60" grpId="1" animBg="1"/>
      <p:bldP spid="6" grpId="0" animBg="1"/>
      <p:bldP spid="6" grpId="1" animBg="1"/>
      <p:bldP spid="57" grpId="0" animBg="1"/>
      <p:bldP spid="57" grpId="1" animBg="1"/>
      <p:bldP spid="58" grpId="0" animBg="1"/>
      <p:bldP spid="58" grpId="1" animBg="1"/>
      <p:bldP spid="26" grpId="0"/>
      <p:bldP spid="26" grpId="1"/>
      <p:bldP spid="27" grpId="0"/>
      <p:bldP spid="27" grpId="1"/>
      <p:bldP spid="28" grpId="0"/>
      <p:bldP spid="28" grpId="1"/>
      <p:bldP spid="7" grpId="0"/>
      <p:bldP spid="7" grpId="1"/>
      <p:bldP spid="8" grpId="0"/>
      <p:bldP spid="8" grpId="1"/>
      <p:bldP spid="10" grpId="0"/>
      <p:bldP spid="10"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152621" y="2"/>
            <a:ext cx="13975032" cy="6857998"/>
            <a:chOff x="-152621" y="2"/>
            <a:chExt cx="13975032" cy="6857998"/>
          </a:xfrm>
        </p:grpSpPr>
        <p:sp>
          <p:nvSpPr>
            <p:cNvPr id="39" name="任意多边形: 形状 38"/>
            <p:cNvSpPr/>
            <p:nvPr/>
          </p:nvSpPr>
          <p:spPr>
            <a:xfrm>
              <a:off x="161581"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4" name="任意多边形: 形状 33"/>
            <p:cNvSpPr/>
            <p:nvPr/>
          </p:nvSpPr>
          <p:spPr>
            <a:xfrm>
              <a:off x="4480"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5" name="任意多边形: 形状 34"/>
            <p:cNvSpPr/>
            <p:nvPr/>
          </p:nvSpPr>
          <p:spPr>
            <a:xfrm>
              <a:off x="-152621" y="2"/>
              <a:ext cx="13660830" cy="6857998"/>
            </a:xfrm>
            <a:custGeom>
              <a:avLst/>
              <a:gdLst>
                <a:gd name="connsiteX0" fmla="*/ 13660830 w 13660830"/>
                <a:gd name="connsiteY0" fmla="*/ 3988372 h 6857998"/>
                <a:gd name="connsiteX1" fmla="*/ 13562073 w 13660830"/>
                <a:gd name="connsiteY1" fmla="*/ 4280240 h 6857998"/>
                <a:gd name="connsiteX2" fmla="*/ 12211831 w 13660830"/>
                <a:gd name="connsiteY2" fmla="*/ 6531055 h 6857998"/>
                <a:gd name="connsiteX3" fmla="*/ 11897318 w 13660830"/>
                <a:gd name="connsiteY3" fmla="*/ 6857998 h 6857998"/>
                <a:gd name="connsiteX4" fmla="*/ 8255666 w 13660830"/>
                <a:gd name="connsiteY4" fmla="*/ 6857998 h 6857998"/>
                <a:gd name="connsiteX5" fmla="*/ 8421134 w 13660830"/>
                <a:gd name="connsiteY5" fmla="*/ 6853292 h 6857998"/>
                <a:gd name="connsiteX6" fmla="*/ 13412904 w 13660830"/>
                <a:gd name="connsiteY6" fmla="*/ 4319920 h 6857998"/>
                <a:gd name="connsiteX7" fmla="*/ 259262 w 13660830"/>
                <a:gd name="connsiteY7" fmla="*/ 0 h 6857998"/>
                <a:gd name="connsiteX8" fmla="*/ 1026641 w 13660830"/>
                <a:gd name="connsiteY8" fmla="*/ 0 h 6857998"/>
                <a:gd name="connsiteX9" fmla="*/ 1032493 w 13660830"/>
                <a:gd name="connsiteY9" fmla="*/ 231457 h 6857998"/>
                <a:gd name="connsiteX10" fmla="*/ 7667910 w 13660830"/>
                <a:gd name="connsiteY10" fmla="*/ 6856255 h 6857998"/>
                <a:gd name="connsiteX11" fmla="*/ 7739054 w 13660830"/>
                <a:gd name="connsiteY11" fmla="*/ 6857998 h 6857998"/>
                <a:gd name="connsiteX12" fmla="*/ 2087399 w 13660830"/>
                <a:gd name="connsiteY12" fmla="*/ 6857998 h 6857998"/>
                <a:gd name="connsiteX13" fmla="*/ 2048264 w 13660830"/>
                <a:gd name="connsiteY13" fmla="*/ 6820686 h 6857998"/>
                <a:gd name="connsiteX14" fmla="*/ 0 w 13660830"/>
                <a:gd name="connsiteY14" fmla="*/ 1875740 h 6857998"/>
                <a:gd name="connsiteX15" fmla="*/ 179075 w 13660830"/>
                <a:gd name="connsiteY15" fmla="*/ 29641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60830" h="6857998">
                  <a:moveTo>
                    <a:pt x="13660830" y="3988372"/>
                  </a:moveTo>
                  <a:lnTo>
                    <a:pt x="13562073" y="4280240"/>
                  </a:lnTo>
                  <a:cubicBezTo>
                    <a:pt x="13255684" y="5117028"/>
                    <a:pt x="12793964" y="5878939"/>
                    <a:pt x="12211831" y="6531055"/>
                  </a:cubicBezTo>
                  <a:lnTo>
                    <a:pt x="11897318" y="6857998"/>
                  </a:lnTo>
                  <a:lnTo>
                    <a:pt x="8255666" y="6857998"/>
                  </a:lnTo>
                  <a:lnTo>
                    <a:pt x="8421134" y="6853292"/>
                  </a:lnTo>
                  <a:cubicBezTo>
                    <a:pt x="10429184" y="6738764"/>
                    <a:pt x="12210412" y="5777002"/>
                    <a:pt x="13412904" y="4319920"/>
                  </a:cubicBezTo>
                  <a:close/>
                  <a:moveTo>
                    <a:pt x="259262" y="0"/>
                  </a:moveTo>
                  <a:lnTo>
                    <a:pt x="1026641" y="0"/>
                  </a:lnTo>
                  <a:lnTo>
                    <a:pt x="1032493" y="231457"/>
                  </a:lnTo>
                  <a:cubicBezTo>
                    <a:pt x="1213940" y="3810990"/>
                    <a:pt x="4086902" y="6680412"/>
                    <a:pt x="7667910" y="6856255"/>
                  </a:cubicBezTo>
                  <a:lnTo>
                    <a:pt x="7739054" y="6857998"/>
                  </a:lnTo>
                  <a:lnTo>
                    <a:pt x="2087399" y="6857998"/>
                  </a:lnTo>
                  <a:lnTo>
                    <a:pt x="2048264" y="6820686"/>
                  </a:lnTo>
                  <a:cubicBezTo>
                    <a:pt x="782742" y="5555164"/>
                    <a:pt x="0" y="3806862"/>
                    <a:pt x="0" y="1875740"/>
                  </a:cubicBezTo>
                  <a:cubicBezTo>
                    <a:pt x="0" y="1332612"/>
                    <a:pt x="61917" y="803945"/>
                    <a:pt x="179075" y="29641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grpSp>
      <p:sp>
        <p:nvSpPr>
          <p:cNvPr id="40" name="文本框 39"/>
          <p:cNvSpPr txBox="1"/>
          <p:nvPr/>
        </p:nvSpPr>
        <p:spPr>
          <a:xfrm>
            <a:off x="6362262" y="2505895"/>
            <a:ext cx="5260800" cy="1106805"/>
          </a:xfrm>
          <a:prstGeom prst="rect">
            <a:avLst/>
          </a:prstGeom>
          <a:noFill/>
        </p:spPr>
        <p:txBody>
          <a:bodyPr wrap="square" rtlCol="0">
            <a:spAutoFit/>
          </a:bodyPr>
          <a:lstStyle/>
          <a:p>
            <a:r>
              <a:rPr lang="zh-CN" altLang="en-US" sz="6600" dirty="0">
                <a:latin typeface="思源宋体 CN Heavy" panose="02020900000000000000" pitchFamily="18" charset="-122"/>
                <a:ea typeface="思源宋体 CN Heavy" panose="02020900000000000000" pitchFamily="18" charset="-122"/>
                <a:sym typeface="+mn-ea"/>
              </a:rPr>
              <a:t>谢谢您的观看</a:t>
            </a:r>
            <a:endParaRPr lang="zh-CN" altLang="en-US" sz="6600" b="1" dirty="0">
              <a:latin typeface="方正粗黑宋简体" panose="02000000000000000000" charset="-122"/>
              <a:ea typeface="方正粗黑宋简体" panose="02000000000000000000" charset="-122"/>
            </a:endParaRPr>
          </a:p>
        </p:txBody>
      </p:sp>
      <p:sp>
        <p:nvSpPr>
          <p:cNvPr id="41" name="文本框 40"/>
          <p:cNvSpPr txBox="1"/>
          <p:nvPr/>
        </p:nvSpPr>
        <p:spPr>
          <a:xfrm>
            <a:off x="7615030" y="2106930"/>
            <a:ext cx="2755265" cy="398780"/>
          </a:xfrm>
          <a:prstGeom prst="rect">
            <a:avLst/>
          </a:prstGeom>
          <a:noFill/>
        </p:spPr>
        <p:txBody>
          <a:bodyPr wrap="square" rtlCol="0">
            <a:spAutoFit/>
          </a:bodyPr>
          <a:lstStyle/>
          <a:p>
            <a:pPr algn="r"/>
            <a:r>
              <a:rPr lang="en-US" altLang="zh-CN" sz="2000" spc="600" dirty="0">
                <a:solidFill>
                  <a:schemeClr val="accent2"/>
                </a:solidFill>
                <a:latin typeface="微软雅黑" panose="020B0503020204020204" charset="-122"/>
                <a:ea typeface="微软雅黑" panose="020B0503020204020204" charset="-122"/>
              </a:rPr>
              <a:t>Auto Finance</a:t>
            </a:r>
            <a:endParaRPr lang="en-US" altLang="zh-CN" sz="2000" spc="600" dirty="0">
              <a:solidFill>
                <a:schemeClr val="accent2"/>
              </a:solidFill>
              <a:latin typeface="微软雅黑" panose="020B0503020204020204" charset="-122"/>
              <a:ea typeface="微软雅黑" panose="020B0503020204020204" charset="-122"/>
            </a:endParaRPr>
          </a:p>
        </p:txBody>
      </p:sp>
      <p:sp>
        <p:nvSpPr>
          <p:cNvPr id="43" name="文本框 42"/>
          <p:cNvSpPr txBox="1"/>
          <p:nvPr/>
        </p:nvSpPr>
        <p:spPr>
          <a:xfrm>
            <a:off x="9977902" y="442058"/>
            <a:ext cx="1554480" cy="368300"/>
          </a:xfrm>
          <a:prstGeom prst="rect">
            <a:avLst/>
          </a:prstGeom>
          <a:noFill/>
        </p:spPr>
        <p:txBody>
          <a:bodyPr wrap="none" rtlCol="0">
            <a:spAutoFit/>
          </a:bodyPr>
          <a:lstStyle/>
          <a:p>
            <a:r>
              <a:rPr lang="zh-CN" altLang="en-US" dirty="0">
                <a:latin typeface="微软雅黑" panose="020B0503020204020204" charset="-122"/>
                <a:ea typeface="微软雅黑" panose="020B0503020204020204" charset="-122"/>
              </a:rPr>
              <a:t>汽车金融服务</a:t>
            </a:r>
            <a:endParaRPr lang="zh-CN" altLang="en-US" dirty="0">
              <a:latin typeface="微软雅黑" panose="020B0503020204020204" charset="-122"/>
              <a:ea typeface="微软雅黑" panose="020B0503020204020204" charset="-122"/>
            </a:endParaRPr>
          </a:p>
        </p:txBody>
      </p:sp>
      <p:sp>
        <p:nvSpPr>
          <p:cNvPr id="44" name="矩形: 圆角 43"/>
          <p:cNvSpPr/>
          <p:nvPr/>
        </p:nvSpPr>
        <p:spPr>
          <a:xfrm>
            <a:off x="6777990" y="4128770"/>
            <a:ext cx="4845050" cy="49149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思源黑体 CN Light" panose="020B0300000000000000" pitchFamily="34" charset="-122"/>
              <a:ea typeface="思源黑体 CN Light" panose="020B0300000000000000" pitchFamily="34" charset="-122"/>
            </a:endParaRPr>
          </a:p>
        </p:txBody>
      </p:sp>
      <p:sp>
        <p:nvSpPr>
          <p:cNvPr id="45" name="文本框 44"/>
          <p:cNvSpPr txBox="1"/>
          <p:nvPr/>
        </p:nvSpPr>
        <p:spPr>
          <a:xfrm>
            <a:off x="6869222" y="4175292"/>
            <a:ext cx="4500880" cy="398780"/>
          </a:xfrm>
          <a:prstGeom prst="rect">
            <a:avLst/>
          </a:prstGeom>
          <a:noFill/>
        </p:spPr>
        <p:txBody>
          <a:bodyPr wrap="none" rtlCol="0">
            <a:spAutoFit/>
          </a:bodyPr>
          <a:lstStyle/>
          <a:p>
            <a:pPr algn="l"/>
            <a:r>
              <a:rPr lang="zh-CN" altLang="en-US" sz="2000" dirty="0">
                <a:solidFill>
                  <a:schemeClr val="bg1"/>
                </a:solidFill>
                <a:latin typeface="微软雅黑" panose="020B0503020204020204" charset="-122"/>
                <a:ea typeface="微软雅黑" panose="020B0503020204020204" charset="-122"/>
              </a:rPr>
              <a:t>模块</a:t>
            </a:r>
            <a:r>
              <a:rPr lang="zh-CN" altLang="en-US" sz="2000" dirty="0">
                <a:solidFill>
                  <a:schemeClr val="bg1"/>
                </a:solidFill>
                <a:latin typeface="微软雅黑" panose="020B0503020204020204" charset="-122"/>
                <a:ea typeface="微软雅黑" panose="020B0503020204020204" charset="-122"/>
                <a:sym typeface="+mn-ea"/>
              </a:rPr>
              <a:t>模块七　</a:t>
            </a:r>
            <a:r>
              <a:rPr lang="zh-CN" altLang="en-US" sz="2000" dirty="0">
                <a:solidFill>
                  <a:schemeClr val="bg1"/>
                </a:solidFill>
                <a:latin typeface="微软雅黑" panose="020B0503020204020204" charset="-122"/>
                <a:ea typeface="微软雅黑" panose="020B0503020204020204" charset="-122"/>
                <a:sym typeface="+mn-ea"/>
              </a:rPr>
              <a:t>汽车金融的相关法律法规</a:t>
            </a:r>
            <a:endParaRPr lang="zh-CN" altLang="en-US" sz="2000" dirty="0">
              <a:solidFill>
                <a:schemeClr val="bg1"/>
              </a:solidFill>
              <a:latin typeface="微软雅黑" panose="020B0503020204020204" charset="-122"/>
              <a:ea typeface="微软雅黑" panose="020B0503020204020204" charset="-122"/>
            </a:endParaRPr>
          </a:p>
        </p:txBody>
      </p:sp>
      <p:sp>
        <p:nvSpPr>
          <p:cNvPr id="5" name="椭圆 4"/>
          <p:cNvSpPr/>
          <p:nvPr/>
        </p:nvSpPr>
        <p:spPr>
          <a:xfrm>
            <a:off x="9627235" y="450850"/>
            <a:ext cx="350520" cy="3505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思源黑体 CN Regular" panose="020B0500000000000000" pitchFamily="34" charset="-122"/>
              <a:ea typeface="思源黑体 CN Regular" panose="020B0500000000000000" pitchFamily="34" charset="-122"/>
            </a:endParaRPr>
          </a:p>
        </p:txBody>
      </p:sp>
      <p:pic>
        <p:nvPicPr>
          <p:cNvPr id="2" name="图片 1" descr="RA7IGZ95I0VWYH2E3R3)K(6"/>
          <p:cNvPicPr/>
          <p:nvPr/>
        </p:nvPicPr>
        <p:blipFill>
          <a:blip r:embed="rId1"/>
          <a:srcRect l="32830" t="-14" r="25806" b="14"/>
          <a:stretch>
            <a:fillRect/>
          </a:stretch>
        </p:blipFill>
        <p:spPr>
          <a:xfrm>
            <a:off x="1203960" y="1552575"/>
            <a:ext cx="4377600" cy="4377600"/>
          </a:xfrm>
          <a:prstGeom prst="ellipse">
            <a:avLst/>
          </a:prstGeom>
          <a:ln w="50800">
            <a:solidFill>
              <a:srgbClr val="C00000"/>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down)">
                                      <p:cBhvr>
                                        <p:cTn id="7" dur="500"/>
                                        <p:tgtEl>
                                          <p:spTgt spid="4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down)">
                                      <p:cBhvr>
                                        <p:cTn id="10" dur="500"/>
                                        <p:tgtEl>
                                          <p:spTgt spid="4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down)">
                                      <p:cBhvr>
                                        <p:cTn id="13" dur="500"/>
                                        <p:tgtEl>
                                          <p:spTgt spid="4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down)">
                                      <p:cBhvr>
                                        <p:cTn id="16" dur="500"/>
                                        <p:tgtEl>
                                          <p:spTgt spid="40"/>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wipe(down)">
                                      <p:cBhvr>
                                        <p:cTn id="19" dur="500"/>
                                        <p:tgtEl>
                                          <p:spTgt spid="44"/>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wipe(down)">
                                      <p:cBhvr>
                                        <p:cTn id="22" dur="500"/>
                                        <p:tgtEl>
                                          <p:spTgt spid="45"/>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linds(horizontal)">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3" grpId="0"/>
      <p:bldP spid="44" grpId="0" bldLvl="0" animBg="1"/>
      <p:bldP spid="45" grpId="0"/>
      <p:bldP spid="5" grpId="0" bldLvl="0" animBg="1"/>
      <p:bldP spid="5"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RA7IGZ95I0VWYH2E3R3)K(6"/>
          <p:cNvPicPr>
            <a:picLocks noChangeAspect="1"/>
          </p:cNvPicPr>
          <p:nvPr/>
        </p:nvPicPr>
        <p:blipFill>
          <a:blip r:embed="rId1"/>
          <a:srcRect r="58014"/>
          <a:stretch>
            <a:fillRect/>
          </a:stretch>
        </p:blipFill>
        <p:spPr>
          <a:xfrm>
            <a:off x="7666990" y="-316230"/>
            <a:ext cx="4849200" cy="4849495"/>
          </a:xfrm>
          <a:prstGeom prst="ellipse">
            <a:avLst/>
          </a:prstGeom>
          <a:ln w="177800">
            <a:solidFill>
              <a:srgbClr val="ED7D31"/>
            </a:solidFill>
          </a:ln>
        </p:spPr>
      </p:pic>
      <p:sp>
        <p:nvSpPr>
          <p:cNvPr id="5" name="任意多边形: 形状 4"/>
          <p:cNvSpPr/>
          <p:nvPr/>
        </p:nvSpPr>
        <p:spPr>
          <a:xfrm>
            <a:off x="184285" y="5704478"/>
            <a:ext cx="3740015" cy="11535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方正粗黑宋简体" panose="02000000000000000000" charset="-122"/>
              <a:ea typeface="方正粗黑宋简体" panose="02000000000000000000" charset="-122"/>
            </a:endParaRPr>
          </a:p>
        </p:txBody>
      </p:sp>
      <p:sp>
        <p:nvSpPr>
          <p:cNvPr id="7" name="文本框 6"/>
          <p:cNvSpPr txBox="1"/>
          <p:nvPr/>
        </p:nvSpPr>
        <p:spPr>
          <a:xfrm>
            <a:off x="495300" y="333375"/>
            <a:ext cx="1210588" cy="707886"/>
          </a:xfrm>
          <a:prstGeom prst="rect">
            <a:avLst/>
          </a:prstGeom>
          <a:noFill/>
        </p:spPr>
        <p:txBody>
          <a:bodyPr wrap="none" rtlCol="0">
            <a:spAutoFit/>
          </a:bodyPr>
          <a:lstStyle/>
          <a:p>
            <a:r>
              <a:rPr lang="zh-CN" altLang="en-US" sz="4000" dirty="0">
                <a:latin typeface="方正粗黑宋简体" panose="02000000000000000000" charset="-122"/>
                <a:ea typeface="方正粗黑宋简体" panose="02000000000000000000" charset="-122"/>
              </a:rPr>
              <a:t>目录</a:t>
            </a:r>
            <a:endParaRPr lang="zh-CN" altLang="en-US" sz="4000" dirty="0">
              <a:latin typeface="方正粗黑宋简体" panose="02000000000000000000" charset="-122"/>
              <a:ea typeface="方正粗黑宋简体" panose="02000000000000000000" charset="-122"/>
            </a:endParaRPr>
          </a:p>
        </p:txBody>
      </p:sp>
      <p:sp>
        <p:nvSpPr>
          <p:cNvPr id="8" name="文本框 7"/>
          <p:cNvSpPr txBox="1"/>
          <p:nvPr/>
        </p:nvSpPr>
        <p:spPr>
          <a:xfrm>
            <a:off x="495300" y="1041261"/>
            <a:ext cx="1624099" cy="400110"/>
          </a:xfrm>
          <a:prstGeom prst="rect">
            <a:avLst/>
          </a:prstGeom>
          <a:noFill/>
        </p:spPr>
        <p:txBody>
          <a:bodyPr wrap="none" rtlCol="0">
            <a:spAutoFit/>
          </a:bodyPr>
          <a:lstStyle/>
          <a:p>
            <a:r>
              <a:rPr lang="en-US" altLang="zh-CN" sz="2000" dirty="0">
                <a:latin typeface="方正粗黑宋简体" panose="02000000000000000000" charset="-122"/>
                <a:ea typeface="方正粗黑宋简体" panose="02000000000000000000" charset="-122"/>
              </a:rPr>
              <a:t>CONTENTS</a:t>
            </a:r>
            <a:endParaRPr lang="en-US" altLang="zh-CN" sz="2000" dirty="0">
              <a:latin typeface="方正粗黑宋简体" panose="02000000000000000000" charset="-122"/>
              <a:ea typeface="方正粗黑宋简体" panose="02000000000000000000" charset="-122"/>
            </a:endParaRPr>
          </a:p>
        </p:txBody>
      </p:sp>
      <p:grpSp>
        <p:nvGrpSpPr>
          <p:cNvPr id="2" name="组合 1"/>
          <p:cNvGrpSpPr/>
          <p:nvPr/>
        </p:nvGrpSpPr>
        <p:grpSpPr>
          <a:xfrm>
            <a:off x="3924300" y="3134360"/>
            <a:ext cx="2259330" cy="782955"/>
            <a:chOff x="6140" y="4209"/>
            <a:chExt cx="3558" cy="1233"/>
          </a:xfrm>
        </p:grpSpPr>
        <p:sp>
          <p:nvSpPr>
            <p:cNvPr id="3" name="文本框 2"/>
            <p:cNvSpPr txBox="1"/>
            <p:nvPr/>
          </p:nvSpPr>
          <p:spPr>
            <a:xfrm>
              <a:off x="6140" y="4209"/>
              <a:ext cx="2848" cy="919"/>
            </a:xfrm>
            <a:prstGeom prst="rect">
              <a:avLst/>
            </a:prstGeom>
            <a:noFill/>
          </p:spPr>
          <p:txBody>
            <a:bodyPr wrap="none" rtlCol="0">
              <a:spAutoFit/>
            </a:bodyPr>
            <a:lstStyle/>
            <a:p>
              <a:r>
                <a:rPr lang="zh-CN" altLang="en-US" sz="3200" dirty="0">
                  <a:latin typeface="方正粗黑宋简体" panose="02000000000000000000" charset="-122"/>
                  <a:ea typeface="方正粗黑宋简体" panose="02000000000000000000" charset="-122"/>
                </a:rPr>
                <a:t>学习准备</a:t>
              </a:r>
              <a:endParaRPr lang="zh-CN" altLang="en-US" sz="3200" dirty="0">
                <a:latin typeface="方正粗黑宋简体" panose="02000000000000000000" charset="-122"/>
                <a:ea typeface="方正粗黑宋简体" panose="02000000000000000000" charset="-122"/>
              </a:endParaRPr>
            </a:p>
          </p:txBody>
        </p:sp>
        <p:sp>
          <p:nvSpPr>
            <p:cNvPr id="6" name="文本框 5"/>
            <p:cNvSpPr txBox="1"/>
            <p:nvPr/>
          </p:nvSpPr>
          <p:spPr>
            <a:xfrm>
              <a:off x="6140" y="5056"/>
              <a:ext cx="3559" cy="386"/>
            </a:xfrm>
            <a:prstGeom prst="rect">
              <a:avLst/>
            </a:prstGeom>
            <a:noFill/>
          </p:spPr>
          <p:txBody>
            <a:bodyPr wrap="none" rtlCol="0">
              <a:spAutoFit/>
            </a:bodyPr>
            <a:lstStyle/>
            <a:p>
              <a:r>
                <a:rPr lang="en-US" altLang="zh-CN" sz="1000" spc="300" dirty="0">
                  <a:latin typeface="方正粗黑宋简体" panose="02000000000000000000" charset="-122"/>
                  <a:ea typeface="方正粗黑宋简体" panose="02000000000000000000" charset="-122"/>
                </a:rPr>
                <a:t>STUDY PREPARATION</a:t>
              </a:r>
              <a:endParaRPr lang="en-US" altLang="zh-CN" sz="1000" spc="300" dirty="0">
                <a:latin typeface="方正粗黑宋简体" panose="02000000000000000000" charset="-122"/>
                <a:ea typeface="方正粗黑宋简体" panose="02000000000000000000" charset="-122"/>
              </a:endParaRPr>
            </a:p>
          </p:txBody>
        </p:sp>
      </p:grpSp>
      <p:sp>
        <p:nvSpPr>
          <p:cNvPr id="11" name="矩形: 圆角 8"/>
          <p:cNvSpPr/>
          <p:nvPr/>
        </p:nvSpPr>
        <p:spPr>
          <a:xfrm>
            <a:off x="1562735" y="2374733"/>
            <a:ext cx="1857375" cy="4001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粗黑宋简体" panose="02000000000000000000" charset="-122"/>
              <a:ea typeface="方正粗黑宋简体" panose="02000000000000000000" charset="-122"/>
            </a:endParaRPr>
          </a:p>
        </p:txBody>
      </p:sp>
      <p:sp>
        <p:nvSpPr>
          <p:cNvPr id="12" name="矩形: 圆角 9"/>
          <p:cNvSpPr/>
          <p:nvPr/>
        </p:nvSpPr>
        <p:spPr>
          <a:xfrm>
            <a:off x="1562735" y="3250932"/>
            <a:ext cx="1857375" cy="4001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粗黑宋简体" panose="02000000000000000000" charset="-122"/>
              <a:ea typeface="方正粗黑宋简体" panose="02000000000000000000" charset="-122"/>
            </a:endParaRPr>
          </a:p>
        </p:txBody>
      </p:sp>
      <p:sp>
        <p:nvSpPr>
          <p:cNvPr id="27" name="矩形: 圆角 12"/>
          <p:cNvSpPr/>
          <p:nvPr/>
        </p:nvSpPr>
        <p:spPr>
          <a:xfrm>
            <a:off x="1562735" y="4127131"/>
            <a:ext cx="1857375" cy="4001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粗黑宋简体" panose="02000000000000000000" charset="-122"/>
              <a:ea typeface="方正粗黑宋简体" panose="02000000000000000000" charset="-122"/>
            </a:endParaRPr>
          </a:p>
        </p:txBody>
      </p:sp>
      <p:sp>
        <p:nvSpPr>
          <p:cNvPr id="28" name="文本框 27"/>
          <p:cNvSpPr txBox="1"/>
          <p:nvPr/>
        </p:nvSpPr>
        <p:spPr>
          <a:xfrm>
            <a:off x="1887410" y="2374733"/>
            <a:ext cx="1208023" cy="400110"/>
          </a:xfrm>
          <a:prstGeom prst="rect">
            <a:avLst/>
          </a:prstGeom>
          <a:noFill/>
        </p:spPr>
        <p:txBody>
          <a:bodyPr wrap="none" rtlCol="0">
            <a:spAutoFit/>
          </a:bodyPr>
          <a:lstStyle/>
          <a:p>
            <a:r>
              <a:rPr lang="en-US" altLang="zh-CN" sz="2000" dirty="0">
                <a:solidFill>
                  <a:schemeClr val="bg1"/>
                </a:solidFill>
                <a:latin typeface="方正粗黑宋简体" panose="02000000000000000000" charset="-122"/>
                <a:ea typeface="方正粗黑宋简体" panose="02000000000000000000" charset="-122"/>
              </a:rPr>
              <a:t>PART 01</a:t>
            </a:r>
            <a:endParaRPr lang="en-US" altLang="zh-CN" sz="2000" dirty="0">
              <a:solidFill>
                <a:schemeClr val="bg1"/>
              </a:solidFill>
              <a:latin typeface="方正粗黑宋简体" panose="02000000000000000000" charset="-122"/>
              <a:ea typeface="方正粗黑宋简体" panose="02000000000000000000" charset="-122"/>
            </a:endParaRPr>
          </a:p>
        </p:txBody>
      </p:sp>
      <p:sp>
        <p:nvSpPr>
          <p:cNvPr id="29" name="文本框 28"/>
          <p:cNvSpPr txBox="1"/>
          <p:nvPr/>
        </p:nvSpPr>
        <p:spPr>
          <a:xfrm>
            <a:off x="1887410" y="3252910"/>
            <a:ext cx="1208023" cy="400110"/>
          </a:xfrm>
          <a:prstGeom prst="rect">
            <a:avLst/>
          </a:prstGeom>
          <a:noFill/>
        </p:spPr>
        <p:txBody>
          <a:bodyPr wrap="none" rtlCol="0">
            <a:spAutoFit/>
          </a:bodyPr>
          <a:lstStyle/>
          <a:p>
            <a:r>
              <a:rPr lang="en-US" altLang="zh-CN" sz="2000" dirty="0">
                <a:solidFill>
                  <a:schemeClr val="bg1"/>
                </a:solidFill>
                <a:latin typeface="方正粗黑宋简体" panose="02000000000000000000" charset="-122"/>
                <a:ea typeface="方正粗黑宋简体" panose="02000000000000000000" charset="-122"/>
              </a:rPr>
              <a:t>PART 02</a:t>
            </a:r>
            <a:endParaRPr lang="en-US" altLang="zh-CN" sz="2000" dirty="0">
              <a:solidFill>
                <a:schemeClr val="bg1"/>
              </a:solidFill>
              <a:latin typeface="方正粗黑宋简体" panose="02000000000000000000" charset="-122"/>
              <a:ea typeface="方正粗黑宋简体" panose="02000000000000000000" charset="-122"/>
            </a:endParaRPr>
          </a:p>
        </p:txBody>
      </p:sp>
      <p:sp>
        <p:nvSpPr>
          <p:cNvPr id="30" name="文本框 29"/>
          <p:cNvSpPr txBox="1"/>
          <p:nvPr/>
        </p:nvSpPr>
        <p:spPr>
          <a:xfrm>
            <a:off x="1887410" y="4131087"/>
            <a:ext cx="1208023" cy="400110"/>
          </a:xfrm>
          <a:prstGeom prst="rect">
            <a:avLst/>
          </a:prstGeom>
          <a:noFill/>
        </p:spPr>
        <p:txBody>
          <a:bodyPr wrap="none" rtlCol="0">
            <a:spAutoFit/>
          </a:bodyPr>
          <a:lstStyle/>
          <a:p>
            <a:r>
              <a:rPr lang="en-US" altLang="zh-CN" sz="2000" dirty="0">
                <a:solidFill>
                  <a:schemeClr val="bg1"/>
                </a:solidFill>
                <a:latin typeface="方正粗黑宋简体" panose="02000000000000000000" charset="-122"/>
                <a:ea typeface="方正粗黑宋简体" panose="02000000000000000000" charset="-122"/>
              </a:rPr>
              <a:t>PART 03</a:t>
            </a:r>
            <a:endParaRPr lang="en-US" altLang="zh-CN" sz="2000" dirty="0">
              <a:solidFill>
                <a:schemeClr val="bg1"/>
              </a:solidFill>
              <a:latin typeface="方正粗黑宋简体" panose="02000000000000000000" charset="-122"/>
              <a:ea typeface="方正粗黑宋简体" panose="02000000000000000000" charset="-122"/>
            </a:endParaRPr>
          </a:p>
        </p:txBody>
      </p:sp>
      <p:sp>
        <p:nvSpPr>
          <p:cNvPr id="31" name="文本框 30"/>
          <p:cNvSpPr txBox="1"/>
          <p:nvPr/>
        </p:nvSpPr>
        <p:spPr>
          <a:xfrm>
            <a:off x="3924419" y="2248756"/>
            <a:ext cx="1808480" cy="583565"/>
          </a:xfrm>
          <a:prstGeom prst="rect">
            <a:avLst/>
          </a:prstGeom>
          <a:noFill/>
        </p:spPr>
        <p:txBody>
          <a:bodyPr wrap="none" rtlCol="0">
            <a:spAutoFit/>
          </a:bodyPr>
          <a:lstStyle/>
          <a:p>
            <a:r>
              <a:rPr lang="zh-CN" altLang="en-US" sz="3200" dirty="0">
                <a:latin typeface="方正粗黑宋简体" panose="02000000000000000000" charset="-122"/>
                <a:ea typeface="方正粗黑宋简体" panose="02000000000000000000" charset="-122"/>
              </a:rPr>
              <a:t>学习目标</a:t>
            </a:r>
            <a:endParaRPr lang="zh-CN" altLang="en-US" sz="3200" dirty="0">
              <a:latin typeface="方正粗黑宋简体" panose="02000000000000000000" charset="-122"/>
              <a:ea typeface="方正粗黑宋简体" panose="02000000000000000000" charset="-122"/>
            </a:endParaRPr>
          </a:p>
        </p:txBody>
      </p:sp>
      <p:sp>
        <p:nvSpPr>
          <p:cNvPr id="32" name="文本框 31"/>
          <p:cNvSpPr txBox="1"/>
          <p:nvPr/>
        </p:nvSpPr>
        <p:spPr>
          <a:xfrm>
            <a:off x="3924419" y="2774843"/>
            <a:ext cx="2038350" cy="245110"/>
          </a:xfrm>
          <a:prstGeom prst="rect">
            <a:avLst/>
          </a:prstGeom>
          <a:noFill/>
        </p:spPr>
        <p:txBody>
          <a:bodyPr wrap="none" rtlCol="0">
            <a:spAutoFit/>
          </a:bodyPr>
          <a:lstStyle/>
          <a:p>
            <a:r>
              <a:rPr lang="en-US" altLang="zh-CN" sz="1000" spc="300" dirty="0">
                <a:latin typeface="方正粗黑宋简体" panose="02000000000000000000" charset="-122"/>
                <a:ea typeface="方正粗黑宋简体" panose="02000000000000000000" charset="-122"/>
              </a:rPr>
              <a:t>LEARNING TARGET</a:t>
            </a:r>
            <a:endParaRPr lang="en-US" altLang="zh-CN" sz="1000" spc="300" dirty="0">
              <a:latin typeface="方正粗黑宋简体" panose="02000000000000000000" charset="-122"/>
              <a:ea typeface="方正粗黑宋简体" panose="02000000000000000000" charset="-122"/>
            </a:endParaRPr>
          </a:p>
        </p:txBody>
      </p:sp>
      <p:sp>
        <p:nvSpPr>
          <p:cNvPr id="33" name="文本框 32"/>
          <p:cNvSpPr txBox="1"/>
          <p:nvPr/>
        </p:nvSpPr>
        <p:spPr>
          <a:xfrm>
            <a:off x="3949819" y="4040143"/>
            <a:ext cx="1808480" cy="583565"/>
          </a:xfrm>
          <a:prstGeom prst="rect">
            <a:avLst/>
          </a:prstGeom>
          <a:noFill/>
        </p:spPr>
        <p:txBody>
          <a:bodyPr wrap="none" rtlCol="0">
            <a:spAutoFit/>
          </a:bodyPr>
          <a:lstStyle/>
          <a:p>
            <a:r>
              <a:rPr lang="zh-CN" altLang="en-US" sz="3200" dirty="0">
                <a:latin typeface="方正粗黑宋简体" panose="02000000000000000000" charset="-122"/>
                <a:ea typeface="方正粗黑宋简体" panose="02000000000000000000" charset="-122"/>
              </a:rPr>
              <a:t>知识链接</a:t>
            </a:r>
            <a:endParaRPr lang="zh-CN" altLang="en-US" sz="3200" dirty="0">
              <a:latin typeface="方正粗黑宋简体" panose="02000000000000000000" charset="-122"/>
              <a:ea typeface="方正粗黑宋简体" panose="02000000000000000000" charset="-122"/>
            </a:endParaRPr>
          </a:p>
        </p:txBody>
      </p:sp>
      <p:sp>
        <p:nvSpPr>
          <p:cNvPr id="34" name="文本框 33"/>
          <p:cNvSpPr txBox="1"/>
          <p:nvPr/>
        </p:nvSpPr>
        <p:spPr>
          <a:xfrm>
            <a:off x="3949819" y="4624918"/>
            <a:ext cx="1946275" cy="245110"/>
          </a:xfrm>
          <a:prstGeom prst="rect">
            <a:avLst/>
          </a:prstGeom>
          <a:noFill/>
        </p:spPr>
        <p:txBody>
          <a:bodyPr wrap="none" rtlCol="0">
            <a:spAutoFit/>
          </a:bodyPr>
          <a:lstStyle/>
          <a:p>
            <a:r>
              <a:rPr lang="en-US" altLang="zh-CN" sz="1000" spc="300" dirty="0">
                <a:latin typeface="方正粗黑宋简体" panose="02000000000000000000" charset="-122"/>
                <a:ea typeface="方正粗黑宋简体" panose="02000000000000000000" charset="-122"/>
              </a:rPr>
              <a:t>KNOWLEDGE LINK</a:t>
            </a:r>
            <a:endParaRPr lang="en-US" altLang="zh-CN" sz="1000" spc="300" dirty="0">
              <a:latin typeface="方正粗黑宋简体" panose="02000000000000000000" charset="-122"/>
              <a:ea typeface="方正粗黑宋简体" panose="020000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500"/>
                                        <p:tgtEl>
                                          <p:spTgt spid="8"/>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down)">
                                      <p:cBhvr>
                                        <p:cTn id="18" dur="500"/>
                                        <p:tgtEl>
                                          <p:spTgt spid="11"/>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wipe(down)">
                                      <p:cBhvr>
                                        <p:cTn id="21" dur="500"/>
                                        <p:tgtEl>
                                          <p:spTgt spid="28"/>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wipe(down)">
                                      <p:cBhvr>
                                        <p:cTn id="24" dur="500"/>
                                        <p:tgtEl>
                                          <p:spTgt spid="31"/>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ipe(down)">
                                      <p:cBhvr>
                                        <p:cTn id="27" dur="500"/>
                                        <p:tgtEl>
                                          <p:spTgt spid="32"/>
                                        </p:tgtEl>
                                      </p:cBhvr>
                                    </p:animEffect>
                                  </p:childTnLst>
                                </p:cTn>
                              </p:par>
                            </p:childTnLst>
                          </p:cTn>
                        </p:par>
                        <p:par>
                          <p:cTn id="28" fill="hold">
                            <p:stCondLst>
                              <p:cond delay="1500"/>
                            </p:stCondLst>
                            <p:childTnLst>
                              <p:par>
                                <p:cTn id="29" presetID="22" presetClass="entr" presetSubtype="4"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down)">
                                      <p:cBhvr>
                                        <p:cTn id="31" dur="500"/>
                                        <p:tgtEl>
                                          <p:spTgt spid="12"/>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wipe(down)">
                                      <p:cBhvr>
                                        <p:cTn id="34" dur="500"/>
                                        <p:tgtEl>
                                          <p:spTgt spid="29"/>
                                        </p:tgtEl>
                                      </p:cBhvr>
                                    </p:animEffect>
                                  </p:childTnLst>
                                </p:cTn>
                              </p:par>
                              <p:par>
                                <p:cTn id="35" presetID="22" presetClass="entr" presetSubtype="4" fill="hold" nodeType="with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down)">
                                      <p:cBhvr>
                                        <p:cTn id="37" dur="500"/>
                                        <p:tgtEl>
                                          <p:spTgt spid="2"/>
                                        </p:tgtEl>
                                      </p:cBhvr>
                                    </p:animEffect>
                                  </p:childTnLst>
                                </p:cTn>
                              </p:par>
                            </p:childTnLst>
                          </p:cTn>
                        </p:par>
                        <p:par>
                          <p:cTn id="38" fill="hold">
                            <p:stCondLst>
                              <p:cond delay="2000"/>
                            </p:stCondLst>
                            <p:childTnLst>
                              <p:par>
                                <p:cTn id="39" presetID="22" presetClass="entr" presetSubtype="4"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wipe(down)">
                                      <p:cBhvr>
                                        <p:cTn id="41" dur="500"/>
                                        <p:tgtEl>
                                          <p:spTgt spid="27"/>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wipe(down)">
                                      <p:cBhvr>
                                        <p:cTn id="44" dur="500"/>
                                        <p:tgtEl>
                                          <p:spTgt spid="30"/>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wipe(down)">
                                      <p:cBhvr>
                                        <p:cTn id="47" dur="500"/>
                                        <p:tgtEl>
                                          <p:spTgt spid="34"/>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wipe(down)">
                                      <p:cBhvr>
                                        <p:cTn id="5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p:bldP spid="8" grpId="0"/>
      <p:bldP spid="11" grpId="0" bldLvl="0" animBg="1"/>
      <p:bldP spid="12" grpId="0" bldLvl="0" animBg="1"/>
      <p:bldP spid="27" grpId="0" bldLvl="0" animBg="1"/>
      <p:bldP spid="28" grpId="0"/>
      <p:bldP spid="29" grpId="0"/>
      <p:bldP spid="30" grpId="0"/>
      <p:bldP spid="31" grpId="0"/>
      <p:bldP spid="32" grpId="0"/>
      <p:bldP spid="33" grpId="0"/>
      <p:bldP spid="3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428874" y="-90488"/>
            <a:ext cx="7334252" cy="733425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 name="椭圆 1"/>
          <p:cNvSpPr/>
          <p:nvPr/>
        </p:nvSpPr>
        <p:spPr>
          <a:xfrm>
            <a:off x="3471862" y="952499"/>
            <a:ext cx="5248275" cy="5248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4785360" y="3292160"/>
            <a:ext cx="2621280" cy="829945"/>
          </a:xfrm>
          <a:prstGeom prst="rect">
            <a:avLst/>
          </a:prstGeom>
          <a:noFill/>
        </p:spPr>
        <p:txBody>
          <a:bodyPr wrap="none" rtlCol="0">
            <a:spAutoFit/>
          </a:bodyPr>
          <a:lstStyle/>
          <a:p>
            <a:r>
              <a:rPr lang="zh-CN" altLang="en-US" sz="4800" dirty="0">
                <a:solidFill>
                  <a:schemeClr val="bg1"/>
                </a:solidFill>
                <a:latin typeface="思源宋体 CN Medium" panose="02020500000000000000" pitchFamily="18" charset="-122"/>
                <a:ea typeface="思源宋体 CN Medium" panose="02020500000000000000" pitchFamily="18" charset="-122"/>
              </a:rPr>
              <a:t>学习目标</a:t>
            </a:r>
            <a:endParaRPr lang="zh-CN" altLang="en-US" sz="4800" dirty="0">
              <a:solidFill>
                <a:schemeClr val="bg1"/>
              </a:solidFill>
              <a:latin typeface="思源宋体 CN Medium" panose="02020500000000000000" pitchFamily="18" charset="-122"/>
              <a:ea typeface="思源宋体 CN Medium" panose="02020500000000000000" pitchFamily="18" charset="-122"/>
            </a:endParaRPr>
          </a:p>
        </p:txBody>
      </p:sp>
      <p:sp>
        <p:nvSpPr>
          <p:cNvPr id="5" name="文本框 4"/>
          <p:cNvSpPr txBox="1"/>
          <p:nvPr/>
        </p:nvSpPr>
        <p:spPr>
          <a:xfrm>
            <a:off x="4821238" y="4259185"/>
            <a:ext cx="2549525" cy="306705"/>
          </a:xfrm>
          <a:prstGeom prst="rect">
            <a:avLst/>
          </a:prstGeom>
          <a:noFill/>
        </p:spPr>
        <p:txBody>
          <a:bodyPr wrap="none" rtlCol="0">
            <a:spAutoFit/>
          </a:bodyPr>
          <a:lstStyle/>
          <a:p>
            <a:pPr algn="ctr"/>
            <a:r>
              <a:rPr lang="en-US" altLang="zh-CN" sz="1400" spc="300" dirty="0">
                <a:solidFill>
                  <a:schemeClr val="bg1"/>
                </a:solidFill>
                <a:latin typeface="方正粗黑宋简体" panose="02000000000000000000" charset="-122"/>
                <a:ea typeface="方正粗黑宋简体" panose="02000000000000000000" charset="-122"/>
                <a:sym typeface="+mn-ea"/>
              </a:rPr>
              <a:t>LEARNING TARGET</a:t>
            </a:r>
            <a:endParaRPr lang="en-US" altLang="zh-CN" sz="1400" spc="300" dirty="0">
              <a:solidFill>
                <a:schemeClr val="bg1"/>
              </a:solidFill>
              <a:latin typeface="方正粗黑宋简体" panose="02000000000000000000" charset="-122"/>
              <a:ea typeface="方正粗黑宋简体" panose="02000000000000000000" charset="-122"/>
              <a:sym typeface="+mn-ea"/>
            </a:endParaRPr>
          </a:p>
        </p:txBody>
      </p:sp>
      <p:sp>
        <p:nvSpPr>
          <p:cNvPr id="6" name="文本框 5"/>
          <p:cNvSpPr txBox="1"/>
          <p:nvPr/>
        </p:nvSpPr>
        <p:spPr>
          <a:xfrm>
            <a:off x="4162104" y="2108203"/>
            <a:ext cx="3867790" cy="1200329"/>
          </a:xfrm>
          <a:prstGeom prst="rect">
            <a:avLst/>
          </a:prstGeom>
          <a:noFill/>
        </p:spPr>
        <p:txBody>
          <a:bodyPr wrap="none" rtlCol="0">
            <a:spAutoFit/>
          </a:bodyPr>
          <a:lstStyle/>
          <a:p>
            <a:r>
              <a:rPr lang="en-US" altLang="zh-CN" sz="7200" dirty="0">
                <a:solidFill>
                  <a:schemeClr val="bg1"/>
                </a:solidFill>
                <a:latin typeface="思源宋体 CN Medium" panose="02020500000000000000" pitchFamily="18" charset="-122"/>
                <a:ea typeface="思源宋体 CN Medium" panose="02020500000000000000" pitchFamily="18" charset="-122"/>
              </a:rPr>
              <a:t>PART 01</a:t>
            </a:r>
            <a:endParaRPr lang="zh-CN" altLang="en-US" sz="7200" dirty="0">
              <a:solidFill>
                <a:schemeClr val="bg1"/>
              </a:solidFill>
              <a:latin typeface="思源宋体 CN Medium" panose="02020500000000000000" pitchFamily="18" charset="-122"/>
              <a:ea typeface="思源宋体 CN Medium" panose="02020500000000000000" pitchFamily="18" charset="-122"/>
            </a:endParaRPr>
          </a:p>
        </p:txBody>
      </p:sp>
      <p:sp>
        <p:nvSpPr>
          <p:cNvPr id="7" name="任意多边形: 形状 6"/>
          <p:cNvSpPr/>
          <p:nvPr/>
        </p:nvSpPr>
        <p:spPr>
          <a:xfrm rot="5400000">
            <a:off x="-889416" y="4823240"/>
            <a:ext cx="2572152" cy="7933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10977562" y="462965"/>
            <a:ext cx="2428875" cy="2428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10" name="直接连接符 9"/>
          <p:cNvCxnSpPr/>
          <p:nvPr/>
        </p:nvCxnSpPr>
        <p:spPr>
          <a:xfrm>
            <a:off x="5783047" y="1998971"/>
            <a:ext cx="6259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00"/>
                                        <p:tgtEl>
                                          <p:spTgt spid="4"/>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down)">
                                      <p:cBhvr>
                                        <p:cTn id="26" dur="500"/>
                                        <p:tgtEl>
                                          <p:spTgt spid="6"/>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4" grpId="0"/>
      <p:bldP spid="5" grpId="0"/>
      <p:bldP spid="6" grpId="0"/>
      <p:bldP spid="7" grpId="0" bldLvl="0" animBg="1"/>
      <p:bldP spid="8"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RA7IGZ95I0VWYH2E3R3)K(6"/>
          <p:cNvPicPr>
            <a:picLocks noChangeAspect="1"/>
          </p:cNvPicPr>
          <p:nvPr/>
        </p:nvPicPr>
        <p:blipFill>
          <a:blip r:embed="rId1"/>
          <a:srcRect l="32830" t="-14" r="25806" b="14"/>
          <a:stretch>
            <a:fillRect/>
          </a:stretch>
        </p:blipFill>
        <p:spPr>
          <a:xfrm>
            <a:off x="1723390" y="2284730"/>
            <a:ext cx="2433600" cy="2433600"/>
          </a:xfrm>
          <a:prstGeom prst="ellipse">
            <a:avLst/>
          </a:prstGeom>
          <a:ln w="50800">
            <a:noFill/>
          </a:ln>
        </p:spPr>
      </p:pic>
      <p:sp>
        <p:nvSpPr>
          <p:cNvPr id="5" name="空心弧 4"/>
          <p:cNvSpPr/>
          <p:nvPr/>
        </p:nvSpPr>
        <p:spPr>
          <a:xfrm rot="16200000">
            <a:off x="1101725" y="1636395"/>
            <a:ext cx="3730625" cy="3730625"/>
          </a:xfrm>
          <a:prstGeom prst="blockArc">
            <a:avLst>
              <a:gd name="adj1" fmla="val 10800000"/>
              <a:gd name="adj2" fmla="val 92758"/>
              <a:gd name="adj3" fmla="val 13722"/>
            </a:avLst>
          </a:prstGeom>
          <a:gradFill>
            <a:gsLst>
              <a:gs pos="54000">
                <a:srgbClr val="FFC880">
                  <a:alpha val="100000"/>
                </a:srgbClr>
              </a:gs>
              <a:gs pos="0">
                <a:srgbClr val="FF9000"/>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CN Light" panose="020B0300000000000000" pitchFamily="34" charset="-122"/>
              <a:ea typeface="思源黑体 CN Light" panose="020B0300000000000000" pitchFamily="34" charset="-122"/>
            </a:endParaRPr>
          </a:p>
        </p:txBody>
      </p:sp>
      <p:sp>
        <p:nvSpPr>
          <p:cNvPr id="6" name="椭圆 5"/>
          <p:cNvSpPr/>
          <p:nvPr/>
        </p:nvSpPr>
        <p:spPr>
          <a:xfrm>
            <a:off x="4440555" y="2448560"/>
            <a:ext cx="658495" cy="658495"/>
          </a:xfrm>
          <a:prstGeom prst="ellipse">
            <a:avLst/>
          </a:prstGeom>
          <a:solidFill>
            <a:schemeClr val="accent2"/>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7" name="椭圆 6"/>
          <p:cNvSpPr/>
          <p:nvPr/>
        </p:nvSpPr>
        <p:spPr>
          <a:xfrm>
            <a:off x="4759325" y="3737610"/>
            <a:ext cx="658495" cy="658495"/>
          </a:xfrm>
          <a:prstGeom prst="ellipse">
            <a:avLst/>
          </a:prstGeom>
          <a:solidFill>
            <a:schemeClr val="accent2"/>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793" name="矩形: 圆顶角 792"/>
          <p:cNvSpPr/>
          <p:nvPr/>
        </p:nvSpPr>
        <p:spPr>
          <a:xfrm rot="5400000" flipH="1">
            <a:off x="7721600" y="-19050"/>
            <a:ext cx="985520" cy="5593080"/>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9" name="矩形: 圆顶角 792"/>
          <p:cNvSpPr/>
          <p:nvPr/>
        </p:nvSpPr>
        <p:spPr>
          <a:xfrm rot="5400000" flipH="1">
            <a:off x="8159115" y="1270635"/>
            <a:ext cx="985520" cy="5593080"/>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学习目标</a:t>
            </a:r>
            <a:endParaRPr lang="zh-CN" altLang="en-US" sz="3200" b="1" dirty="0">
              <a:latin typeface="微软雅黑" panose="020B0503020204020204" charset="-122"/>
              <a:ea typeface="微软雅黑" panose="020B0503020204020204" charset="-122"/>
            </a:endParaRPr>
          </a:p>
        </p:txBody>
      </p:sp>
      <p:sp>
        <p:nvSpPr>
          <p:cNvPr id="11" name="空心弧 10"/>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CN Regular" panose="020B0500000000000000" pitchFamily="34" charset="-122"/>
              <a:ea typeface="思源黑体 CN Regular" panose="020B0500000000000000" pitchFamily="34" charset="-122"/>
            </a:endParaRPr>
          </a:p>
        </p:txBody>
      </p:sp>
      <p:sp>
        <p:nvSpPr>
          <p:cNvPr id="15" name="文本框 14"/>
          <p:cNvSpPr txBox="1"/>
          <p:nvPr/>
        </p:nvSpPr>
        <p:spPr>
          <a:xfrm>
            <a:off x="4481195" y="2516505"/>
            <a:ext cx="588623" cy="523220"/>
          </a:xfrm>
          <a:prstGeom prst="rect">
            <a:avLst/>
          </a:prstGeom>
          <a:noFill/>
        </p:spPr>
        <p:txBody>
          <a:bodyPr wrap="none" rtlCol="0">
            <a:spAutoFit/>
          </a:bodyPr>
          <a:lstStyle/>
          <a:p>
            <a:r>
              <a:rPr lang="en-US" altLang="zh-CN" sz="2800" b="1" i="1" dirty="0">
                <a:solidFill>
                  <a:schemeClr val="bg1"/>
                </a:solidFill>
                <a:latin typeface="思源黑体 CN Light" panose="020B0300000000000000" pitchFamily="34" charset="-122"/>
                <a:ea typeface="思源黑体 CN Light" panose="020B0300000000000000" pitchFamily="34" charset="-122"/>
              </a:rPr>
              <a:t>01</a:t>
            </a:r>
            <a:endParaRPr lang="en-US" altLang="zh-CN" sz="2800" b="1" i="1" dirty="0">
              <a:solidFill>
                <a:schemeClr val="bg1"/>
              </a:solidFill>
              <a:latin typeface="思源黑体 CN Light" panose="020B0300000000000000" pitchFamily="34" charset="-122"/>
              <a:ea typeface="思源黑体 CN Light" panose="020B0300000000000000" pitchFamily="34" charset="-122"/>
            </a:endParaRPr>
          </a:p>
        </p:txBody>
      </p:sp>
      <p:sp>
        <p:nvSpPr>
          <p:cNvPr id="16" name="文本框 15"/>
          <p:cNvSpPr txBox="1"/>
          <p:nvPr/>
        </p:nvSpPr>
        <p:spPr>
          <a:xfrm>
            <a:off x="4742815" y="3805555"/>
            <a:ext cx="588623" cy="523220"/>
          </a:xfrm>
          <a:prstGeom prst="rect">
            <a:avLst/>
          </a:prstGeom>
          <a:noFill/>
        </p:spPr>
        <p:txBody>
          <a:bodyPr wrap="none" rtlCol="0">
            <a:spAutoFit/>
          </a:bodyPr>
          <a:lstStyle/>
          <a:p>
            <a:r>
              <a:rPr lang="en-US" altLang="zh-CN" sz="2800" b="1" i="1" dirty="0">
                <a:solidFill>
                  <a:schemeClr val="bg1"/>
                </a:solidFill>
                <a:latin typeface="思源黑体 CN Light" panose="020B0300000000000000" pitchFamily="34" charset="-122"/>
                <a:ea typeface="思源黑体 CN Light" panose="020B0300000000000000" pitchFamily="34" charset="-122"/>
              </a:rPr>
              <a:t>02</a:t>
            </a:r>
            <a:endParaRPr lang="en-US" altLang="zh-CN" sz="2800" b="1" i="1" dirty="0">
              <a:solidFill>
                <a:schemeClr val="bg1"/>
              </a:solidFill>
              <a:latin typeface="思源黑体 CN Light" panose="020B0300000000000000" pitchFamily="34" charset="-122"/>
              <a:ea typeface="思源黑体 CN Light" panose="020B0300000000000000" pitchFamily="34" charset="-122"/>
            </a:endParaRPr>
          </a:p>
        </p:txBody>
      </p:sp>
      <p:sp>
        <p:nvSpPr>
          <p:cNvPr id="32" name="文本框 31"/>
          <p:cNvSpPr txBox="1"/>
          <p:nvPr/>
        </p:nvSpPr>
        <p:spPr>
          <a:xfrm>
            <a:off x="5604510" y="2625090"/>
            <a:ext cx="5220335" cy="306705"/>
          </a:xfrm>
          <a:prstGeom prst="rect">
            <a:avLst/>
          </a:prstGeom>
          <a:solidFill>
            <a:srgbClr val="000000">
              <a:alpha val="0"/>
            </a:srgbClr>
          </a:solidFill>
        </p:spPr>
        <p:txBody>
          <a:bodyPr wrap="square" rtlCol="0" anchor="t">
            <a:spAutoFit/>
          </a:bodyPr>
          <a:lstStyle/>
          <a:p>
            <a:pPr algn="l"/>
            <a:r>
              <a:rPr sz="1400" dirty="0">
                <a:latin typeface="微软雅黑" panose="020B0503020204020204" charset="-122"/>
                <a:ea typeface="微软雅黑" panose="020B0503020204020204" charset="-122"/>
              </a:rPr>
              <a:t>能了解汽车租赁存在的主要法律问题</a:t>
            </a:r>
            <a:endParaRPr sz="1400" dirty="0">
              <a:latin typeface="微软雅黑" panose="020B0503020204020204" charset="-122"/>
              <a:ea typeface="微软雅黑" panose="020B0503020204020204" charset="-122"/>
            </a:endParaRPr>
          </a:p>
        </p:txBody>
      </p:sp>
      <p:sp>
        <p:nvSpPr>
          <p:cNvPr id="13" name="文本框 12"/>
          <p:cNvSpPr txBox="1"/>
          <p:nvPr/>
        </p:nvSpPr>
        <p:spPr>
          <a:xfrm>
            <a:off x="6042025" y="3914140"/>
            <a:ext cx="5220335" cy="306705"/>
          </a:xfrm>
          <a:prstGeom prst="rect">
            <a:avLst/>
          </a:prstGeom>
          <a:solidFill>
            <a:srgbClr val="000000">
              <a:alpha val="0"/>
            </a:srgbClr>
          </a:solidFill>
        </p:spPr>
        <p:txBody>
          <a:bodyPr wrap="square" rtlCol="0" anchor="t">
            <a:spAutoFit/>
          </a:bodyPr>
          <a:lstStyle/>
          <a:p>
            <a:pPr algn="l"/>
            <a:r>
              <a:rPr sz="1400" dirty="0">
                <a:latin typeface="微软雅黑" panose="020B0503020204020204" charset="-122"/>
                <a:ea typeface="微软雅黑" panose="020B0503020204020204" charset="-122"/>
              </a:rPr>
              <a:t>能熟悉涉及汽车租赁的相关法规和法律措施</a:t>
            </a:r>
            <a:endParaRPr sz="140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checkerboard(across)">
                                      <p:cBhvr>
                                        <p:cTn id="7" dur="500"/>
                                        <p:tgtEl>
                                          <p:spTgt spid="48"/>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heckerboard(across)">
                                      <p:cBhvr>
                                        <p:cTn id="10" dur="500"/>
                                        <p:tgtEl>
                                          <p:spTgt spid="11"/>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par>
                          <p:cTn id="14" fill="hold">
                            <p:stCondLst>
                              <p:cond delay="500"/>
                            </p:stCondLst>
                            <p:childTnLst>
                              <p:par>
                                <p:cTn id="15" presetID="3" presetClass="entr" presetSubtype="1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793"/>
                                        </p:tgtEl>
                                        <p:attrNameLst>
                                          <p:attrName>style.visibility</p:attrName>
                                        </p:attrNameLst>
                                      </p:cBhvr>
                                      <p:to>
                                        <p:strVal val="visible"/>
                                      </p:to>
                                    </p:set>
                                    <p:animEffect transition="in" filter="blinds(horizontal)">
                                      <p:cBhvr>
                                        <p:cTn id="20" dur="500"/>
                                        <p:tgtEl>
                                          <p:spTgt spid="793"/>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blinds(horizontal)">
                                      <p:cBhvr>
                                        <p:cTn id="23" dur="500"/>
                                        <p:tgtEl>
                                          <p:spTgt spid="15"/>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blinds(horizontal)">
                                      <p:cBhvr>
                                        <p:cTn id="26" dur="500"/>
                                        <p:tgtEl>
                                          <p:spTgt spid="32"/>
                                        </p:tgtEl>
                                      </p:cBhvr>
                                    </p:animEffect>
                                  </p:childTnLst>
                                </p:cTn>
                              </p:par>
                            </p:childTnLst>
                          </p:cTn>
                        </p:par>
                        <p:par>
                          <p:cTn id="27" fill="hold">
                            <p:stCondLst>
                              <p:cond delay="1000"/>
                            </p:stCondLst>
                            <p:childTnLst>
                              <p:par>
                                <p:cTn id="28" presetID="3" presetClass="entr" presetSubtype="10"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linds(horizontal)">
                                      <p:cBhvr>
                                        <p:cTn id="30" dur="500"/>
                                        <p:tgtEl>
                                          <p:spTgt spid="7"/>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blinds(horizontal)">
                                      <p:cBhvr>
                                        <p:cTn id="33" dur="500"/>
                                        <p:tgtEl>
                                          <p:spTgt spid="9"/>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blinds(horizontal)">
                                      <p:cBhvr>
                                        <p:cTn id="36" dur="500"/>
                                        <p:tgtEl>
                                          <p:spTgt spid="16"/>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blinds(horizontal)">
                                      <p:cBhvr>
                                        <p:cTn id="3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6" grpId="0" bldLvl="0" animBg="1"/>
      <p:bldP spid="6" grpId="1" animBg="1"/>
      <p:bldP spid="7" grpId="0" bldLvl="0" animBg="1"/>
      <p:bldP spid="7" grpId="1" animBg="1"/>
      <p:bldP spid="793" grpId="0" bldLvl="0" animBg="1"/>
      <p:bldP spid="793" grpId="1" animBg="1"/>
      <p:bldP spid="9" grpId="0" bldLvl="0" animBg="1"/>
      <p:bldP spid="9" grpId="1" animBg="1"/>
      <p:bldP spid="48" grpId="0"/>
      <p:bldP spid="48" grpId="1"/>
      <p:bldP spid="11" grpId="0" bldLvl="0" animBg="1"/>
      <p:bldP spid="11" grpId="1" animBg="1"/>
      <p:bldP spid="15" grpId="0"/>
      <p:bldP spid="15" grpId="1"/>
      <p:bldP spid="16" grpId="0"/>
      <p:bldP spid="16" grpId="1"/>
      <p:bldP spid="32" grpId="0" bldLvl="0" animBg="1"/>
      <p:bldP spid="32" grpId="1" animBg="1"/>
      <p:bldP spid="13" grpId="0" bldLvl="0" animBg="1"/>
      <p:bldP spid="13"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428874" y="-90488"/>
            <a:ext cx="7334252" cy="733425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 name="椭圆 1"/>
          <p:cNvSpPr/>
          <p:nvPr/>
        </p:nvSpPr>
        <p:spPr>
          <a:xfrm>
            <a:off x="3471862" y="952499"/>
            <a:ext cx="5248275" cy="5248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4784942" y="3308035"/>
            <a:ext cx="2621280" cy="829945"/>
          </a:xfrm>
          <a:prstGeom prst="rect">
            <a:avLst/>
          </a:prstGeom>
          <a:noFill/>
        </p:spPr>
        <p:txBody>
          <a:bodyPr wrap="none" rtlCol="0">
            <a:spAutoFit/>
          </a:bodyPr>
          <a:lstStyle/>
          <a:p>
            <a:r>
              <a:rPr lang="zh-CN" altLang="en-US" sz="4800" dirty="0">
                <a:solidFill>
                  <a:schemeClr val="bg1"/>
                </a:solidFill>
                <a:latin typeface="思源宋体 CN Medium" panose="02020500000000000000" pitchFamily="18" charset="-122"/>
                <a:ea typeface="思源宋体 CN Medium" panose="02020500000000000000" pitchFamily="18" charset="-122"/>
              </a:rPr>
              <a:t>学习准备</a:t>
            </a:r>
            <a:endParaRPr lang="zh-CN" altLang="en-US" sz="4800" dirty="0">
              <a:solidFill>
                <a:schemeClr val="bg1"/>
              </a:solidFill>
              <a:latin typeface="思源宋体 CN Medium" panose="02020500000000000000" pitchFamily="18" charset="-122"/>
              <a:ea typeface="思源宋体 CN Medium" panose="02020500000000000000" pitchFamily="18" charset="-122"/>
            </a:endParaRPr>
          </a:p>
        </p:txBody>
      </p:sp>
      <p:sp>
        <p:nvSpPr>
          <p:cNvPr id="5" name="文本框 4"/>
          <p:cNvSpPr txBox="1"/>
          <p:nvPr/>
        </p:nvSpPr>
        <p:spPr>
          <a:xfrm>
            <a:off x="4784625" y="4244580"/>
            <a:ext cx="2827655" cy="306705"/>
          </a:xfrm>
          <a:prstGeom prst="rect">
            <a:avLst/>
          </a:prstGeom>
          <a:noFill/>
        </p:spPr>
        <p:txBody>
          <a:bodyPr wrap="none" rtlCol="0">
            <a:spAutoFit/>
          </a:bodyPr>
          <a:lstStyle/>
          <a:p>
            <a:pPr algn="l"/>
            <a:r>
              <a:rPr lang="en-US" altLang="zh-CN" sz="1400" spc="300" dirty="0">
                <a:solidFill>
                  <a:schemeClr val="bg1"/>
                </a:solidFill>
                <a:latin typeface="方正粗黑宋简体" panose="02000000000000000000" charset="-122"/>
                <a:ea typeface="方正粗黑宋简体" panose="02000000000000000000" charset="-122"/>
                <a:sym typeface="+mn-ea"/>
              </a:rPr>
              <a:t>STUDY PREPARATION</a:t>
            </a:r>
            <a:endParaRPr lang="en-US" altLang="zh-CN" sz="1400" spc="300" dirty="0">
              <a:solidFill>
                <a:schemeClr val="bg1"/>
              </a:solidFill>
              <a:latin typeface="方正粗黑宋简体" panose="02000000000000000000" charset="-122"/>
              <a:ea typeface="方正粗黑宋简体" panose="02000000000000000000" charset="-122"/>
              <a:sym typeface="+mn-ea"/>
            </a:endParaRPr>
          </a:p>
        </p:txBody>
      </p:sp>
      <p:sp>
        <p:nvSpPr>
          <p:cNvPr id="6" name="文本框 5"/>
          <p:cNvSpPr txBox="1"/>
          <p:nvPr/>
        </p:nvSpPr>
        <p:spPr>
          <a:xfrm>
            <a:off x="4162104" y="2108203"/>
            <a:ext cx="3831590" cy="1198880"/>
          </a:xfrm>
          <a:prstGeom prst="rect">
            <a:avLst/>
          </a:prstGeom>
          <a:noFill/>
        </p:spPr>
        <p:txBody>
          <a:bodyPr wrap="none" rtlCol="0">
            <a:spAutoFit/>
          </a:bodyPr>
          <a:lstStyle/>
          <a:p>
            <a:r>
              <a:rPr lang="en-US" altLang="zh-CN" sz="7200" dirty="0">
                <a:solidFill>
                  <a:schemeClr val="bg1"/>
                </a:solidFill>
                <a:latin typeface="思源宋体 CN Medium" panose="02020500000000000000" pitchFamily="18" charset="-122"/>
                <a:ea typeface="思源宋体 CN Medium" panose="02020500000000000000" pitchFamily="18" charset="-122"/>
              </a:rPr>
              <a:t>PART 03</a:t>
            </a:r>
            <a:endParaRPr lang="zh-CN" altLang="en-US" sz="7200" dirty="0">
              <a:solidFill>
                <a:schemeClr val="bg1"/>
              </a:solidFill>
              <a:latin typeface="思源宋体 CN Medium" panose="02020500000000000000" pitchFamily="18" charset="-122"/>
              <a:ea typeface="思源宋体 CN Medium" panose="02020500000000000000" pitchFamily="18" charset="-122"/>
            </a:endParaRPr>
          </a:p>
        </p:txBody>
      </p:sp>
      <p:sp>
        <p:nvSpPr>
          <p:cNvPr id="7" name="任意多边形: 形状 6"/>
          <p:cNvSpPr/>
          <p:nvPr/>
        </p:nvSpPr>
        <p:spPr>
          <a:xfrm rot="5400000">
            <a:off x="-889416" y="4823240"/>
            <a:ext cx="2572152" cy="7933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10977562" y="462965"/>
            <a:ext cx="2428875" cy="2428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10" name="直接连接符 9"/>
          <p:cNvCxnSpPr/>
          <p:nvPr/>
        </p:nvCxnSpPr>
        <p:spPr>
          <a:xfrm>
            <a:off x="5783047" y="1998971"/>
            <a:ext cx="6259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4" grpId="0"/>
      <p:bldP spid="5" grpId="0"/>
      <p:bldP spid="6" grpId="0"/>
      <p:bldP spid="7" grpId="0" bldLvl="0" animBg="1"/>
      <p:bldP spid="8"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 name="图片 101"/>
          <p:cNvPicPr>
            <a:picLocks noChangeAspect="1"/>
          </p:cNvPicPr>
          <p:nvPr/>
        </p:nvPicPr>
        <p:blipFill>
          <a:blip r:embed="rId1"/>
          <a:srcRect r="6378"/>
          <a:stretch>
            <a:fillRect/>
          </a:stretch>
        </p:blipFill>
        <p:spPr>
          <a:xfrm>
            <a:off x="1349375" y="2134235"/>
            <a:ext cx="2516505" cy="1688465"/>
          </a:xfrm>
          <a:prstGeom prst="rect">
            <a:avLst/>
          </a:prstGeom>
          <a:noFill/>
          <a:ln w="9525">
            <a:noFill/>
          </a:ln>
        </p:spPr>
      </p:pic>
      <p:grpSp>
        <p:nvGrpSpPr>
          <p:cNvPr id="9" name="组合 8"/>
          <p:cNvGrpSpPr/>
          <p:nvPr/>
        </p:nvGrpSpPr>
        <p:grpSpPr>
          <a:xfrm>
            <a:off x="3653790" y="1244600"/>
            <a:ext cx="4931410" cy="491490"/>
            <a:chOff x="5754" y="1960"/>
            <a:chExt cx="7766" cy="774"/>
          </a:xfrm>
        </p:grpSpPr>
        <p:sp>
          <p:nvSpPr>
            <p:cNvPr id="26" name="矩形: 圆角 43"/>
            <p:cNvSpPr/>
            <p:nvPr/>
          </p:nvSpPr>
          <p:spPr>
            <a:xfrm>
              <a:off x="6391" y="1960"/>
              <a:ext cx="6492"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27" name="文本框 26"/>
            <p:cNvSpPr txBox="1"/>
            <p:nvPr/>
          </p:nvSpPr>
          <p:spPr>
            <a:xfrm>
              <a:off x="5754" y="2033"/>
              <a:ext cx="7766" cy="628"/>
            </a:xfrm>
            <a:prstGeom prst="rect">
              <a:avLst/>
            </a:prstGeom>
            <a:noFill/>
          </p:spPr>
          <p:txBody>
            <a:bodyPr wrap="square" rtlCol="0">
              <a:spAutoFit/>
            </a:bodyPr>
            <a:lstStyle/>
            <a:p>
              <a:pPr algn="ctr"/>
              <a:r>
                <a:rPr lang="zh-CN" altLang="en-US" sz="2000" b="1" dirty="0">
                  <a:solidFill>
                    <a:schemeClr val="bg1"/>
                  </a:solidFill>
                  <a:latin typeface="微软雅黑" panose="020B0503020204020204" charset="-122"/>
                  <a:ea typeface="微软雅黑" panose="020B0503020204020204" charset="-122"/>
                </a:rPr>
                <a:t>一、汽车租赁的主要法律问题</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2" name="文本框 1"/>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10" name="文本框 9"/>
          <p:cNvSpPr txBox="1"/>
          <p:nvPr/>
        </p:nvSpPr>
        <p:spPr>
          <a:xfrm>
            <a:off x="4938395" y="2133600"/>
            <a:ext cx="4123055" cy="437515"/>
          </a:xfrm>
          <a:prstGeom prst="rect">
            <a:avLst/>
          </a:prstGeom>
          <a:noFill/>
        </p:spPr>
        <p:txBody>
          <a:bodyPr wrap="square" rtlCol="0">
            <a:spAutoFit/>
          </a:bodyPr>
          <a:lstStyle/>
          <a:p>
            <a:pPr>
              <a:lnSpc>
                <a:spcPct val="125000"/>
              </a:lnSpc>
            </a:pPr>
            <a:r>
              <a:rPr lang="zh-CN" altLang="en-US" b="1" dirty="0">
                <a:latin typeface="微软雅黑" panose="020B0503020204020204" charset="-122"/>
                <a:ea typeface="微软雅黑" panose="020B0503020204020204" charset="-122"/>
                <a:cs typeface="+mn-ea"/>
                <a:sym typeface="+mn-lt"/>
              </a:rPr>
              <a:t>（一）“善意取得”被利用</a:t>
            </a:r>
            <a:endParaRPr lang="zh-CN" altLang="en-US" b="1" dirty="0">
              <a:latin typeface="微软雅黑" panose="020B0503020204020204" charset="-122"/>
              <a:ea typeface="微软雅黑" panose="020B0503020204020204" charset="-122"/>
              <a:cs typeface="+mn-ea"/>
              <a:sym typeface="+mn-lt"/>
            </a:endParaRPr>
          </a:p>
        </p:txBody>
      </p:sp>
      <p:sp>
        <p:nvSpPr>
          <p:cNvPr id="11" name="文本框 10"/>
          <p:cNvSpPr txBox="1"/>
          <p:nvPr/>
        </p:nvSpPr>
        <p:spPr>
          <a:xfrm>
            <a:off x="4938666" y="2631055"/>
            <a:ext cx="6460853" cy="899160"/>
          </a:xfrm>
          <a:prstGeom prst="rect">
            <a:avLst/>
          </a:prstGeom>
          <a:noFill/>
        </p:spPr>
        <p:txBody>
          <a:bodyPr wrap="square" rtlCol="0">
            <a:spAutoFit/>
          </a:bodyPr>
          <a:lstStyle/>
          <a:p>
            <a:pPr>
              <a:lnSpc>
                <a:spcPct val="125000"/>
              </a:lnSpc>
            </a:pPr>
            <a:r>
              <a:rPr sz="1400" dirty="0">
                <a:latin typeface="微软雅黑" panose="020B0503020204020204" charset="-122"/>
                <a:ea typeface="微软雅黑" panose="020B0503020204020204" charset="-122"/>
                <a:cs typeface="微软雅黑" panose="020B0503020204020204" charset="-122"/>
                <a:sym typeface="+mn-lt"/>
              </a:rPr>
              <a:t>“善意取得”是指动产占有人向第三人转移动产所有权或为第三人设定其他物权，即使动产占有人无处分动产的权利，如受让人在取得该动产时系出于善意，则受让人取得该物的所有权，原权利人丧失所有权。</a:t>
            </a:r>
            <a:endParaRPr sz="1400" dirty="0">
              <a:latin typeface="微软雅黑" panose="020B0503020204020204" charset="-122"/>
              <a:ea typeface="微软雅黑" panose="020B0503020204020204" charset="-122"/>
              <a:cs typeface="微软雅黑" panose="020B0503020204020204" charset="-122"/>
              <a:sym typeface="+mn-lt"/>
            </a:endParaRPr>
          </a:p>
        </p:txBody>
      </p:sp>
      <p:sp>
        <p:nvSpPr>
          <p:cNvPr id="15" name="文本框 14"/>
          <p:cNvSpPr txBox="1"/>
          <p:nvPr/>
        </p:nvSpPr>
        <p:spPr>
          <a:xfrm>
            <a:off x="4938395" y="4183380"/>
            <a:ext cx="5872480" cy="437515"/>
          </a:xfrm>
          <a:prstGeom prst="rect">
            <a:avLst/>
          </a:prstGeom>
          <a:noFill/>
        </p:spPr>
        <p:txBody>
          <a:bodyPr wrap="square" rtlCol="0">
            <a:spAutoFit/>
          </a:bodyPr>
          <a:lstStyle/>
          <a:p>
            <a:pPr>
              <a:lnSpc>
                <a:spcPct val="125000"/>
              </a:lnSpc>
              <a:buClrTx/>
              <a:buSzTx/>
              <a:buFontTx/>
            </a:pPr>
            <a:r>
              <a:rPr lang="zh-CN" altLang="en-US" b="1" dirty="0">
                <a:latin typeface="微软雅黑" panose="020B0503020204020204" charset="-122"/>
                <a:ea typeface="微软雅黑" panose="020B0503020204020204" charset="-122"/>
                <a:cs typeface="+mn-ea"/>
                <a:sym typeface="+mn-lt"/>
              </a:rPr>
              <a:t>（二）未办理车辆登记不属于善意取得</a:t>
            </a:r>
            <a:endParaRPr lang="zh-CN" altLang="en-US" b="1" dirty="0">
              <a:latin typeface="微软雅黑" panose="020B0503020204020204" charset="-122"/>
              <a:ea typeface="微软雅黑" panose="020B0503020204020204" charset="-122"/>
              <a:cs typeface="+mn-ea"/>
              <a:sym typeface="+mn-lt"/>
            </a:endParaRPr>
          </a:p>
        </p:txBody>
      </p:sp>
      <p:sp>
        <p:nvSpPr>
          <p:cNvPr id="16" name="文本框 15"/>
          <p:cNvSpPr txBox="1"/>
          <p:nvPr/>
        </p:nvSpPr>
        <p:spPr>
          <a:xfrm>
            <a:off x="4938666" y="4680835"/>
            <a:ext cx="6460853" cy="1706880"/>
          </a:xfrm>
          <a:prstGeom prst="rect">
            <a:avLst/>
          </a:prstGeom>
          <a:noFill/>
        </p:spPr>
        <p:txBody>
          <a:bodyPr wrap="square" rtlCol="0">
            <a:spAutoFit/>
          </a:bodyPr>
          <a:lstStyle/>
          <a:p>
            <a:pPr>
              <a:lnSpc>
                <a:spcPct val="125000"/>
              </a:lnSpc>
            </a:pPr>
            <a:r>
              <a:rPr sz="1400" dirty="0">
                <a:latin typeface="微软雅黑" panose="020B0503020204020204" charset="-122"/>
                <a:ea typeface="微软雅黑" panose="020B0503020204020204" charset="-122"/>
                <a:cs typeface="微软雅黑" panose="020B0503020204020204" charset="-122"/>
                <a:sym typeface="+mn-lt"/>
              </a:rPr>
              <a:t>根据有关法律规定，受让方未办理车辆变更手续不属于善意取得。机动车、飞机、</a:t>
            </a:r>
            <a:endParaRPr sz="1400" dirty="0">
              <a:latin typeface="微软雅黑" panose="020B0503020204020204" charset="-122"/>
              <a:ea typeface="微软雅黑" panose="020B0503020204020204" charset="-122"/>
              <a:cs typeface="微软雅黑" panose="020B0503020204020204" charset="-122"/>
              <a:sym typeface="+mn-lt"/>
            </a:endParaRPr>
          </a:p>
          <a:p>
            <a:pPr>
              <a:lnSpc>
                <a:spcPct val="125000"/>
              </a:lnSpc>
            </a:pPr>
            <a:r>
              <a:rPr sz="1400" dirty="0">
                <a:latin typeface="微软雅黑" panose="020B0503020204020204" charset="-122"/>
                <a:ea typeface="微软雅黑" panose="020B0503020204020204" charset="-122"/>
                <a:cs typeface="微软雅黑" panose="020B0503020204020204" charset="-122"/>
                <a:sym typeface="+mn-lt"/>
              </a:rPr>
              <a:t>船舶登记制度是唯一由法律确定的动产登记制度，而其他动产物权的变更，并不需要进行登记。这主要是针对在动产中，交通工具价值相对高而制定的。有关车辆买卖、抵押办理登记手续的法规如下：</a:t>
            </a:r>
            <a:endParaRPr sz="1400" dirty="0">
              <a:latin typeface="微软雅黑" panose="020B0503020204020204" charset="-122"/>
              <a:ea typeface="微软雅黑" panose="020B0503020204020204" charset="-122"/>
              <a:cs typeface="微软雅黑" panose="020B0503020204020204" charset="-122"/>
              <a:sym typeface="+mn-lt"/>
            </a:endParaRPr>
          </a:p>
          <a:p>
            <a:pPr>
              <a:lnSpc>
                <a:spcPct val="125000"/>
              </a:lnSpc>
            </a:pPr>
            <a:r>
              <a:rPr sz="1400" dirty="0">
                <a:latin typeface="微软雅黑" panose="020B0503020204020204" charset="-122"/>
                <a:ea typeface="微软雅黑" panose="020B0503020204020204" charset="-122"/>
                <a:cs typeface="微软雅黑" panose="020B0503020204020204" charset="-122"/>
                <a:sym typeface="+mn-lt"/>
              </a:rPr>
              <a:t>1.《中华人民共和国担保法》</a:t>
            </a:r>
            <a:endParaRPr sz="1400" dirty="0">
              <a:latin typeface="微软雅黑" panose="020B0503020204020204" charset="-122"/>
              <a:ea typeface="微软雅黑" panose="020B0503020204020204" charset="-122"/>
              <a:cs typeface="微软雅黑" panose="020B0503020204020204" charset="-122"/>
              <a:sym typeface="+mn-lt"/>
            </a:endParaRPr>
          </a:p>
          <a:p>
            <a:pPr>
              <a:lnSpc>
                <a:spcPct val="125000"/>
              </a:lnSpc>
            </a:pPr>
            <a:r>
              <a:rPr sz="1400" dirty="0">
                <a:latin typeface="微软雅黑" panose="020B0503020204020204" charset="-122"/>
                <a:ea typeface="微软雅黑" panose="020B0503020204020204" charset="-122"/>
                <a:cs typeface="微软雅黑" panose="020B0503020204020204" charset="-122"/>
                <a:sym typeface="+mn-lt"/>
              </a:rPr>
              <a:t>2.《机动车登记规定》（公安部令第 102 号）</a:t>
            </a:r>
            <a:endParaRPr sz="1400" dirty="0">
              <a:latin typeface="微软雅黑" panose="020B0503020204020204" charset="-122"/>
              <a:ea typeface="微软雅黑" panose="020B0503020204020204" charset="-122"/>
              <a:cs typeface="微软雅黑" panose="020B0503020204020204" charset="-122"/>
              <a:sym typeface="+mn-lt"/>
            </a:endParaRPr>
          </a:p>
        </p:txBody>
      </p:sp>
      <p:sp>
        <p:nvSpPr>
          <p:cNvPr id="17" name="椭圆 16"/>
          <p:cNvSpPr/>
          <p:nvPr/>
        </p:nvSpPr>
        <p:spPr>
          <a:xfrm>
            <a:off x="4196505" y="2631055"/>
            <a:ext cx="494774" cy="494774"/>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mn-ea"/>
              <a:sym typeface="+mn-lt"/>
            </a:endParaRPr>
          </a:p>
        </p:txBody>
      </p:sp>
      <p:sp>
        <p:nvSpPr>
          <p:cNvPr id="18" name="椭圆 17"/>
          <p:cNvSpPr/>
          <p:nvPr/>
        </p:nvSpPr>
        <p:spPr>
          <a:xfrm>
            <a:off x="4196505" y="4529455"/>
            <a:ext cx="494774" cy="494774"/>
          </a:xfrm>
          <a:prstGeom prst="ellipse">
            <a:avLst/>
          </a:prstGeom>
          <a:solidFill>
            <a:srgbClr val="F4D9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mn-ea"/>
              <a:sym typeface="+mn-lt"/>
            </a:endParaRPr>
          </a:p>
        </p:txBody>
      </p:sp>
      <p:sp>
        <p:nvSpPr>
          <p:cNvPr id="19" name="等腰三角形 18"/>
          <p:cNvSpPr/>
          <p:nvPr/>
        </p:nvSpPr>
        <p:spPr>
          <a:xfrm>
            <a:off x="4295464" y="2759684"/>
            <a:ext cx="296856" cy="2375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mn-ea"/>
              <a:sym typeface="+mn-lt"/>
            </a:endParaRPr>
          </a:p>
        </p:txBody>
      </p:sp>
      <p:sp>
        <p:nvSpPr>
          <p:cNvPr id="20" name="禁止符 19"/>
          <p:cNvSpPr/>
          <p:nvPr/>
        </p:nvSpPr>
        <p:spPr>
          <a:xfrm>
            <a:off x="4295464" y="4630421"/>
            <a:ext cx="296856" cy="294640"/>
          </a:xfrm>
          <a:prstGeom prst="noSmoking">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grpSp>
        <p:nvGrpSpPr>
          <p:cNvPr id="52" name="组合 51"/>
          <p:cNvGrpSpPr/>
          <p:nvPr/>
        </p:nvGrpSpPr>
        <p:grpSpPr>
          <a:xfrm>
            <a:off x="4938395" y="3627120"/>
            <a:ext cx="3171825" cy="368300"/>
            <a:chOff x="4954359" y="3970171"/>
            <a:chExt cx="3062502" cy="231546"/>
          </a:xfrm>
        </p:grpSpPr>
        <p:grpSp>
          <p:nvGrpSpPr>
            <p:cNvPr id="5" name="组合 4"/>
            <p:cNvGrpSpPr/>
            <p:nvPr/>
          </p:nvGrpSpPr>
          <p:grpSpPr>
            <a:xfrm>
              <a:off x="4954359" y="3970172"/>
              <a:ext cx="1525814" cy="231545"/>
              <a:chOff x="4954359" y="3970172"/>
              <a:chExt cx="1525814" cy="231545"/>
            </a:xfrm>
          </p:grpSpPr>
          <p:grpSp>
            <p:nvGrpSpPr>
              <p:cNvPr id="7" name="组合 6"/>
              <p:cNvGrpSpPr/>
              <p:nvPr/>
            </p:nvGrpSpPr>
            <p:grpSpPr>
              <a:xfrm>
                <a:off x="4954359" y="3970172"/>
                <a:ext cx="757470" cy="231545"/>
                <a:chOff x="4954359" y="3970172"/>
                <a:chExt cx="757470" cy="231545"/>
              </a:xfrm>
            </p:grpSpPr>
            <p:sp>
              <p:nvSpPr>
                <p:cNvPr id="8" name="箭头: V 形 25"/>
                <p:cNvSpPr/>
                <p:nvPr/>
              </p:nvSpPr>
              <p:spPr>
                <a:xfrm>
                  <a:off x="4954359" y="3970176"/>
                  <a:ext cx="151494" cy="231541"/>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12" name="箭头: V 形 26"/>
                <p:cNvSpPr/>
                <p:nvPr/>
              </p:nvSpPr>
              <p:spPr>
                <a:xfrm>
                  <a:off x="5105853" y="3970175"/>
                  <a:ext cx="151494" cy="231541"/>
                </a:xfrm>
                <a:prstGeom prst="chevron">
                  <a:avLst/>
                </a:prstGeom>
                <a:solidFill>
                  <a:srgbClr val="94D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28" name="箭头: V 形 27"/>
                <p:cNvSpPr/>
                <p:nvPr/>
              </p:nvSpPr>
              <p:spPr>
                <a:xfrm>
                  <a:off x="5257347" y="3970174"/>
                  <a:ext cx="151494" cy="231541"/>
                </a:xfrm>
                <a:prstGeom prst="chevron">
                  <a:avLst/>
                </a:prstGeom>
                <a:solidFill>
                  <a:srgbClr val="D5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13" name="箭头: V 形 28"/>
                <p:cNvSpPr/>
                <p:nvPr/>
              </p:nvSpPr>
              <p:spPr>
                <a:xfrm>
                  <a:off x="5408841" y="3970173"/>
                  <a:ext cx="151494" cy="231541"/>
                </a:xfrm>
                <a:prstGeom prst="chevron">
                  <a:avLst/>
                </a:prstGeom>
                <a:solidFill>
                  <a:srgbClr val="F4D9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14" name="箭头: V 形 29"/>
                <p:cNvSpPr/>
                <p:nvPr/>
              </p:nvSpPr>
              <p:spPr>
                <a:xfrm>
                  <a:off x="5560335" y="3970172"/>
                  <a:ext cx="151494" cy="231541"/>
                </a:xfrm>
                <a:prstGeom prst="chevron">
                  <a:avLst/>
                </a:prstGeom>
                <a:solidFill>
                  <a:srgbClr val="7BAA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grpSp>
          <p:grpSp>
            <p:nvGrpSpPr>
              <p:cNvPr id="21" name="组合 20"/>
              <p:cNvGrpSpPr/>
              <p:nvPr/>
            </p:nvGrpSpPr>
            <p:grpSpPr>
              <a:xfrm>
                <a:off x="5722703" y="3970172"/>
                <a:ext cx="757470" cy="231545"/>
                <a:chOff x="4954359" y="3970172"/>
                <a:chExt cx="757470" cy="231545"/>
              </a:xfrm>
            </p:grpSpPr>
            <p:sp>
              <p:nvSpPr>
                <p:cNvPr id="22" name="箭头: V 形 32"/>
                <p:cNvSpPr/>
                <p:nvPr/>
              </p:nvSpPr>
              <p:spPr>
                <a:xfrm>
                  <a:off x="4954359" y="3970176"/>
                  <a:ext cx="151494" cy="231541"/>
                </a:xfrm>
                <a:prstGeom prst="chevron">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23" name="箭头: V 形 33"/>
                <p:cNvSpPr/>
                <p:nvPr/>
              </p:nvSpPr>
              <p:spPr>
                <a:xfrm>
                  <a:off x="5105853" y="3970175"/>
                  <a:ext cx="151494" cy="231541"/>
                </a:xfrm>
                <a:prstGeom prst="chevron">
                  <a:avLst/>
                </a:prstGeom>
                <a:solidFill>
                  <a:srgbClr val="94D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24" name="箭头: V 形 34"/>
                <p:cNvSpPr/>
                <p:nvPr/>
              </p:nvSpPr>
              <p:spPr>
                <a:xfrm>
                  <a:off x="5257347" y="3970174"/>
                  <a:ext cx="151494" cy="231541"/>
                </a:xfrm>
                <a:prstGeom prst="chevron">
                  <a:avLst/>
                </a:prstGeom>
                <a:solidFill>
                  <a:srgbClr val="D5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25" name="箭头: V 形 35"/>
                <p:cNvSpPr/>
                <p:nvPr/>
              </p:nvSpPr>
              <p:spPr>
                <a:xfrm>
                  <a:off x="5408841" y="3970173"/>
                  <a:ext cx="151494" cy="231541"/>
                </a:xfrm>
                <a:prstGeom prst="chevron">
                  <a:avLst/>
                </a:prstGeom>
                <a:solidFill>
                  <a:srgbClr val="F4D9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49" name="箭头: V 形 36"/>
                <p:cNvSpPr/>
                <p:nvPr/>
              </p:nvSpPr>
              <p:spPr>
                <a:xfrm>
                  <a:off x="5560335" y="3970172"/>
                  <a:ext cx="151494" cy="231541"/>
                </a:xfrm>
                <a:prstGeom prst="chevron">
                  <a:avLst/>
                </a:prstGeom>
                <a:solidFill>
                  <a:srgbClr val="7BAA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grpSp>
        </p:grpSp>
        <p:grpSp>
          <p:nvGrpSpPr>
            <p:cNvPr id="50" name="组合 49"/>
            <p:cNvGrpSpPr/>
            <p:nvPr/>
          </p:nvGrpSpPr>
          <p:grpSpPr>
            <a:xfrm>
              <a:off x="6491047" y="3970171"/>
              <a:ext cx="1525814" cy="231545"/>
              <a:chOff x="4954359" y="3970172"/>
              <a:chExt cx="1525814" cy="231545"/>
            </a:xfrm>
          </p:grpSpPr>
          <p:grpSp>
            <p:nvGrpSpPr>
              <p:cNvPr id="51" name="组合 50"/>
              <p:cNvGrpSpPr/>
              <p:nvPr/>
            </p:nvGrpSpPr>
            <p:grpSpPr>
              <a:xfrm>
                <a:off x="4954359" y="3970172"/>
                <a:ext cx="757470" cy="231545"/>
                <a:chOff x="4954359" y="3970172"/>
                <a:chExt cx="757470" cy="231545"/>
              </a:xfrm>
            </p:grpSpPr>
            <p:sp>
              <p:nvSpPr>
                <p:cNvPr id="53" name="箭头: V 形 46"/>
                <p:cNvSpPr/>
                <p:nvPr/>
              </p:nvSpPr>
              <p:spPr>
                <a:xfrm>
                  <a:off x="4954359" y="3970176"/>
                  <a:ext cx="151494" cy="231541"/>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54" name="箭头: V 形 47"/>
                <p:cNvSpPr/>
                <p:nvPr/>
              </p:nvSpPr>
              <p:spPr>
                <a:xfrm>
                  <a:off x="5105853" y="3970175"/>
                  <a:ext cx="151494" cy="231541"/>
                </a:xfrm>
                <a:prstGeom prst="chevron">
                  <a:avLst/>
                </a:prstGeom>
                <a:solidFill>
                  <a:srgbClr val="94D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55" name="箭头: V 形 48"/>
                <p:cNvSpPr/>
                <p:nvPr/>
              </p:nvSpPr>
              <p:spPr>
                <a:xfrm>
                  <a:off x="5257347" y="3970174"/>
                  <a:ext cx="151494" cy="231541"/>
                </a:xfrm>
                <a:prstGeom prst="chevron">
                  <a:avLst/>
                </a:prstGeom>
                <a:solidFill>
                  <a:srgbClr val="D5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56" name="箭头: V 形 49"/>
                <p:cNvSpPr/>
                <p:nvPr/>
              </p:nvSpPr>
              <p:spPr>
                <a:xfrm>
                  <a:off x="5408841" y="3970173"/>
                  <a:ext cx="151494" cy="231541"/>
                </a:xfrm>
                <a:prstGeom prst="chevron">
                  <a:avLst/>
                </a:prstGeom>
                <a:solidFill>
                  <a:srgbClr val="F4D9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57" name="箭头: V 形 50"/>
                <p:cNvSpPr/>
                <p:nvPr/>
              </p:nvSpPr>
              <p:spPr>
                <a:xfrm>
                  <a:off x="5560335" y="3970172"/>
                  <a:ext cx="151494" cy="231541"/>
                </a:xfrm>
                <a:prstGeom prst="chevron">
                  <a:avLst/>
                </a:prstGeom>
                <a:solidFill>
                  <a:srgbClr val="7BAA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grpSp>
          <p:grpSp>
            <p:nvGrpSpPr>
              <p:cNvPr id="58" name="组合 57"/>
              <p:cNvGrpSpPr/>
              <p:nvPr/>
            </p:nvGrpSpPr>
            <p:grpSpPr>
              <a:xfrm>
                <a:off x="5722703" y="3970172"/>
                <a:ext cx="757470" cy="231545"/>
                <a:chOff x="4954359" y="3970172"/>
                <a:chExt cx="757470" cy="231545"/>
              </a:xfrm>
            </p:grpSpPr>
            <p:sp>
              <p:nvSpPr>
                <p:cNvPr id="59" name="箭头: V 形 41"/>
                <p:cNvSpPr/>
                <p:nvPr/>
              </p:nvSpPr>
              <p:spPr>
                <a:xfrm>
                  <a:off x="4954359" y="3970176"/>
                  <a:ext cx="151494" cy="231541"/>
                </a:xfrm>
                <a:prstGeom prst="chevron">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60" name="箭头: V 形 42"/>
                <p:cNvSpPr/>
                <p:nvPr/>
              </p:nvSpPr>
              <p:spPr>
                <a:xfrm>
                  <a:off x="5105853" y="3970175"/>
                  <a:ext cx="151494" cy="231541"/>
                </a:xfrm>
                <a:prstGeom prst="chevron">
                  <a:avLst/>
                </a:prstGeom>
                <a:solidFill>
                  <a:srgbClr val="94D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61" name="箭头: V 形 43"/>
                <p:cNvSpPr/>
                <p:nvPr/>
              </p:nvSpPr>
              <p:spPr>
                <a:xfrm>
                  <a:off x="5257347" y="3970174"/>
                  <a:ext cx="151494" cy="231541"/>
                </a:xfrm>
                <a:prstGeom prst="chevron">
                  <a:avLst/>
                </a:prstGeom>
                <a:solidFill>
                  <a:srgbClr val="D5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62" name="箭头: V 形 44"/>
                <p:cNvSpPr/>
                <p:nvPr/>
              </p:nvSpPr>
              <p:spPr>
                <a:xfrm>
                  <a:off x="5408841" y="3970173"/>
                  <a:ext cx="151494" cy="231541"/>
                </a:xfrm>
                <a:prstGeom prst="chevron">
                  <a:avLst/>
                </a:prstGeom>
                <a:solidFill>
                  <a:srgbClr val="F4D9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63" name="箭头: V 形 45"/>
                <p:cNvSpPr/>
                <p:nvPr/>
              </p:nvSpPr>
              <p:spPr>
                <a:xfrm>
                  <a:off x="5560335" y="3970172"/>
                  <a:ext cx="151494" cy="231541"/>
                </a:xfrm>
                <a:prstGeom prst="chevron">
                  <a:avLst/>
                </a:prstGeom>
                <a:solidFill>
                  <a:srgbClr val="7BAA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grpSp>
        </p:grpSp>
      </p:grpSp>
      <p:grpSp>
        <p:nvGrpSpPr>
          <p:cNvPr id="64" name="组合 63"/>
          <p:cNvGrpSpPr/>
          <p:nvPr/>
        </p:nvGrpSpPr>
        <p:grpSpPr>
          <a:xfrm>
            <a:off x="8108950" y="3627120"/>
            <a:ext cx="3171825" cy="368300"/>
            <a:chOff x="4954359" y="3970171"/>
            <a:chExt cx="3062502" cy="231546"/>
          </a:xfrm>
        </p:grpSpPr>
        <p:grpSp>
          <p:nvGrpSpPr>
            <p:cNvPr id="65" name="组合 64"/>
            <p:cNvGrpSpPr/>
            <p:nvPr/>
          </p:nvGrpSpPr>
          <p:grpSpPr>
            <a:xfrm>
              <a:off x="4954359" y="3970172"/>
              <a:ext cx="1525814" cy="231545"/>
              <a:chOff x="4954359" y="3970172"/>
              <a:chExt cx="1525814" cy="231545"/>
            </a:xfrm>
          </p:grpSpPr>
          <p:grpSp>
            <p:nvGrpSpPr>
              <p:cNvPr id="68" name="组合 67"/>
              <p:cNvGrpSpPr/>
              <p:nvPr/>
            </p:nvGrpSpPr>
            <p:grpSpPr>
              <a:xfrm>
                <a:off x="4954359" y="3970172"/>
                <a:ext cx="757470" cy="231545"/>
                <a:chOff x="4954359" y="3970172"/>
                <a:chExt cx="757470" cy="231545"/>
              </a:xfrm>
            </p:grpSpPr>
            <p:sp>
              <p:nvSpPr>
                <p:cNvPr id="75" name="箭头: V 形 74"/>
                <p:cNvSpPr/>
                <p:nvPr/>
              </p:nvSpPr>
              <p:spPr>
                <a:xfrm>
                  <a:off x="4954359" y="3970176"/>
                  <a:ext cx="151494" cy="231541"/>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76" name="箭头: V 形 75"/>
                <p:cNvSpPr/>
                <p:nvPr/>
              </p:nvSpPr>
              <p:spPr>
                <a:xfrm>
                  <a:off x="5105853" y="3970175"/>
                  <a:ext cx="151494" cy="231541"/>
                </a:xfrm>
                <a:prstGeom prst="chevron">
                  <a:avLst/>
                </a:prstGeom>
                <a:solidFill>
                  <a:srgbClr val="94D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77" name="箭头: V 形 76"/>
                <p:cNvSpPr/>
                <p:nvPr/>
              </p:nvSpPr>
              <p:spPr>
                <a:xfrm>
                  <a:off x="5257347" y="3970174"/>
                  <a:ext cx="151494" cy="231541"/>
                </a:xfrm>
                <a:prstGeom prst="chevron">
                  <a:avLst/>
                </a:prstGeom>
                <a:solidFill>
                  <a:srgbClr val="D5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78" name="箭头: V 形 77"/>
                <p:cNvSpPr/>
                <p:nvPr/>
              </p:nvSpPr>
              <p:spPr>
                <a:xfrm>
                  <a:off x="5408841" y="3970173"/>
                  <a:ext cx="151494" cy="231541"/>
                </a:xfrm>
                <a:prstGeom prst="chevron">
                  <a:avLst/>
                </a:prstGeom>
                <a:solidFill>
                  <a:srgbClr val="F4D9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79" name="箭头: V 形 78"/>
                <p:cNvSpPr/>
                <p:nvPr/>
              </p:nvSpPr>
              <p:spPr>
                <a:xfrm>
                  <a:off x="5560335" y="3970172"/>
                  <a:ext cx="151494" cy="231541"/>
                </a:xfrm>
                <a:prstGeom prst="chevron">
                  <a:avLst/>
                </a:prstGeom>
                <a:solidFill>
                  <a:srgbClr val="7BAA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grpSp>
          <p:grpSp>
            <p:nvGrpSpPr>
              <p:cNvPr id="69" name="组合 68"/>
              <p:cNvGrpSpPr/>
              <p:nvPr/>
            </p:nvGrpSpPr>
            <p:grpSpPr>
              <a:xfrm>
                <a:off x="5722703" y="3970172"/>
                <a:ext cx="757470" cy="231545"/>
                <a:chOff x="4954359" y="3970172"/>
                <a:chExt cx="757470" cy="231545"/>
              </a:xfrm>
            </p:grpSpPr>
            <p:sp>
              <p:nvSpPr>
                <p:cNvPr id="70" name="箭头: V 形 69"/>
                <p:cNvSpPr/>
                <p:nvPr/>
              </p:nvSpPr>
              <p:spPr>
                <a:xfrm>
                  <a:off x="4954359" y="3970176"/>
                  <a:ext cx="151494" cy="231541"/>
                </a:xfrm>
                <a:prstGeom prst="chevron">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71" name="箭头: V 形 70"/>
                <p:cNvSpPr/>
                <p:nvPr/>
              </p:nvSpPr>
              <p:spPr>
                <a:xfrm>
                  <a:off x="5105853" y="3970175"/>
                  <a:ext cx="151494" cy="231541"/>
                </a:xfrm>
                <a:prstGeom prst="chevron">
                  <a:avLst/>
                </a:prstGeom>
                <a:solidFill>
                  <a:srgbClr val="94D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72" name="箭头: V 形 71"/>
                <p:cNvSpPr/>
                <p:nvPr/>
              </p:nvSpPr>
              <p:spPr>
                <a:xfrm>
                  <a:off x="5257347" y="3970174"/>
                  <a:ext cx="151494" cy="231541"/>
                </a:xfrm>
                <a:prstGeom prst="chevron">
                  <a:avLst/>
                </a:prstGeom>
                <a:solidFill>
                  <a:srgbClr val="D5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73" name="箭头: V 形 72"/>
                <p:cNvSpPr/>
                <p:nvPr/>
              </p:nvSpPr>
              <p:spPr>
                <a:xfrm>
                  <a:off x="5408841" y="3970173"/>
                  <a:ext cx="151494" cy="231541"/>
                </a:xfrm>
                <a:prstGeom prst="chevron">
                  <a:avLst/>
                </a:prstGeom>
                <a:solidFill>
                  <a:srgbClr val="F4D9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74" name="箭头: V 形 73"/>
                <p:cNvSpPr/>
                <p:nvPr/>
              </p:nvSpPr>
              <p:spPr>
                <a:xfrm>
                  <a:off x="5560335" y="3970172"/>
                  <a:ext cx="151494" cy="231541"/>
                </a:xfrm>
                <a:prstGeom prst="chevron">
                  <a:avLst/>
                </a:prstGeom>
                <a:solidFill>
                  <a:srgbClr val="7BAA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grpSp>
        </p:grpSp>
        <p:grpSp>
          <p:nvGrpSpPr>
            <p:cNvPr id="66" name="组合 65"/>
            <p:cNvGrpSpPr/>
            <p:nvPr/>
          </p:nvGrpSpPr>
          <p:grpSpPr>
            <a:xfrm>
              <a:off x="6491047" y="3970171"/>
              <a:ext cx="1525814" cy="231545"/>
              <a:chOff x="4954359" y="3970172"/>
              <a:chExt cx="1525814" cy="231545"/>
            </a:xfrm>
          </p:grpSpPr>
          <p:grpSp>
            <p:nvGrpSpPr>
              <p:cNvPr id="67" name="组合 66"/>
              <p:cNvGrpSpPr/>
              <p:nvPr/>
            </p:nvGrpSpPr>
            <p:grpSpPr>
              <a:xfrm>
                <a:off x="4954359" y="3970172"/>
                <a:ext cx="757470" cy="231545"/>
                <a:chOff x="4954359" y="3970172"/>
                <a:chExt cx="757470" cy="231545"/>
              </a:xfrm>
            </p:grpSpPr>
            <p:sp>
              <p:nvSpPr>
                <p:cNvPr id="81" name="箭头: V 形 62"/>
                <p:cNvSpPr/>
                <p:nvPr/>
              </p:nvSpPr>
              <p:spPr>
                <a:xfrm>
                  <a:off x="4954359" y="3970176"/>
                  <a:ext cx="151494" cy="231541"/>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82" name="箭头: V 形 63"/>
                <p:cNvSpPr/>
                <p:nvPr/>
              </p:nvSpPr>
              <p:spPr>
                <a:xfrm>
                  <a:off x="5105853" y="3970175"/>
                  <a:ext cx="151494" cy="231541"/>
                </a:xfrm>
                <a:prstGeom prst="chevron">
                  <a:avLst/>
                </a:prstGeom>
                <a:solidFill>
                  <a:srgbClr val="94D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83" name="箭头: V 形 64"/>
                <p:cNvSpPr/>
                <p:nvPr/>
              </p:nvSpPr>
              <p:spPr>
                <a:xfrm>
                  <a:off x="5257347" y="3970174"/>
                  <a:ext cx="151494" cy="231541"/>
                </a:xfrm>
                <a:prstGeom prst="chevron">
                  <a:avLst/>
                </a:prstGeom>
                <a:solidFill>
                  <a:srgbClr val="D5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84" name="箭头: V 形 65"/>
                <p:cNvSpPr/>
                <p:nvPr/>
              </p:nvSpPr>
              <p:spPr>
                <a:xfrm>
                  <a:off x="5408841" y="3970173"/>
                  <a:ext cx="151494" cy="231541"/>
                </a:xfrm>
                <a:prstGeom prst="chevron">
                  <a:avLst/>
                </a:prstGeom>
                <a:solidFill>
                  <a:srgbClr val="F4D9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85" name="箭头: V 形 66"/>
                <p:cNvSpPr/>
                <p:nvPr/>
              </p:nvSpPr>
              <p:spPr>
                <a:xfrm>
                  <a:off x="5560335" y="3970172"/>
                  <a:ext cx="151494" cy="231541"/>
                </a:xfrm>
                <a:prstGeom prst="chevron">
                  <a:avLst/>
                </a:prstGeom>
                <a:solidFill>
                  <a:srgbClr val="7BAA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grpSp>
          <p:grpSp>
            <p:nvGrpSpPr>
              <p:cNvPr id="86" name="组合 85"/>
              <p:cNvGrpSpPr/>
              <p:nvPr/>
            </p:nvGrpSpPr>
            <p:grpSpPr>
              <a:xfrm>
                <a:off x="5722703" y="3970172"/>
                <a:ext cx="757470" cy="231545"/>
                <a:chOff x="4954359" y="3970172"/>
                <a:chExt cx="757470" cy="231545"/>
              </a:xfrm>
            </p:grpSpPr>
            <p:sp>
              <p:nvSpPr>
                <p:cNvPr id="87" name="箭头: V 形 57"/>
                <p:cNvSpPr/>
                <p:nvPr/>
              </p:nvSpPr>
              <p:spPr>
                <a:xfrm>
                  <a:off x="4954359" y="3970176"/>
                  <a:ext cx="151494" cy="231541"/>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88" name="箭头: V 形 58"/>
                <p:cNvSpPr/>
                <p:nvPr/>
              </p:nvSpPr>
              <p:spPr>
                <a:xfrm>
                  <a:off x="5105853" y="3970175"/>
                  <a:ext cx="151494" cy="231541"/>
                </a:xfrm>
                <a:prstGeom prst="chevron">
                  <a:avLst/>
                </a:prstGeom>
                <a:solidFill>
                  <a:srgbClr val="94D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89" name="箭头: V 形 59"/>
                <p:cNvSpPr/>
                <p:nvPr/>
              </p:nvSpPr>
              <p:spPr>
                <a:xfrm>
                  <a:off x="5257347" y="3970174"/>
                  <a:ext cx="151494" cy="231541"/>
                </a:xfrm>
                <a:prstGeom prst="chevron">
                  <a:avLst/>
                </a:prstGeom>
                <a:solidFill>
                  <a:srgbClr val="D5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90" name="箭头: V 形 60"/>
                <p:cNvSpPr/>
                <p:nvPr/>
              </p:nvSpPr>
              <p:spPr>
                <a:xfrm>
                  <a:off x="5408841" y="3970173"/>
                  <a:ext cx="151494" cy="231541"/>
                </a:xfrm>
                <a:prstGeom prst="chevron">
                  <a:avLst/>
                </a:prstGeom>
                <a:solidFill>
                  <a:srgbClr val="F4D9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91" name="箭头: V 形 61"/>
                <p:cNvSpPr/>
                <p:nvPr/>
              </p:nvSpPr>
              <p:spPr>
                <a:xfrm>
                  <a:off x="5560335" y="3970172"/>
                  <a:ext cx="151494" cy="231541"/>
                </a:xfrm>
                <a:prstGeom prst="chevron">
                  <a:avLst/>
                </a:prstGeom>
                <a:solidFill>
                  <a:srgbClr val="7BAA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grpSp>
        </p:grpSp>
      </p:grpSp>
      <p:pic>
        <p:nvPicPr>
          <p:cNvPr id="103" name="图片 102"/>
          <p:cNvPicPr/>
          <p:nvPr/>
        </p:nvPicPr>
        <p:blipFill>
          <a:blip r:embed="rId2"/>
          <a:srcRect t="10150"/>
          <a:stretch>
            <a:fillRect/>
          </a:stretch>
        </p:blipFill>
        <p:spPr>
          <a:xfrm>
            <a:off x="1349375" y="4325620"/>
            <a:ext cx="2516505" cy="16954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3" presetClass="entr" presetSubtype="10" fill="hold" nodeType="afterEffect">
                                  <p:stCondLst>
                                    <p:cond delay="0"/>
                                  </p:stCondLst>
                                  <p:childTnLst>
                                    <p:set>
                                      <p:cBhvr>
                                        <p:cTn id="13" dur="1" fill="hold">
                                          <p:stCondLst>
                                            <p:cond delay="0"/>
                                          </p:stCondLst>
                                        </p:cTn>
                                        <p:tgtEl>
                                          <p:spTgt spid="102"/>
                                        </p:tgtEl>
                                        <p:attrNameLst>
                                          <p:attrName>style.visibility</p:attrName>
                                        </p:attrNameLst>
                                      </p:cBhvr>
                                      <p:to>
                                        <p:strVal val="visible"/>
                                      </p:to>
                                    </p:set>
                                    <p:animEffect transition="in" filter="blinds(horizontal)">
                                      <p:cBhvr>
                                        <p:cTn id="14" dur="500"/>
                                        <p:tgtEl>
                                          <p:spTgt spid="102"/>
                                        </p:tgtEl>
                                      </p:cBhvr>
                                    </p:animEffect>
                                  </p:childTnLst>
                                </p:cTn>
                              </p:par>
                              <p:par>
                                <p:cTn id="15" presetID="3" presetClass="entr" presetSubtype="1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linds(horizontal)">
                                      <p:cBhvr>
                                        <p:cTn id="20" dur="500"/>
                                        <p:tgtEl>
                                          <p:spTgt spid="10"/>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linds(horizontal)">
                                      <p:cBhvr>
                                        <p:cTn id="23" dur="500"/>
                                        <p:tgtEl>
                                          <p:spTgt spid="11"/>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blinds(horizontal)">
                                      <p:cBhvr>
                                        <p:cTn id="26" dur="500"/>
                                        <p:tgtEl>
                                          <p:spTgt spid="15"/>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blinds(horizontal)">
                                      <p:cBhvr>
                                        <p:cTn id="29" dur="500"/>
                                        <p:tgtEl>
                                          <p:spTgt spid="16"/>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linds(horizontal)">
                                      <p:cBhvr>
                                        <p:cTn id="32" dur="500"/>
                                        <p:tgtEl>
                                          <p:spTgt spid="17"/>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blinds(horizontal)">
                                      <p:cBhvr>
                                        <p:cTn id="35" dur="500"/>
                                        <p:tgtEl>
                                          <p:spTgt spid="18"/>
                                        </p:tgtEl>
                                      </p:cBhvr>
                                    </p:animEffect>
                                  </p:childTnLst>
                                </p:cTn>
                              </p:par>
                              <p:par>
                                <p:cTn id="36" presetID="3" presetClass="entr" presetSubtype="10"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blinds(horizontal)">
                                      <p:cBhvr>
                                        <p:cTn id="38" dur="500"/>
                                        <p:tgtEl>
                                          <p:spTgt spid="19"/>
                                        </p:tgtEl>
                                      </p:cBhvr>
                                    </p:animEffect>
                                  </p:childTnLst>
                                </p:cTn>
                              </p:par>
                              <p:par>
                                <p:cTn id="39" presetID="3" presetClass="entr" presetSubtype="10"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blinds(horizontal)">
                                      <p:cBhvr>
                                        <p:cTn id="41" dur="500"/>
                                        <p:tgtEl>
                                          <p:spTgt spid="20"/>
                                        </p:tgtEl>
                                      </p:cBhvr>
                                    </p:animEffect>
                                  </p:childTnLst>
                                </p:cTn>
                              </p:par>
                              <p:par>
                                <p:cTn id="42" presetID="3" presetClass="entr" presetSubtype="10" fill="hold" nodeType="with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blinds(horizontal)">
                                      <p:cBhvr>
                                        <p:cTn id="44" dur="500"/>
                                        <p:tgtEl>
                                          <p:spTgt spid="52"/>
                                        </p:tgtEl>
                                      </p:cBhvr>
                                    </p:animEffect>
                                  </p:childTnLst>
                                </p:cTn>
                              </p:par>
                              <p:par>
                                <p:cTn id="45" presetID="3" presetClass="entr" presetSubtype="10" fill="hold" nodeType="withEffect">
                                  <p:stCondLst>
                                    <p:cond delay="0"/>
                                  </p:stCondLst>
                                  <p:childTnLst>
                                    <p:set>
                                      <p:cBhvr>
                                        <p:cTn id="46" dur="1" fill="hold">
                                          <p:stCondLst>
                                            <p:cond delay="0"/>
                                          </p:stCondLst>
                                        </p:cTn>
                                        <p:tgtEl>
                                          <p:spTgt spid="64"/>
                                        </p:tgtEl>
                                        <p:attrNameLst>
                                          <p:attrName>style.visibility</p:attrName>
                                        </p:attrNameLst>
                                      </p:cBhvr>
                                      <p:to>
                                        <p:strVal val="visible"/>
                                      </p:to>
                                    </p:set>
                                    <p:animEffect transition="in" filter="blinds(horizontal)">
                                      <p:cBhvr>
                                        <p:cTn id="47" dur="500"/>
                                        <p:tgtEl>
                                          <p:spTgt spid="64"/>
                                        </p:tgtEl>
                                      </p:cBhvr>
                                    </p:animEffect>
                                  </p:childTnLst>
                                </p:cTn>
                              </p:par>
                              <p:par>
                                <p:cTn id="48" presetID="3" presetClass="entr" presetSubtype="10" fill="hold" nodeType="withEffect">
                                  <p:stCondLst>
                                    <p:cond delay="0"/>
                                  </p:stCondLst>
                                  <p:childTnLst>
                                    <p:set>
                                      <p:cBhvr>
                                        <p:cTn id="49" dur="1" fill="hold">
                                          <p:stCondLst>
                                            <p:cond delay="0"/>
                                          </p:stCondLst>
                                        </p:cTn>
                                        <p:tgtEl>
                                          <p:spTgt spid="103"/>
                                        </p:tgtEl>
                                        <p:attrNameLst>
                                          <p:attrName>style.visibility</p:attrName>
                                        </p:attrNameLst>
                                      </p:cBhvr>
                                      <p:to>
                                        <p:strVal val="visible"/>
                                      </p:to>
                                    </p:set>
                                    <p:animEffect transition="in" filter="blinds(horizontal)">
                                      <p:cBhvr>
                                        <p:cTn id="50"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P spid="10" grpId="0"/>
      <p:bldP spid="10" grpId="1"/>
      <p:bldP spid="11" grpId="0"/>
      <p:bldP spid="11" grpId="1"/>
      <p:bldP spid="15" grpId="0"/>
      <p:bldP spid="15" grpId="1"/>
      <p:bldP spid="16" grpId="0"/>
      <p:bldP spid="16" grpId="1"/>
      <p:bldP spid="17" grpId="0" animBg="1"/>
      <p:bldP spid="17" grpId="1" animBg="1"/>
      <p:bldP spid="18" grpId="0" animBg="1"/>
      <p:bldP spid="18" grpId="1" animBg="1"/>
      <p:bldP spid="19" grpId="0" animBg="1"/>
      <p:bldP spid="19" grpId="1" animBg="1"/>
      <p:bldP spid="20" grpId="0" animBg="1"/>
      <p:bldP spid="20"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653790" y="1244600"/>
            <a:ext cx="4931410" cy="491490"/>
            <a:chOff x="5754" y="1960"/>
            <a:chExt cx="7766" cy="774"/>
          </a:xfrm>
        </p:grpSpPr>
        <p:sp>
          <p:nvSpPr>
            <p:cNvPr id="26" name="矩形: 圆角 43"/>
            <p:cNvSpPr/>
            <p:nvPr/>
          </p:nvSpPr>
          <p:spPr>
            <a:xfrm>
              <a:off x="6391" y="1960"/>
              <a:ext cx="6492"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27" name="文本框 26"/>
            <p:cNvSpPr txBox="1"/>
            <p:nvPr/>
          </p:nvSpPr>
          <p:spPr>
            <a:xfrm>
              <a:off x="5754" y="2033"/>
              <a:ext cx="7766" cy="628"/>
            </a:xfrm>
            <a:prstGeom prst="rect">
              <a:avLst/>
            </a:prstGeom>
            <a:noFill/>
          </p:spPr>
          <p:txBody>
            <a:bodyPr wrap="square" rtlCol="0">
              <a:spAutoFit/>
            </a:bodyPr>
            <a:lstStyle/>
            <a:p>
              <a:pPr algn="ctr"/>
              <a:r>
                <a:rPr lang="zh-CN" altLang="en-US" sz="2000" b="1" dirty="0">
                  <a:solidFill>
                    <a:schemeClr val="bg1"/>
                  </a:solidFill>
                  <a:latin typeface="微软雅黑" panose="020B0503020204020204" charset="-122"/>
                  <a:ea typeface="微软雅黑" panose="020B0503020204020204" charset="-122"/>
                </a:rPr>
                <a:t>二、相关法律措施的运用</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2" name="文本框 1"/>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6" name="组合 5"/>
          <p:cNvGrpSpPr/>
          <p:nvPr/>
        </p:nvGrpSpPr>
        <p:grpSpPr>
          <a:xfrm>
            <a:off x="8057515" y="2262505"/>
            <a:ext cx="3461385" cy="1203960"/>
            <a:chOff x="2249389" y="1651447"/>
            <a:chExt cx="4568687" cy="1203960"/>
          </a:xfrm>
        </p:grpSpPr>
        <p:sp>
          <p:nvSpPr>
            <p:cNvPr id="29" name="文本框 28"/>
            <p:cNvSpPr txBox="1"/>
            <p:nvPr/>
          </p:nvSpPr>
          <p:spPr>
            <a:xfrm>
              <a:off x="2249389" y="1651447"/>
              <a:ext cx="2596791" cy="460375"/>
            </a:xfrm>
            <a:prstGeom prst="rect">
              <a:avLst/>
            </a:prstGeom>
            <a:noFill/>
          </p:spPr>
          <p:txBody>
            <a:bodyPr wrap="square" rtlCol="0">
              <a:spAutoFit/>
            </a:bodyPr>
            <a:lstStyle/>
            <a:p>
              <a:pPr defTabSz="457200">
                <a:lnSpc>
                  <a:spcPct val="150000"/>
                </a:lnSpc>
                <a:buSzPct val="25000"/>
                <a:defRPr/>
              </a:pPr>
              <a:r>
                <a:rPr lang="zh-CN" altLang="en-US" sz="1600" b="1" dirty="0">
                  <a:solidFill>
                    <a:schemeClr val="tx1">
                      <a:lumMod val="75000"/>
                      <a:lumOff val="25000"/>
                    </a:schemeClr>
                  </a:solidFill>
                  <a:latin typeface="微软雅黑" panose="020B0503020204020204" charset="-122"/>
                  <a:ea typeface="微软雅黑" panose="020B0503020204020204" charset="-122"/>
                </a:rPr>
                <a:t>2. 先予执行</a:t>
              </a:r>
              <a:endParaRPr lang="zh-CN" altLang="en-US" sz="1600" b="1" dirty="0">
                <a:solidFill>
                  <a:schemeClr val="tx1">
                    <a:lumMod val="75000"/>
                    <a:lumOff val="25000"/>
                  </a:schemeClr>
                </a:solidFill>
                <a:latin typeface="微软雅黑" panose="020B0503020204020204" charset="-122"/>
                <a:ea typeface="微软雅黑" panose="020B0503020204020204" charset="-122"/>
              </a:endParaRPr>
            </a:p>
          </p:txBody>
        </p:sp>
        <p:sp>
          <p:nvSpPr>
            <p:cNvPr id="30" name="文本框 29"/>
            <p:cNvSpPr txBox="1"/>
            <p:nvPr/>
          </p:nvSpPr>
          <p:spPr>
            <a:xfrm>
              <a:off x="2249389" y="2118172"/>
              <a:ext cx="4568687" cy="737235"/>
            </a:xfrm>
            <a:prstGeom prst="rect">
              <a:avLst/>
            </a:prstGeom>
            <a:noFill/>
          </p:spPr>
          <p:txBody>
            <a:bodyPr wrap="square" rtlCol="0">
              <a:spAutoFit/>
            </a:bodyPr>
            <a:lstStyle/>
            <a:p>
              <a:pPr defTabSz="457200">
                <a:lnSpc>
                  <a:spcPct val="150000"/>
                </a:lnSpc>
                <a:buSzPct val="25000"/>
                <a:defRPr/>
              </a:pPr>
              <a:r>
                <a:rPr lang="zh-CN" altLang="en-US" sz="1400" dirty="0">
                  <a:solidFill>
                    <a:schemeClr val="tx1">
                      <a:lumMod val="75000"/>
                      <a:lumOff val="25000"/>
                    </a:schemeClr>
                  </a:solidFill>
                  <a:latin typeface="微软雅黑" panose="020B0503020204020204" charset="-122"/>
                  <a:ea typeface="微软雅黑" panose="020B0503020204020204" charset="-122"/>
                </a:rPr>
                <a:t>先予执行是指人民法院在审理民事案件后，做出终审判决前，根据当事人的申请</a:t>
              </a:r>
              <a:endParaRPr lang="zh-CN" altLang="en-US" sz="1400"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31" name="组合 30"/>
          <p:cNvGrpSpPr/>
          <p:nvPr/>
        </p:nvGrpSpPr>
        <p:grpSpPr>
          <a:xfrm>
            <a:off x="8057515" y="4471670"/>
            <a:ext cx="3477895" cy="1527175"/>
            <a:chOff x="2249390" y="1651447"/>
            <a:chExt cx="4590478" cy="1527175"/>
          </a:xfrm>
        </p:grpSpPr>
        <p:sp>
          <p:nvSpPr>
            <p:cNvPr id="32" name="文本框 31"/>
            <p:cNvSpPr txBox="1"/>
            <p:nvPr/>
          </p:nvSpPr>
          <p:spPr>
            <a:xfrm>
              <a:off x="2249390" y="1651447"/>
              <a:ext cx="2338166" cy="460375"/>
            </a:xfrm>
            <a:prstGeom prst="rect">
              <a:avLst/>
            </a:prstGeom>
            <a:noFill/>
          </p:spPr>
          <p:txBody>
            <a:bodyPr wrap="square" rtlCol="0">
              <a:spAutoFit/>
            </a:bodyPr>
            <a:lstStyle/>
            <a:p>
              <a:pPr lvl="0" defTabSz="457200">
                <a:lnSpc>
                  <a:spcPct val="150000"/>
                </a:lnSpc>
                <a:buSzPct val="25000"/>
                <a:defRPr/>
              </a:pPr>
              <a:r>
                <a:rPr lang="zh-CN" altLang="en-US" sz="1600" b="1" dirty="0">
                  <a:solidFill>
                    <a:schemeClr val="tx1">
                      <a:lumMod val="75000"/>
                      <a:lumOff val="25000"/>
                    </a:schemeClr>
                  </a:solidFill>
                  <a:latin typeface="微软雅黑" panose="020B0503020204020204" charset="-122"/>
                  <a:ea typeface="微软雅黑" panose="020B0503020204020204" charset="-122"/>
                </a:rPr>
                <a:t>4. 自力取回权</a:t>
              </a:r>
              <a:endParaRPr lang="zh-CN" altLang="en-US" sz="1600" b="1" dirty="0">
                <a:solidFill>
                  <a:schemeClr val="tx1">
                    <a:lumMod val="75000"/>
                    <a:lumOff val="25000"/>
                  </a:schemeClr>
                </a:solidFill>
                <a:latin typeface="微软雅黑" panose="020B0503020204020204" charset="-122"/>
                <a:ea typeface="微软雅黑" panose="020B0503020204020204" charset="-122"/>
              </a:endParaRPr>
            </a:p>
          </p:txBody>
        </p:sp>
        <p:sp>
          <p:nvSpPr>
            <p:cNvPr id="33" name="文本框 32"/>
            <p:cNvSpPr txBox="1"/>
            <p:nvPr/>
          </p:nvSpPr>
          <p:spPr>
            <a:xfrm>
              <a:off x="2249390" y="2118172"/>
              <a:ext cx="4590478" cy="1060450"/>
            </a:xfrm>
            <a:prstGeom prst="rect">
              <a:avLst/>
            </a:prstGeom>
            <a:noFill/>
          </p:spPr>
          <p:txBody>
            <a:bodyPr wrap="square" rtlCol="0">
              <a:spAutoFit/>
            </a:bodyPr>
            <a:lstStyle/>
            <a:p>
              <a:pPr defTabSz="457200">
                <a:lnSpc>
                  <a:spcPct val="150000"/>
                </a:lnSpc>
                <a:buSzPct val="25000"/>
                <a:defRPr/>
              </a:pPr>
              <a:r>
                <a:rPr lang="zh-CN" altLang="en-US" sz="1400" dirty="0">
                  <a:solidFill>
                    <a:schemeClr val="tx1">
                      <a:lumMod val="75000"/>
                      <a:lumOff val="25000"/>
                    </a:schemeClr>
                  </a:solidFill>
                  <a:latin typeface="微软雅黑" panose="020B0503020204020204" charset="-122"/>
                  <a:ea typeface="微软雅黑" panose="020B0503020204020204" charset="-122"/>
                </a:rPr>
                <a:t>当租赁车辆被第三方非法占有时，部分租赁企业自己或雇用他人采取“偷窃”或“非暴力”措施自行取回租赁车辆。</a:t>
              </a:r>
              <a:endParaRPr lang="zh-CN" altLang="en-US" sz="1400"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34" name="组合 33"/>
          <p:cNvGrpSpPr/>
          <p:nvPr/>
        </p:nvGrpSpPr>
        <p:grpSpPr>
          <a:xfrm>
            <a:off x="657225" y="2262505"/>
            <a:ext cx="3479165" cy="1527175"/>
            <a:chOff x="1266101" y="1651447"/>
            <a:chExt cx="4592258" cy="1527175"/>
          </a:xfrm>
        </p:grpSpPr>
        <p:sp>
          <p:nvSpPr>
            <p:cNvPr id="35" name="文本框 34"/>
            <p:cNvSpPr txBox="1"/>
            <p:nvPr/>
          </p:nvSpPr>
          <p:spPr>
            <a:xfrm>
              <a:off x="3522273" y="1651447"/>
              <a:ext cx="2336086" cy="460375"/>
            </a:xfrm>
            <a:prstGeom prst="rect">
              <a:avLst/>
            </a:prstGeom>
            <a:noFill/>
          </p:spPr>
          <p:txBody>
            <a:bodyPr wrap="square" rtlCol="0">
              <a:spAutoFit/>
            </a:bodyPr>
            <a:lstStyle/>
            <a:p>
              <a:pPr lvl="0" algn="r">
                <a:lnSpc>
                  <a:spcPct val="150000"/>
                </a:lnSpc>
                <a:defRPr/>
              </a:pPr>
              <a:r>
                <a:rPr lang="zh-CN" altLang="en-US" sz="1600" b="1" kern="0" dirty="0">
                  <a:solidFill>
                    <a:schemeClr val="tx1">
                      <a:lumMod val="75000"/>
                      <a:lumOff val="25000"/>
                    </a:schemeClr>
                  </a:solidFill>
                  <a:latin typeface="微软雅黑" panose="020B0503020204020204" charset="-122"/>
                  <a:ea typeface="微软雅黑" panose="020B0503020204020204" charset="-122"/>
                  <a:sym typeface="字魂35号-经典雅黑" panose="00000500000000000000" pitchFamily="2" charset="-122"/>
                </a:rPr>
                <a:t>1. 财产保全</a:t>
              </a:r>
              <a:endParaRPr lang="zh-CN" altLang="en-US" sz="1600" b="1" kern="0" dirty="0">
                <a:solidFill>
                  <a:schemeClr val="tx1">
                    <a:lumMod val="75000"/>
                    <a:lumOff val="25000"/>
                  </a:schemeClr>
                </a:solidFill>
                <a:latin typeface="微软雅黑" panose="020B0503020204020204" charset="-122"/>
                <a:ea typeface="微软雅黑" panose="020B0503020204020204" charset="-122"/>
                <a:sym typeface="字魂35号-经典雅黑" panose="00000500000000000000" pitchFamily="2" charset="-122"/>
              </a:endParaRPr>
            </a:p>
          </p:txBody>
        </p:sp>
        <p:sp>
          <p:nvSpPr>
            <p:cNvPr id="36" name="文本框 35"/>
            <p:cNvSpPr txBox="1"/>
            <p:nvPr/>
          </p:nvSpPr>
          <p:spPr>
            <a:xfrm>
              <a:off x="1266101" y="2118172"/>
              <a:ext cx="4592154" cy="1060450"/>
            </a:xfrm>
            <a:prstGeom prst="rect">
              <a:avLst/>
            </a:prstGeom>
            <a:noFill/>
          </p:spPr>
          <p:txBody>
            <a:bodyPr wrap="square" rtlCol="0">
              <a:spAutoFit/>
            </a:bodyPr>
            <a:lstStyle/>
            <a:p>
              <a:pPr algn="r" defTabSz="457200">
                <a:lnSpc>
                  <a:spcPct val="150000"/>
                </a:lnSpc>
                <a:buSzPct val="25000"/>
                <a:defRPr/>
              </a:pPr>
              <a:r>
                <a:rPr lang="zh-CN" altLang="en-US" sz="1400" dirty="0">
                  <a:solidFill>
                    <a:schemeClr val="tx1">
                      <a:lumMod val="75000"/>
                      <a:lumOff val="25000"/>
                    </a:schemeClr>
                  </a:solidFill>
                  <a:latin typeface="微软雅黑" panose="020B0503020204020204" charset="-122"/>
                  <a:ea typeface="微软雅黑" panose="020B0503020204020204" charset="-122"/>
                </a:rPr>
                <a:t>当汽车租赁企业发现失控车辆的具体下落时，可向法院要求财产保全，查封租赁车辆，避免车辆再次失去下落。</a:t>
              </a:r>
              <a:endParaRPr lang="zh-CN" altLang="en-US" sz="1400"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37" name="组合 36"/>
          <p:cNvGrpSpPr/>
          <p:nvPr/>
        </p:nvGrpSpPr>
        <p:grpSpPr>
          <a:xfrm>
            <a:off x="848995" y="4471670"/>
            <a:ext cx="3287395" cy="1203960"/>
            <a:chOff x="1519440" y="1651447"/>
            <a:chExt cx="4339037" cy="1203748"/>
          </a:xfrm>
        </p:grpSpPr>
        <p:sp>
          <p:nvSpPr>
            <p:cNvPr id="38" name="文本框 37"/>
            <p:cNvSpPr txBox="1"/>
            <p:nvPr/>
          </p:nvSpPr>
          <p:spPr>
            <a:xfrm>
              <a:off x="3116930" y="1651447"/>
              <a:ext cx="2741547" cy="460375"/>
            </a:xfrm>
            <a:prstGeom prst="rect">
              <a:avLst/>
            </a:prstGeom>
            <a:noFill/>
          </p:spPr>
          <p:txBody>
            <a:bodyPr wrap="square" rtlCol="0">
              <a:spAutoFit/>
            </a:bodyPr>
            <a:lstStyle/>
            <a:p>
              <a:pPr lvl="0" algn="r">
                <a:lnSpc>
                  <a:spcPct val="150000"/>
                </a:lnSpc>
                <a:defRPr/>
              </a:pPr>
              <a:r>
                <a:rPr lang="zh-CN" altLang="en-US" sz="1600" b="1" kern="0" dirty="0">
                  <a:solidFill>
                    <a:schemeClr val="tx1">
                      <a:lumMod val="75000"/>
                      <a:lumOff val="25000"/>
                    </a:schemeClr>
                  </a:solidFill>
                  <a:latin typeface="微软雅黑" panose="020B0503020204020204" charset="-122"/>
                  <a:ea typeface="微软雅黑" panose="020B0503020204020204" charset="-122"/>
                  <a:sym typeface="字魂35号-经典雅黑" panose="00000500000000000000" pitchFamily="2" charset="-122"/>
                </a:rPr>
                <a:t>3. 先刑事后民事</a:t>
              </a:r>
              <a:endParaRPr lang="zh-CN" altLang="en-US" sz="1600" b="1" kern="0" dirty="0">
                <a:solidFill>
                  <a:schemeClr val="tx1">
                    <a:lumMod val="75000"/>
                    <a:lumOff val="25000"/>
                  </a:schemeClr>
                </a:solidFill>
                <a:latin typeface="微软雅黑" panose="020B0503020204020204" charset="-122"/>
                <a:ea typeface="微软雅黑" panose="020B0503020204020204" charset="-122"/>
                <a:sym typeface="字魂35号-经典雅黑" panose="00000500000000000000" pitchFamily="2" charset="-122"/>
              </a:endParaRPr>
            </a:p>
          </p:txBody>
        </p:sp>
        <p:sp>
          <p:nvSpPr>
            <p:cNvPr id="39" name="文本框 38"/>
            <p:cNvSpPr txBox="1"/>
            <p:nvPr/>
          </p:nvSpPr>
          <p:spPr>
            <a:xfrm>
              <a:off x="1519440" y="2117960"/>
              <a:ext cx="4338919" cy="737235"/>
            </a:xfrm>
            <a:prstGeom prst="rect">
              <a:avLst/>
            </a:prstGeom>
            <a:noFill/>
          </p:spPr>
          <p:txBody>
            <a:bodyPr wrap="square" rtlCol="0">
              <a:spAutoFit/>
            </a:bodyPr>
            <a:lstStyle/>
            <a:p>
              <a:pPr algn="r" defTabSz="457200">
                <a:lnSpc>
                  <a:spcPct val="150000"/>
                </a:lnSpc>
                <a:buSzPct val="25000"/>
                <a:defRPr/>
              </a:pPr>
              <a:r>
                <a:rPr lang="zh-CN" altLang="en-US" sz="1400" dirty="0">
                  <a:solidFill>
                    <a:schemeClr val="tx1">
                      <a:lumMod val="75000"/>
                      <a:lumOff val="25000"/>
                    </a:schemeClr>
                  </a:solidFill>
                  <a:latin typeface="微软雅黑" panose="020B0503020204020204" charset="-122"/>
                  <a:ea typeface="微软雅黑" panose="020B0503020204020204" charset="-122"/>
                </a:rPr>
                <a:t>如到法院起诉，法院可能会以“先刑事后民事”为由不予立案。</a:t>
              </a:r>
              <a:endParaRPr lang="zh-CN" altLang="en-US" sz="1400" dirty="0">
                <a:solidFill>
                  <a:schemeClr val="tx1">
                    <a:lumMod val="75000"/>
                    <a:lumOff val="25000"/>
                  </a:schemeClr>
                </a:solidFill>
                <a:latin typeface="微软雅黑" panose="020B0503020204020204" charset="-122"/>
                <a:ea typeface="微软雅黑" panose="020B0503020204020204" charset="-122"/>
              </a:endParaRPr>
            </a:p>
          </p:txBody>
        </p:sp>
      </p:grpSp>
      <p:grpSp>
        <p:nvGrpSpPr>
          <p:cNvPr id="40" name="组合 39"/>
          <p:cNvGrpSpPr/>
          <p:nvPr/>
        </p:nvGrpSpPr>
        <p:grpSpPr>
          <a:xfrm>
            <a:off x="7411720" y="4723130"/>
            <a:ext cx="586740" cy="586740"/>
            <a:chOff x="7412358" y="4333480"/>
            <a:chExt cx="586844" cy="586844"/>
          </a:xfrm>
        </p:grpSpPr>
        <p:sp>
          <p:nvSpPr>
            <p:cNvPr id="41" name="矩形: 圆角 63"/>
            <p:cNvSpPr/>
            <p:nvPr/>
          </p:nvSpPr>
          <p:spPr>
            <a:xfrm>
              <a:off x="7412358" y="4333480"/>
              <a:ext cx="586844" cy="586844"/>
            </a:xfrm>
            <a:prstGeom prst="roundRect">
              <a:avLst/>
            </a:prstGeom>
            <a:solidFill>
              <a:schemeClr val="accent4">
                <a:lumMod val="7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mn-ea"/>
                <a:sym typeface="思源黑体 CN Bold" panose="020B0800000000000000" pitchFamily="34" charset="-122"/>
              </a:endParaRPr>
            </a:p>
          </p:txBody>
        </p:sp>
        <p:sp>
          <p:nvSpPr>
            <p:cNvPr id="42" name="Freeform 206"/>
            <p:cNvSpPr/>
            <p:nvPr/>
          </p:nvSpPr>
          <p:spPr>
            <a:xfrm>
              <a:off x="7559533" y="4480171"/>
              <a:ext cx="292494" cy="293463"/>
            </a:xfrm>
            <a:custGeom>
              <a:avLst/>
              <a:gdLst/>
              <a:ahLst/>
              <a:cxnLst>
                <a:cxn ang="0">
                  <a:pos x="wd2" y="hd2"/>
                </a:cxn>
                <a:cxn ang="5400000">
                  <a:pos x="wd2" y="hd2"/>
                </a:cxn>
                <a:cxn ang="10800000">
                  <a:pos x="wd2" y="hd2"/>
                </a:cxn>
                <a:cxn ang="16200000">
                  <a:pos x="wd2" y="hd2"/>
                </a:cxn>
              </a:cxnLst>
              <a:rect l="0" t="0" r="r" b="b"/>
              <a:pathLst>
                <a:path w="21600" h="21600" extrusionOk="0">
                  <a:moveTo>
                    <a:pt x="1856" y="16369"/>
                  </a:moveTo>
                  <a:cubicBezTo>
                    <a:pt x="844" y="16706"/>
                    <a:pt x="0" y="17887"/>
                    <a:pt x="0" y="19069"/>
                  </a:cubicBezTo>
                  <a:cubicBezTo>
                    <a:pt x="0" y="21600"/>
                    <a:pt x="0" y="21600"/>
                    <a:pt x="0" y="21600"/>
                  </a:cubicBezTo>
                  <a:cubicBezTo>
                    <a:pt x="21600" y="21600"/>
                    <a:pt x="21600" y="21600"/>
                    <a:pt x="21600" y="21600"/>
                  </a:cubicBezTo>
                  <a:cubicBezTo>
                    <a:pt x="21600" y="19069"/>
                    <a:pt x="21600" y="19069"/>
                    <a:pt x="21600" y="19069"/>
                  </a:cubicBezTo>
                  <a:cubicBezTo>
                    <a:pt x="21600" y="17887"/>
                    <a:pt x="20756" y="16706"/>
                    <a:pt x="19744" y="16369"/>
                  </a:cubicBezTo>
                  <a:cubicBezTo>
                    <a:pt x="19575" y="16369"/>
                    <a:pt x="19575" y="16369"/>
                    <a:pt x="19575" y="16369"/>
                  </a:cubicBezTo>
                  <a:cubicBezTo>
                    <a:pt x="18394" y="16031"/>
                    <a:pt x="17381" y="15694"/>
                    <a:pt x="16875" y="15525"/>
                  </a:cubicBezTo>
                  <a:cubicBezTo>
                    <a:pt x="14850" y="14681"/>
                    <a:pt x="14344" y="14175"/>
                    <a:pt x="14344" y="13837"/>
                  </a:cubicBezTo>
                  <a:cubicBezTo>
                    <a:pt x="14006" y="13500"/>
                    <a:pt x="14175" y="12994"/>
                    <a:pt x="14513" y="12319"/>
                  </a:cubicBezTo>
                  <a:cubicBezTo>
                    <a:pt x="14681" y="12150"/>
                    <a:pt x="14850" y="11812"/>
                    <a:pt x="15019" y="11644"/>
                  </a:cubicBezTo>
                  <a:cubicBezTo>
                    <a:pt x="15019" y="11475"/>
                    <a:pt x="15019" y="11475"/>
                    <a:pt x="15019" y="11475"/>
                  </a:cubicBezTo>
                  <a:cubicBezTo>
                    <a:pt x="15525" y="10800"/>
                    <a:pt x="15863" y="10125"/>
                    <a:pt x="16031" y="9281"/>
                  </a:cubicBezTo>
                  <a:cubicBezTo>
                    <a:pt x="16369" y="8269"/>
                    <a:pt x="16538" y="7256"/>
                    <a:pt x="16538" y="6244"/>
                  </a:cubicBezTo>
                  <a:cubicBezTo>
                    <a:pt x="16538" y="5400"/>
                    <a:pt x="16369" y="4556"/>
                    <a:pt x="16200" y="3713"/>
                  </a:cubicBezTo>
                  <a:cubicBezTo>
                    <a:pt x="15863" y="3038"/>
                    <a:pt x="15356" y="2363"/>
                    <a:pt x="14850" y="1688"/>
                  </a:cubicBezTo>
                  <a:cubicBezTo>
                    <a:pt x="13669" y="675"/>
                    <a:pt x="12319" y="0"/>
                    <a:pt x="10800" y="0"/>
                  </a:cubicBezTo>
                  <a:cubicBezTo>
                    <a:pt x="9281" y="0"/>
                    <a:pt x="7931" y="675"/>
                    <a:pt x="6750" y="1688"/>
                  </a:cubicBezTo>
                  <a:cubicBezTo>
                    <a:pt x="6244" y="2363"/>
                    <a:pt x="5737" y="3038"/>
                    <a:pt x="5400" y="3713"/>
                  </a:cubicBezTo>
                  <a:cubicBezTo>
                    <a:pt x="5231" y="4556"/>
                    <a:pt x="5062" y="5400"/>
                    <a:pt x="5062" y="6244"/>
                  </a:cubicBezTo>
                  <a:cubicBezTo>
                    <a:pt x="5062" y="7256"/>
                    <a:pt x="5231" y="8269"/>
                    <a:pt x="5569" y="9281"/>
                  </a:cubicBezTo>
                  <a:cubicBezTo>
                    <a:pt x="5737" y="10125"/>
                    <a:pt x="6075" y="10800"/>
                    <a:pt x="6581" y="11475"/>
                  </a:cubicBezTo>
                  <a:cubicBezTo>
                    <a:pt x="6581" y="11644"/>
                    <a:pt x="6581" y="11644"/>
                    <a:pt x="6581" y="11644"/>
                  </a:cubicBezTo>
                  <a:cubicBezTo>
                    <a:pt x="6750" y="11812"/>
                    <a:pt x="6919" y="12150"/>
                    <a:pt x="7087" y="12319"/>
                  </a:cubicBezTo>
                  <a:cubicBezTo>
                    <a:pt x="7425" y="12994"/>
                    <a:pt x="7594" y="13500"/>
                    <a:pt x="7256" y="13837"/>
                  </a:cubicBezTo>
                  <a:cubicBezTo>
                    <a:pt x="7256" y="14175"/>
                    <a:pt x="6750" y="14681"/>
                    <a:pt x="4725" y="15525"/>
                  </a:cubicBezTo>
                  <a:cubicBezTo>
                    <a:pt x="4219" y="15694"/>
                    <a:pt x="3206" y="16031"/>
                    <a:pt x="2025" y="16369"/>
                  </a:cubicBezTo>
                  <a:lnTo>
                    <a:pt x="1856" y="16369"/>
                  </a:lnTo>
                  <a:close/>
                  <a:moveTo>
                    <a:pt x="5062" y="16200"/>
                  </a:moveTo>
                  <a:cubicBezTo>
                    <a:pt x="5737" y="15862"/>
                    <a:pt x="6244" y="15694"/>
                    <a:pt x="6750" y="15356"/>
                  </a:cubicBezTo>
                  <a:cubicBezTo>
                    <a:pt x="7425" y="15019"/>
                    <a:pt x="7762" y="14681"/>
                    <a:pt x="8100" y="14344"/>
                  </a:cubicBezTo>
                  <a:cubicBezTo>
                    <a:pt x="8269" y="13669"/>
                    <a:pt x="8269" y="12825"/>
                    <a:pt x="7762" y="11812"/>
                  </a:cubicBezTo>
                  <a:cubicBezTo>
                    <a:pt x="7594" y="11644"/>
                    <a:pt x="7425" y="11475"/>
                    <a:pt x="7256" y="11306"/>
                  </a:cubicBezTo>
                  <a:cubicBezTo>
                    <a:pt x="7256" y="11306"/>
                    <a:pt x="7256" y="11306"/>
                    <a:pt x="7256" y="11306"/>
                  </a:cubicBezTo>
                  <a:cubicBezTo>
                    <a:pt x="6412" y="9787"/>
                    <a:pt x="5906" y="8100"/>
                    <a:pt x="5737" y="6244"/>
                  </a:cubicBezTo>
                  <a:cubicBezTo>
                    <a:pt x="5737" y="5400"/>
                    <a:pt x="5906" y="4725"/>
                    <a:pt x="6244" y="4050"/>
                  </a:cubicBezTo>
                  <a:cubicBezTo>
                    <a:pt x="6412" y="3375"/>
                    <a:pt x="6750" y="2869"/>
                    <a:pt x="7256" y="2363"/>
                  </a:cubicBezTo>
                  <a:cubicBezTo>
                    <a:pt x="8269" y="1350"/>
                    <a:pt x="9450" y="844"/>
                    <a:pt x="10800" y="844"/>
                  </a:cubicBezTo>
                  <a:cubicBezTo>
                    <a:pt x="10800" y="844"/>
                    <a:pt x="10800" y="844"/>
                    <a:pt x="10800" y="844"/>
                  </a:cubicBezTo>
                  <a:cubicBezTo>
                    <a:pt x="12150" y="844"/>
                    <a:pt x="13331" y="1350"/>
                    <a:pt x="14344" y="2363"/>
                  </a:cubicBezTo>
                  <a:cubicBezTo>
                    <a:pt x="14850" y="2869"/>
                    <a:pt x="15188" y="3375"/>
                    <a:pt x="15356" y="4050"/>
                  </a:cubicBezTo>
                  <a:cubicBezTo>
                    <a:pt x="15694" y="4725"/>
                    <a:pt x="15863" y="5400"/>
                    <a:pt x="15863" y="6244"/>
                  </a:cubicBezTo>
                  <a:cubicBezTo>
                    <a:pt x="15694" y="8100"/>
                    <a:pt x="15188" y="9787"/>
                    <a:pt x="14344" y="11306"/>
                  </a:cubicBezTo>
                  <a:cubicBezTo>
                    <a:pt x="14344" y="11306"/>
                    <a:pt x="14344" y="11306"/>
                    <a:pt x="14344" y="11306"/>
                  </a:cubicBezTo>
                  <a:cubicBezTo>
                    <a:pt x="14175" y="11475"/>
                    <a:pt x="14006" y="11644"/>
                    <a:pt x="14006" y="11812"/>
                  </a:cubicBezTo>
                  <a:cubicBezTo>
                    <a:pt x="13331" y="12825"/>
                    <a:pt x="13331" y="13669"/>
                    <a:pt x="13500" y="14344"/>
                  </a:cubicBezTo>
                  <a:cubicBezTo>
                    <a:pt x="13838" y="14681"/>
                    <a:pt x="14175" y="15019"/>
                    <a:pt x="14850" y="15356"/>
                  </a:cubicBezTo>
                  <a:cubicBezTo>
                    <a:pt x="15356" y="15694"/>
                    <a:pt x="15863" y="15862"/>
                    <a:pt x="16538" y="16200"/>
                  </a:cubicBezTo>
                  <a:cubicBezTo>
                    <a:pt x="17213" y="16369"/>
                    <a:pt x="18056" y="16706"/>
                    <a:pt x="19406" y="17044"/>
                  </a:cubicBezTo>
                  <a:cubicBezTo>
                    <a:pt x="20250" y="17381"/>
                    <a:pt x="20756" y="18225"/>
                    <a:pt x="20756" y="19069"/>
                  </a:cubicBezTo>
                  <a:cubicBezTo>
                    <a:pt x="20756" y="20756"/>
                    <a:pt x="20756" y="20756"/>
                    <a:pt x="20756" y="20756"/>
                  </a:cubicBezTo>
                  <a:cubicBezTo>
                    <a:pt x="844" y="20756"/>
                    <a:pt x="844" y="20756"/>
                    <a:pt x="844" y="20756"/>
                  </a:cubicBezTo>
                  <a:cubicBezTo>
                    <a:pt x="844" y="19069"/>
                    <a:pt x="844" y="19069"/>
                    <a:pt x="844" y="19069"/>
                  </a:cubicBezTo>
                  <a:cubicBezTo>
                    <a:pt x="844" y="18225"/>
                    <a:pt x="1350" y="17381"/>
                    <a:pt x="2194" y="17044"/>
                  </a:cubicBezTo>
                  <a:cubicBezTo>
                    <a:pt x="3544" y="16706"/>
                    <a:pt x="4387" y="16369"/>
                    <a:pt x="5062" y="16200"/>
                  </a:cubicBezTo>
                  <a:close/>
                </a:path>
              </a:pathLst>
            </a:custGeom>
            <a:solidFill>
              <a:sysClr val="window" lastClr="FFFFFF"/>
            </a:solidFill>
            <a:ln w="12700" cap="flat">
              <a:noFill/>
              <a:miter lim="400000"/>
            </a:ln>
            <a:effectLst/>
          </p:spPr>
          <p:txBody>
            <a:bodyPr wrap="square" lIns="91439" tIns="91439" rIns="91439" bIns="91439" numCol="1" anchor="t">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sz="1400" b="0" i="0" u="none" strike="noStrike" kern="0" cap="none" spc="0" normalizeH="0" baseline="0"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mn-ea"/>
                <a:sym typeface="思源黑体 CN Bold" panose="020B0800000000000000" pitchFamily="34" charset="-122"/>
              </a:endParaRPr>
            </a:p>
          </p:txBody>
        </p:sp>
      </p:grpSp>
      <p:grpSp>
        <p:nvGrpSpPr>
          <p:cNvPr id="43" name="组合 42"/>
          <p:cNvGrpSpPr/>
          <p:nvPr/>
        </p:nvGrpSpPr>
        <p:grpSpPr>
          <a:xfrm>
            <a:off x="4191635" y="4723130"/>
            <a:ext cx="586740" cy="586740"/>
            <a:chOff x="4192798" y="4333480"/>
            <a:chExt cx="586844" cy="586844"/>
          </a:xfrm>
        </p:grpSpPr>
        <p:sp>
          <p:nvSpPr>
            <p:cNvPr id="44" name="矩形: 圆角 66"/>
            <p:cNvSpPr/>
            <p:nvPr/>
          </p:nvSpPr>
          <p:spPr>
            <a:xfrm>
              <a:off x="4192798" y="4333480"/>
              <a:ext cx="586844" cy="586844"/>
            </a:xfrm>
            <a:prstGeom prst="roundRect">
              <a:avLst/>
            </a:prstGeom>
            <a:solidFill>
              <a:schemeClr val="accent2">
                <a:lumMod val="60000"/>
                <a:lumOff val="4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mn-ea"/>
                <a:sym typeface="思源黑体 CN Bold" panose="020B0800000000000000" pitchFamily="34" charset="-122"/>
              </a:endParaRPr>
            </a:p>
          </p:txBody>
        </p:sp>
        <p:grpSp>
          <p:nvGrpSpPr>
            <p:cNvPr id="45" name="组合 44"/>
            <p:cNvGrpSpPr/>
            <p:nvPr/>
          </p:nvGrpSpPr>
          <p:grpSpPr>
            <a:xfrm>
              <a:off x="4378714" y="4480171"/>
              <a:ext cx="215012" cy="293463"/>
              <a:chOff x="19934497" y="3257999"/>
              <a:chExt cx="405892" cy="553988"/>
            </a:xfrm>
            <a:solidFill>
              <a:sysClr val="window" lastClr="FFFFFF"/>
            </a:solidFill>
          </p:grpSpPr>
          <p:sp>
            <p:nvSpPr>
              <p:cNvPr id="46" name="Freeform 210"/>
              <p:cNvSpPr/>
              <p:nvPr/>
            </p:nvSpPr>
            <p:spPr>
              <a:xfrm>
                <a:off x="19934497" y="3257999"/>
                <a:ext cx="405892" cy="553988"/>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26" y="0"/>
                      <a:pt x="0" y="3544"/>
                      <a:pt x="0" y="7931"/>
                    </a:cubicBezTo>
                    <a:cubicBezTo>
                      <a:pt x="0" y="9112"/>
                      <a:pt x="460" y="10462"/>
                      <a:pt x="1379" y="11644"/>
                    </a:cubicBezTo>
                    <a:cubicBezTo>
                      <a:pt x="5055" y="17044"/>
                      <a:pt x="5055" y="17044"/>
                      <a:pt x="5055" y="17044"/>
                    </a:cubicBezTo>
                    <a:cubicBezTo>
                      <a:pt x="5285" y="20587"/>
                      <a:pt x="5285" y="20587"/>
                      <a:pt x="5285" y="20587"/>
                    </a:cubicBezTo>
                    <a:cubicBezTo>
                      <a:pt x="5285" y="21094"/>
                      <a:pt x="5745" y="21600"/>
                      <a:pt x="6664" y="21600"/>
                    </a:cubicBezTo>
                    <a:cubicBezTo>
                      <a:pt x="15166" y="21600"/>
                      <a:pt x="15166" y="21600"/>
                      <a:pt x="15166" y="21600"/>
                    </a:cubicBezTo>
                    <a:cubicBezTo>
                      <a:pt x="15855" y="21600"/>
                      <a:pt x="16545" y="21094"/>
                      <a:pt x="16545" y="20587"/>
                    </a:cubicBezTo>
                    <a:cubicBezTo>
                      <a:pt x="16545" y="16875"/>
                      <a:pt x="16545" y="16875"/>
                      <a:pt x="16545" y="16875"/>
                    </a:cubicBezTo>
                    <a:cubicBezTo>
                      <a:pt x="20221" y="11644"/>
                      <a:pt x="20221" y="11644"/>
                      <a:pt x="20221" y="11644"/>
                    </a:cubicBezTo>
                    <a:cubicBezTo>
                      <a:pt x="21140" y="10462"/>
                      <a:pt x="21600" y="9112"/>
                      <a:pt x="21600" y="7931"/>
                    </a:cubicBezTo>
                    <a:cubicBezTo>
                      <a:pt x="21600" y="3544"/>
                      <a:pt x="16774" y="0"/>
                      <a:pt x="10800" y="0"/>
                    </a:cubicBezTo>
                    <a:close/>
                    <a:moveTo>
                      <a:pt x="15396" y="20756"/>
                    </a:moveTo>
                    <a:cubicBezTo>
                      <a:pt x="6204" y="20756"/>
                      <a:pt x="6204" y="20756"/>
                      <a:pt x="6204" y="20756"/>
                    </a:cubicBezTo>
                    <a:cubicBezTo>
                      <a:pt x="6204" y="19069"/>
                      <a:pt x="6204" y="19069"/>
                      <a:pt x="6204" y="19069"/>
                    </a:cubicBezTo>
                    <a:cubicBezTo>
                      <a:pt x="15396" y="19069"/>
                      <a:pt x="15396" y="19069"/>
                      <a:pt x="15396" y="19069"/>
                    </a:cubicBezTo>
                    <a:lnTo>
                      <a:pt x="15396" y="20756"/>
                    </a:lnTo>
                    <a:close/>
                    <a:moveTo>
                      <a:pt x="15396" y="18225"/>
                    </a:moveTo>
                    <a:cubicBezTo>
                      <a:pt x="6204" y="18225"/>
                      <a:pt x="6204" y="18225"/>
                      <a:pt x="6204" y="18225"/>
                    </a:cubicBezTo>
                    <a:cubicBezTo>
                      <a:pt x="6204" y="16537"/>
                      <a:pt x="6204" y="16537"/>
                      <a:pt x="6204" y="16537"/>
                    </a:cubicBezTo>
                    <a:cubicBezTo>
                      <a:pt x="15396" y="16537"/>
                      <a:pt x="15396" y="16537"/>
                      <a:pt x="15396" y="16537"/>
                    </a:cubicBezTo>
                    <a:lnTo>
                      <a:pt x="15396" y="18225"/>
                    </a:lnTo>
                    <a:close/>
                    <a:moveTo>
                      <a:pt x="20221" y="9619"/>
                    </a:moveTo>
                    <a:cubicBezTo>
                      <a:pt x="19991" y="10294"/>
                      <a:pt x="19762" y="10800"/>
                      <a:pt x="19302" y="11306"/>
                    </a:cubicBezTo>
                    <a:cubicBezTo>
                      <a:pt x="16085" y="15862"/>
                      <a:pt x="16085" y="15862"/>
                      <a:pt x="16085" y="15862"/>
                    </a:cubicBezTo>
                    <a:cubicBezTo>
                      <a:pt x="5515" y="15862"/>
                      <a:pt x="5515" y="15862"/>
                      <a:pt x="5515" y="15862"/>
                    </a:cubicBezTo>
                    <a:cubicBezTo>
                      <a:pt x="2298" y="11306"/>
                      <a:pt x="2298" y="11306"/>
                      <a:pt x="2298" y="11306"/>
                    </a:cubicBezTo>
                    <a:cubicBezTo>
                      <a:pt x="1838" y="10800"/>
                      <a:pt x="1609" y="10294"/>
                      <a:pt x="1379" y="9619"/>
                    </a:cubicBezTo>
                    <a:cubicBezTo>
                      <a:pt x="1149" y="9112"/>
                      <a:pt x="1149" y="8437"/>
                      <a:pt x="1149" y="7931"/>
                    </a:cubicBezTo>
                    <a:cubicBezTo>
                      <a:pt x="1149" y="6919"/>
                      <a:pt x="1379" y="5906"/>
                      <a:pt x="1838" y="5063"/>
                    </a:cubicBezTo>
                    <a:cubicBezTo>
                      <a:pt x="2298" y="4219"/>
                      <a:pt x="2987" y="3544"/>
                      <a:pt x="3906" y="2869"/>
                    </a:cubicBezTo>
                    <a:cubicBezTo>
                      <a:pt x="4826" y="2194"/>
                      <a:pt x="5974" y="1688"/>
                      <a:pt x="7123" y="1350"/>
                    </a:cubicBezTo>
                    <a:cubicBezTo>
                      <a:pt x="9421" y="506"/>
                      <a:pt x="12179" y="506"/>
                      <a:pt x="14477" y="1350"/>
                    </a:cubicBezTo>
                    <a:cubicBezTo>
                      <a:pt x="15626" y="1688"/>
                      <a:pt x="16774" y="2194"/>
                      <a:pt x="17694" y="2869"/>
                    </a:cubicBezTo>
                    <a:cubicBezTo>
                      <a:pt x="18613" y="3544"/>
                      <a:pt x="19302" y="4219"/>
                      <a:pt x="19762" y="5063"/>
                    </a:cubicBezTo>
                    <a:cubicBezTo>
                      <a:pt x="20221" y="5906"/>
                      <a:pt x="20451" y="6919"/>
                      <a:pt x="20451" y="7931"/>
                    </a:cubicBezTo>
                    <a:cubicBezTo>
                      <a:pt x="20451" y="8437"/>
                      <a:pt x="20451" y="9112"/>
                      <a:pt x="20221" y="9619"/>
                    </a:cubicBezTo>
                    <a:close/>
                  </a:path>
                </a:pathLst>
              </a:custGeom>
              <a:grpFill/>
              <a:ln w="12700" cap="flat">
                <a:noFill/>
                <a:miter lim="400000"/>
              </a:ln>
              <a:effectLst/>
            </p:spPr>
            <p:txBody>
              <a:bodyPr wrap="square" lIns="91439" tIns="91439" rIns="91439" bIns="91439" numCol="1" anchor="t">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sz="1400" b="0" i="0" u="none" strike="noStrike" kern="0" cap="none" spc="0" normalizeH="0" baseline="0"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mn-ea"/>
                  <a:sym typeface="思源黑体 CN Bold" panose="020B0800000000000000" pitchFamily="34" charset="-122"/>
                </a:endParaRPr>
              </a:p>
            </p:txBody>
          </p:sp>
          <p:sp>
            <p:nvSpPr>
              <p:cNvPr id="47" name="Freeform 211"/>
              <p:cNvSpPr/>
              <p:nvPr/>
            </p:nvSpPr>
            <p:spPr>
              <a:xfrm>
                <a:off x="19998487" y="3323819"/>
                <a:ext cx="148097" cy="146268"/>
              </a:xfrm>
              <a:custGeom>
                <a:avLst/>
                <a:gdLst/>
                <a:ahLst/>
                <a:cxnLst>
                  <a:cxn ang="0">
                    <a:pos x="wd2" y="hd2"/>
                  </a:cxn>
                  <a:cxn ang="5400000">
                    <a:pos x="wd2" y="hd2"/>
                  </a:cxn>
                  <a:cxn ang="10800000">
                    <a:pos x="wd2" y="hd2"/>
                  </a:cxn>
                  <a:cxn ang="16200000">
                    <a:pos x="wd2" y="hd2"/>
                  </a:cxn>
                </a:cxnLst>
                <a:rect l="0" t="0" r="r" b="b"/>
                <a:pathLst>
                  <a:path w="21600" h="21600" extrusionOk="0">
                    <a:moveTo>
                      <a:pt x="20329" y="0"/>
                    </a:moveTo>
                    <a:cubicBezTo>
                      <a:pt x="8894" y="0"/>
                      <a:pt x="0" y="8894"/>
                      <a:pt x="0" y="20329"/>
                    </a:cubicBezTo>
                    <a:cubicBezTo>
                      <a:pt x="0" y="20965"/>
                      <a:pt x="635" y="21600"/>
                      <a:pt x="1271" y="21600"/>
                    </a:cubicBezTo>
                    <a:cubicBezTo>
                      <a:pt x="2541" y="21600"/>
                      <a:pt x="3176" y="20965"/>
                      <a:pt x="3176" y="20329"/>
                    </a:cubicBezTo>
                    <a:cubicBezTo>
                      <a:pt x="3176" y="15247"/>
                      <a:pt x="4447" y="10800"/>
                      <a:pt x="8259" y="7624"/>
                    </a:cubicBezTo>
                    <a:cubicBezTo>
                      <a:pt x="11435" y="4447"/>
                      <a:pt x="15882" y="2541"/>
                      <a:pt x="20329" y="2541"/>
                    </a:cubicBezTo>
                    <a:cubicBezTo>
                      <a:pt x="20965" y="2541"/>
                      <a:pt x="21600" y="1906"/>
                      <a:pt x="21600" y="1271"/>
                    </a:cubicBezTo>
                    <a:cubicBezTo>
                      <a:pt x="21600" y="635"/>
                      <a:pt x="20965" y="0"/>
                      <a:pt x="20329" y="0"/>
                    </a:cubicBezTo>
                    <a:close/>
                  </a:path>
                </a:pathLst>
              </a:custGeom>
              <a:grpFill/>
              <a:ln w="12700" cap="flat">
                <a:noFill/>
                <a:miter lim="400000"/>
              </a:ln>
              <a:effectLst/>
            </p:spPr>
            <p:txBody>
              <a:bodyPr wrap="square" lIns="91439" tIns="91439" rIns="91439" bIns="91439" numCol="1" anchor="t">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sz="1400" b="0" i="0" u="none" strike="noStrike" kern="0" cap="none" spc="0" normalizeH="0" baseline="0"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mn-ea"/>
                  <a:sym typeface="思源黑体 CN Bold" panose="020B0800000000000000" pitchFamily="34" charset="-122"/>
                </a:endParaRPr>
              </a:p>
            </p:txBody>
          </p:sp>
        </p:grpSp>
      </p:grpSp>
      <p:grpSp>
        <p:nvGrpSpPr>
          <p:cNvPr id="48" name="组合 47"/>
          <p:cNvGrpSpPr/>
          <p:nvPr/>
        </p:nvGrpSpPr>
        <p:grpSpPr>
          <a:xfrm>
            <a:off x="4191635" y="2606675"/>
            <a:ext cx="586740" cy="586740"/>
            <a:chOff x="4192798" y="2216646"/>
            <a:chExt cx="586844" cy="586844"/>
          </a:xfrm>
        </p:grpSpPr>
        <p:sp>
          <p:nvSpPr>
            <p:cNvPr id="80" name="矩形: 圆角 71"/>
            <p:cNvSpPr/>
            <p:nvPr/>
          </p:nvSpPr>
          <p:spPr>
            <a:xfrm>
              <a:off x="4192798" y="2216646"/>
              <a:ext cx="586844" cy="586844"/>
            </a:xfrm>
            <a:prstGeom prst="roundRect">
              <a:avLst/>
            </a:prstGeom>
            <a:solidFill>
              <a:schemeClr val="accent4">
                <a:lumMod val="7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mn-ea"/>
                <a:sym typeface="思源黑体 CN Bold" panose="020B0800000000000000" pitchFamily="34" charset="-122"/>
              </a:endParaRPr>
            </a:p>
          </p:txBody>
        </p:sp>
        <p:grpSp>
          <p:nvGrpSpPr>
            <p:cNvPr id="92" name="组合 91"/>
            <p:cNvGrpSpPr/>
            <p:nvPr/>
          </p:nvGrpSpPr>
          <p:grpSpPr>
            <a:xfrm>
              <a:off x="4340062" y="2373990"/>
              <a:ext cx="292317" cy="272156"/>
              <a:chOff x="13220087" y="3276282"/>
              <a:chExt cx="551824" cy="513765"/>
            </a:xfrm>
            <a:solidFill>
              <a:sysClr val="window" lastClr="FFFFFF"/>
            </a:solidFill>
          </p:grpSpPr>
          <p:sp>
            <p:nvSpPr>
              <p:cNvPr id="93" name="Freeform 225"/>
              <p:cNvSpPr/>
              <p:nvPr/>
            </p:nvSpPr>
            <p:spPr>
              <a:xfrm>
                <a:off x="13292139" y="3366953"/>
                <a:ext cx="405892" cy="423094"/>
              </a:xfrm>
              <a:custGeom>
                <a:avLst/>
                <a:gdLst/>
                <a:ahLst/>
                <a:cxnLst>
                  <a:cxn ang="0">
                    <a:pos x="wd2" y="hd2"/>
                  </a:cxn>
                  <a:cxn ang="5400000">
                    <a:pos x="wd2" y="hd2"/>
                  </a:cxn>
                  <a:cxn ang="10800000">
                    <a:pos x="wd2" y="hd2"/>
                  </a:cxn>
                  <a:cxn ang="16200000">
                    <a:pos x="wd2" y="hd2"/>
                  </a:cxn>
                </a:cxnLst>
                <a:rect l="0" t="0" r="r" b="b"/>
                <a:pathLst>
                  <a:path w="21600" h="21545" extrusionOk="0">
                    <a:moveTo>
                      <a:pt x="11260" y="165"/>
                    </a:moveTo>
                    <a:cubicBezTo>
                      <a:pt x="11030" y="-55"/>
                      <a:pt x="10570" y="-55"/>
                      <a:pt x="10340" y="165"/>
                    </a:cubicBezTo>
                    <a:cubicBezTo>
                      <a:pt x="230" y="9863"/>
                      <a:pt x="230" y="9863"/>
                      <a:pt x="230" y="9863"/>
                    </a:cubicBezTo>
                    <a:cubicBezTo>
                      <a:pt x="230" y="10084"/>
                      <a:pt x="230" y="10084"/>
                      <a:pt x="230" y="10084"/>
                    </a:cubicBezTo>
                    <a:cubicBezTo>
                      <a:pt x="0" y="10084"/>
                      <a:pt x="0" y="10304"/>
                      <a:pt x="0" y="10304"/>
                    </a:cubicBezTo>
                    <a:cubicBezTo>
                      <a:pt x="0" y="20223"/>
                      <a:pt x="0" y="20223"/>
                      <a:pt x="0" y="20223"/>
                    </a:cubicBezTo>
                    <a:cubicBezTo>
                      <a:pt x="0" y="21104"/>
                      <a:pt x="689" y="21545"/>
                      <a:pt x="1379" y="21545"/>
                    </a:cubicBezTo>
                    <a:cubicBezTo>
                      <a:pt x="20221" y="21545"/>
                      <a:pt x="20221" y="21545"/>
                      <a:pt x="20221" y="21545"/>
                    </a:cubicBezTo>
                    <a:cubicBezTo>
                      <a:pt x="20911" y="21545"/>
                      <a:pt x="21600" y="21104"/>
                      <a:pt x="21600" y="20223"/>
                    </a:cubicBezTo>
                    <a:cubicBezTo>
                      <a:pt x="21600" y="10304"/>
                      <a:pt x="21600" y="10304"/>
                      <a:pt x="21600" y="10304"/>
                    </a:cubicBezTo>
                    <a:cubicBezTo>
                      <a:pt x="21600" y="10084"/>
                      <a:pt x="21600" y="10084"/>
                      <a:pt x="21370" y="9863"/>
                    </a:cubicBezTo>
                    <a:lnTo>
                      <a:pt x="11260" y="165"/>
                    </a:lnTo>
                    <a:close/>
                    <a:moveTo>
                      <a:pt x="20451" y="20663"/>
                    </a:moveTo>
                    <a:cubicBezTo>
                      <a:pt x="1149" y="20663"/>
                      <a:pt x="1149" y="20663"/>
                      <a:pt x="1149" y="20663"/>
                    </a:cubicBezTo>
                    <a:cubicBezTo>
                      <a:pt x="1149" y="10525"/>
                      <a:pt x="1149" y="10525"/>
                      <a:pt x="1149" y="10525"/>
                    </a:cubicBezTo>
                    <a:cubicBezTo>
                      <a:pt x="10800" y="1267"/>
                      <a:pt x="10800" y="1267"/>
                      <a:pt x="10800" y="1267"/>
                    </a:cubicBezTo>
                    <a:cubicBezTo>
                      <a:pt x="20451" y="10525"/>
                      <a:pt x="20451" y="10525"/>
                      <a:pt x="20451" y="10525"/>
                    </a:cubicBezTo>
                    <a:lnTo>
                      <a:pt x="20451" y="20663"/>
                    </a:lnTo>
                    <a:close/>
                  </a:path>
                </a:pathLst>
              </a:custGeom>
              <a:grpFill/>
              <a:ln w="12700" cap="flat">
                <a:noFill/>
                <a:miter lim="400000"/>
              </a:ln>
              <a:effectLst/>
            </p:spPr>
            <p:txBody>
              <a:bodyPr wrap="square" lIns="91439" tIns="91439" rIns="91439" bIns="91439" numCol="1" anchor="t">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sz="1400" b="0" i="0" u="none" strike="noStrike" kern="0" cap="none" spc="0" normalizeH="0" baseline="0"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mn-ea"/>
                  <a:sym typeface="思源黑体 CN Bold" panose="020B0800000000000000" pitchFamily="34" charset="-122"/>
                </a:endParaRPr>
              </a:p>
            </p:txBody>
          </p:sp>
          <p:sp>
            <p:nvSpPr>
              <p:cNvPr id="94" name="Freeform 226"/>
              <p:cNvSpPr/>
              <p:nvPr/>
            </p:nvSpPr>
            <p:spPr>
              <a:xfrm>
                <a:off x="13220087" y="3276282"/>
                <a:ext cx="551824" cy="287801"/>
              </a:xfrm>
              <a:custGeom>
                <a:avLst/>
                <a:gdLst/>
                <a:ahLst/>
                <a:cxnLst>
                  <a:cxn ang="0">
                    <a:pos x="wd2" y="hd2"/>
                  </a:cxn>
                  <a:cxn ang="5400000">
                    <a:pos x="wd2" y="hd2"/>
                  </a:cxn>
                  <a:cxn ang="10800000">
                    <a:pos x="wd2" y="hd2"/>
                  </a:cxn>
                  <a:cxn ang="16200000">
                    <a:pos x="wd2" y="hd2"/>
                  </a:cxn>
                </a:cxnLst>
                <a:rect l="0" t="0" r="r" b="b"/>
                <a:pathLst>
                  <a:path w="21516" h="21519" extrusionOk="0">
                    <a:moveTo>
                      <a:pt x="21389" y="20310"/>
                    </a:moveTo>
                    <a:cubicBezTo>
                      <a:pt x="11095" y="322"/>
                      <a:pt x="11095" y="322"/>
                      <a:pt x="11095" y="322"/>
                    </a:cubicBezTo>
                    <a:cubicBezTo>
                      <a:pt x="10927" y="322"/>
                      <a:pt x="10927" y="0"/>
                      <a:pt x="10758" y="0"/>
                    </a:cubicBezTo>
                    <a:cubicBezTo>
                      <a:pt x="10589" y="0"/>
                      <a:pt x="10589" y="322"/>
                      <a:pt x="10420" y="322"/>
                    </a:cubicBezTo>
                    <a:cubicBezTo>
                      <a:pt x="10420" y="322"/>
                      <a:pt x="127" y="20310"/>
                      <a:pt x="127" y="20310"/>
                    </a:cubicBezTo>
                    <a:cubicBezTo>
                      <a:pt x="-42" y="20633"/>
                      <a:pt x="-42" y="20955"/>
                      <a:pt x="127" y="21278"/>
                    </a:cubicBezTo>
                    <a:cubicBezTo>
                      <a:pt x="296" y="21600"/>
                      <a:pt x="464" y="21600"/>
                      <a:pt x="633" y="21278"/>
                    </a:cubicBezTo>
                    <a:cubicBezTo>
                      <a:pt x="10758" y="1934"/>
                      <a:pt x="10758" y="1934"/>
                      <a:pt x="10758" y="1934"/>
                    </a:cubicBezTo>
                    <a:cubicBezTo>
                      <a:pt x="20883" y="21278"/>
                      <a:pt x="20883" y="21278"/>
                      <a:pt x="20883" y="21278"/>
                    </a:cubicBezTo>
                    <a:cubicBezTo>
                      <a:pt x="21052" y="21600"/>
                      <a:pt x="21220" y="21600"/>
                      <a:pt x="21389" y="21278"/>
                    </a:cubicBezTo>
                    <a:cubicBezTo>
                      <a:pt x="21558" y="20955"/>
                      <a:pt x="21558" y="20633"/>
                      <a:pt x="21389" y="20310"/>
                    </a:cubicBezTo>
                    <a:close/>
                  </a:path>
                </a:pathLst>
              </a:custGeom>
              <a:grpFill/>
              <a:ln w="12700" cap="flat">
                <a:noFill/>
                <a:miter lim="400000"/>
              </a:ln>
              <a:effectLst/>
            </p:spPr>
            <p:txBody>
              <a:bodyPr wrap="square" lIns="91439" tIns="91439" rIns="91439" bIns="91439" numCol="1" anchor="t">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sz="1400" b="0" i="0" u="none" strike="noStrike" kern="0" cap="none" spc="0" normalizeH="0" baseline="0"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mn-ea"/>
                  <a:sym typeface="思源黑体 CN Bold" panose="020B0800000000000000" pitchFamily="34" charset="-122"/>
                </a:endParaRPr>
              </a:p>
            </p:txBody>
          </p:sp>
        </p:grpSp>
      </p:grpSp>
      <p:grpSp>
        <p:nvGrpSpPr>
          <p:cNvPr id="95" name="组合 94"/>
          <p:cNvGrpSpPr/>
          <p:nvPr/>
        </p:nvGrpSpPr>
        <p:grpSpPr>
          <a:xfrm>
            <a:off x="7411720" y="2606675"/>
            <a:ext cx="586740" cy="586740"/>
            <a:chOff x="7412358" y="2216646"/>
            <a:chExt cx="586844" cy="586844"/>
          </a:xfrm>
        </p:grpSpPr>
        <p:sp>
          <p:nvSpPr>
            <p:cNvPr id="96" name="矩形: 圆角 76"/>
            <p:cNvSpPr/>
            <p:nvPr/>
          </p:nvSpPr>
          <p:spPr>
            <a:xfrm>
              <a:off x="7412358" y="2216646"/>
              <a:ext cx="586844" cy="586844"/>
            </a:xfrm>
            <a:prstGeom prst="roundRect">
              <a:avLst/>
            </a:prstGeom>
            <a:solidFill>
              <a:schemeClr val="accent2">
                <a:lumMod val="60000"/>
                <a:lumOff val="4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mn-ea"/>
                <a:sym typeface="思源黑体 CN Bold" panose="020B0800000000000000" pitchFamily="34" charset="-122"/>
              </a:endParaRPr>
            </a:p>
          </p:txBody>
        </p:sp>
        <p:grpSp>
          <p:nvGrpSpPr>
            <p:cNvPr id="97" name="组合 96"/>
            <p:cNvGrpSpPr/>
            <p:nvPr/>
          </p:nvGrpSpPr>
          <p:grpSpPr>
            <a:xfrm>
              <a:off x="7559819" y="2363623"/>
              <a:ext cx="291923" cy="292890"/>
              <a:chOff x="9898742" y="3257999"/>
              <a:chExt cx="551080" cy="552906"/>
            </a:xfrm>
            <a:solidFill>
              <a:sysClr val="window" lastClr="FFFFFF"/>
            </a:solidFill>
          </p:grpSpPr>
          <p:sp>
            <p:nvSpPr>
              <p:cNvPr id="98" name="Freeform 231"/>
              <p:cNvSpPr/>
              <p:nvPr/>
            </p:nvSpPr>
            <p:spPr>
              <a:xfrm>
                <a:off x="9898742" y="3257999"/>
                <a:ext cx="551080" cy="552906"/>
              </a:xfrm>
              <a:custGeom>
                <a:avLst/>
                <a:gdLst/>
                <a:ahLst/>
                <a:cxnLst>
                  <a:cxn ang="0">
                    <a:pos x="wd2" y="hd2"/>
                  </a:cxn>
                  <a:cxn ang="5400000">
                    <a:pos x="wd2" y="hd2"/>
                  </a:cxn>
                  <a:cxn ang="10800000">
                    <a:pos x="wd2" y="hd2"/>
                  </a:cxn>
                  <a:cxn ang="16200000">
                    <a:pos x="wd2" y="hd2"/>
                  </a:cxn>
                </a:cxnLst>
                <a:rect l="0" t="0" r="r" b="b"/>
                <a:pathLst>
                  <a:path w="21558" h="21558" extrusionOk="0">
                    <a:moveTo>
                      <a:pt x="21431" y="20925"/>
                    </a:moveTo>
                    <a:cubicBezTo>
                      <a:pt x="14850" y="14175"/>
                      <a:pt x="14850" y="14175"/>
                      <a:pt x="14850" y="14175"/>
                    </a:cubicBezTo>
                    <a:cubicBezTo>
                      <a:pt x="15019" y="14006"/>
                      <a:pt x="15019" y="14006"/>
                      <a:pt x="15019" y="14006"/>
                    </a:cubicBezTo>
                    <a:cubicBezTo>
                      <a:pt x="16369" y="12487"/>
                      <a:pt x="17044" y="10462"/>
                      <a:pt x="17044" y="8437"/>
                    </a:cubicBezTo>
                    <a:cubicBezTo>
                      <a:pt x="17044" y="3713"/>
                      <a:pt x="13162" y="0"/>
                      <a:pt x="8438" y="0"/>
                    </a:cubicBezTo>
                    <a:cubicBezTo>
                      <a:pt x="6244" y="0"/>
                      <a:pt x="4050" y="844"/>
                      <a:pt x="2531" y="2531"/>
                    </a:cubicBezTo>
                    <a:cubicBezTo>
                      <a:pt x="844" y="4050"/>
                      <a:pt x="0" y="6244"/>
                      <a:pt x="0" y="8437"/>
                    </a:cubicBezTo>
                    <a:cubicBezTo>
                      <a:pt x="0" y="13162"/>
                      <a:pt x="3881" y="17044"/>
                      <a:pt x="8438" y="17044"/>
                    </a:cubicBezTo>
                    <a:cubicBezTo>
                      <a:pt x="10631" y="17044"/>
                      <a:pt x="12487" y="16200"/>
                      <a:pt x="14175" y="14850"/>
                    </a:cubicBezTo>
                    <a:cubicBezTo>
                      <a:pt x="14344" y="14850"/>
                      <a:pt x="14344" y="14850"/>
                      <a:pt x="14344" y="14850"/>
                    </a:cubicBezTo>
                    <a:cubicBezTo>
                      <a:pt x="20925" y="21431"/>
                      <a:pt x="20925" y="21431"/>
                      <a:pt x="20925" y="21431"/>
                    </a:cubicBezTo>
                    <a:cubicBezTo>
                      <a:pt x="21094" y="21600"/>
                      <a:pt x="21262" y="21600"/>
                      <a:pt x="21431" y="21431"/>
                    </a:cubicBezTo>
                    <a:cubicBezTo>
                      <a:pt x="21600" y="21262"/>
                      <a:pt x="21600" y="21094"/>
                      <a:pt x="21431" y="20925"/>
                    </a:cubicBezTo>
                    <a:close/>
                    <a:moveTo>
                      <a:pt x="14006" y="14006"/>
                    </a:moveTo>
                    <a:cubicBezTo>
                      <a:pt x="13331" y="14681"/>
                      <a:pt x="12487" y="15187"/>
                      <a:pt x="11475" y="15694"/>
                    </a:cubicBezTo>
                    <a:cubicBezTo>
                      <a:pt x="10631" y="16031"/>
                      <a:pt x="9619" y="16200"/>
                      <a:pt x="8438" y="16200"/>
                    </a:cubicBezTo>
                    <a:cubicBezTo>
                      <a:pt x="7425" y="16200"/>
                      <a:pt x="6413" y="16031"/>
                      <a:pt x="5569" y="15694"/>
                    </a:cubicBezTo>
                    <a:cubicBezTo>
                      <a:pt x="4556" y="15187"/>
                      <a:pt x="3713" y="14681"/>
                      <a:pt x="3038" y="14006"/>
                    </a:cubicBezTo>
                    <a:cubicBezTo>
                      <a:pt x="2363" y="13331"/>
                      <a:pt x="1688" y="12487"/>
                      <a:pt x="1350" y="11475"/>
                    </a:cubicBezTo>
                    <a:cubicBezTo>
                      <a:pt x="1013" y="10631"/>
                      <a:pt x="844" y="9619"/>
                      <a:pt x="844" y="8437"/>
                    </a:cubicBezTo>
                    <a:cubicBezTo>
                      <a:pt x="844" y="7425"/>
                      <a:pt x="1013" y="6412"/>
                      <a:pt x="1350" y="5400"/>
                    </a:cubicBezTo>
                    <a:cubicBezTo>
                      <a:pt x="1688" y="4556"/>
                      <a:pt x="2363" y="3713"/>
                      <a:pt x="3038" y="3038"/>
                    </a:cubicBezTo>
                    <a:cubicBezTo>
                      <a:pt x="3713" y="2363"/>
                      <a:pt x="4556" y="1688"/>
                      <a:pt x="5569" y="1350"/>
                    </a:cubicBezTo>
                    <a:cubicBezTo>
                      <a:pt x="7425" y="506"/>
                      <a:pt x="9619" y="506"/>
                      <a:pt x="11475" y="1350"/>
                    </a:cubicBezTo>
                    <a:cubicBezTo>
                      <a:pt x="12487" y="1688"/>
                      <a:pt x="13331" y="2363"/>
                      <a:pt x="14006" y="3038"/>
                    </a:cubicBezTo>
                    <a:cubicBezTo>
                      <a:pt x="14681" y="3713"/>
                      <a:pt x="15187" y="4556"/>
                      <a:pt x="15694" y="5400"/>
                    </a:cubicBezTo>
                    <a:cubicBezTo>
                      <a:pt x="16031" y="6412"/>
                      <a:pt x="16200" y="7425"/>
                      <a:pt x="16200" y="8437"/>
                    </a:cubicBezTo>
                    <a:cubicBezTo>
                      <a:pt x="16200" y="9619"/>
                      <a:pt x="16031" y="10631"/>
                      <a:pt x="15694" y="11475"/>
                    </a:cubicBezTo>
                    <a:cubicBezTo>
                      <a:pt x="15187" y="12487"/>
                      <a:pt x="14681" y="13331"/>
                      <a:pt x="14006" y="14006"/>
                    </a:cubicBezTo>
                    <a:close/>
                  </a:path>
                </a:pathLst>
              </a:custGeom>
              <a:grpFill/>
              <a:ln w="12700" cap="flat">
                <a:noFill/>
                <a:miter lim="400000"/>
              </a:ln>
              <a:effectLst/>
            </p:spPr>
            <p:txBody>
              <a:bodyPr wrap="square" lIns="91439" tIns="91439" rIns="91439" bIns="91439" numCol="1" anchor="t">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sz="1400" b="0" i="0" u="none" strike="noStrike" kern="0" cap="none" spc="0" normalizeH="0" baseline="0"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mn-ea"/>
                  <a:sym typeface="思源黑体 CN Bold" panose="020B0800000000000000" pitchFamily="34" charset="-122"/>
                </a:endParaRPr>
              </a:p>
            </p:txBody>
          </p:sp>
          <p:sp>
            <p:nvSpPr>
              <p:cNvPr id="99" name="Freeform 232"/>
              <p:cNvSpPr/>
              <p:nvPr/>
            </p:nvSpPr>
            <p:spPr>
              <a:xfrm>
                <a:off x="9962734" y="3323819"/>
                <a:ext cx="164551" cy="162723"/>
              </a:xfrm>
              <a:custGeom>
                <a:avLst/>
                <a:gdLst/>
                <a:ahLst/>
                <a:cxnLst>
                  <a:cxn ang="0">
                    <a:pos x="wd2" y="hd2"/>
                  </a:cxn>
                  <a:cxn ang="5400000">
                    <a:pos x="wd2" y="hd2"/>
                  </a:cxn>
                  <a:cxn ang="10800000">
                    <a:pos x="wd2" y="hd2"/>
                  </a:cxn>
                  <a:cxn ang="16200000">
                    <a:pos x="wd2" y="hd2"/>
                  </a:cxn>
                </a:cxnLst>
                <a:rect l="0" t="0" r="r" b="b"/>
                <a:pathLst>
                  <a:path w="21600" h="21600" extrusionOk="0">
                    <a:moveTo>
                      <a:pt x="20463" y="0"/>
                    </a:moveTo>
                    <a:cubicBezTo>
                      <a:pt x="9095" y="0"/>
                      <a:pt x="0" y="9095"/>
                      <a:pt x="0" y="20463"/>
                    </a:cubicBezTo>
                    <a:cubicBezTo>
                      <a:pt x="0" y="21032"/>
                      <a:pt x="568" y="21600"/>
                      <a:pt x="1137" y="21600"/>
                    </a:cubicBezTo>
                    <a:cubicBezTo>
                      <a:pt x="2274" y="21600"/>
                      <a:pt x="2842" y="21032"/>
                      <a:pt x="2842" y="20463"/>
                    </a:cubicBezTo>
                    <a:cubicBezTo>
                      <a:pt x="2842" y="15347"/>
                      <a:pt x="4547" y="10800"/>
                      <a:pt x="7958" y="7958"/>
                    </a:cubicBezTo>
                    <a:cubicBezTo>
                      <a:pt x="11368" y="4547"/>
                      <a:pt x="15347" y="2274"/>
                      <a:pt x="20463" y="2274"/>
                    </a:cubicBezTo>
                    <a:cubicBezTo>
                      <a:pt x="21032" y="2274"/>
                      <a:pt x="21600" y="1705"/>
                      <a:pt x="21600" y="1137"/>
                    </a:cubicBezTo>
                    <a:cubicBezTo>
                      <a:pt x="21600" y="568"/>
                      <a:pt x="21032" y="0"/>
                      <a:pt x="20463" y="0"/>
                    </a:cubicBezTo>
                    <a:close/>
                  </a:path>
                </a:pathLst>
              </a:custGeom>
              <a:grpFill/>
              <a:ln w="12700" cap="flat">
                <a:noFill/>
                <a:miter lim="400000"/>
              </a:ln>
              <a:effectLst/>
            </p:spPr>
            <p:txBody>
              <a:bodyPr wrap="square" lIns="91439" tIns="91439" rIns="91439" bIns="91439" numCol="1" anchor="t">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sz="1400" b="0" i="0" u="none" strike="noStrike" kern="0" cap="none" spc="0" normalizeH="0" baseline="0"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mn-ea"/>
                  <a:sym typeface="思源黑体 CN Bold" panose="020B0800000000000000" pitchFamily="34" charset="-122"/>
                </a:endParaRPr>
              </a:p>
            </p:txBody>
          </p:sp>
        </p:grpSp>
      </p:grpSp>
      <p:pic>
        <p:nvPicPr>
          <p:cNvPr id="101" name="图片 100"/>
          <p:cNvPicPr>
            <a:picLocks noChangeAspect="1"/>
          </p:cNvPicPr>
          <p:nvPr/>
        </p:nvPicPr>
        <p:blipFill>
          <a:blip r:embed="rId1"/>
          <a:stretch>
            <a:fillRect/>
          </a:stretch>
        </p:blipFill>
        <p:spPr>
          <a:xfrm>
            <a:off x="4876800" y="2799715"/>
            <a:ext cx="2583815" cy="2182495"/>
          </a:xfrm>
          <a:prstGeom prst="ellipse">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2" presetClass="entr" presetSubtype="4"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additive="base">
                                        <p:cTn id="22" dur="500" fill="hold"/>
                                        <p:tgtEl>
                                          <p:spTgt spid="31"/>
                                        </p:tgtEl>
                                        <p:attrNameLst>
                                          <p:attrName>ppt_x</p:attrName>
                                        </p:attrNameLst>
                                      </p:cBhvr>
                                      <p:tavLst>
                                        <p:tav tm="0">
                                          <p:val>
                                            <p:strVal val="#ppt_x"/>
                                          </p:val>
                                        </p:tav>
                                        <p:tav tm="100000">
                                          <p:val>
                                            <p:strVal val="#ppt_x"/>
                                          </p:val>
                                        </p:tav>
                                      </p:tavLst>
                                    </p:anim>
                                    <p:anim calcmode="lin" valueType="num">
                                      <p:cBhvr additive="base">
                                        <p:cTn id="23" dur="500" fill="hold"/>
                                        <p:tgtEl>
                                          <p:spTgt spid="31"/>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34"/>
                                        </p:tgtEl>
                                        <p:attrNameLst>
                                          <p:attrName>style.visibility</p:attrName>
                                        </p:attrNameLst>
                                      </p:cBhvr>
                                      <p:to>
                                        <p:strVal val="visible"/>
                                      </p:to>
                                    </p:set>
                                    <p:anim calcmode="lin" valueType="num">
                                      <p:cBhvr additive="base">
                                        <p:cTn id="26" dur="500" fill="hold"/>
                                        <p:tgtEl>
                                          <p:spTgt spid="34"/>
                                        </p:tgtEl>
                                        <p:attrNameLst>
                                          <p:attrName>ppt_x</p:attrName>
                                        </p:attrNameLst>
                                      </p:cBhvr>
                                      <p:tavLst>
                                        <p:tav tm="0">
                                          <p:val>
                                            <p:strVal val="#ppt_x"/>
                                          </p:val>
                                        </p:tav>
                                        <p:tav tm="100000">
                                          <p:val>
                                            <p:strVal val="#ppt_x"/>
                                          </p:val>
                                        </p:tav>
                                      </p:tavLst>
                                    </p:anim>
                                    <p:anim calcmode="lin" valueType="num">
                                      <p:cBhvr additive="base">
                                        <p:cTn id="27" dur="500" fill="hold"/>
                                        <p:tgtEl>
                                          <p:spTgt spid="34"/>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37"/>
                                        </p:tgtEl>
                                        <p:attrNameLst>
                                          <p:attrName>style.visibility</p:attrName>
                                        </p:attrNameLst>
                                      </p:cBhvr>
                                      <p:to>
                                        <p:strVal val="visible"/>
                                      </p:to>
                                    </p:set>
                                    <p:anim calcmode="lin" valueType="num">
                                      <p:cBhvr additive="base">
                                        <p:cTn id="30" dur="500" fill="hold"/>
                                        <p:tgtEl>
                                          <p:spTgt spid="37"/>
                                        </p:tgtEl>
                                        <p:attrNameLst>
                                          <p:attrName>ppt_x</p:attrName>
                                        </p:attrNameLst>
                                      </p:cBhvr>
                                      <p:tavLst>
                                        <p:tav tm="0">
                                          <p:val>
                                            <p:strVal val="#ppt_x"/>
                                          </p:val>
                                        </p:tav>
                                        <p:tav tm="100000">
                                          <p:val>
                                            <p:strVal val="#ppt_x"/>
                                          </p:val>
                                        </p:tav>
                                      </p:tavLst>
                                    </p:anim>
                                    <p:anim calcmode="lin" valueType="num">
                                      <p:cBhvr additive="base">
                                        <p:cTn id="31" dur="500" fill="hold"/>
                                        <p:tgtEl>
                                          <p:spTgt spid="37"/>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40"/>
                                        </p:tgtEl>
                                        <p:attrNameLst>
                                          <p:attrName>style.visibility</p:attrName>
                                        </p:attrNameLst>
                                      </p:cBhvr>
                                      <p:to>
                                        <p:strVal val="visible"/>
                                      </p:to>
                                    </p:set>
                                    <p:anim calcmode="lin" valueType="num">
                                      <p:cBhvr additive="base">
                                        <p:cTn id="34" dur="500" fill="hold"/>
                                        <p:tgtEl>
                                          <p:spTgt spid="40"/>
                                        </p:tgtEl>
                                        <p:attrNameLst>
                                          <p:attrName>ppt_x</p:attrName>
                                        </p:attrNameLst>
                                      </p:cBhvr>
                                      <p:tavLst>
                                        <p:tav tm="0">
                                          <p:val>
                                            <p:strVal val="#ppt_x"/>
                                          </p:val>
                                        </p:tav>
                                        <p:tav tm="100000">
                                          <p:val>
                                            <p:strVal val="#ppt_x"/>
                                          </p:val>
                                        </p:tav>
                                      </p:tavLst>
                                    </p:anim>
                                    <p:anim calcmode="lin" valueType="num">
                                      <p:cBhvr additive="base">
                                        <p:cTn id="35" dur="500" fill="hold"/>
                                        <p:tgtEl>
                                          <p:spTgt spid="40"/>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43"/>
                                        </p:tgtEl>
                                        <p:attrNameLst>
                                          <p:attrName>style.visibility</p:attrName>
                                        </p:attrNameLst>
                                      </p:cBhvr>
                                      <p:to>
                                        <p:strVal val="visible"/>
                                      </p:to>
                                    </p:set>
                                    <p:anim calcmode="lin" valueType="num">
                                      <p:cBhvr additive="base">
                                        <p:cTn id="38" dur="500" fill="hold"/>
                                        <p:tgtEl>
                                          <p:spTgt spid="43"/>
                                        </p:tgtEl>
                                        <p:attrNameLst>
                                          <p:attrName>ppt_x</p:attrName>
                                        </p:attrNameLst>
                                      </p:cBhvr>
                                      <p:tavLst>
                                        <p:tav tm="0">
                                          <p:val>
                                            <p:strVal val="#ppt_x"/>
                                          </p:val>
                                        </p:tav>
                                        <p:tav tm="100000">
                                          <p:val>
                                            <p:strVal val="#ppt_x"/>
                                          </p:val>
                                        </p:tav>
                                      </p:tavLst>
                                    </p:anim>
                                    <p:anim calcmode="lin" valueType="num">
                                      <p:cBhvr additive="base">
                                        <p:cTn id="39" dur="500" fill="hold"/>
                                        <p:tgtEl>
                                          <p:spTgt spid="43"/>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0"/>
                                  </p:stCondLst>
                                  <p:childTnLst>
                                    <p:set>
                                      <p:cBhvr>
                                        <p:cTn id="41" dur="1" fill="hold">
                                          <p:stCondLst>
                                            <p:cond delay="0"/>
                                          </p:stCondLst>
                                        </p:cTn>
                                        <p:tgtEl>
                                          <p:spTgt spid="48"/>
                                        </p:tgtEl>
                                        <p:attrNameLst>
                                          <p:attrName>style.visibility</p:attrName>
                                        </p:attrNameLst>
                                      </p:cBhvr>
                                      <p:to>
                                        <p:strVal val="visible"/>
                                      </p:to>
                                    </p:set>
                                    <p:anim calcmode="lin" valueType="num">
                                      <p:cBhvr additive="base">
                                        <p:cTn id="42" dur="500" fill="hold"/>
                                        <p:tgtEl>
                                          <p:spTgt spid="48"/>
                                        </p:tgtEl>
                                        <p:attrNameLst>
                                          <p:attrName>ppt_x</p:attrName>
                                        </p:attrNameLst>
                                      </p:cBhvr>
                                      <p:tavLst>
                                        <p:tav tm="0">
                                          <p:val>
                                            <p:strVal val="#ppt_x"/>
                                          </p:val>
                                        </p:tav>
                                        <p:tav tm="100000">
                                          <p:val>
                                            <p:strVal val="#ppt_x"/>
                                          </p:val>
                                        </p:tav>
                                      </p:tavLst>
                                    </p:anim>
                                    <p:anim calcmode="lin" valueType="num">
                                      <p:cBhvr additive="base">
                                        <p:cTn id="43" dur="500" fill="hold"/>
                                        <p:tgtEl>
                                          <p:spTgt spid="48"/>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stCondLst>
                                    <p:cond delay="0"/>
                                  </p:stCondLst>
                                  <p:childTnLst>
                                    <p:set>
                                      <p:cBhvr>
                                        <p:cTn id="45" dur="1" fill="hold">
                                          <p:stCondLst>
                                            <p:cond delay="0"/>
                                          </p:stCondLst>
                                        </p:cTn>
                                        <p:tgtEl>
                                          <p:spTgt spid="95"/>
                                        </p:tgtEl>
                                        <p:attrNameLst>
                                          <p:attrName>style.visibility</p:attrName>
                                        </p:attrNameLst>
                                      </p:cBhvr>
                                      <p:to>
                                        <p:strVal val="visible"/>
                                      </p:to>
                                    </p:set>
                                    <p:anim calcmode="lin" valueType="num">
                                      <p:cBhvr additive="base">
                                        <p:cTn id="46" dur="500" fill="hold"/>
                                        <p:tgtEl>
                                          <p:spTgt spid="95"/>
                                        </p:tgtEl>
                                        <p:attrNameLst>
                                          <p:attrName>ppt_x</p:attrName>
                                        </p:attrNameLst>
                                      </p:cBhvr>
                                      <p:tavLst>
                                        <p:tav tm="0">
                                          <p:val>
                                            <p:strVal val="#ppt_x"/>
                                          </p:val>
                                        </p:tav>
                                        <p:tav tm="100000">
                                          <p:val>
                                            <p:strVal val="#ppt_x"/>
                                          </p:val>
                                        </p:tav>
                                      </p:tavLst>
                                    </p:anim>
                                    <p:anim calcmode="lin" valueType="num">
                                      <p:cBhvr additive="base">
                                        <p:cTn id="47" dur="500" fill="hold"/>
                                        <p:tgtEl>
                                          <p:spTgt spid="95"/>
                                        </p:tgtEl>
                                        <p:attrNameLst>
                                          <p:attrName>ppt_y</p:attrName>
                                        </p:attrNameLst>
                                      </p:cBhvr>
                                      <p:tavLst>
                                        <p:tav tm="0">
                                          <p:val>
                                            <p:strVal val="1+#ppt_h/2"/>
                                          </p:val>
                                        </p:tav>
                                        <p:tav tm="100000">
                                          <p:val>
                                            <p:strVal val="#ppt_y"/>
                                          </p:val>
                                        </p:tav>
                                      </p:tavLst>
                                    </p:anim>
                                  </p:childTnLst>
                                </p:cTn>
                              </p:par>
                              <p:par>
                                <p:cTn id="48" presetID="2" presetClass="entr" presetSubtype="4" fill="hold" nodeType="withEffect">
                                  <p:stCondLst>
                                    <p:cond delay="0"/>
                                  </p:stCondLst>
                                  <p:childTnLst>
                                    <p:set>
                                      <p:cBhvr>
                                        <p:cTn id="49" dur="1" fill="hold">
                                          <p:stCondLst>
                                            <p:cond delay="0"/>
                                          </p:stCondLst>
                                        </p:cTn>
                                        <p:tgtEl>
                                          <p:spTgt spid="101"/>
                                        </p:tgtEl>
                                        <p:attrNameLst>
                                          <p:attrName>style.visibility</p:attrName>
                                        </p:attrNameLst>
                                      </p:cBhvr>
                                      <p:to>
                                        <p:strVal val="visible"/>
                                      </p:to>
                                    </p:set>
                                    <p:anim calcmode="lin" valueType="num">
                                      <p:cBhvr additive="base">
                                        <p:cTn id="50" dur="500" fill="hold"/>
                                        <p:tgtEl>
                                          <p:spTgt spid="101"/>
                                        </p:tgtEl>
                                        <p:attrNameLst>
                                          <p:attrName>ppt_x</p:attrName>
                                        </p:attrNameLst>
                                      </p:cBhvr>
                                      <p:tavLst>
                                        <p:tav tm="0">
                                          <p:val>
                                            <p:strVal val="#ppt_x"/>
                                          </p:val>
                                        </p:tav>
                                        <p:tav tm="100000">
                                          <p:val>
                                            <p:strVal val="#ppt_x"/>
                                          </p:val>
                                        </p:tav>
                                      </p:tavLst>
                                    </p:anim>
                                    <p:anim calcmode="lin" valueType="num">
                                      <p:cBhvr additive="base">
                                        <p:cTn id="51"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653790" y="1130300"/>
            <a:ext cx="4931410" cy="491490"/>
            <a:chOff x="5754" y="1960"/>
            <a:chExt cx="7766" cy="774"/>
          </a:xfrm>
        </p:grpSpPr>
        <p:sp>
          <p:nvSpPr>
            <p:cNvPr id="26" name="矩形: 圆角 43"/>
            <p:cNvSpPr/>
            <p:nvPr/>
          </p:nvSpPr>
          <p:spPr>
            <a:xfrm>
              <a:off x="6391" y="1960"/>
              <a:ext cx="6492"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27" name="文本框 26"/>
            <p:cNvSpPr txBox="1"/>
            <p:nvPr/>
          </p:nvSpPr>
          <p:spPr>
            <a:xfrm>
              <a:off x="5754" y="2033"/>
              <a:ext cx="7766" cy="628"/>
            </a:xfrm>
            <a:prstGeom prst="rect">
              <a:avLst/>
            </a:prstGeom>
            <a:noFill/>
          </p:spPr>
          <p:txBody>
            <a:bodyPr wrap="square" rtlCol="0">
              <a:spAutoFit/>
            </a:bodyPr>
            <a:lstStyle/>
            <a:p>
              <a:pPr algn="ctr"/>
              <a:r>
                <a:rPr lang="zh-CN" altLang="en-US" sz="2000" b="1" dirty="0">
                  <a:solidFill>
                    <a:schemeClr val="bg1"/>
                  </a:solidFill>
                  <a:latin typeface="微软雅黑" panose="020B0503020204020204" charset="-122"/>
                  <a:ea typeface="微软雅黑" panose="020B0503020204020204" charset="-122"/>
                </a:rPr>
                <a:t>三、汽车租赁相关法律案例分析</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2" name="文本框 1"/>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17" name="组合 16"/>
          <p:cNvGrpSpPr/>
          <p:nvPr/>
        </p:nvGrpSpPr>
        <p:grpSpPr>
          <a:xfrm>
            <a:off x="1192530" y="1924685"/>
            <a:ext cx="3880485" cy="465455"/>
            <a:chOff x="1397" y="3848"/>
            <a:chExt cx="6111" cy="733"/>
          </a:xfrm>
        </p:grpSpPr>
        <p:grpSp>
          <p:nvGrpSpPr>
            <p:cNvPr id="7" name="组合 6"/>
            <p:cNvGrpSpPr/>
            <p:nvPr/>
          </p:nvGrpSpPr>
          <p:grpSpPr>
            <a:xfrm>
              <a:off x="1397" y="3848"/>
              <a:ext cx="6111" cy="733"/>
              <a:chOff x="2173926" y="3285519"/>
              <a:chExt cx="4572535" cy="548848"/>
            </a:xfrm>
          </p:grpSpPr>
          <p:grpSp>
            <p:nvGrpSpPr>
              <p:cNvPr id="21" name="组合 20"/>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23" name="圆角矩形 22"/>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sp>
              <p:nvSpPr>
                <p:cNvPr id="24" name="圆角矩形 23"/>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grpSp>
          <p:sp>
            <p:nvSpPr>
              <p:cNvPr id="22" name="椭圆 21"/>
              <p:cNvSpPr/>
              <p:nvPr/>
            </p:nvSpPr>
            <p:spPr>
              <a:xfrm>
                <a:off x="2307128" y="3420211"/>
                <a:ext cx="279463" cy="279463"/>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grpSp>
        <p:sp>
          <p:nvSpPr>
            <p:cNvPr id="10" name="TextBox 31"/>
            <p:cNvSpPr txBox="1"/>
            <p:nvPr/>
          </p:nvSpPr>
          <p:spPr>
            <a:xfrm>
              <a:off x="2206" y="4028"/>
              <a:ext cx="4489" cy="38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600" b="0" dirty="0">
                  <a:solidFill>
                    <a:srgbClr val="080808"/>
                  </a:solidFill>
                </a:rPr>
                <a:t>（一）车辆被第三方占据</a:t>
              </a:r>
              <a:endParaRPr lang="zh-CN" altLang="en-US" sz="1600" b="0" dirty="0">
                <a:solidFill>
                  <a:srgbClr val="080808"/>
                </a:solidFill>
              </a:endParaRPr>
            </a:p>
          </p:txBody>
        </p:sp>
      </p:grpSp>
      <p:sp>
        <p:nvSpPr>
          <p:cNvPr id="47" name="文本框 81"/>
          <p:cNvSpPr txBox="1">
            <a:spLocks noChangeArrowheads="1"/>
          </p:cNvSpPr>
          <p:nvPr/>
        </p:nvSpPr>
        <p:spPr bwMode="auto">
          <a:xfrm>
            <a:off x="1249680" y="2576195"/>
            <a:ext cx="9692640" cy="649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indent="355600" algn="l" fontAlgn="auto">
              <a:lnSpc>
                <a:spcPct val="15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rPr>
              <a:t>这类案件涉及出租人、承租人、受让车辆的第三方，存在租赁合同纠纷、非法转让车辆等不同关系，刑事案件与经济纠纷并存，如下图所示。在如此复杂的关系中，应争取问题简单化，以便及早解决问题，减少出租人的损失。</a:t>
            </a:r>
            <a:endParaRPr sz="1400" dirty="0">
              <a:solidFill>
                <a:schemeClr val="tx1"/>
              </a:solidFill>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1">
            <a:clrChange>
              <a:clrFrom>
                <a:srgbClr val="FCFDFD">
                  <a:alpha val="100000"/>
                </a:srgbClr>
              </a:clrFrom>
              <a:clrTo>
                <a:srgbClr val="FCFDFD">
                  <a:alpha val="100000"/>
                  <a:alpha val="0"/>
                </a:srgbClr>
              </a:clrTo>
            </a:clrChange>
          </a:blip>
          <a:stretch>
            <a:fillRect/>
          </a:stretch>
        </p:blipFill>
        <p:spPr>
          <a:xfrm>
            <a:off x="3592195" y="3517265"/>
            <a:ext cx="5054600" cy="2739390"/>
          </a:xfrm>
          <a:prstGeom prst="rect">
            <a:avLst/>
          </a:prstGeom>
        </p:spPr>
      </p:pic>
      <p:sp>
        <p:nvSpPr>
          <p:cNvPr id="5" name="文本框 4"/>
          <p:cNvSpPr txBox="1"/>
          <p:nvPr/>
        </p:nvSpPr>
        <p:spPr>
          <a:xfrm>
            <a:off x="4116705" y="6256655"/>
            <a:ext cx="3957955" cy="275590"/>
          </a:xfrm>
          <a:prstGeom prst="rect">
            <a:avLst/>
          </a:prstGeom>
          <a:noFill/>
        </p:spPr>
        <p:txBody>
          <a:bodyPr wrap="square" rtlCol="0" anchor="t">
            <a:spAutoFit/>
          </a:bodyPr>
          <a:lstStyle/>
          <a:p>
            <a:r>
              <a:rPr lang="zh-CN" altLang="en-US" sz="1200">
                <a:latin typeface="微软雅黑" panose="020B0503020204020204" charset="-122"/>
                <a:ea typeface="微软雅黑" panose="020B0503020204020204" charset="-122"/>
              </a:rPr>
              <a:t>租赁车辆被第三方占有的法律关系及处理程序示意图</a:t>
            </a:r>
            <a:endParaRPr lang="zh-CN" altLang="en-US" sz="120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12" presetClass="entr" presetSubtype="4"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p:tgtEl>
                                          <p:spTgt spid="9"/>
                                        </p:tgtEl>
                                        <p:attrNameLst>
                                          <p:attrName>ppt_y</p:attrName>
                                        </p:attrNameLst>
                                      </p:cBhvr>
                                      <p:tavLst>
                                        <p:tav tm="0">
                                          <p:val>
                                            <p:strVal val="#ppt_y+#ppt_h*1.125000"/>
                                          </p:val>
                                        </p:tav>
                                        <p:tav tm="100000">
                                          <p:val>
                                            <p:strVal val="#ppt_y"/>
                                          </p:val>
                                        </p:tav>
                                      </p:tavLst>
                                    </p:anim>
                                    <p:animEffect transition="in" filter="wipe(up)">
                                      <p:cBhvr>
                                        <p:cTn id="15" dur="500"/>
                                        <p:tgtEl>
                                          <p:spTgt spid="9"/>
                                        </p:tgtEl>
                                      </p:cBhvr>
                                    </p:animEffect>
                                  </p:childTnLst>
                                </p:cTn>
                              </p:par>
                              <p:par>
                                <p:cTn id="16" presetID="12" presetClass="entr" presetSubtype="4"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p:tgtEl>
                                          <p:spTgt spid="17"/>
                                        </p:tgtEl>
                                        <p:attrNameLst>
                                          <p:attrName>ppt_y</p:attrName>
                                        </p:attrNameLst>
                                      </p:cBhvr>
                                      <p:tavLst>
                                        <p:tav tm="0">
                                          <p:val>
                                            <p:strVal val="#ppt_y+#ppt_h*1.125000"/>
                                          </p:val>
                                        </p:tav>
                                        <p:tav tm="100000">
                                          <p:val>
                                            <p:strVal val="#ppt_y"/>
                                          </p:val>
                                        </p:tav>
                                      </p:tavLst>
                                    </p:anim>
                                    <p:animEffect transition="in" filter="wipe(up)">
                                      <p:cBhvr>
                                        <p:cTn id="19" dur="500"/>
                                        <p:tgtEl>
                                          <p:spTgt spid="17"/>
                                        </p:tgtEl>
                                      </p:cBhvr>
                                    </p:animEffect>
                                  </p:childTnLst>
                                </p:cTn>
                              </p:par>
                              <p:par>
                                <p:cTn id="20" presetID="12" presetClass="entr" presetSubtype="4" fill="hold" grpId="0" nodeType="withEffect">
                                  <p:stCondLst>
                                    <p:cond delay="0"/>
                                  </p:stCondLst>
                                  <p:childTnLst>
                                    <p:set>
                                      <p:cBhvr>
                                        <p:cTn id="21" dur="1" fill="hold">
                                          <p:stCondLst>
                                            <p:cond delay="0"/>
                                          </p:stCondLst>
                                        </p:cTn>
                                        <p:tgtEl>
                                          <p:spTgt spid="47"/>
                                        </p:tgtEl>
                                        <p:attrNameLst>
                                          <p:attrName>style.visibility</p:attrName>
                                        </p:attrNameLst>
                                      </p:cBhvr>
                                      <p:to>
                                        <p:strVal val="visible"/>
                                      </p:to>
                                    </p:set>
                                    <p:anim calcmode="lin" valueType="num">
                                      <p:cBhvr additive="base">
                                        <p:cTn id="22" dur="500"/>
                                        <p:tgtEl>
                                          <p:spTgt spid="47"/>
                                        </p:tgtEl>
                                        <p:attrNameLst>
                                          <p:attrName>ppt_y</p:attrName>
                                        </p:attrNameLst>
                                      </p:cBhvr>
                                      <p:tavLst>
                                        <p:tav tm="0">
                                          <p:val>
                                            <p:strVal val="#ppt_y+#ppt_h*1.125000"/>
                                          </p:val>
                                        </p:tav>
                                        <p:tav tm="100000">
                                          <p:val>
                                            <p:strVal val="#ppt_y"/>
                                          </p:val>
                                        </p:tav>
                                      </p:tavLst>
                                    </p:anim>
                                    <p:animEffect transition="in" filter="wipe(up)">
                                      <p:cBhvr>
                                        <p:cTn id="23" dur="500"/>
                                        <p:tgtEl>
                                          <p:spTgt spid="47"/>
                                        </p:tgtEl>
                                      </p:cBhvr>
                                    </p:animEffect>
                                  </p:childTnLst>
                                </p:cTn>
                              </p:par>
                              <p:par>
                                <p:cTn id="24" presetID="12" presetClass="entr" presetSubtype="4"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p:tgtEl>
                                          <p:spTgt spid="3"/>
                                        </p:tgtEl>
                                        <p:attrNameLst>
                                          <p:attrName>ppt_y</p:attrName>
                                        </p:attrNameLst>
                                      </p:cBhvr>
                                      <p:tavLst>
                                        <p:tav tm="0">
                                          <p:val>
                                            <p:strVal val="#ppt_y+#ppt_h*1.125000"/>
                                          </p:val>
                                        </p:tav>
                                        <p:tav tm="100000">
                                          <p:val>
                                            <p:strVal val="#ppt_y"/>
                                          </p:val>
                                        </p:tav>
                                      </p:tavLst>
                                    </p:anim>
                                    <p:animEffect transition="in" filter="wipe(up)">
                                      <p:cBhvr>
                                        <p:cTn id="27" dur="500"/>
                                        <p:tgtEl>
                                          <p:spTgt spid="3"/>
                                        </p:tgtEl>
                                      </p:cBhvr>
                                    </p:animEffect>
                                  </p:childTnLst>
                                </p:cTn>
                              </p:par>
                              <p:par>
                                <p:cTn id="28" presetID="12" presetClass="entr" presetSubtype="4"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p:tgtEl>
                                          <p:spTgt spid="5"/>
                                        </p:tgtEl>
                                        <p:attrNameLst>
                                          <p:attrName>ppt_y</p:attrName>
                                        </p:attrNameLst>
                                      </p:cBhvr>
                                      <p:tavLst>
                                        <p:tav tm="0">
                                          <p:val>
                                            <p:strVal val="#ppt_y+#ppt_h*1.125000"/>
                                          </p:val>
                                        </p:tav>
                                        <p:tav tm="100000">
                                          <p:val>
                                            <p:strVal val="#ppt_y"/>
                                          </p:val>
                                        </p:tav>
                                      </p:tavLst>
                                    </p:anim>
                                    <p:animEffect transition="in" filter="wipe(up)">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P spid="47" grpId="0"/>
      <p:bldP spid="47" grpId="1"/>
      <p:bldP spid="5" grpId="0"/>
      <p:bldP spid="5"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653790" y="1130300"/>
            <a:ext cx="4931410" cy="491490"/>
            <a:chOff x="5754" y="1960"/>
            <a:chExt cx="7766" cy="774"/>
          </a:xfrm>
        </p:grpSpPr>
        <p:sp>
          <p:nvSpPr>
            <p:cNvPr id="26" name="矩形: 圆角 43"/>
            <p:cNvSpPr/>
            <p:nvPr/>
          </p:nvSpPr>
          <p:spPr>
            <a:xfrm>
              <a:off x="6391" y="1960"/>
              <a:ext cx="6492"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27" name="文本框 26"/>
            <p:cNvSpPr txBox="1"/>
            <p:nvPr/>
          </p:nvSpPr>
          <p:spPr>
            <a:xfrm>
              <a:off x="5754" y="2033"/>
              <a:ext cx="7766" cy="628"/>
            </a:xfrm>
            <a:prstGeom prst="rect">
              <a:avLst/>
            </a:prstGeom>
            <a:noFill/>
          </p:spPr>
          <p:txBody>
            <a:bodyPr wrap="square" rtlCol="0">
              <a:spAutoFit/>
            </a:bodyPr>
            <a:lstStyle/>
            <a:p>
              <a:pPr algn="ctr"/>
              <a:r>
                <a:rPr lang="zh-CN" altLang="en-US" sz="2000" b="1" dirty="0">
                  <a:solidFill>
                    <a:schemeClr val="bg1"/>
                  </a:solidFill>
                  <a:latin typeface="微软雅黑" panose="020B0503020204020204" charset="-122"/>
                  <a:ea typeface="微软雅黑" panose="020B0503020204020204" charset="-122"/>
                </a:rPr>
                <a:t>三、汽车租赁相关法律案例分析</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2" name="文本框 1"/>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17" name="组合 16"/>
          <p:cNvGrpSpPr/>
          <p:nvPr/>
        </p:nvGrpSpPr>
        <p:grpSpPr>
          <a:xfrm>
            <a:off x="1192530" y="1877060"/>
            <a:ext cx="3880485" cy="465455"/>
            <a:chOff x="1397" y="3848"/>
            <a:chExt cx="6111" cy="733"/>
          </a:xfrm>
        </p:grpSpPr>
        <p:grpSp>
          <p:nvGrpSpPr>
            <p:cNvPr id="7" name="组合 6"/>
            <p:cNvGrpSpPr/>
            <p:nvPr/>
          </p:nvGrpSpPr>
          <p:grpSpPr>
            <a:xfrm>
              <a:off x="1397" y="3848"/>
              <a:ext cx="6111" cy="733"/>
              <a:chOff x="2173926" y="3285519"/>
              <a:chExt cx="4572535" cy="548848"/>
            </a:xfrm>
          </p:grpSpPr>
          <p:grpSp>
            <p:nvGrpSpPr>
              <p:cNvPr id="21" name="组合 20"/>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23" name="圆角矩形 22"/>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sp>
              <p:nvSpPr>
                <p:cNvPr id="24" name="圆角矩形 23"/>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grpSp>
          <p:sp>
            <p:nvSpPr>
              <p:cNvPr id="22" name="椭圆 21"/>
              <p:cNvSpPr/>
              <p:nvPr/>
            </p:nvSpPr>
            <p:spPr>
              <a:xfrm>
                <a:off x="2307128" y="3420211"/>
                <a:ext cx="279463" cy="279463"/>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grpSp>
        <p:sp>
          <p:nvSpPr>
            <p:cNvPr id="10" name="TextBox 31"/>
            <p:cNvSpPr txBox="1"/>
            <p:nvPr/>
          </p:nvSpPr>
          <p:spPr>
            <a:xfrm>
              <a:off x="2206" y="4028"/>
              <a:ext cx="4489" cy="38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600" b="0" dirty="0">
                  <a:solidFill>
                    <a:srgbClr val="080808"/>
                  </a:solidFill>
                </a:rPr>
                <a:t>（一）车辆被第三方占据</a:t>
              </a:r>
              <a:endParaRPr lang="zh-CN" altLang="en-US" sz="1600" b="0" dirty="0">
                <a:solidFill>
                  <a:srgbClr val="080808"/>
                </a:solidFill>
              </a:endParaRPr>
            </a:p>
          </p:txBody>
        </p:sp>
      </p:grpSp>
      <p:sp>
        <p:nvSpPr>
          <p:cNvPr id="47" name="文本框 81"/>
          <p:cNvSpPr txBox="1">
            <a:spLocks noChangeArrowheads="1"/>
          </p:cNvSpPr>
          <p:nvPr/>
        </p:nvSpPr>
        <p:spPr bwMode="auto">
          <a:xfrm>
            <a:off x="811530" y="2461895"/>
            <a:ext cx="6941185" cy="1459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indent="355600" algn="l" fontAlgn="auto">
              <a:lnSpc>
                <a:spcPct val="150000"/>
              </a:lnSpc>
              <a:spcAft>
                <a:spcPts val="600"/>
              </a:spcAft>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rPr>
              <a:t>图中虚线部分属于公安部门处理范围，涉及诈骗、非法买卖等问题，关系复杂。实线部分属于法院处理范围，为出租人与承租人的经济纠纷，以双方合同为基础，关系清晰。通常解决此类问题的原则是向法院起诉，承租方履行租赁合同，返还租赁车辆。但由于具体情况不同，也可采取起诉第三方和直接要求公安部门返还车辆的办法。</a:t>
            </a:r>
            <a:endParaRPr sz="1400" dirty="0">
              <a:solidFill>
                <a:schemeClr val="tx1"/>
              </a:solidFill>
              <a:latin typeface="微软雅黑" panose="020B0503020204020204" charset="-122"/>
              <a:ea typeface="微软雅黑" panose="020B0503020204020204" charset="-122"/>
            </a:endParaRPr>
          </a:p>
        </p:txBody>
      </p:sp>
      <p:sp>
        <p:nvSpPr>
          <p:cNvPr id="6" name="矩形 5"/>
          <p:cNvSpPr/>
          <p:nvPr/>
        </p:nvSpPr>
        <p:spPr>
          <a:xfrm>
            <a:off x="0" y="4395470"/>
            <a:ext cx="12216130" cy="246253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charset="-122"/>
              <a:ea typeface="微软雅黑" panose="020B0503020204020204" charset="-122"/>
              <a:cs typeface="+mn-ea"/>
              <a:sym typeface="+mn-lt"/>
            </a:endParaRPr>
          </a:p>
        </p:txBody>
      </p:sp>
      <p:sp>
        <p:nvSpPr>
          <p:cNvPr id="8" name="椭圆 7"/>
          <p:cNvSpPr/>
          <p:nvPr/>
        </p:nvSpPr>
        <p:spPr>
          <a:xfrm>
            <a:off x="1388745" y="3998595"/>
            <a:ext cx="816610" cy="815975"/>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charset="-122"/>
              <a:ea typeface="微软雅黑" panose="020B0503020204020204" charset="-122"/>
              <a:cs typeface="+mn-ea"/>
              <a:sym typeface="+mn-lt"/>
            </a:endParaRPr>
          </a:p>
        </p:txBody>
      </p:sp>
      <p:sp>
        <p:nvSpPr>
          <p:cNvPr id="11" name="椭圆 10"/>
          <p:cNvSpPr/>
          <p:nvPr/>
        </p:nvSpPr>
        <p:spPr>
          <a:xfrm>
            <a:off x="4566285" y="4016375"/>
            <a:ext cx="816610" cy="815975"/>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charset="-122"/>
              <a:ea typeface="微软雅黑" panose="020B0503020204020204" charset="-122"/>
              <a:cs typeface="+mn-ea"/>
              <a:sym typeface="+mn-lt"/>
            </a:endParaRPr>
          </a:p>
        </p:txBody>
      </p:sp>
      <p:sp>
        <p:nvSpPr>
          <p:cNvPr id="12" name="椭圆 11"/>
          <p:cNvSpPr/>
          <p:nvPr/>
        </p:nvSpPr>
        <p:spPr>
          <a:xfrm>
            <a:off x="7778115" y="4038600"/>
            <a:ext cx="816610" cy="815975"/>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charset="-122"/>
              <a:ea typeface="微软雅黑" panose="020B0503020204020204" charset="-122"/>
              <a:cs typeface="+mn-ea"/>
              <a:sym typeface="+mn-lt"/>
            </a:endParaRPr>
          </a:p>
        </p:txBody>
      </p:sp>
      <p:sp>
        <p:nvSpPr>
          <p:cNvPr id="13" name="文本框 12"/>
          <p:cNvSpPr txBox="1"/>
          <p:nvPr/>
        </p:nvSpPr>
        <p:spPr>
          <a:xfrm>
            <a:off x="2048510" y="5310505"/>
            <a:ext cx="1670685" cy="953135"/>
          </a:xfrm>
          <a:prstGeom prst="rect">
            <a:avLst/>
          </a:prstGeom>
          <a:noFill/>
        </p:spPr>
        <p:txBody>
          <a:bodyPr wrap="square" rtlCol="0">
            <a:spAutoFit/>
          </a:bodyPr>
          <a:lstStyle/>
          <a:p>
            <a:pPr algn="l"/>
            <a:r>
              <a:rPr lang="zh-CN" altLang="en-US" sz="1400" dirty="0">
                <a:solidFill>
                  <a:schemeClr val="bg1"/>
                </a:solidFill>
                <a:latin typeface="微软雅黑" panose="020B0503020204020204" charset="-122"/>
                <a:ea typeface="微软雅黑" panose="020B0503020204020204" charset="-122"/>
                <a:cs typeface="+mn-ea"/>
                <a:sym typeface="+mn-lt"/>
              </a:rPr>
              <a:t>（1）法律程序</a:t>
            </a:r>
            <a:endParaRPr lang="zh-CN" altLang="en-US" sz="1400" dirty="0">
              <a:solidFill>
                <a:schemeClr val="bg1"/>
              </a:solidFill>
              <a:latin typeface="微软雅黑" panose="020B0503020204020204" charset="-122"/>
              <a:ea typeface="微软雅黑" panose="020B0503020204020204" charset="-122"/>
              <a:cs typeface="+mn-ea"/>
              <a:sym typeface="+mn-lt"/>
            </a:endParaRPr>
          </a:p>
          <a:p>
            <a:pPr algn="l"/>
            <a:r>
              <a:rPr lang="zh-CN" altLang="en-US" sz="1400" dirty="0">
                <a:solidFill>
                  <a:schemeClr val="bg1"/>
                </a:solidFill>
                <a:latin typeface="微软雅黑" panose="020B0503020204020204" charset="-122"/>
                <a:ea typeface="微软雅黑" panose="020B0503020204020204" charset="-122"/>
                <a:cs typeface="+mn-ea"/>
                <a:sym typeface="+mn-lt"/>
              </a:rPr>
              <a:t>（2）诉讼原则</a:t>
            </a:r>
            <a:endParaRPr lang="zh-CN" altLang="en-US" sz="1400" dirty="0">
              <a:solidFill>
                <a:schemeClr val="bg1"/>
              </a:solidFill>
              <a:latin typeface="微软雅黑" panose="020B0503020204020204" charset="-122"/>
              <a:ea typeface="微软雅黑" panose="020B0503020204020204" charset="-122"/>
              <a:cs typeface="+mn-ea"/>
              <a:sym typeface="+mn-lt"/>
            </a:endParaRPr>
          </a:p>
          <a:p>
            <a:pPr algn="l"/>
            <a:r>
              <a:rPr lang="zh-CN" altLang="en-US" sz="1400" dirty="0">
                <a:solidFill>
                  <a:schemeClr val="bg1"/>
                </a:solidFill>
                <a:latin typeface="微软雅黑" panose="020B0503020204020204" charset="-122"/>
                <a:ea typeface="微软雅黑" panose="020B0503020204020204" charset="-122"/>
                <a:cs typeface="+mn-ea"/>
                <a:sym typeface="+mn-lt"/>
              </a:rPr>
              <a:t>（3）举证</a:t>
            </a:r>
            <a:endParaRPr lang="zh-CN" altLang="en-US" sz="1400" dirty="0">
              <a:solidFill>
                <a:schemeClr val="bg1"/>
              </a:solidFill>
              <a:latin typeface="微软雅黑" panose="020B0503020204020204" charset="-122"/>
              <a:ea typeface="微软雅黑" panose="020B0503020204020204" charset="-122"/>
              <a:cs typeface="+mn-ea"/>
              <a:sym typeface="+mn-lt"/>
            </a:endParaRPr>
          </a:p>
          <a:p>
            <a:pPr algn="l"/>
            <a:r>
              <a:rPr lang="zh-CN" altLang="en-US" sz="1400" dirty="0">
                <a:solidFill>
                  <a:schemeClr val="bg1"/>
                </a:solidFill>
                <a:latin typeface="微软雅黑" panose="020B0503020204020204" charset="-122"/>
                <a:ea typeface="微软雅黑" panose="020B0503020204020204" charset="-122"/>
                <a:cs typeface="+mn-ea"/>
                <a:sym typeface="+mn-lt"/>
              </a:rPr>
              <a:t>（4）法律依据</a:t>
            </a:r>
            <a:endParaRPr lang="zh-CN" altLang="en-US" sz="1400" dirty="0">
              <a:solidFill>
                <a:schemeClr val="bg1"/>
              </a:solidFill>
              <a:latin typeface="微软雅黑" panose="020B0503020204020204" charset="-122"/>
              <a:ea typeface="微软雅黑" panose="020B0503020204020204" charset="-122"/>
              <a:cs typeface="+mn-ea"/>
              <a:sym typeface="+mn-lt"/>
            </a:endParaRPr>
          </a:p>
        </p:txBody>
      </p:sp>
      <p:sp>
        <p:nvSpPr>
          <p:cNvPr id="14" name="文本框 13"/>
          <p:cNvSpPr txBox="1"/>
          <p:nvPr/>
        </p:nvSpPr>
        <p:spPr>
          <a:xfrm>
            <a:off x="2032000" y="4832350"/>
            <a:ext cx="1838960" cy="337185"/>
          </a:xfrm>
          <a:prstGeom prst="rect">
            <a:avLst/>
          </a:prstGeom>
          <a:noFill/>
        </p:spPr>
        <p:txBody>
          <a:bodyPr wrap="square" rtlCol="0">
            <a:spAutoFit/>
          </a:bodyPr>
          <a:lstStyle/>
          <a:p>
            <a:r>
              <a:rPr lang="zh-CN" altLang="en-US" sz="1600" b="1" dirty="0">
                <a:solidFill>
                  <a:schemeClr val="bg1"/>
                </a:solidFill>
                <a:latin typeface="微软雅黑" panose="020B0503020204020204" charset="-122"/>
                <a:ea typeface="微软雅黑" panose="020B0503020204020204" charset="-122"/>
                <a:cs typeface="微软雅黑" panose="020B0503020204020204" charset="-122"/>
                <a:sym typeface="+mn-lt"/>
              </a:rPr>
              <a:t>1. 起诉承租人</a:t>
            </a:r>
            <a:endParaRPr lang="zh-CN" altLang="en-US" sz="1600" b="1" dirty="0">
              <a:solidFill>
                <a:schemeClr val="bg1"/>
              </a:solidFill>
              <a:latin typeface="微软雅黑" panose="020B0503020204020204" charset="-122"/>
              <a:ea typeface="微软雅黑" panose="020B0503020204020204" charset="-122"/>
              <a:cs typeface="微软雅黑" panose="020B0503020204020204" charset="-122"/>
              <a:sym typeface="+mn-lt"/>
            </a:endParaRPr>
          </a:p>
        </p:txBody>
      </p:sp>
      <p:sp>
        <p:nvSpPr>
          <p:cNvPr id="16" name="文本框 15"/>
          <p:cNvSpPr txBox="1"/>
          <p:nvPr/>
        </p:nvSpPr>
        <p:spPr>
          <a:xfrm>
            <a:off x="5270500" y="5310505"/>
            <a:ext cx="1670685" cy="521970"/>
          </a:xfrm>
          <a:prstGeom prst="rect">
            <a:avLst/>
          </a:prstGeom>
          <a:noFill/>
        </p:spPr>
        <p:txBody>
          <a:bodyPr wrap="square" rtlCol="0">
            <a:spAutoFit/>
          </a:bodyPr>
          <a:lstStyle/>
          <a:p>
            <a:pPr algn="l"/>
            <a:r>
              <a:rPr lang="zh-CN" altLang="en-US" sz="1400" dirty="0">
                <a:solidFill>
                  <a:schemeClr val="bg1"/>
                </a:solidFill>
                <a:latin typeface="微软雅黑" panose="020B0503020204020204" charset="-122"/>
                <a:ea typeface="微软雅黑" panose="020B0503020204020204" charset="-122"/>
                <a:cs typeface="+mn-ea"/>
                <a:sym typeface="+mn-lt"/>
              </a:rPr>
              <a:t>（1）诉讼请求</a:t>
            </a:r>
            <a:endParaRPr lang="zh-CN" altLang="en-US" sz="1400" dirty="0">
              <a:solidFill>
                <a:schemeClr val="bg1"/>
              </a:solidFill>
              <a:latin typeface="微软雅黑" panose="020B0503020204020204" charset="-122"/>
              <a:ea typeface="微软雅黑" panose="020B0503020204020204" charset="-122"/>
              <a:cs typeface="+mn-ea"/>
              <a:sym typeface="+mn-lt"/>
            </a:endParaRPr>
          </a:p>
          <a:p>
            <a:pPr algn="l"/>
            <a:r>
              <a:rPr lang="zh-CN" altLang="en-US" sz="1400" dirty="0">
                <a:solidFill>
                  <a:schemeClr val="bg1"/>
                </a:solidFill>
                <a:latin typeface="微软雅黑" panose="020B0503020204020204" charset="-122"/>
                <a:ea typeface="微软雅黑" panose="020B0503020204020204" charset="-122"/>
                <a:cs typeface="+mn-ea"/>
                <a:sym typeface="+mn-lt"/>
              </a:rPr>
              <a:t>（2）举证</a:t>
            </a:r>
            <a:endParaRPr lang="zh-CN" altLang="en-US" sz="1400" dirty="0">
              <a:solidFill>
                <a:schemeClr val="bg1"/>
              </a:solidFill>
              <a:latin typeface="微软雅黑" panose="020B0503020204020204" charset="-122"/>
              <a:ea typeface="微软雅黑" panose="020B0503020204020204" charset="-122"/>
              <a:cs typeface="+mn-ea"/>
              <a:sym typeface="+mn-lt"/>
            </a:endParaRPr>
          </a:p>
        </p:txBody>
      </p:sp>
      <p:sp>
        <p:nvSpPr>
          <p:cNvPr id="15" name="文本框 14"/>
          <p:cNvSpPr txBox="1"/>
          <p:nvPr/>
        </p:nvSpPr>
        <p:spPr>
          <a:xfrm>
            <a:off x="5253355" y="4832350"/>
            <a:ext cx="1838960" cy="337185"/>
          </a:xfrm>
          <a:prstGeom prst="rect">
            <a:avLst/>
          </a:prstGeom>
          <a:noFill/>
        </p:spPr>
        <p:txBody>
          <a:bodyPr wrap="square" rtlCol="0">
            <a:spAutoFit/>
          </a:bodyPr>
          <a:lstStyle/>
          <a:p>
            <a:r>
              <a:rPr lang="zh-CN" altLang="en-US" sz="1600" b="1" dirty="0">
                <a:solidFill>
                  <a:schemeClr val="bg1"/>
                </a:solidFill>
                <a:latin typeface="微软雅黑" panose="020B0503020204020204" charset="-122"/>
                <a:ea typeface="微软雅黑" panose="020B0503020204020204" charset="-122"/>
                <a:cs typeface="+mn-ea"/>
                <a:sym typeface="+mn-lt"/>
              </a:rPr>
              <a:t>2. 起诉第三方</a:t>
            </a:r>
            <a:endParaRPr lang="zh-CN" altLang="en-US" sz="1600" b="1" dirty="0">
              <a:solidFill>
                <a:schemeClr val="bg1"/>
              </a:solidFill>
              <a:latin typeface="微软雅黑" panose="020B0503020204020204" charset="-122"/>
              <a:ea typeface="微软雅黑" panose="020B0503020204020204" charset="-122"/>
              <a:cs typeface="+mn-ea"/>
              <a:sym typeface="+mn-lt"/>
            </a:endParaRPr>
          </a:p>
        </p:txBody>
      </p:sp>
      <p:sp>
        <p:nvSpPr>
          <p:cNvPr id="19" name="文本框 18"/>
          <p:cNvSpPr txBox="1"/>
          <p:nvPr/>
        </p:nvSpPr>
        <p:spPr>
          <a:xfrm>
            <a:off x="8453120" y="5415915"/>
            <a:ext cx="2000250" cy="953135"/>
          </a:xfrm>
          <a:prstGeom prst="rect">
            <a:avLst/>
          </a:prstGeom>
          <a:noFill/>
        </p:spPr>
        <p:txBody>
          <a:bodyPr wrap="square" rtlCol="0">
            <a:spAutoFit/>
          </a:bodyPr>
          <a:lstStyle/>
          <a:p>
            <a:pPr algn="ctr"/>
            <a:r>
              <a:rPr lang="zh-CN" altLang="en-US" sz="1400" dirty="0">
                <a:solidFill>
                  <a:schemeClr val="bg1"/>
                </a:solidFill>
                <a:latin typeface="微软雅黑" panose="020B0503020204020204" charset="-122"/>
                <a:ea typeface="微软雅黑" panose="020B0503020204020204" charset="-122"/>
                <a:cs typeface="+mn-ea"/>
                <a:sym typeface="+mn-lt"/>
              </a:rPr>
              <a:t>如租赁车辆确为公安部门扣留，可依据有关法规，直接要求公安部门返还租赁车辆</a:t>
            </a:r>
            <a:endParaRPr lang="zh-CN" altLang="en-US" sz="1400" dirty="0">
              <a:solidFill>
                <a:schemeClr val="bg1"/>
              </a:solidFill>
              <a:latin typeface="微软雅黑" panose="020B0503020204020204" charset="-122"/>
              <a:ea typeface="微软雅黑" panose="020B0503020204020204" charset="-122"/>
              <a:cs typeface="+mn-ea"/>
              <a:sym typeface="+mn-lt"/>
            </a:endParaRPr>
          </a:p>
        </p:txBody>
      </p:sp>
      <p:sp>
        <p:nvSpPr>
          <p:cNvPr id="20" name="文本框 19"/>
          <p:cNvSpPr txBox="1"/>
          <p:nvPr/>
        </p:nvSpPr>
        <p:spPr>
          <a:xfrm>
            <a:off x="8453120" y="4726940"/>
            <a:ext cx="2016760" cy="583565"/>
          </a:xfrm>
          <a:prstGeom prst="rect">
            <a:avLst/>
          </a:prstGeom>
          <a:noFill/>
        </p:spPr>
        <p:txBody>
          <a:bodyPr wrap="square" rtlCol="0">
            <a:spAutoFit/>
          </a:bodyPr>
          <a:lstStyle/>
          <a:p>
            <a:pPr algn="ctr">
              <a:buClrTx/>
              <a:buSzTx/>
              <a:buFontTx/>
            </a:pPr>
            <a:r>
              <a:rPr lang="zh-CN" altLang="en-US" sz="1600" b="1" dirty="0">
                <a:solidFill>
                  <a:schemeClr val="bg1"/>
                </a:solidFill>
                <a:latin typeface="微软雅黑" panose="020B0503020204020204" charset="-122"/>
                <a:ea typeface="微软雅黑" panose="020B0503020204020204" charset="-122"/>
                <a:cs typeface="+mn-ea"/>
                <a:sym typeface="+mn-lt"/>
              </a:rPr>
              <a:t>3. 直接向公安部门索要车辆</a:t>
            </a:r>
            <a:endParaRPr lang="zh-CN" altLang="en-US" sz="1600" b="1" dirty="0">
              <a:solidFill>
                <a:schemeClr val="bg1"/>
              </a:solidFill>
              <a:latin typeface="微软雅黑" panose="020B0503020204020204" charset="-122"/>
              <a:ea typeface="微软雅黑" panose="020B0503020204020204" charset="-122"/>
              <a:cs typeface="+mn-ea"/>
              <a:sym typeface="+mn-lt"/>
            </a:endParaRPr>
          </a:p>
        </p:txBody>
      </p:sp>
      <p:sp>
        <p:nvSpPr>
          <p:cNvPr id="18" name="闪电形 17"/>
          <p:cNvSpPr/>
          <p:nvPr/>
        </p:nvSpPr>
        <p:spPr>
          <a:xfrm>
            <a:off x="1645285" y="4179570"/>
            <a:ext cx="303530" cy="453390"/>
          </a:xfrm>
          <a:prstGeom prst="lightningBol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charset="-122"/>
              <a:ea typeface="微软雅黑" panose="020B0503020204020204" charset="-122"/>
              <a:cs typeface="+mn-ea"/>
              <a:sym typeface="+mn-lt"/>
            </a:endParaRPr>
          </a:p>
        </p:txBody>
      </p:sp>
      <p:sp>
        <p:nvSpPr>
          <p:cNvPr id="25" name="禁止符 24"/>
          <p:cNvSpPr/>
          <p:nvPr/>
        </p:nvSpPr>
        <p:spPr>
          <a:xfrm>
            <a:off x="4820285" y="4288790"/>
            <a:ext cx="308610" cy="273685"/>
          </a:xfrm>
          <a:prstGeom prst="noSmoking">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微软雅黑" panose="020B0503020204020204" charset="-122"/>
              <a:ea typeface="微软雅黑" panose="020B0503020204020204" charset="-122"/>
              <a:cs typeface="+mn-ea"/>
              <a:sym typeface="+mn-lt"/>
            </a:endParaRPr>
          </a:p>
        </p:txBody>
      </p:sp>
      <p:sp>
        <p:nvSpPr>
          <p:cNvPr id="28" name="圆: 空心 22"/>
          <p:cNvSpPr/>
          <p:nvPr/>
        </p:nvSpPr>
        <p:spPr>
          <a:xfrm>
            <a:off x="8036560" y="4305935"/>
            <a:ext cx="333375" cy="310515"/>
          </a:xfrm>
          <a:prstGeom prst="donu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微软雅黑" panose="020B0503020204020204" charset="-122"/>
              <a:ea typeface="微软雅黑" panose="020B0503020204020204" charset="-122"/>
              <a:cs typeface="+mn-ea"/>
              <a:sym typeface="+mn-lt"/>
            </a:endParaRPr>
          </a:p>
        </p:txBody>
      </p:sp>
      <p:pic>
        <p:nvPicPr>
          <p:cNvPr id="30" name="图片 29"/>
          <p:cNvPicPr>
            <a:picLocks noChangeAspect="1"/>
          </p:cNvPicPr>
          <p:nvPr/>
        </p:nvPicPr>
        <p:blipFill>
          <a:blip r:embed="rId1">
            <a:clrChange>
              <a:clrFrom>
                <a:srgbClr val="FCFDFD">
                  <a:alpha val="100000"/>
                </a:srgbClr>
              </a:clrFrom>
              <a:clrTo>
                <a:srgbClr val="FCFDFD">
                  <a:alpha val="100000"/>
                  <a:alpha val="0"/>
                </a:srgbClr>
              </a:clrTo>
            </a:clrChange>
          </a:blip>
          <a:stretch>
            <a:fillRect/>
          </a:stretch>
        </p:blipFill>
        <p:spPr>
          <a:xfrm>
            <a:off x="7864475" y="2267585"/>
            <a:ext cx="3178175" cy="17227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3" presetClass="entr" presetSubtype="1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par>
                                <p:cTn id="15" presetID="3" presetClass="entr" presetSubtype="1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47"/>
                                        </p:tgtEl>
                                        <p:attrNameLst>
                                          <p:attrName>style.visibility</p:attrName>
                                        </p:attrNameLst>
                                      </p:cBhvr>
                                      <p:to>
                                        <p:strVal val="visible"/>
                                      </p:to>
                                    </p:set>
                                    <p:animEffect transition="in" filter="blinds(horizontal)">
                                      <p:cBhvr>
                                        <p:cTn id="20" dur="500"/>
                                        <p:tgtEl>
                                          <p:spTgt spid="47"/>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linds(horizontal)">
                                      <p:cBhvr>
                                        <p:cTn id="23" dur="500"/>
                                        <p:tgtEl>
                                          <p:spTgt spid="6"/>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linds(horizontal)">
                                      <p:cBhvr>
                                        <p:cTn id="26" dur="500"/>
                                        <p:tgtEl>
                                          <p:spTgt spid="8"/>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blinds(horizontal)">
                                      <p:cBhvr>
                                        <p:cTn id="29" dur="500"/>
                                        <p:tgtEl>
                                          <p:spTgt spid="11"/>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linds(horizontal)">
                                      <p:cBhvr>
                                        <p:cTn id="32" dur="500"/>
                                        <p:tgtEl>
                                          <p:spTgt spid="12"/>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blinds(horizontal)">
                                      <p:cBhvr>
                                        <p:cTn id="35" dur="500"/>
                                        <p:tgtEl>
                                          <p:spTgt spid="13"/>
                                        </p:tgtEl>
                                      </p:cBhvr>
                                    </p:animEffect>
                                  </p:childTnLst>
                                </p:cTn>
                              </p:par>
                              <p:par>
                                <p:cTn id="36" presetID="3" presetClass="entr" presetSubtype="10"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blinds(horizontal)">
                                      <p:cBhvr>
                                        <p:cTn id="38" dur="500"/>
                                        <p:tgtEl>
                                          <p:spTgt spid="14"/>
                                        </p:tgtEl>
                                      </p:cBhvr>
                                    </p:animEffect>
                                  </p:childTnLst>
                                </p:cTn>
                              </p:par>
                              <p:par>
                                <p:cTn id="39" presetID="3" presetClass="entr" presetSubtype="10"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blinds(horizontal)">
                                      <p:cBhvr>
                                        <p:cTn id="41" dur="500"/>
                                        <p:tgtEl>
                                          <p:spTgt spid="16"/>
                                        </p:tgtEl>
                                      </p:cBhvr>
                                    </p:animEffect>
                                  </p:childTnLst>
                                </p:cTn>
                              </p:par>
                              <p:par>
                                <p:cTn id="42" presetID="3" presetClass="entr" presetSubtype="10"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blinds(horizontal)">
                                      <p:cBhvr>
                                        <p:cTn id="44" dur="500"/>
                                        <p:tgtEl>
                                          <p:spTgt spid="15"/>
                                        </p:tgtEl>
                                      </p:cBhvr>
                                    </p:animEffect>
                                  </p:childTnLst>
                                </p:cTn>
                              </p:par>
                              <p:par>
                                <p:cTn id="45" presetID="3" presetClass="entr" presetSubtype="10"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blinds(horizontal)">
                                      <p:cBhvr>
                                        <p:cTn id="47" dur="500"/>
                                        <p:tgtEl>
                                          <p:spTgt spid="19"/>
                                        </p:tgtEl>
                                      </p:cBhvr>
                                    </p:animEffect>
                                  </p:childTnLst>
                                </p:cTn>
                              </p:par>
                              <p:par>
                                <p:cTn id="48" presetID="3" presetClass="entr" presetSubtype="10" fill="hold" grpId="0" nodeType="with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blinds(horizontal)">
                                      <p:cBhvr>
                                        <p:cTn id="50" dur="500"/>
                                        <p:tgtEl>
                                          <p:spTgt spid="20"/>
                                        </p:tgtEl>
                                      </p:cBhvr>
                                    </p:animEffect>
                                  </p:childTnLst>
                                </p:cTn>
                              </p:par>
                              <p:par>
                                <p:cTn id="51" presetID="3" presetClass="entr" presetSubtype="10"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blinds(horizontal)">
                                      <p:cBhvr>
                                        <p:cTn id="53" dur="500"/>
                                        <p:tgtEl>
                                          <p:spTgt spid="18"/>
                                        </p:tgtEl>
                                      </p:cBhvr>
                                    </p:animEffect>
                                  </p:childTnLst>
                                </p:cTn>
                              </p:par>
                              <p:par>
                                <p:cTn id="54" presetID="3" presetClass="entr" presetSubtype="10" fill="hold" grpId="0" nodeType="with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blinds(horizontal)">
                                      <p:cBhvr>
                                        <p:cTn id="56" dur="500"/>
                                        <p:tgtEl>
                                          <p:spTgt spid="25"/>
                                        </p:tgtEl>
                                      </p:cBhvr>
                                    </p:animEffect>
                                  </p:childTnLst>
                                </p:cTn>
                              </p:par>
                              <p:par>
                                <p:cTn id="57" presetID="3" presetClass="entr" presetSubtype="10" fill="hold" grpId="0" nodeType="with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blinds(horizontal)">
                                      <p:cBhvr>
                                        <p:cTn id="59" dur="500"/>
                                        <p:tgtEl>
                                          <p:spTgt spid="28"/>
                                        </p:tgtEl>
                                      </p:cBhvr>
                                    </p:animEffect>
                                  </p:childTnLst>
                                </p:cTn>
                              </p:par>
                              <p:par>
                                <p:cTn id="60" presetID="3" presetClass="entr" presetSubtype="10" fill="hold" nodeType="with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blinds(horizontal)">
                                      <p:cBhvr>
                                        <p:cTn id="6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P spid="47" grpId="0"/>
      <p:bldP spid="47" grpId="1"/>
      <p:bldP spid="6" grpId="0" animBg="1"/>
      <p:bldP spid="6" grpId="1" animBg="1"/>
      <p:bldP spid="8" grpId="0" animBg="1"/>
      <p:bldP spid="8" grpId="1" animBg="1"/>
      <p:bldP spid="11" grpId="0" animBg="1"/>
      <p:bldP spid="11" grpId="1" animBg="1"/>
      <p:bldP spid="12" grpId="0" animBg="1"/>
      <p:bldP spid="12" grpId="1" animBg="1"/>
      <p:bldP spid="13" grpId="0"/>
      <p:bldP spid="13" grpId="1"/>
      <p:bldP spid="14" grpId="0"/>
      <p:bldP spid="14" grpId="1"/>
      <p:bldP spid="16" grpId="0"/>
      <p:bldP spid="16" grpId="1"/>
      <p:bldP spid="15" grpId="0"/>
      <p:bldP spid="15" grpId="1"/>
      <p:bldP spid="19" grpId="0"/>
      <p:bldP spid="19" grpId="1"/>
      <p:bldP spid="20" grpId="0"/>
      <p:bldP spid="20" grpId="1"/>
      <p:bldP spid="18" grpId="0" animBg="1"/>
      <p:bldP spid="18" grpId="1" animBg="1"/>
      <p:bldP spid="25" grpId="0" animBg="1"/>
      <p:bldP spid="25" grpId="1" animBg="1"/>
      <p:bldP spid="28" grpId="0" animBg="1"/>
      <p:bldP spid="28" grpId="1" animBg="1"/>
    </p:bldLst>
  </p:timing>
</p:sld>
</file>

<file path=ppt/tags/tag1.xml><?xml version="1.0" encoding="utf-8"?>
<p:tagLst xmlns:p="http://schemas.openxmlformats.org/presentationml/2006/main">
  <p:tag name="MH" val="20160202082519"/>
  <p:tag name="MH_LIBRARY" val="GRAPHIC"/>
  <p:tag name="MH_TYPE" val="Text"/>
  <p:tag name="MH_ORDER" val="2"/>
</p:tagLst>
</file>

<file path=ppt/tags/tag2.xml><?xml version="1.0" encoding="utf-8"?>
<p:tagLst xmlns:p="http://schemas.openxmlformats.org/presentationml/2006/main">
  <p:tag name="MH" val="20160202082519"/>
  <p:tag name="MH_LIBRARY" val="GRAPHIC"/>
  <p:tag name="MH_TYPE" val="Text"/>
  <p:tag name="MH_ORDER" val="2"/>
</p:tagLst>
</file>

<file path=ppt/tags/tag3.xml><?xml version="1.0" encoding="utf-8"?>
<p:tagLst xmlns:p="http://schemas.openxmlformats.org/presentationml/2006/main">
  <p:tag name="MH" val="20160202082519"/>
  <p:tag name="MH_LIBRARY" val="GRAPHIC"/>
  <p:tag name="MH_TYPE" val="Text"/>
  <p:tag name="MH_ORDER" val="2"/>
</p:tagLst>
</file>

<file path=ppt/tags/tag4.xml><?xml version="1.0" encoding="utf-8"?>
<p:tagLst xmlns:p="http://schemas.openxmlformats.org/presentationml/2006/main">
  <p:tag name="COMMONDATA" val="eyJoZGlkIjoiMWRjMmE5ZjQ2ODQ1MTc2YmI3NTBmNjllOWYwMWYwNDcifQ=="/>
  <p:tag name="commondata" val="eyJoZGlkIjoiYzc3ZmJlZmQ1MjM0NDJlMjBiYjEyZjk4M2QxZTFjODE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3392</Words>
  <Application>WPS 演示</Application>
  <PresentationFormat>自定义</PresentationFormat>
  <Paragraphs>289</Paragraphs>
  <Slides>19</Slides>
  <Notes>9</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19</vt:i4>
      </vt:variant>
    </vt:vector>
  </HeadingPairs>
  <TitlesOfParts>
    <vt:vector size="37" baseType="lpstr">
      <vt:lpstr>Arial</vt:lpstr>
      <vt:lpstr>宋体</vt:lpstr>
      <vt:lpstr>Wingdings</vt:lpstr>
      <vt:lpstr>思源黑体 CN Light</vt:lpstr>
      <vt:lpstr>黑体</vt:lpstr>
      <vt:lpstr>方正粗黑宋简体</vt:lpstr>
      <vt:lpstr>微软雅黑</vt:lpstr>
      <vt:lpstr>思源黑体 CN Regular</vt:lpstr>
      <vt:lpstr>思源宋体 CN Medium</vt:lpstr>
      <vt:lpstr>字魂35号-经典雅黑</vt:lpstr>
      <vt:lpstr>思源黑体 CN Bold</vt:lpstr>
      <vt:lpstr>Calibri</vt:lpstr>
      <vt:lpstr>思源宋体 CN</vt:lpstr>
      <vt:lpstr>思源宋体 CN Heavy</vt:lpstr>
      <vt:lpstr>Arial Unicode MS</vt:lpstr>
      <vt:lpstr>等线</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李 晓静</dc:creator>
  <cp:lastModifiedBy>香樟树</cp:lastModifiedBy>
  <cp:revision>124</cp:revision>
  <dcterms:created xsi:type="dcterms:W3CDTF">2022-01-06T03:07:00Z</dcterms:created>
  <dcterms:modified xsi:type="dcterms:W3CDTF">2024-06-19T00:51:48Z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3773BE81EC5346D08F6EF6C97C55620B</vt:lpwstr>
  </property>
</Properties>
</file>