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sldIdLst>
    <p:sldId id="256" r:id="rId4"/>
    <p:sldId id="478" r:id="rId5"/>
    <p:sldId id="481" r:id="rId7"/>
    <p:sldId id="470" r:id="rId8"/>
    <p:sldId id="487" r:id="rId9"/>
    <p:sldId id="584" r:id="rId10"/>
    <p:sldId id="542" r:id="rId11"/>
    <p:sldId id="554" r:id="rId12"/>
    <p:sldId id="555" r:id="rId13"/>
    <p:sldId id="585" r:id="rId14"/>
    <p:sldId id="589" r:id="rId15"/>
    <p:sldId id="591" r:id="rId16"/>
    <p:sldId id="532" r:id="rId17"/>
    <p:sldId id="533" r:id="rId18"/>
    <p:sldId id="557" r:id="rId19"/>
    <p:sldId id="534" r:id="rId20"/>
    <p:sldId id="558" r:id="rId21"/>
    <p:sldId id="559" r:id="rId22"/>
    <p:sldId id="560" r:id="rId23"/>
    <p:sldId id="486" r:id="rId24"/>
    <p:sldId id="476" r:id="rId25"/>
    <p:sldId id="561" r:id="rId26"/>
    <p:sldId id="562" r:id="rId27"/>
    <p:sldId id="563" r:id="rId28"/>
    <p:sldId id="496" r:id="rId29"/>
  </p:sldIdLst>
  <p:sldSz cx="12192000" cy="6858000"/>
  <p:notesSz cx="6858000" cy="9144000"/>
  <p:embeddedFontLst>
    <p:embeddedFont>
      <p:font typeface="方正粗黑宋简体" panose="02000000000000000000" charset="-122"/>
      <p:regular r:id="rId33"/>
    </p:embeddedFont>
    <p:embeddedFont>
      <p:font typeface="微软雅黑" panose="020B0503020204020204" charset="-122"/>
      <p:regular r:id="rId34"/>
    </p:embeddedFont>
    <p:embeddedFont>
      <p:font typeface="等线" panose="02010600030101010101" charset="-122"/>
      <p:regular r:id="rId35"/>
    </p:embeddedFont>
  </p:embeddedFontLst>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B183"/>
    <a:srgbClr val="ED7D31"/>
    <a:srgbClr val="C00000"/>
    <a:srgbClr val="046EA2"/>
    <a:srgbClr val="033E6A"/>
    <a:srgbClr val="86D1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41" d="100"/>
          <a:sy n="41" d="100"/>
        </p:scale>
        <p:origin x="-1860" y="-750"/>
      </p:cViewPr>
      <p:guideLst>
        <p:guide orient="horz" pos="2160"/>
        <p:guide pos="3840"/>
      </p:guideLst>
    </p:cSldViewPr>
  </p:slideViewPr>
  <p:notesTextViewPr>
    <p:cViewPr>
      <p:scale>
        <a:sx n="1" d="1"/>
        <a:sy n="1" d="1"/>
      </p:scale>
      <p:origin x="0" y="0"/>
    </p:cViewPr>
  </p:notesTextViewPr>
  <p:sorterViewPr>
    <p:cViewPr>
      <p:scale>
        <a:sx n="32" d="100"/>
        <a:sy n="3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6" Type="http://schemas.openxmlformats.org/officeDocument/2006/relationships/tags" Target="tags/tag11.xml"/><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F3A10C64-83F0-48CF-8FE3-0F81FAF67178}"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28AD01E3-C28A-40DC-AEF7-F757DE35034A}"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image" Target="../media/image9.png"/><Relationship Id="rId2" Type="http://schemas.openxmlformats.org/officeDocument/2006/relationships/tags" Target="../tags/tag3.xml"/><Relationship Id="rId12" Type="http://schemas.openxmlformats.org/officeDocument/2006/relationships/notesSlide" Target="../notesSlides/notesSlide9.xml"/><Relationship Id="rId11" Type="http://schemas.openxmlformats.org/officeDocument/2006/relationships/slideLayout" Target="../slideLayouts/slideLayout2.xml"/><Relationship Id="rId10" Type="http://schemas.openxmlformats.org/officeDocument/2006/relationships/tags" Target="../tags/tag10.xml"/><Relationship Id="rId1" Type="http://schemas.openxmlformats.org/officeDocument/2006/relationships/tags" Target="../tags/tag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243430" y="1929130"/>
            <a:ext cx="5498465" cy="1322070"/>
          </a:xfrm>
          <a:prstGeom prst="rect">
            <a:avLst/>
          </a:prstGeom>
          <a:noFill/>
        </p:spPr>
        <p:txBody>
          <a:bodyPr wrap="square" rtlCol="0">
            <a:spAutoFit/>
          </a:bodyPr>
          <a:lstStyle/>
          <a:p>
            <a:r>
              <a:rPr lang="zh-CN" altLang="en-US" sz="4000" b="1" dirty="0">
                <a:latin typeface="方正粗黑宋简体" panose="02000000000000000000" charset="-122"/>
                <a:ea typeface="方正粗黑宋简体" panose="02000000000000000000" charset="-122"/>
              </a:rPr>
              <a:t>任务二　完成汽车融资租赁的业务流程</a:t>
            </a:r>
            <a:endParaRPr lang="zh-CN" altLang="en-US" sz="40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030" y="139065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777147" y="4128770"/>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6869222" y="4175292"/>
            <a:ext cx="3484880" cy="398780"/>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rPr>
              <a:t>模块五　汽车租赁的金融服务</a:t>
            </a:r>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down)">
                                      <p:cBhvr>
                                        <p:cTn id="13" dur="500"/>
                                        <p:tgtEl>
                                          <p:spTgt spid="4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down)">
                                      <p:cBhvr>
                                        <p:cTn id="16" dur="500"/>
                                        <p:tgtEl>
                                          <p:spTgt spid="4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8" name="组合 7"/>
          <p:cNvGrpSpPr/>
          <p:nvPr/>
        </p:nvGrpSpPr>
        <p:grpSpPr>
          <a:xfrm>
            <a:off x="3642995" y="1168400"/>
            <a:ext cx="4931410" cy="491490"/>
            <a:chOff x="5117" y="1960"/>
            <a:chExt cx="7766" cy="774"/>
          </a:xfrm>
        </p:grpSpPr>
        <p:sp>
          <p:nvSpPr>
            <p:cNvPr id="12" name="矩形: 圆角 43"/>
            <p:cNvSpPr/>
            <p:nvPr/>
          </p:nvSpPr>
          <p:spPr>
            <a:xfrm>
              <a:off x="5117" y="1960"/>
              <a:ext cx="7766"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13" name="文本框 12"/>
            <p:cNvSpPr txBox="1"/>
            <p:nvPr/>
          </p:nvSpPr>
          <p:spPr>
            <a:xfrm>
              <a:off x="5683" y="2033"/>
              <a:ext cx="6633"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一、汽车融资租赁业务流程及操作</a:t>
              </a:r>
              <a:endParaRPr lang="zh-CN" altLang="en-US" sz="2000" b="1" dirty="0">
                <a:solidFill>
                  <a:schemeClr val="bg1"/>
                </a:solidFill>
                <a:latin typeface="微软雅黑" panose="020B0503020204020204" charset="-122"/>
                <a:ea typeface="微软雅黑" panose="020B0503020204020204" charset="-122"/>
              </a:endParaRPr>
            </a:p>
          </p:txBody>
        </p:sp>
      </p:grpSp>
      <p:grpSp>
        <p:nvGrpSpPr>
          <p:cNvPr id="32" name="组合 31"/>
          <p:cNvGrpSpPr/>
          <p:nvPr/>
        </p:nvGrpSpPr>
        <p:grpSpPr>
          <a:xfrm>
            <a:off x="1260327" y="2353580"/>
            <a:ext cx="3000877" cy="499079"/>
            <a:chOff x="2645777" y="1428360"/>
            <a:chExt cx="1523389" cy="914033"/>
          </a:xfrm>
        </p:grpSpPr>
        <p:sp>
          <p:nvSpPr>
            <p:cNvPr id="33" name="矩形 32"/>
            <p:cNvSpPr/>
            <p:nvPr/>
          </p:nvSpPr>
          <p:spPr>
            <a:xfrm>
              <a:off x="2645777" y="1428360"/>
              <a:ext cx="1523389" cy="914033"/>
            </a:xfrm>
            <a:prstGeom prst="rect">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4764" tIns="174764" rIns="174764" bIns="174764" numCol="1" spcCol="1270" anchor="ctr" anchorCtr="0">
              <a:noAutofit/>
            </a:bodyPr>
            <a:p>
              <a:pPr algn="ctr" defTabSz="966470">
                <a:lnSpc>
                  <a:spcPct val="90000"/>
                </a:lnSpc>
                <a:spcBef>
                  <a:spcPct val="0"/>
                </a:spcBef>
                <a:spcAft>
                  <a:spcPct val="35000"/>
                </a:spcAft>
              </a:pPr>
              <a:endParaRPr lang="zh-CN" altLang="en-US" sz="2935"/>
            </a:p>
          </p:txBody>
        </p:sp>
        <p:sp>
          <p:nvSpPr>
            <p:cNvPr id="34" name="文本框 25"/>
            <p:cNvSpPr txBox="1"/>
            <p:nvPr/>
          </p:nvSpPr>
          <p:spPr>
            <a:xfrm>
              <a:off x="2645777" y="1575354"/>
              <a:ext cx="1514250" cy="617534"/>
            </a:xfrm>
            <a:prstGeom prst="rect">
              <a:avLst/>
            </a:prstGeom>
            <a:noFill/>
          </p:spPr>
          <p:txBody>
            <a:bodyPr wrap="square" rtlCol="0">
              <a:spAutoFit/>
            </a:bodyPr>
            <a:p>
              <a:pPr algn="ctr">
                <a:defRPr/>
              </a:pPr>
              <a:r>
                <a:rPr lang="en-US" altLang="zh-CN" sz="1600" b="1" dirty="0">
                  <a:solidFill>
                    <a:schemeClr val="bg1"/>
                  </a:solidFill>
                  <a:latin typeface="微软雅黑" panose="020B0503020204020204" charset="-122"/>
                  <a:ea typeface="微软雅黑" panose="020B0503020204020204" charset="-122"/>
                  <a:sym typeface="+mn-ea"/>
                </a:rPr>
                <a:t>2 </a:t>
              </a:r>
              <a:r>
                <a:rPr lang="zh-CN" altLang="en-US" sz="1600" b="1" dirty="0">
                  <a:solidFill>
                    <a:schemeClr val="bg1"/>
                  </a:solidFill>
                  <a:latin typeface="微软雅黑" panose="020B0503020204020204" charset="-122"/>
                  <a:ea typeface="微软雅黑" panose="020B0503020204020204" charset="-122"/>
                  <a:sym typeface="+mn-ea"/>
                </a:rPr>
                <a:t>承租人资质审核</a:t>
              </a:r>
              <a:endParaRPr lang="zh-CN" altLang="en-US" sz="1600" b="1" dirty="0">
                <a:solidFill>
                  <a:schemeClr val="bg1"/>
                </a:solidFill>
                <a:latin typeface="微软雅黑" panose="020B0503020204020204" charset="-122"/>
                <a:ea typeface="微软雅黑" panose="020B0503020204020204" charset="-122"/>
                <a:sym typeface="+mn-ea"/>
              </a:endParaRPr>
            </a:p>
          </p:txBody>
        </p:sp>
      </p:grpSp>
      <p:grpSp>
        <p:nvGrpSpPr>
          <p:cNvPr id="35" name="组合 34"/>
          <p:cNvGrpSpPr/>
          <p:nvPr/>
        </p:nvGrpSpPr>
        <p:grpSpPr>
          <a:xfrm>
            <a:off x="4604087" y="2353580"/>
            <a:ext cx="3000877" cy="499079"/>
            <a:chOff x="2645777" y="1428360"/>
            <a:chExt cx="1523389" cy="914033"/>
          </a:xfrm>
        </p:grpSpPr>
        <p:sp>
          <p:nvSpPr>
            <p:cNvPr id="36" name="矩形 35"/>
            <p:cNvSpPr/>
            <p:nvPr/>
          </p:nvSpPr>
          <p:spPr>
            <a:xfrm>
              <a:off x="2645777" y="1428360"/>
              <a:ext cx="1523389" cy="914033"/>
            </a:xfrm>
            <a:prstGeom prst="rect">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4764" tIns="174764" rIns="174764" bIns="174764" numCol="1" spcCol="1270" anchor="ctr" anchorCtr="0">
              <a:noAutofit/>
            </a:bodyPr>
            <a:p>
              <a:pPr algn="ctr" defTabSz="966470">
                <a:lnSpc>
                  <a:spcPct val="90000"/>
                </a:lnSpc>
                <a:spcBef>
                  <a:spcPct val="0"/>
                </a:spcBef>
                <a:spcAft>
                  <a:spcPct val="35000"/>
                </a:spcAft>
              </a:pPr>
              <a:endParaRPr lang="zh-CN" altLang="en-US" sz="2935"/>
            </a:p>
          </p:txBody>
        </p:sp>
        <p:sp>
          <p:nvSpPr>
            <p:cNvPr id="37" name="文本框 28"/>
            <p:cNvSpPr txBox="1"/>
            <p:nvPr/>
          </p:nvSpPr>
          <p:spPr>
            <a:xfrm>
              <a:off x="2645777" y="1575354"/>
              <a:ext cx="1514250" cy="617534"/>
            </a:xfrm>
            <a:prstGeom prst="rect">
              <a:avLst/>
            </a:prstGeom>
            <a:noFill/>
          </p:spPr>
          <p:txBody>
            <a:bodyPr wrap="square" rtlCol="0">
              <a:spAutoFit/>
            </a:bodyPr>
            <a:p>
              <a:pPr algn="ctr">
                <a:defRPr/>
              </a:pPr>
              <a:r>
                <a:rPr lang="en-US" altLang="zh-CN" sz="1600" b="1" dirty="0">
                  <a:solidFill>
                    <a:schemeClr val="bg1"/>
                  </a:solidFill>
                  <a:latin typeface="微软雅黑" panose="020B0503020204020204" charset="-122"/>
                  <a:ea typeface="微软雅黑" panose="020B0503020204020204" charset="-122"/>
                  <a:sym typeface="+mn-ea"/>
                </a:rPr>
                <a:t>3 </a:t>
              </a:r>
              <a:r>
                <a:rPr lang="zh-CN" altLang="en-US" sz="1600" b="1" dirty="0">
                  <a:solidFill>
                    <a:schemeClr val="bg1"/>
                  </a:solidFill>
                  <a:latin typeface="微软雅黑" panose="020B0503020204020204" charset="-122"/>
                  <a:ea typeface="微软雅黑" panose="020B0503020204020204" charset="-122"/>
                  <a:sym typeface="+mn-ea"/>
                </a:rPr>
                <a:t>合同、协议签订</a:t>
              </a:r>
              <a:endParaRPr lang="zh-CN" altLang="en-US" sz="1600" b="1" dirty="0">
                <a:solidFill>
                  <a:schemeClr val="bg1"/>
                </a:solidFill>
                <a:latin typeface="微软雅黑" panose="020B0503020204020204" charset="-122"/>
                <a:ea typeface="微软雅黑" panose="020B0503020204020204" charset="-122"/>
                <a:sym typeface="+mn-ea"/>
              </a:endParaRPr>
            </a:p>
          </p:txBody>
        </p:sp>
      </p:grpSp>
      <p:grpSp>
        <p:nvGrpSpPr>
          <p:cNvPr id="38" name="组合 37"/>
          <p:cNvGrpSpPr/>
          <p:nvPr/>
        </p:nvGrpSpPr>
        <p:grpSpPr>
          <a:xfrm>
            <a:off x="694401" y="3146785"/>
            <a:ext cx="8927465" cy="737235"/>
            <a:chOff x="175095" y="2239623"/>
            <a:chExt cx="7864003" cy="737233"/>
          </a:xfrm>
        </p:grpSpPr>
        <p:sp>
          <p:nvSpPr>
            <p:cNvPr id="39" name="Rectangle 1"/>
            <p:cNvSpPr>
              <a:spLocks noChangeArrowheads="1"/>
            </p:cNvSpPr>
            <p:nvPr/>
          </p:nvSpPr>
          <p:spPr bwMode="auto">
            <a:xfrm>
              <a:off x="175095" y="2488423"/>
              <a:ext cx="1808402" cy="398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spAutoFit/>
            </a:bodyPr>
            <a:p>
              <a:pPr algn="ctr">
                <a:defRPr/>
              </a:pPr>
              <a:r>
                <a:rPr lang="en-US" altLang="zh-CN" b="1" dirty="0">
                  <a:solidFill>
                    <a:schemeClr val="tx1"/>
                  </a:solidFill>
                  <a:latin typeface="微软雅黑" panose="020B0503020204020204" charset="-122"/>
                  <a:ea typeface="微软雅黑" panose="020B0503020204020204" charset="-122"/>
                  <a:sym typeface="+mn-ea"/>
                </a:rPr>
                <a:t>2 </a:t>
              </a:r>
              <a:r>
                <a:rPr lang="zh-CN" altLang="en-US" b="1" dirty="0">
                  <a:solidFill>
                    <a:schemeClr val="tx1"/>
                  </a:solidFill>
                  <a:latin typeface="微软雅黑" panose="020B0503020204020204" charset="-122"/>
                  <a:ea typeface="微软雅黑" panose="020B0503020204020204" charset="-122"/>
                  <a:sym typeface="+mn-ea"/>
                </a:rPr>
                <a:t>承租人资质审核</a:t>
              </a:r>
              <a:endParaRPr lang="zh-CN" altLang="en-US" b="1" dirty="0">
                <a:solidFill>
                  <a:schemeClr val="tx1"/>
                </a:solidFill>
                <a:latin typeface="微软雅黑" panose="020B0503020204020204" charset="-122"/>
                <a:ea typeface="微软雅黑" panose="020B0503020204020204" charset="-122"/>
                <a:sym typeface="+mn-ea"/>
              </a:endParaRPr>
            </a:p>
          </p:txBody>
        </p:sp>
        <p:sp>
          <p:nvSpPr>
            <p:cNvPr id="40" name="矩形 39"/>
            <p:cNvSpPr/>
            <p:nvPr/>
          </p:nvSpPr>
          <p:spPr>
            <a:xfrm>
              <a:off x="1983497" y="2239623"/>
              <a:ext cx="6055601" cy="737233"/>
            </a:xfrm>
            <a:prstGeom prst="rect">
              <a:avLst/>
            </a:prstGeom>
          </p:spPr>
          <p:txBody>
            <a:bodyPr wrap="square">
              <a:spAutoFit/>
            </a:bodyPr>
            <a:p>
              <a:pPr lvl="0">
                <a:lnSpc>
                  <a:spcPct val="150000"/>
                </a:lnSpc>
                <a:defRPr/>
              </a:pPr>
              <a:r>
                <a:rPr sz="1400" dirty="0">
                  <a:solidFill>
                    <a:schemeClr val="tx1"/>
                  </a:solidFill>
                  <a:latin typeface="微软雅黑" panose="020B0503020204020204" charset="-122"/>
                  <a:ea typeface="微软雅黑" panose="020B0503020204020204" charset="-122"/>
                  <a:sym typeface="+mn-ea"/>
                </a:rPr>
                <a:t>租赁公司对承租人实施项目审核的通过。审核项目主要涉及公司的工商登记资料、财务报表和银行贷款卡等。</a:t>
              </a:r>
              <a:endParaRPr lang="zh-CN" altLang="zh-CN" sz="1400" dirty="0">
                <a:solidFill>
                  <a:schemeClr val="tx1"/>
                </a:solidFill>
                <a:latin typeface="微软雅黑" panose="020B0503020204020204" charset="-122"/>
                <a:ea typeface="微软雅黑" panose="020B0503020204020204" charset="-122"/>
                <a:sym typeface="+mn-ea"/>
              </a:endParaRPr>
            </a:p>
          </p:txBody>
        </p:sp>
      </p:grpSp>
      <p:grpSp>
        <p:nvGrpSpPr>
          <p:cNvPr id="51" name="组合 50"/>
          <p:cNvGrpSpPr/>
          <p:nvPr/>
        </p:nvGrpSpPr>
        <p:grpSpPr>
          <a:xfrm>
            <a:off x="694402" y="4418055"/>
            <a:ext cx="8927465" cy="1060450"/>
            <a:chOff x="175096" y="2247878"/>
            <a:chExt cx="7864003" cy="1060447"/>
          </a:xfrm>
        </p:grpSpPr>
        <p:sp>
          <p:nvSpPr>
            <p:cNvPr id="62" name="Rectangle 1"/>
            <p:cNvSpPr>
              <a:spLocks noChangeArrowheads="1"/>
            </p:cNvSpPr>
            <p:nvPr/>
          </p:nvSpPr>
          <p:spPr bwMode="auto">
            <a:xfrm>
              <a:off x="175096" y="2650982"/>
              <a:ext cx="1808402" cy="398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spAutoFit/>
            </a:bodyPr>
            <a:p>
              <a:pPr algn="ctr">
                <a:defRPr/>
              </a:pPr>
              <a:r>
                <a:rPr lang="en-US" altLang="zh-CN" b="1" dirty="0">
                  <a:solidFill>
                    <a:schemeClr val="tx1"/>
                  </a:solidFill>
                  <a:latin typeface="微软雅黑" panose="020B0503020204020204" charset="-122"/>
                  <a:ea typeface="微软雅黑" panose="020B0503020204020204" charset="-122"/>
                  <a:sym typeface="+mn-ea"/>
                </a:rPr>
                <a:t>3 </a:t>
              </a:r>
              <a:r>
                <a:rPr lang="zh-CN" altLang="en-US" b="1" dirty="0">
                  <a:solidFill>
                    <a:schemeClr val="tx1"/>
                  </a:solidFill>
                  <a:latin typeface="微软雅黑" panose="020B0503020204020204" charset="-122"/>
                  <a:ea typeface="微软雅黑" panose="020B0503020204020204" charset="-122"/>
                  <a:sym typeface="+mn-ea"/>
                </a:rPr>
                <a:t>合同、协议签订</a:t>
              </a:r>
              <a:endParaRPr lang="zh-CN" altLang="en-US" b="1" dirty="0">
                <a:solidFill>
                  <a:schemeClr val="tx1"/>
                </a:solidFill>
                <a:latin typeface="微软雅黑" panose="020B0503020204020204" charset="-122"/>
                <a:ea typeface="微软雅黑" panose="020B0503020204020204" charset="-122"/>
                <a:sym typeface="+mn-ea"/>
              </a:endParaRPr>
            </a:p>
          </p:txBody>
        </p:sp>
        <p:sp>
          <p:nvSpPr>
            <p:cNvPr id="63" name="矩形 62"/>
            <p:cNvSpPr/>
            <p:nvPr/>
          </p:nvSpPr>
          <p:spPr>
            <a:xfrm>
              <a:off x="1983498" y="2247878"/>
              <a:ext cx="6055601" cy="1060447"/>
            </a:xfrm>
            <a:prstGeom prst="rect">
              <a:avLst/>
            </a:prstGeom>
          </p:spPr>
          <p:txBody>
            <a:bodyPr wrap="square">
              <a:spAutoFit/>
            </a:bodyPr>
            <a:p>
              <a:pPr lvl="0">
                <a:lnSpc>
                  <a:spcPct val="150000"/>
                </a:lnSpc>
                <a:defRPr/>
              </a:pPr>
              <a:r>
                <a:rPr sz="1400" dirty="0">
                  <a:solidFill>
                    <a:schemeClr val="tx1"/>
                  </a:solidFill>
                  <a:latin typeface="微软雅黑" panose="020B0503020204020204" charset="-122"/>
                  <a:ea typeface="微软雅黑" panose="020B0503020204020204" charset="-122"/>
                  <a:cs typeface="微软雅黑" panose="020B0503020204020204" charset="-122"/>
                  <a:sym typeface="+mn-ea"/>
                </a:rPr>
                <a:t>汽车融资租赁业务涉及的合同和协议有主合同和辅助合同（协议）两类</a:t>
              </a:r>
              <a:r>
                <a:rPr 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0">
                <a:lnSpc>
                  <a:spcPct val="150000"/>
                </a:lnSpc>
                <a:defRPr/>
              </a:pPr>
              <a:r>
                <a:rPr sz="1400" dirty="0">
                  <a:solidFill>
                    <a:schemeClr val="tx1"/>
                  </a:solidFill>
                  <a:latin typeface="微软雅黑" panose="020B0503020204020204" charset="-122"/>
                  <a:ea typeface="微软雅黑" panose="020B0503020204020204" charset="-122"/>
                  <a:cs typeface="微软雅黑" panose="020B0503020204020204" charset="-122"/>
                  <a:sym typeface="+mn-ea"/>
                </a:rPr>
                <a:t>（1）</a:t>
              </a:r>
              <a:r>
                <a:rPr sz="1400" dirty="0" smtClean="0">
                  <a:solidFill>
                    <a:schemeClr val="tx1"/>
                  </a:solidFill>
                  <a:latin typeface="微软雅黑" panose="020B0503020204020204" charset="-122"/>
                  <a:ea typeface="微软雅黑" panose="020B0503020204020204" charset="-122"/>
                  <a:cs typeface="微软雅黑" panose="020B0503020204020204" charset="-122"/>
                  <a:sym typeface="+mn-ea"/>
                </a:rPr>
                <a:t>主合同</a:t>
              </a:r>
              <a:r>
                <a:rPr lang="en-US" altLang="zh-CN" sz="1400"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1400" dirty="0" smtClean="0">
                  <a:solidFill>
                    <a:schemeClr val="tx1"/>
                  </a:solidFill>
                  <a:latin typeface="微软雅黑" panose="020B0503020204020204" charset="-122"/>
                  <a:ea typeface="微软雅黑" panose="020B0503020204020204" charset="-122"/>
                  <a:cs typeface="微软雅黑" panose="020B0503020204020204" charset="-122"/>
                  <a:sym typeface="+mn-ea"/>
                </a:rPr>
                <a:t>融资租赁合同、</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车辆购销合同</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lvl="0">
                <a:lnSpc>
                  <a:spcPct val="150000"/>
                </a:lnSpc>
                <a:defRPr/>
              </a:pPr>
              <a:r>
                <a:rPr lang="en-US" sz="1400"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2）</a:t>
              </a:r>
              <a:r>
                <a:rPr lang="en-US" sz="1400" dirty="0" smtClean="0">
                  <a:solidFill>
                    <a:schemeClr val="tx1"/>
                  </a:solidFill>
                  <a:latin typeface="微软雅黑" panose="020B0503020204020204" charset="-122"/>
                  <a:ea typeface="微软雅黑" panose="020B0503020204020204" charset="-122"/>
                  <a:cs typeface="微软雅黑" panose="020B0503020204020204" charset="-122"/>
                  <a:sym typeface="+mn-ea"/>
                </a:rPr>
                <a:t>辅助合同</a:t>
              </a:r>
              <a:r>
                <a:rPr lang="en-US" altLang="zh-CN" sz="1400" dirty="0" smtClean="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抵押</a:t>
              </a:r>
              <a:r>
                <a:rPr lang="zh-CN" altLang="en-US" sz="1400" dirty="0" smtClean="0">
                  <a:solidFill>
                    <a:schemeClr val="tx1"/>
                  </a:solidFill>
                  <a:latin typeface="微软雅黑" panose="020B0503020204020204" charset="-122"/>
                  <a:ea typeface="微软雅黑" panose="020B0503020204020204" charset="-122"/>
                  <a:cs typeface="微软雅黑" panose="020B0503020204020204" charset="-122"/>
                  <a:sym typeface="+mn-ea"/>
                </a:rPr>
                <a:t>合同、</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担保</a:t>
              </a:r>
              <a:r>
                <a:rPr lang="zh-CN" altLang="en-US" sz="1400" dirty="0" smtClean="0">
                  <a:solidFill>
                    <a:schemeClr val="tx1"/>
                  </a:solidFill>
                  <a:latin typeface="微软雅黑" panose="020B0503020204020204" charset="-122"/>
                  <a:ea typeface="微软雅黑" panose="020B0503020204020204" charset="-122"/>
                  <a:cs typeface="微软雅黑" panose="020B0503020204020204" charset="-122"/>
                  <a:sym typeface="+mn-ea"/>
                </a:rPr>
                <a:t>合同、</a:t>
              </a: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程序性合同和协议</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pic>
        <p:nvPicPr>
          <p:cNvPr id="69" name="图片 6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559165" y="2433955"/>
            <a:ext cx="3632835" cy="36328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par>
                          <p:cTn id="15" fill="hold">
                            <p:stCondLst>
                              <p:cond delay="2500"/>
                            </p:stCondLst>
                            <p:childTnLst>
                              <p:par>
                                <p:cTn id="16" presetID="53" presetClass="entr" presetSubtype="16"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animEffect transition="in" filter="fade">
                                      <p:cBhvr>
                                        <p:cTn id="20" dur="500"/>
                                        <p:tgtEl>
                                          <p:spTgt spid="32"/>
                                        </p:tgtEl>
                                      </p:cBhvr>
                                    </p:animEffect>
                                  </p:childTnLst>
                                </p:cTn>
                              </p:par>
                              <p:par>
                                <p:cTn id="21" presetID="53" presetClass="entr" presetSubtype="16" fill="hold" nodeType="withEffect">
                                  <p:stCondLst>
                                    <p:cond delay="25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Effect transition="in" filter="fade">
                                      <p:cBhvr>
                                        <p:cTn id="25" dur="500"/>
                                        <p:tgtEl>
                                          <p:spTgt spid="35"/>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500"/>
                                        <p:tgtEl>
                                          <p:spTgt spid="38"/>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8" name="组合 7"/>
          <p:cNvGrpSpPr/>
          <p:nvPr/>
        </p:nvGrpSpPr>
        <p:grpSpPr>
          <a:xfrm>
            <a:off x="3642995" y="1168400"/>
            <a:ext cx="4931410" cy="491490"/>
            <a:chOff x="5117" y="1960"/>
            <a:chExt cx="7766" cy="774"/>
          </a:xfrm>
        </p:grpSpPr>
        <p:sp>
          <p:nvSpPr>
            <p:cNvPr id="12" name="矩形: 圆角 43"/>
            <p:cNvSpPr/>
            <p:nvPr/>
          </p:nvSpPr>
          <p:spPr>
            <a:xfrm>
              <a:off x="5117" y="1960"/>
              <a:ext cx="7766"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13" name="文本框 12"/>
            <p:cNvSpPr txBox="1"/>
            <p:nvPr/>
          </p:nvSpPr>
          <p:spPr>
            <a:xfrm>
              <a:off x="5683" y="2033"/>
              <a:ext cx="6633"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一、汽车融资租赁业务流程及操作</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14" name="TextBox 7"/>
          <p:cNvSpPr txBox="1"/>
          <p:nvPr/>
        </p:nvSpPr>
        <p:spPr>
          <a:xfrm>
            <a:off x="1187450" y="2396490"/>
            <a:ext cx="5633720" cy="3323590"/>
          </a:xfrm>
          <a:prstGeom prst="rect">
            <a:avLst/>
          </a:prstGeom>
          <a:noFill/>
          <a:ln w="25400">
            <a:noFill/>
          </a:ln>
        </p:spPr>
        <p:txBody>
          <a:bodyPr wrap="square" lIns="0" tIns="0" rIns="0" bIns="0" rtlCol="0">
            <a:spAutoFit/>
          </a:bodyPr>
          <a:lstStyle/>
          <a:p>
            <a:pPr marL="0" indent="406400" fontAlgn="auto">
              <a:lnSpc>
                <a:spcPct val="150000"/>
              </a:lnSpc>
              <a:buNone/>
              <a:extLst>
                <a:ext uri="{35155182-B16C-46BC-9424-99874614C6A1}">
                  <wpsdc:indentchars xmlns:wpsdc="http://www.wps.cn/officeDocument/2017/drawingmlCustomData" val="200" checksum="1740828767"/>
                </a:ext>
              </a:extLst>
            </a:pPr>
            <a:r>
              <a:rPr lang="zh-CN" altLang="en-US" sz="1600">
                <a:latin typeface="微软雅黑" panose="020B0503020204020204" charset="-122"/>
                <a:ea typeface="微软雅黑" panose="020B0503020204020204" charset="-122"/>
                <a:sym typeface="+mn-ea"/>
              </a:rPr>
              <a:t>合同、协议生效后，租赁公司向供应商支付货款，供应商向租赁公司提交车辆发票及提货单据；租赁公司凭供应商提供的资料向车辆管理部门进行办理牌证和登记的手续。如果是售后回租，车辆登记在承租人名下同时办理车辆抵押给租赁公司的抵押登记，租赁公司按合同约定向承租人交付车辆，承租方以租赁公司为受益人按合同约定向保险公司投保车辆相关保险，保险项目可包括车辆损失险、交强险、第三者责任险、盗抢险、车上人员责任险、车身划痕险、玻璃险和不计免赔险。承租人按合同规定向租赁公司支付租金。</a:t>
            </a:r>
            <a:endParaRPr lang="en-US" altLang="zh-CN" sz="1600" dirty="0">
              <a:solidFill>
                <a:schemeClr val="tx1">
                  <a:lumMod val="75000"/>
                  <a:lumOff val="25000"/>
                </a:schemeClr>
              </a:solidFill>
              <a:latin typeface="微软雅黑" panose="020B0503020204020204" charset="-122"/>
              <a:ea typeface="微软雅黑" panose="020B0503020204020204" charset="-122"/>
            </a:endParaRPr>
          </a:p>
        </p:txBody>
      </p:sp>
      <p:pic>
        <p:nvPicPr>
          <p:cNvPr id="68" name="图片 67"/>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8214360" y="2205990"/>
            <a:ext cx="4250055" cy="4407535"/>
          </a:xfrm>
          <a:prstGeom prst="rect">
            <a:avLst/>
          </a:prstGeom>
        </p:spPr>
      </p:pic>
      <p:sp>
        <p:nvSpPr>
          <p:cNvPr id="71" name="云形标注 70"/>
          <p:cNvSpPr/>
          <p:nvPr/>
        </p:nvSpPr>
        <p:spPr>
          <a:xfrm flipH="1">
            <a:off x="6851650" y="2049145"/>
            <a:ext cx="2489200" cy="1816100"/>
          </a:xfrm>
          <a:prstGeom prst="cloudCallout">
            <a:avLst/>
          </a:prstGeom>
          <a:solidFill>
            <a:schemeClr val="accent4">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1"/>
          <p:cNvSpPr txBox="1"/>
          <p:nvPr/>
        </p:nvSpPr>
        <p:spPr>
          <a:xfrm>
            <a:off x="6821258" y="2772361"/>
            <a:ext cx="2550319" cy="368935"/>
          </a:xfrm>
          <a:prstGeom prst="rect">
            <a:avLst/>
          </a:prstGeom>
          <a:noFill/>
        </p:spPr>
        <p:txBody>
          <a:bodyPr wrap="square" lIns="0" tIns="0" rIns="0" bIns="0" rtlCol="0">
            <a:spAutoFit/>
          </a:bodyPr>
          <a:lstStyle/>
          <a:p>
            <a:pPr algn="ctr"/>
            <a:r>
              <a:rPr lang="en-US" sz="2400" b="1" dirty="0">
                <a:solidFill>
                  <a:schemeClr val="tx1"/>
                </a:solidFill>
                <a:latin typeface="微软雅黑" panose="020B0503020204020204" charset="-122"/>
                <a:ea typeface="微软雅黑" panose="020B0503020204020204" charset="-122"/>
              </a:rPr>
              <a:t>4 </a:t>
            </a:r>
            <a:r>
              <a:rPr lang="zh-CN" altLang="en-US" sz="2400" b="1" dirty="0">
                <a:solidFill>
                  <a:schemeClr val="tx1"/>
                </a:solidFill>
                <a:latin typeface="微软雅黑" panose="020B0503020204020204" charset="-122"/>
                <a:ea typeface="微软雅黑" panose="020B0503020204020204" charset="-122"/>
              </a:rPr>
              <a:t>合同履行</a:t>
            </a:r>
            <a:endParaRPr lang="zh-CN" altLang="en-US" sz="2400" b="1"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par>
                                <p:cTn id="15" presetID="2" presetClass="entr" presetSubtype="8" fill="hold" grpId="0" nodeType="withEffect">
                                  <p:stCondLst>
                                    <p:cond delay="25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0-#ppt_w/2"/>
                                          </p:val>
                                        </p:tav>
                                        <p:tav tm="100000">
                                          <p:val>
                                            <p:strVal val="#ppt_x"/>
                                          </p:val>
                                        </p:tav>
                                      </p:tavLst>
                                    </p:anim>
                                    <p:anim calcmode="lin" valueType="num">
                                      <p:cBhvr additive="base">
                                        <p:cTn id="2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5" grpId="0" bldLvl="0" animBg="1"/>
      <p:bldP spid="1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8" name="组合 7"/>
          <p:cNvGrpSpPr/>
          <p:nvPr/>
        </p:nvGrpSpPr>
        <p:grpSpPr>
          <a:xfrm>
            <a:off x="3642995" y="1168400"/>
            <a:ext cx="4931410" cy="491490"/>
            <a:chOff x="5117" y="1960"/>
            <a:chExt cx="7766" cy="774"/>
          </a:xfrm>
        </p:grpSpPr>
        <p:sp>
          <p:nvSpPr>
            <p:cNvPr id="12" name="矩形: 圆角 43"/>
            <p:cNvSpPr/>
            <p:nvPr/>
          </p:nvSpPr>
          <p:spPr>
            <a:xfrm>
              <a:off x="5117" y="1960"/>
              <a:ext cx="7766"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13" name="文本框 12"/>
            <p:cNvSpPr txBox="1"/>
            <p:nvPr/>
          </p:nvSpPr>
          <p:spPr>
            <a:xfrm>
              <a:off x="5683" y="2033"/>
              <a:ext cx="6633"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一、汽车融资租赁业务流程及操作</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63" name="矩形 62"/>
          <p:cNvSpPr/>
          <p:nvPr/>
        </p:nvSpPr>
        <p:spPr>
          <a:xfrm>
            <a:off x="5403850" y="3388995"/>
            <a:ext cx="5059045" cy="1383665"/>
          </a:xfrm>
          <a:prstGeom prst="rect">
            <a:avLst/>
          </a:prstGeom>
        </p:spPr>
        <p:txBody>
          <a:bodyPr wrap="square">
            <a:spAutoFit/>
          </a:bodyPr>
          <a:p>
            <a:pPr lvl="0">
              <a:lnSpc>
                <a:spcPct val="150000"/>
              </a:lnSpc>
              <a:defRPr/>
            </a:pPr>
            <a:r>
              <a:rPr lang="en-US" altLang="zh-CN" sz="1400" dirty="0">
                <a:latin typeface="微软雅黑" panose="020B0503020204020204" charset="-122"/>
                <a:ea typeface="微软雅黑" panose="020B0503020204020204" charset="-122"/>
                <a:cs typeface="微软雅黑" panose="020B0503020204020204" charset="-122"/>
                <a:sym typeface="+mn-ea"/>
              </a:rPr>
              <a:t>1</a:t>
            </a:r>
            <a:r>
              <a:rPr lang="zh-CN" altLang="en-US" sz="1400" dirty="0">
                <a:latin typeface="微软雅黑" panose="020B0503020204020204" charset="-122"/>
                <a:ea typeface="微软雅黑" panose="020B0503020204020204" charset="-122"/>
                <a:cs typeface="微软雅黑" panose="020B0503020204020204" charset="-122"/>
                <a:sym typeface="+mn-ea"/>
              </a:rPr>
              <a:t>）合同到期租金结清后，首先进行车辆抵押登记或取消抵押权记录，并改变承租人为保险公司的第一个受益人。</a:t>
            </a:r>
            <a:endParaRPr lang="zh-CN" altLang="en-US" sz="1400" dirty="0">
              <a:latin typeface="微软雅黑" panose="020B0503020204020204" charset="-122"/>
              <a:ea typeface="微软雅黑" panose="020B0503020204020204" charset="-122"/>
              <a:cs typeface="微软雅黑" panose="020B0503020204020204" charset="-122"/>
            </a:endParaRPr>
          </a:p>
          <a:p>
            <a:pPr lvl="0">
              <a:lnSpc>
                <a:spcPct val="150000"/>
              </a:lnSpc>
              <a:defRPr/>
            </a:pPr>
            <a:r>
              <a:rPr lang="en-US" altLang="zh-CN" sz="1400" dirty="0">
                <a:latin typeface="微软雅黑" panose="020B0503020204020204" charset="-122"/>
                <a:ea typeface="微软雅黑" panose="020B0503020204020204" charset="-122"/>
                <a:cs typeface="微软雅黑" panose="020B0503020204020204" charset="-122"/>
                <a:sym typeface="+mn-ea"/>
              </a:rPr>
              <a:t>2</a:t>
            </a:r>
            <a:r>
              <a:rPr lang="zh-CN" altLang="en-US" sz="1400" dirty="0">
                <a:latin typeface="微软雅黑" panose="020B0503020204020204" charset="-122"/>
                <a:ea typeface="微软雅黑" panose="020B0503020204020204" charset="-122"/>
                <a:cs typeface="微软雅黑" panose="020B0503020204020204" charset="-122"/>
                <a:sym typeface="+mn-ea"/>
              </a:rPr>
              <a:t>）向承租人移交车辆登记证、备用钥匙等。</a:t>
            </a:r>
            <a:endParaRPr lang="zh-CN" altLang="en-US" sz="1400" dirty="0">
              <a:latin typeface="微软雅黑" panose="020B0503020204020204" charset="-122"/>
              <a:ea typeface="微软雅黑" panose="020B0503020204020204" charset="-122"/>
              <a:cs typeface="微软雅黑" panose="020B0503020204020204" charset="-122"/>
            </a:endParaRPr>
          </a:p>
          <a:p>
            <a:pPr lvl="0">
              <a:lnSpc>
                <a:spcPct val="150000"/>
              </a:lnSpc>
              <a:defRPr/>
            </a:pPr>
            <a:r>
              <a:rPr lang="en-US" altLang="zh-CN" sz="1400" dirty="0">
                <a:latin typeface="微软雅黑" panose="020B0503020204020204" charset="-122"/>
                <a:ea typeface="微软雅黑" panose="020B0503020204020204" charset="-122"/>
                <a:cs typeface="微软雅黑" panose="020B0503020204020204" charset="-122"/>
                <a:sym typeface="+mn-ea"/>
              </a:rPr>
              <a:t>3</a:t>
            </a:r>
            <a:r>
              <a:rPr lang="zh-CN" altLang="en-US" sz="1400" dirty="0">
                <a:latin typeface="微软雅黑" panose="020B0503020204020204" charset="-122"/>
                <a:ea typeface="微软雅黑" panose="020B0503020204020204" charset="-122"/>
                <a:cs typeface="微软雅黑" panose="020B0503020204020204" charset="-122"/>
                <a:sym typeface="+mn-ea"/>
              </a:rPr>
              <a:t>）将该项合同的各类档案、台账转入存档状态</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899160" y="1791335"/>
            <a:ext cx="4734560" cy="4578985"/>
          </a:xfrm>
          <a:prstGeom prst="rect">
            <a:avLst/>
          </a:prstGeom>
        </p:spPr>
      </p:pic>
      <p:sp>
        <p:nvSpPr>
          <p:cNvPr id="6" name="Rectangle 1"/>
          <p:cNvSpPr>
            <a:spLocks noChangeArrowheads="1"/>
          </p:cNvSpPr>
          <p:nvPr/>
        </p:nvSpPr>
        <p:spPr bwMode="auto">
          <a:xfrm>
            <a:off x="6188075" y="2601595"/>
            <a:ext cx="2776220" cy="398780"/>
          </a:xfrm>
          <a:prstGeom prst="rect">
            <a:avLst/>
          </a:prstGeom>
          <a:solidFill>
            <a:schemeClr val="accent4">
              <a:lumMod val="20000"/>
              <a:lumOff val="80000"/>
            </a:schemeClr>
          </a:solid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ctr" anchorCtr="0" compatLnSpc="1">
            <a:spAutoFit/>
          </a:bodyPr>
          <a:p>
            <a:pPr algn="ctr">
              <a:defRPr/>
            </a:pPr>
            <a:r>
              <a:rPr lang="en-US" altLang="zh-CN" b="1" dirty="0">
                <a:latin typeface="微软雅黑" panose="020B0503020204020204" charset="-122"/>
                <a:ea typeface="微软雅黑" panose="020B0503020204020204" charset="-122"/>
                <a:sym typeface="+mn-ea"/>
              </a:rPr>
              <a:t>5 </a:t>
            </a:r>
            <a:r>
              <a:rPr lang="zh-CN" altLang="en-US" b="1" dirty="0">
                <a:latin typeface="微软雅黑" panose="020B0503020204020204" charset="-122"/>
                <a:ea typeface="微软雅黑" panose="020B0503020204020204" charset="-122"/>
                <a:sym typeface="+mn-ea"/>
              </a:rPr>
              <a:t>合同终止</a:t>
            </a:r>
            <a:endParaRPr lang="en-US" altLang="zh-CN" b="1" dirty="0">
              <a:solidFill>
                <a:schemeClr val="tx1"/>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653790" y="1397000"/>
            <a:ext cx="4931410" cy="491490"/>
            <a:chOff x="5754" y="1960"/>
            <a:chExt cx="7766" cy="774"/>
          </a:xfrm>
        </p:grpSpPr>
        <p:sp>
          <p:nvSpPr>
            <p:cNvPr id="26"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二、汽车租赁合同的主要内容</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8" name="MH_Other_1"/>
          <p:cNvSpPr/>
          <p:nvPr>
            <p:custDataLst>
              <p:tags r:id="rId1"/>
            </p:custDataLst>
          </p:nvPr>
        </p:nvSpPr>
        <p:spPr>
          <a:xfrm>
            <a:off x="1632903" y="2727325"/>
            <a:ext cx="1520825" cy="749300"/>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b="1" dirty="0">
                <a:solidFill>
                  <a:srgbClr val="FFFFFF"/>
                </a:solidFill>
                <a:latin typeface="微软雅黑" panose="020B0503020204020204" charset="-122"/>
                <a:ea typeface="微软雅黑" panose="020B0503020204020204" charset="-122"/>
              </a:rPr>
              <a:t>01</a:t>
            </a:r>
            <a:endParaRPr lang="en-US" altLang="zh-CN" sz="3200" b="1" dirty="0">
              <a:solidFill>
                <a:srgbClr val="FFFFFF"/>
              </a:solidFill>
              <a:latin typeface="微软雅黑" panose="020B0503020204020204" charset="-122"/>
              <a:ea typeface="微软雅黑" panose="020B0503020204020204" charset="-122"/>
            </a:endParaRPr>
          </a:p>
        </p:txBody>
      </p:sp>
      <p:pic>
        <p:nvPicPr>
          <p:cNvPr id="5" name="MH_Other_2"/>
          <p:cNvPicPr/>
          <p:nvPr>
            <p:custDataLst>
              <p:tags r:id="rId2"/>
            </p:custDataLst>
          </p:nvPr>
        </p:nvPicPr>
        <p:blipFill>
          <a:blip r:embed="rId3" cstate="print">
            <a:extLst>
              <a:ext uri="{28A0092B-C50C-407E-A947-70E740481C1C}">
                <a14:useLocalDpi xmlns:a14="http://schemas.microsoft.com/office/drawing/2010/main" val="0"/>
              </a:ext>
            </a:extLst>
          </a:blip>
          <a:srcRect t="50887"/>
          <a:stretch>
            <a:fillRect/>
          </a:stretch>
        </p:blipFill>
        <p:spPr bwMode="auto">
          <a:xfrm>
            <a:off x="1132840" y="2727325"/>
            <a:ext cx="2520950"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MH_SubTitle_4"/>
          <p:cNvSpPr/>
          <p:nvPr>
            <p:custDataLst>
              <p:tags r:id="rId4"/>
            </p:custDataLst>
          </p:nvPr>
        </p:nvSpPr>
        <p:spPr>
          <a:xfrm>
            <a:off x="821690" y="3727450"/>
            <a:ext cx="3143250" cy="1296035"/>
          </a:xfrm>
          <a:prstGeom prst="rect">
            <a:avLst/>
          </a:prstGeom>
        </p:spPr>
        <p:txBody>
          <a:bodyPr anchor="ctr"/>
          <a:lstStyle/>
          <a:p>
            <a:pPr lvl="0" algn="ctr" fontAlgn="t">
              <a:lnSpc>
                <a:spcPct val="150000"/>
              </a:lnSpc>
              <a:spcBef>
                <a:spcPct val="0"/>
              </a:spcBef>
            </a:pP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rPr>
              <a:t>（一）出租、租赁双方权利义务</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endParaRPr>
          </a:p>
          <a:p>
            <a:pPr lvl="0" algn="ctr" fontAlgn="t">
              <a:lnSpc>
                <a:spcPct val="150000"/>
              </a:lnSpc>
              <a:spcBef>
                <a:spcPct val="0"/>
              </a:spcBef>
            </a:pPr>
            <a:r>
              <a:rPr sz="1400"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rPr>
              <a:t>出租人与承租人的权利义务、服务内容已构成各方公认的规约俗成的稳定模式</a:t>
            </a:r>
            <a:endParaRPr sz="1400"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endParaRPr>
          </a:p>
        </p:txBody>
      </p:sp>
      <p:sp>
        <p:nvSpPr>
          <p:cNvPr id="6" name="MH_Other_4"/>
          <p:cNvSpPr/>
          <p:nvPr>
            <p:custDataLst>
              <p:tags r:id="rId5"/>
            </p:custDataLst>
          </p:nvPr>
        </p:nvSpPr>
        <p:spPr>
          <a:xfrm>
            <a:off x="5207000" y="2727325"/>
            <a:ext cx="1520825" cy="749300"/>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b="1" dirty="0">
                <a:solidFill>
                  <a:srgbClr val="FFFFFF"/>
                </a:solidFill>
                <a:latin typeface="微软雅黑" panose="020B0503020204020204" charset="-122"/>
                <a:ea typeface="微软雅黑" panose="020B0503020204020204" charset="-122"/>
              </a:rPr>
              <a:t>02</a:t>
            </a:r>
            <a:endParaRPr lang="en-US" altLang="zh-CN" sz="3200" b="1" dirty="0">
              <a:solidFill>
                <a:srgbClr val="FFFFFF"/>
              </a:solidFill>
              <a:latin typeface="微软雅黑" panose="020B0503020204020204" charset="-122"/>
              <a:ea typeface="微软雅黑" panose="020B0503020204020204" charset="-122"/>
            </a:endParaRPr>
          </a:p>
        </p:txBody>
      </p:sp>
      <p:pic>
        <p:nvPicPr>
          <p:cNvPr id="11" name="MH_Other_5"/>
          <p:cNvPicPr/>
          <p:nvPr>
            <p:custDataLst>
              <p:tags r:id="rId6"/>
            </p:custDataLst>
          </p:nvPr>
        </p:nvPicPr>
        <p:blipFill>
          <a:blip r:embed="rId3" cstate="print">
            <a:extLst>
              <a:ext uri="{28A0092B-C50C-407E-A947-70E740481C1C}">
                <a14:useLocalDpi xmlns:a14="http://schemas.microsoft.com/office/drawing/2010/main" val="0"/>
              </a:ext>
            </a:extLst>
          </a:blip>
          <a:srcRect t="50887"/>
          <a:stretch>
            <a:fillRect/>
          </a:stretch>
        </p:blipFill>
        <p:spPr bwMode="auto">
          <a:xfrm>
            <a:off x="4706938" y="2727325"/>
            <a:ext cx="2520950"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MH_SubTitle_4"/>
          <p:cNvSpPr/>
          <p:nvPr>
            <p:custDataLst>
              <p:tags r:id="rId7"/>
            </p:custDataLst>
          </p:nvPr>
        </p:nvSpPr>
        <p:spPr>
          <a:xfrm>
            <a:off x="4451985" y="3727450"/>
            <a:ext cx="3030855" cy="927100"/>
          </a:xfrm>
          <a:prstGeom prst="rect">
            <a:avLst/>
          </a:prstGeom>
        </p:spPr>
        <p:txBody>
          <a:bodyPr anchor="ctr"/>
          <a:lstStyle/>
          <a:p>
            <a:pPr lvl="0" algn="ctr" fontAlgn="t">
              <a:lnSpc>
                <a:spcPct val="150000"/>
              </a:lnSpc>
              <a:buClrTx/>
              <a:buSzTx/>
              <a:buFontTx/>
            </a:pPr>
            <a:r>
              <a:rPr lang="zh-CN" altLang="en-US" sz="1600" b="1" dirty="0">
                <a:latin typeface="微软雅黑" panose="020B0503020204020204" charset="-122"/>
                <a:ea typeface="微软雅黑" panose="020B0503020204020204" charset="-122"/>
                <a:cs typeface="微软雅黑" panose="020B0503020204020204" charset="-122"/>
              </a:rPr>
              <a:t>（二）承租人、担保人信息资料</a:t>
            </a:r>
            <a:endParaRPr lang="zh-CN" altLang="en-US" sz="1600" b="1" dirty="0">
              <a:latin typeface="微软雅黑" panose="020B0503020204020204" charset="-122"/>
              <a:ea typeface="微软雅黑" panose="020B0503020204020204" charset="-122"/>
              <a:cs typeface="微软雅黑" panose="020B0503020204020204" charset="-122"/>
            </a:endParaRPr>
          </a:p>
          <a:p>
            <a:pPr lvl="0" algn="ctr" fontAlgn="t">
              <a:lnSpc>
                <a:spcPct val="150000"/>
              </a:lnSpc>
              <a:buClrTx/>
              <a:buSzTx/>
              <a:buFontTx/>
            </a:pPr>
            <a:r>
              <a:rPr sz="1200"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rPr>
              <a:t>汽车租赁承租人、担保方之间的个人信息资料是汽车租赁合同的最重要内容之一</a:t>
            </a:r>
            <a:endParaRPr sz="1200"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endParaRPr>
          </a:p>
        </p:txBody>
      </p:sp>
      <p:sp>
        <p:nvSpPr>
          <p:cNvPr id="12" name="MH_Other_7"/>
          <p:cNvSpPr/>
          <p:nvPr>
            <p:custDataLst>
              <p:tags r:id="rId8"/>
            </p:custDataLst>
          </p:nvPr>
        </p:nvSpPr>
        <p:spPr>
          <a:xfrm>
            <a:off x="8677275" y="2727325"/>
            <a:ext cx="1520825" cy="749300"/>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b="1" dirty="0">
                <a:solidFill>
                  <a:srgbClr val="FFFFFF"/>
                </a:solidFill>
                <a:latin typeface="微软雅黑" panose="020B0503020204020204" charset="-122"/>
                <a:ea typeface="微软雅黑" panose="020B0503020204020204" charset="-122"/>
              </a:rPr>
              <a:t>03</a:t>
            </a:r>
            <a:endParaRPr lang="en-US" altLang="zh-CN" sz="3200" b="1" dirty="0">
              <a:solidFill>
                <a:srgbClr val="FFFFFF"/>
              </a:solidFill>
              <a:latin typeface="微软雅黑" panose="020B0503020204020204" charset="-122"/>
              <a:ea typeface="微软雅黑" panose="020B0503020204020204" charset="-122"/>
            </a:endParaRPr>
          </a:p>
        </p:txBody>
      </p:sp>
      <p:pic>
        <p:nvPicPr>
          <p:cNvPr id="13" name="MH_Other_8"/>
          <p:cNvPicPr/>
          <p:nvPr>
            <p:custDataLst>
              <p:tags r:id="rId9"/>
            </p:custDataLst>
          </p:nvPr>
        </p:nvPicPr>
        <p:blipFill>
          <a:blip r:embed="rId3" cstate="print">
            <a:extLst>
              <a:ext uri="{28A0092B-C50C-407E-A947-70E740481C1C}">
                <a14:useLocalDpi xmlns:a14="http://schemas.microsoft.com/office/drawing/2010/main" val="0"/>
              </a:ext>
            </a:extLst>
          </a:blip>
          <a:srcRect t="50887"/>
          <a:stretch>
            <a:fillRect/>
          </a:stretch>
        </p:blipFill>
        <p:spPr bwMode="auto">
          <a:xfrm>
            <a:off x="8177213" y="2727325"/>
            <a:ext cx="2520950"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MH_SubTitle_4"/>
          <p:cNvSpPr/>
          <p:nvPr>
            <p:custDataLst>
              <p:tags r:id="rId10"/>
            </p:custDataLst>
          </p:nvPr>
        </p:nvSpPr>
        <p:spPr>
          <a:xfrm>
            <a:off x="7823835" y="3674110"/>
            <a:ext cx="3227705" cy="1296035"/>
          </a:xfrm>
          <a:prstGeom prst="rect">
            <a:avLst/>
          </a:prstGeom>
        </p:spPr>
        <p:txBody>
          <a:bodyPr anchor="ctr"/>
          <a:lstStyle/>
          <a:p>
            <a:pPr lvl="0" algn="ctr" fontAlgn="t">
              <a:lnSpc>
                <a:spcPct val="150000"/>
              </a:lnSpc>
              <a:buClrTx/>
              <a:buSzTx/>
              <a:buFontTx/>
            </a:pPr>
            <a:r>
              <a:rPr lang="zh-CN" altLang="en-US" sz="1600" b="1" dirty="0">
                <a:latin typeface="微软雅黑" panose="020B0503020204020204" charset="-122"/>
                <a:ea typeface="微软雅黑" panose="020B0503020204020204" charset="-122"/>
                <a:cs typeface="微软雅黑" panose="020B0503020204020204" charset="-122"/>
              </a:rPr>
              <a:t>（三）租赁车辆交接单</a:t>
            </a:r>
            <a:endParaRPr lang="zh-CN" altLang="en-US" sz="1600" b="1" dirty="0">
              <a:latin typeface="微软雅黑" panose="020B0503020204020204" charset="-122"/>
              <a:ea typeface="微软雅黑" panose="020B0503020204020204" charset="-122"/>
              <a:cs typeface="微软雅黑" panose="020B0503020204020204" charset="-122"/>
            </a:endParaRPr>
          </a:p>
          <a:p>
            <a:pPr lvl="0" algn="ctr" fontAlgn="t">
              <a:lnSpc>
                <a:spcPct val="150000"/>
              </a:lnSpc>
              <a:buClrTx/>
              <a:buSzTx/>
              <a:buFontTx/>
            </a:pPr>
            <a:r>
              <a:rPr sz="1200"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rPr>
              <a:t>汽车租赁交易由于具有租赁物转移的特征，所以需要在租赁合同中写明出租、租</a:t>
            </a:r>
            <a:endParaRPr sz="1200"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endParaRPr>
          </a:p>
          <a:p>
            <a:pPr lvl="0" algn="ctr" fontAlgn="t">
              <a:lnSpc>
                <a:spcPct val="150000"/>
              </a:lnSpc>
              <a:buClrTx/>
              <a:buSzTx/>
              <a:buFontTx/>
            </a:pPr>
            <a:r>
              <a:rPr sz="1200"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rPr>
              <a:t>赁方在签订合同时租赁物的物理特征和状况</a:t>
            </a:r>
            <a:endParaRPr sz="1200" dirty="0">
              <a:solidFill>
                <a:prstClr val="black">
                  <a:lumMod val="75000"/>
                  <a:lumOff val="25000"/>
                </a:prst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4" presetClass="entr" presetSubtype="16"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ox(in)">
                                      <p:cBhvr>
                                        <p:cTn id="14" dur="2000"/>
                                        <p:tgtEl>
                                          <p:spTgt spid="9"/>
                                        </p:tgtEl>
                                      </p:cBhvr>
                                    </p:animEffect>
                                  </p:childTnLst>
                                </p:cTn>
                              </p:par>
                              <p:par>
                                <p:cTn id="15" presetID="4"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ox(in)">
                                      <p:cBhvr>
                                        <p:cTn id="17" dur="2000"/>
                                        <p:tgtEl>
                                          <p:spTgt spid="8"/>
                                        </p:tgtEl>
                                      </p:cBhvr>
                                    </p:animEffect>
                                  </p:childTnLst>
                                </p:cTn>
                              </p:par>
                              <p:par>
                                <p:cTn id="18" presetID="4" presetClass="entr" presetSubtype="16"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ox(in)">
                                      <p:cBhvr>
                                        <p:cTn id="20" dur="2000"/>
                                        <p:tgtEl>
                                          <p:spTgt spid="5"/>
                                        </p:tgtEl>
                                      </p:cBhvr>
                                    </p:animEffect>
                                  </p:childTnLst>
                                </p:cTn>
                              </p:par>
                              <p:par>
                                <p:cTn id="21" presetID="4" presetClass="entr" presetSubtype="16"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ox(in)">
                                      <p:cBhvr>
                                        <p:cTn id="23" dur="2000"/>
                                        <p:tgtEl>
                                          <p:spTgt spid="14"/>
                                        </p:tgtEl>
                                      </p:cBhvr>
                                    </p:animEffect>
                                  </p:childTnLst>
                                </p:cTn>
                              </p:par>
                              <p:par>
                                <p:cTn id="24" presetID="4" presetClass="entr" presetSubtype="1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ox(in)">
                                      <p:cBhvr>
                                        <p:cTn id="26" dur="2000"/>
                                        <p:tgtEl>
                                          <p:spTgt spid="6"/>
                                        </p:tgtEl>
                                      </p:cBhvr>
                                    </p:animEffect>
                                  </p:childTnLst>
                                </p:cTn>
                              </p:par>
                              <p:par>
                                <p:cTn id="27" presetID="4" presetClass="entr" presetSubtype="16"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ox(in)">
                                      <p:cBhvr>
                                        <p:cTn id="29" dur="2000"/>
                                        <p:tgtEl>
                                          <p:spTgt spid="11"/>
                                        </p:tgtEl>
                                      </p:cBhvr>
                                    </p:animEffect>
                                  </p:childTnLst>
                                </p:cTn>
                              </p:par>
                              <p:par>
                                <p:cTn id="30" presetID="4"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ox(in)">
                                      <p:cBhvr>
                                        <p:cTn id="32" dur="2000"/>
                                        <p:tgtEl>
                                          <p:spTgt spid="15"/>
                                        </p:tgtEl>
                                      </p:cBhvr>
                                    </p:animEffect>
                                  </p:childTnLst>
                                </p:cTn>
                              </p:par>
                              <p:par>
                                <p:cTn id="33" presetID="4" presetClass="entr" presetSubtype="16"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ox(in)">
                                      <p:cBhvr>
                                        <p:cTn id="35" dur="2000"/>
                                        <p:tgtEl>
                                          <p:spTgt spid="12"/>
                                        </p:tgtEl>
                                      </p:cBhvr>
                                    </p:animEffect>
                                  </p:childTnLst>
                                </p:cTn>
                              </p:par>
                              <p:par>
                                <p:cTn id="36" presetID="4" presetClass="entr" presetSubtype="16"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ox(in)">
                                      <p:cBhvr>
                                        <p:cTn id="38" dur="2000"/>
                                        <p:tgtEl>
                                          <p:spTgt spid="13"/>
                                        </p:tgtEl>
                                      </p:cBhvr>
                                    </p:animEffect>
                                  </p:childTnLst>
                                </p:cTn>
                              </p:par>
                              <p:par>
                                <p:cTn id="39" presetID="4" presetClass="entr" presetSubtype="16"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box(in)">
                                      <p:cBhvr>
                                        <p:cTn id="41"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8" grpId="0" animBg="1"/>
      <p:bldP spid="8" grpId="1" animBg="1"/>
      <p:bldP spid="14" grpId="0"/>
      <p:bldP spid="14" grpId="1"/>
      <p:bldP spid="6" grpId="0" animBg="1"/>
      <p:bldP spid="6" grpId="1" animBg="1"/>
      <p:bldP spid="15" grpId="0"/>
      <p:bldP spid="15" grpId="1"/>
      <p:bldP spid="12" grpId="0" animBg="1"/>
      <p:bldP spid="12" grpId="1" animBg="1"/>
      <p:bldP spid="16" grpId="0"/>
      <p:bldP spid="1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p:nvPr/>
        </p:nvPicPr>
        <p:blipFill>
          <a:blip r:embed="rId1"/>
          <a:stretch>
            <a:fillRect/>
          </a:stretch>
        </p:blipFill>
        <p:spPr>
          <a:xfrm>
            <a:off x="6811645" y="2515235"/>
            <a:ext cx="4471670" cy="2390400"/>
          </a:xfrm>
          <a:prstGeom prst="rect">
            <a:avLst/>
          </a:prstGeom>
        </p:spPr>
      </p:pic>
      <p:pic>
        <p:nvPicPr>
          <p:cNvPr id="38" name="图片 37"/>
          <p:cNvPicPr/>
          <p:nvPr/>
        </p:nvPicPr>
        <p:blipFill>
          <a:blip r:embed="rId2"/>
          <a:srcRect t="8888" b="9646"/>
          <a:stretch>
            <a:fillRect/>
          </a:stretch>
        </p:blipFill>
        <p:spPr>
          <a:xfrm>
            <a:off x="1159510" y="2513965"/>
            <a:ext cx="4464050" cy="2390400"/>
          </a:xfrm>
          <a:prstGeom prst="rect">
            <a:avLst/>
          </a:prstGeom>
        </p:spPr>
      </p:pic>
      <p:sp>
        <p:nvSpPr>
          <p:cNvPr id="31" name="文本框 30"/>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2" name="空心弧 3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1" name="组合 10"/>
          <p:cNvGrpSpPr/>
          <p:nvPr/>
        </p:nvGrpSpPr>
        <p:grpSpPr>
          <a:xfrm>
            <a:off x="3330575" y="962025"/>
            <a:ext cx="5530850" cy="491490"/>
            <a:chOff x="6392" y="2273"/>
            <a:chExt cx="8710" cy="774"/>
          </a:xfrm>
        </p:grpSpPr>
        <p:sp>
          <p:nvSpPr>
            <p:cNvPr id="8" name="矩形: 圆角 43"/>
            <p:cNvSpPr/>
            <p:nvPr/>
          </p:nvSpPr>
          <p:spPr>
            <a:xfrm>
              <a:off x="6392" y="2273"/>
              <a:ext cx="8711"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10" name="文本框 9"/>
            <p:cNvSpPr txBox="1"/>
            <p:nvPr/>
          </p:nvSpPr>
          <p:spPr>
            <a:xfrm>
              <a:off x="6864" y="2346"/>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三、汽车租赁合同的类型和主要构成</a:t>
              </a:r>
              <a:endParaRPr lang="zh-CN" altLang="en-US" sz="2000" b="1" dirty="0">
                <a:solidFill>
                  <a:schemeClr val="bg1"/>
                </a:solidFill>
                <a:latin typeface="微软雅黑" panose="020B0503020204020204" charset="-122"/>
                <a:ea typeface="微软雅黑" panose="020B0503020204020204" charset="-122"/>
              </a:endParaRPr>
            </a:p>
          </p:txBody>
        </p:sp>
      </p:grpSp>
      <p:grpSp>
        <p:nvGrpSpPr>
          <p:cNvPr id="14" name="组合 13"/>
          <p:cNvGrpSpPr/>
          <p:nvPr/>
        </p:nvGrpSpPr>
        <p:grpSpPr>
          <a:xfrm>
            <a:off x="1157790" y="4080640"/>
            <a:ext cx="3530600" cy="472419"/>
            <a:chOff x="1033330" y="4958210"/>
            <a:chExt cx="3530600" cy="472419"/>
          </a:xfrm>
        </p:grpSpPr>
        <p:sp>
          <p:nvSpPr>
            <p:cNvPr id="15" name="矩形 14"/>
            <p:cNvSpPr/>
            <p:nvPr/>
          </p:nvSpPr>
          <p:spPr>
            <a:xfrm>
              <a:off x="1033330" y="4958210"/>
              <a:ext cx="3530600" cy="472419"/>
            </a:xfrm>
            <a:prstGeom prst="rect">
              <a:avLst/>
            </a:prstGeom>
            <a:solidFill>
              <a:srgbClr val="ED7D31">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16" name="TextBox 42"/>
            <p:cNvSpPr txBox="1"/>
            <p:nvPr/>
          </p:nvSpPr>
          <p:spPr>
            <a:xfrm>
              <a:off x="1159695" y="5071875"/>
              <a:ext cx="3277870" cy="245745"/>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zh-CN" altLang="en-US" sz="1600" b="0" dirty="0"/>
                <a:t>1. 格式合同（标准合同）</a:t>
              </a:r>
              <a:endParaRPr lang="zh-CN" altLang="en-US" sz="1600" b="0" dirty="0"/>
            </a:p>
          </p:txBody>
        </p:sp>
      </p:grpSp>
      <p:grpSp>
        <p:nvGrpSpPr>
          <p:cNvPr id="33" name="组合 32"/>
          <p:cNvGrpSpPr/>
          <p:nvPr/>
        </p:nvGrpSpPr>
        <p:grpSpPr>
          <a:xfrm>
            <a:off x="6817810" y="4080640"/>
            <a:ext cx="3530600" cy="472419"/>
            <a:chOff x="6693350" y="4958210"/>
            <a:chExt cx="3530600" cy="472419"/>
          </a:xfrm>
        </p:grpSpPr>
        <p:sp>
          <p:nvSpPr>
            <p:cNvPr id="34" name="矩形 33"/>
            <p:cNvSpPr/>
            <p:nvPr/>
          </p:nvSpPr>
          <p:spPr>
            <a:xfrm>
              <a:off x="6693350" y="4958210"/>
              <a:ext cx="3530600" cy="472419"/>
            </a:xfrm>
            <a:prstGeom prst="rect">
              <a:avLst/>
            </a:pr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35" name="TextBox 42"/>
            <p:cNvSpPr txBox="1"/>
            <p:nvPr/>
          </p:nvSpPr>
          <p:spPr>
            <a:xfrm>
              <a:off x="6921950" y="5071240"/>
              <a:ext cx="2783205" cy="245745"/>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r>
                <a:rPr lang="zh-CN" altLang="en-US" sz="1600" b="0" dirty="0"/>
                <a:t>2. 定制合同（非标准合同）</a:t>
              </a:r>
              <a:endParaRPr lang="zh-CN" altLang="en-US" sz="1600" b="0" dirty="0"/>
            </a:p>
          </p:txBody>
        </p:sp>
      </p:grpSp>
      <p:sp>
        <p:nvSpPr>
          <p:cNvPr id="36" name="文本框 35"/>
          <p:cNvSpPr txBox="1"/>
          <p:nvPr/>
        </p:nvSpPr>
        <p:spPr>
          <a:xfrm>
            <a:off x="1157605" y="5121910"/>
            <a:ext cx="4465955" cy="1169551"/>
          </a:xfrm>
          <a:prstGeom prst="rect">
            <a:avLst/>
          </a:prstGeom>
          <a:noFill/>
        </p:spPr>
        <p:txBody>
          <a:bodyPr wrap="square" rtlCol="0">
            <a:spAutoFit/>
          </a:bodyPr>
          <a:lstStyle/>
          <a:p>
            <a:pPr>
              <a:lnSpc>
                <a:spcPct val="125000"/>
              </a:lnSpc>
            </a:pPr>
            <a:r>
              <a:rPr sz="1400" dirty="0">
                <a:latin typeface="微软雅黑" panose="020B0503020204020204" charset="-122"/>
                <a:ea typeface="微软雅黑" panose="020B0503020204020204" charset="-122"/>
                <a:cs typeface="微软雅黑" panose="020B0503020204020204" charset="-122"/>
                <a:sym typeface="+mn-lt"/>
              </a:rPr>
              <a:t>格式合同是指所有由格式条款构成的合同，《中华人民共和国合同法》第 39条规定：“格式条款是当事人为了重复使用而预先拟订并在订立合同时未与对方协商的条款</a:t>
            </a:r>
            <a:r>
              <a:rPr sz="1400" dirty="0" smtClean="0">
                <a:latin typeface="微软雅黑" panose="020B0503020204020204" charset="-122"/>
                <a:ea typeface="微软雅黑" panose="020B0503020204020204" charset="-122"/>
                <a:cs typeface="微软雅黑" panose="020B0503020204020204" charset="-122"/>
                <a:sym typeface="+mn-lt"/>
              </a:rPr>
              <a:t>”。</a:t>
            </a:r>
            <a:r>
              <a:rPr lang="zh-CN" altLang="en-US" sz="1400" dirty="0"/>
              <a:t>短期租赁基本会采用格式合同</a:t>
            </a:r>
            <a:endParaRPr sz="1400" dirty="0">
              <a:latin typeface="微软雅黑" panose="020B0503020204020204" charset="-122"/>
              <a:ea typeface="微软雅黑" panose="020B0503020204020204" charset="-122"/>
              <a:cs typeface="微软雅黑" panose="020B0503020204020204" charset="-122"/>
              <a:sym typeface="+mn-lt"/>
            </a:endParaRPr>
          </a:p>
        </p:txBody>
      </p:sp>
      <p:sp>
        <p:nvSpPr>
          <p:cNvPr id="37" name="文本框 36"/>
          <p:cNvSpPr txBox="1"/>
          <p:nvPr/>
        </p:nvSpPr>
        <p:spPr>
          <a:xfrm>
            <a:off x="6817360" y="5121910"/>
            <a:ext cx="4465955" cy="1437640"/>
          </a:xfrm>
          <a:prstGeom prst="rect">
            <a:avLst/>
          </a:prstGeom>
          <a:noFill/>
        </p:spPr>
        <p:txBody>
          <a:bodyPr wrap="square" rtlCol="0">
            <a:spAutoFit/>
          </a:bodyPr>
          <a:lstStyle/>
          <a:p>
            <a:pPr>
              <a:lnSpc>
                <a:spcPct val="125000"/>
              </a:lnSpc>
            </a:pPr>
            <a:r>
              <a:rPr sz="1400" dirty="0">
                <a:latin typeface="微软雅黑" panose="020B0503020204020204" charset="-122"/>
                <a:ea typeface="微软雅黑" panose="020B0503020204020204" charset="-122"/>
                <a:cs typeface="微软雅黑" panose="020B0503020204020204" charset="-122"/>
                <a:sym typeface="+mn-lt"/>
              </a:rPr>
              <a:t>对于长期租赁和有特殊需要的客户，租赁车辆的车型、租期、付款方式、服务内容等合同主要内容差异较大，汽车租赁企业要与客户进行谈判才能确定合同的主要内</a:t>
            </a:r>
            <a:endParaRPr sz="1400" dirty="0">
              <a:latin typeface="微软雅黑" panose="020B0503020204020204" charset="-122"/>
              <a:ea typeface="微软雅黑" panose="020B0503020204020204" charset="-122"/>
              <a:cs typeface="微软雅黑" panose="020B0503020204020204" charset="-122"/>
              <a:sym typeface="+mn-lt"/>
            </a:endParaRPr>
          </a:p>
          <a:p>
            <a:pPr>
              <a:lnSpc>
                <a:spcPct val="125000"/>
              </a:lnSpc>
            </a:pPr>
            <a:r>
              <a:rPr sz="1400" dirty="0" err="1">
                <a:latin typeface="微软雅黑" panose="020B0503020204020204" charset="-122"/>
                <a:ea typeface="微软雅黑" panose="020B0503020204020204" charset="-122"/>
                <a:cs typeface="微软雅黑" panose="020B0503020204020204" charset="-122"/>
                <a:sym typeface="+mn-lt"/>
              </a:rPr>
              <a:t>容，所以格式条款这样的标准合同无法满足此类业务的需要</a:t>
            </a:r>
            <a:r>
              <a:rPr sz="1400" dirty="0" smtClean="0">
                <a:latin typeface="微软雅黑" panose="020B0503020204020204" charset="-122"/>
                <a:ea typeface="微软雅黑" panose="020B0503020204020204" charset="-122"/>
                <a:cs typeface="微软雅黑" panose="020B0503020204020204" charset="-122"/>
                <a:sym typeface="+mn-lt"/>
              </a:rPr>
              <a:t>。</a:t>
            </a:r>
            <a:r>
              <a:rPr lang="zh-CN" altLang="en-US" sz="1400" dirty="0" smtClean="0">
                <a:latin typeface="微软雅黑" panose="020B0503020204020204" charset="-122"/>
                <a:ea typeface="微软雅黑" panose="020B0503020204020204" charset="-122"/>
                <a:cs typeface="微软雅黑" panose="020B0503020204020204" charset="-122"/>
                <a:sym typeface="+mn-lt"/>
              </a:rPr>
              <a:t>因此要根据客户情况定制起草合同</a:t>
            </a:r>
            <a:endParaRPr sz="1400" dirty="0">
              <a:latin typeface="微软雅黑" panose="020B0503020204020204" charset="-122"/>
              <a:ea typeface="微软雅黑" panose="020B0503020204020204" charset="-122"/>
              <a:cs typeface="微软雅黑" panose="020B0503020204020204" charset="-122"/>
              <a:sym typeface="+mn-lt"/>
            </a:endParaRPr>
          </a:p>
        </p:txBody>
      </p:sp>
      <p:grpSp>
        <p:nvGrpSpPr>
          <p:cNvPr id="41" name="组合 40"/>
          <p:cNvGrpSpPr/>
          <p:nvPr/>
        </p:nvGrpSpPr>
        <p:grpSpPr>
          <a:xfrm>
            <a:off x="1192530" y="1738630"/>
            <a:ext cx="3247390" cy="465455"/>
            <a:chOff x="2173926" y="3285519"/>
            <a:chExt cx="3826533" cy="548848"/>
          </a:xfrm>
        </p:grpSpPr>
        <p:grpSp>
          <p:nvGrpSpPr>
            <p:cNvPr id="42" name="组合 41"/>
            <p:cNvGrpSpPr/>
            <p:nvPr/>
          </p:nvGrpSpPr>
          <p:grpSpPr>
            <a:xfrm>
              <a:off x="2173926" y="3285519"/>
              <a:ext cx="3826533" cy="548848"/>
              <a:chOff x="4304040" y="1286668"/>
              <a:chExt cx="8532748" cy="2757793"/>
            </a:xfrm>
            <a:effectLst>
              <a:outerShdw blurRad="381000" dist="254000" dir="8100000" algn="tr" rotWithShape="0">
                <a:prstClr val="black">
                  <a:alpha val="40000"/>
                </a:prstClr>
              </a:outerShdw>
            </a:effectLst>
          </p:grpSpPr>
          <p:sp>
            <p:nvSpPr>
              <p:cNvPr id="43" name="圆角矩形 42"/>
              <p:cNvSpPr/>
              <p:nvPr/>
            </p:nvSpPr>
            <p:spPr>
              <a:xfrm>
                <a:off x="4304040" y="1286668"/>
                <a:ext cx="853107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44" name="圆角矩形 43"/>
              <p:cNvSpPr/>
              <p:nvPr/>
            </p:nvSpPr>
            <p:spPr>
              <a:xfrm>
                <a:off x="4352427" y="1373202"/>
                <a:ext cx="8484361" cy="2584725"/>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45" name="椭圆 44"/>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46" name="TextBox 31"/>
          <p:cNvSpPr txBox="1"/>
          <p:nvPr/>
        </p:nvSpPr>
        <p:spPr>
          <a:xfrm>
            <a:off x="1706245" y="1852930"/>
            <a:ext cx="2850515" cy="24574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（一）合同类型</a:t>
            </a:r>
            <a:endParaRPr lang="zh-CN" altLang="en-US" sz="1600" b="0" dirty="0">
              <a:solidFill>
                <a:srgbClr val="080808"/>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edge">
                                      <p:cBhvr>
                                        <p:cTn id="10" dur="2000"/>
                                        <p:tgtEl>
                                          <p:spTgt spid="32"/>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checkerboard(across)">
                                      <p:cBhvr>
                                        <p:cTn id="14" dur="500"/>
                                        <p:tgtEl>
                                          <p:spTgt spid="39"/>
                                        </p:tgtEl>
                                      </p:cBhvr>
                                    </p:animEffect>
                                  </p:childTnLst>
                                </p:cTn>
                              </p:par>
                              <p:par>
                                <p:cTn id="15" presetID="5" presetClass="entr" presetSubtype="10"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checkerboard(across)">
                                      <p:cBhvr>
                                        <p:cTn id="17" dur="500"/>
                                        <p:tgtEl>
                                          <p:spTgt spid="38"/>
                                        </p:tgtEl>
                                      </p:cBhvr>
                                    </p:animEffect>
                                  </p:childTnLst>
                                </p:cTn>
                              </p:par>
                              <p:par>
                                <p:cTn id="18" presetID="5" presetClass="entr" presetSubtype="1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checkerboard(across)">
                                      <p:cBhvr>
                                        <p:cTn id="20" dur="500"/>
                                        <p:tgtEl>
                                          <p:spTgt spid="11"/>
                                        </p:tgtEl>
                                      </p:cBhvr>
                                    </p:animEffect>
                                  </p:childTnLst>
                                </p:cTn>
                              </p:par>
                              <p:par>
                                <p:cTn id="21" presetID="5" presetClass="entr" presetSubtype="1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checkerboard(across)">
                                      <p:cBhvr>
                                        <p:cTn id="23" dur="500"/>
                                        <p:tgtEl>
                                          <p:spTgt spid="14"/>
                                        </p:tgtEl>
                                      </p:cBhvr>
                                    </p:animEffect>
                                  </p:childTnLst>
                                </p:cTn>
                              </p:par>
                              <p:par>
                                <p:cTn id="24" presetID="5" presetClass="entr" presetSubtype="10"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checkerboard(across)">
                                      <p:cBhvr>
                                        <p:cTn id="26" dur="500"/>
                                        <p:tgtEl>
                                          <p:spTgt spid="33"/>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checkerboard(across)">
                                      <p:cBhvr>
                                        <p:cTn id="29" dur="500"/>
                                        <p:tgtEl>
                                          <p:spTgt spid="36"/>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checkerboard(across)">
                                      <p:cBhvr>
                                        <p:cTn id="32" dur="500"/>
                                        <p:tgtEl>
                                          <p:spTgt spid="37"/>
                                        </p:tgtEl>
                                      </p:cBhvr>
                                    </p:animEffect>
                                  </p:childTnLst>
                                </p:cTn>
                              </p:par>
                              <p:par>
                                <p:cTn id="33" presetID="5" presetClass="entr" presetSubtype="10" fill="hold"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checkerboard(across)">
                                      <p:cBhvr>
                                        <p:cTn id="35" dur="500"/>
                                        <p:tgtEl>
                                          <p:spTgt spid="41"/>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checkerboard(across)">
                                      <p:cBhvr>
                                        <p:cTn id="3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bldLvl="0" animBg="1"/>
      <p:bldP spid="32" grpId="1" animBg="1"/>
      <p:bldP spid="36" grpId="0"/>
      <p:bldP spid="36" grpId="1"/>
      <p:bldP spid="37" grpId="0"/>
      <p:bldP spid="37" grpId="1"/>
      <p:bldP spid="46" grpId="0"/>
      <p:bldP spid="46"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2" name="空心弧 3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1" name="组合 10"/>
          <p:cNvGrpSpPr/>
          <p:nvPr/>
        </p:nvGrpSpPr>
        <p:grpSpPr>
          <a:xfrm>
            <a:off x="3330575" y="962025"/>
            <a:ext cx="5530850" cy="491490"/>
            <a:chOff x="6392" y="2273"/>
            <a:chExt cx="8710" cy="774"/>
          </a:xfrm>
        </p:grpSpPr>
        <p:sp>
          <p:nvSpPr>
            <p:cNvPr id="8" name="矩形: 圆角 43"/>
            <p:cNvSpPr/>
            <p:nvPr/>
          </p:nvSpPr>
          <p:spPr>
            <a:xfrm>
              <a:off x="6392" y="2273"/>
              <a:ext cx="8711"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10" name="文本框 9"/>
            <p:cNvSpPr txBox="1"/>
            <p:nvPr/>
          </p:nvSpPr>
          <p:spPr>
            <a:xfrm>
              <a:off x="6864" y="2346"/>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三、汽车租赁合同的类型和主要构成</a:t>
              </a:r>
              <a:endParaRPr lang="zh-CN" altLang="en-US" sz="2000" b="1" dirty="0">
                <a:solidFill>
                  <a:schemeClr val="bg1"/>
                </a:solidFill>
                <a:latin typeface="微软雅黑" panose="020B0503020204020204" charset="-122"/>
                <a:ea typeface="微软雅黑" panose="020B0503020204020204" charset="-122"/>
              </a:endParaRPr>
            </a:p>
          </p:txBody>
        </p:sp>
      </p:grpSp>
      <p:grpSp>
        <p:nvGrpSpPr>
          <p:cNvPr id="17" name="组合 16"/>
          <p:cNvGrpSpPr/>
          <p:nvPr/>
        </p:nvGrpSpPr>
        <p:grpSpPr>
          <a:xfrm>
            <a:off x="1159510" y="1830705"/>
            <a:ext cx="3880485" cy="465455"/>
            <a:chOff x="1397" y="3848"/>
            <a:chExt cx="6111" cy="733"/>
          </a:xfrm>
        </p:grpSpPr>
        <p:grpSp>
          <p:nvGrpSpPr>
            <p:cNvPr id="7" name="组合 6"/>
            <p:cNvGrpSpPr/>
            <p:nvPr/>
          </p:nvGrpSpPr>
          <p:grpSpPr>
            <a:xfrm>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（二）汽车租赁合同的主要构成</a:t>
              </a:r>
              <a:endParaRPr lang="zh-CN" altLang="en-US" sz="1600" b="0" dirty="0">
                <a:solidFill>
                  <a:srgbClr val="080808"/>
                </a:solidFill>
              </a:endParaRPr>
            </a:p>
          </p:txBody>
        </p:sp>
      </p:grpSp>
      <p:sp>
        <p:nvSpPr>
          <p:cNvPr id="81" name="椭圆 80"/>
          <p:cNvSpPr/>
          <p:nvPr/>
        </p:nvSpPr>
        <p:spPr>
          <a:xfrm>
            <a:off x="2407920" y="2637155"/>
            <a:ext cx="3331210" cy="3330575"/>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latin typeface="微软雅黑" panose="020B0503020204020204" charset="-122"/>
              <a:ea typeface="微软雅黑" panose="020B0503020204020204" charset="-122"/>
            </a:endParaRPr>
          </a:p>
        </p:txBody>
      </p:sp>
      <p:sp>
        <p:nvSpPr>
          <p:cNvPr id="83" name="弧形 82"/>
          <p:cNvSpPr/>
          <p:nvPr/>
        </p:nvSpPr>
        <p:spPr>
          <a:xfrm>
            <a:off x="3103880" y="2456180"/>
            <a:ext cx="3034665" cy="3691890"/>
          </a:xfrm>
          <a:prstGeom prst="arc">
            <a:avLst>
              <a:gd name="adj1" fmla="val 17209533"/>
              <a:gd name="adj2" fmla="val 4386527"/>
            </a:avLst>
          </a:prstGeom>
          <a:ln w="19050">
            <a:gradFill>
              <a:gsLst>
                <a:gs pos="0">
                  <a:schemeClr val="accent1">
                    <a:lumMod val="5000"/>
                    <a:lumOff val="95000"/>
                  </a:schemeClr>
                </a:gs>
                <a:gs pos="35000">
                  <a:schemeClr val="accent2">
                    <a:lumMod val="60000"/>
                    <a:lumOff val="40000"/>
                  </a:schemeClr>
                </a:gs>
                <a:gs pos="70000">
                  <a:schemeClr val="accent2">
                    <a:lumMod val="40000"/>
                    <a:lumOff val="60000"/>
                  </a:schemeClr>
                </a:gs>
                <a:gs pos="100000">
                  <a:schemeClr val="accent2">
                    <a:lumMod val="20000"/>
                    <a:lumOff val="80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600" b="1">
              <a:latin typeface="微软雅黑" panose="020B0503020204020204" charset="-122"/>
              <a:ea typeface="微软雅黑" panose="020B0503020204020204" charset="-122"/>
            </a:endParaRPr>
          </a:p>
        </p:txBody>
      </p:sp>
      <p:grpSp>
        <p:nvGrpSpPr>
          <p:cNvPr id="84" name="组合 83"/>
          <p:cNvGrpSpPr/>
          <p:nvPr/>
        </p:nvGrpSpPr>
        <p:grpSpPr>
          <a:xfrm>
            <a:off x="5588000" y="2901315"/>
            <a:ext cx="344170" cy="344170"/>
            <a:chOff x="1357833" y="1607785"/>
            <a:chExt cx="3642430" cy="3642430"/>
          </a:xfrm>
        </p:grpSpPr>
        <p:sp>
          <p:nvSpPr>
            <p:cNvPr id="85" name="椭圆 84"/>
            <p:cNvSpPr/>
            <p:nvPr/>
          </p:nvSpPr>
          <p:spPr>
            <a:xfrm>
              <a:off x="1357833" y="1607785"/>
              <a:ext cx="3642430" cy="3642430"/>
            </a:xfrm>
            <a:prstGeom prst="ellipse">
              <a:avLst/>
            </a:prstGeom>
            <a:gradFill flip="none" rotWithShape="1">
              <a:gsLst>
                <a:gs pos="0">
                  <a:schemeClr val="accent3">
                    <a:lumMod val="0"/>
                    <a:lumOff val="100000"/>
                  </a:schemeClr>
                </a:gs>
                <a:gs pos="35000">
                  <a:schemeClr val="accent3">
                    <a:lumMod val="0"/>
                    <a:lumOff val="100000"/>
                  </a:schemeClr>
                </a:gs>
                <a:gs pos="100000">
                  <a:schemeClr val="bg1">
                    <a:lumMod val="8500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latin typeface="微软雅黑" panose="020B0503020204020204" charset="-122"/>
                <a:ea typeface="微软雅黑" panose="020B0503020204020204" charset="-122"/>
              </a:endParaRPr>
            </a:p>
          </p:txBody>
        </p:sp>
        <p:sp>
          <p:nvSpPr>
            <p:cNvPr id="86" name="椭圆 85"/>
            <p:cNvSpPr/>
            <p:nvPr/>
          </p:nvSpPr>
          <p:spPr>
            <a:xfrm>
              <a:off x="2173868" y="2423823"/>
              <a:ext cx="2010359" cy="2010353"/>
            </a:xfrm>
            <a:prstGeom prst="ellipse">
              <a:avLst/>
            </a:prstGeom>
            <a:solidFill>
              <a:srgbClr val="ED7D3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latin typeface="微软雅黑" panose="020B0503020204020204" charset="-122"/>
                <a:ea typeface="微软雅黑" panose="020B0503020204020204" charset="-122"/>
              </a:endParaRPr>
            </a:p>
          </p:txBody>
        </p:sp>
      </p:grpSp>
      <p:grpSp>
        <p:nvGrpSpPr>
          <p:cNvPr id="87" name="组合 86"/>
          <p:cNvGrpSpPr/>
          <p:nvPr/>
        </p:nvGrpSpPr>
        <p:grpSpPr>
          <a:xfrm>
            <a:off x="5949950" y="3727450"/>
            <a:ext cx="344170" cy="344170"/>
            <a:chOff x="1357833" y="1607785"/>
            <a:chExt cx="3642430" cy="3642430"/>
          </a:xfrm>
        </p:grpSpPr>
        <p:sp>
          <p:nvSpPr>
            <p:cNvPr id="88" name="椭圆 87"/>
            <p:cNvSpPr/>
            <p:nvPr/>
          </p:nvSpPr>
          <p:spPr>
            <a:xfrm>
              <a:off x="1357833" y="1607785"/>
              <a:ext cx="3642430" cy="3642430"/>
            </a:xfrm>
            <a:prstGeom prst="ellipse">
              <a:avLst/>
            </a:prstGeom>
            <a:gradFill flip="none" rotWithShape="1">
              <a:gsLst>
                <a:gs pos="0">
                  <a:schemeClr val="accent3">
                    <a:lumMod val="0"/>
                    <a:lumOff val="100000"/>
                  </a:schemeClr>
                </a:gs>
                <a:gs pos="35000">
                  <a:schemeClr val="accent3">
                    <a:lumMod val="0"/>
                    <a:lumOff val="100000"/>
                  </a:schemeClr>
                </a:gs>
                <a:gs pos="100000">
                  <a:schemeClr val="bg1">
                    <a:lumMod val="8500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latin typeface="微软雅黑" panose="020B0503020204020204" charset="-122"/>
                <a:ea typeface="微软雅黑" panose="020B0503020204020204" charset="-122"/>
              </a:endParaRPr>
            </a:p>
          </p:txBody>
        </p:sp>
        <p:sp>
          <p:nvSpPr>
            <p:cNvPr id="89" name="椭圆 88"/>
            <p:cNvSpPr/>
            <p:nvPr/>
          </p:nvSpPr>
          <p:spPr>
            <a:xfrm>
              <a:off x="2173868" y="2423823"/>
              <a:ext cx="2010359" cy="2010353"/>
            </a:xfrm>
            <a:prstGeom prst="ellipse">
              <a:avLst/>
            </a:prstGeom>
            <a:solidFill>
              <a:srgbClr val="ED7D3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latin typeface="微软雅黑" panose="020B0503020204020204" charset="-122"/>
                <a:ea typeface="微软雅黑" panose="020B0503020204020204" charset="-122"/>
              </a:endParaRPr>
            </a:p>
          </p:txBody>
        </p:sp>
      </p:grpSp>
      <p:grpSp>
        <p:nvGrpSpPr>
          <p:cNvPr id="90" name="组合 89"/>
          <p:cNvGrpSpPr/>
          <p:nvPr/>
        </p:nvGrpSpPr>
        <p:grpSpPr>
          <a:xfrm>
            <a:off x="5928360" y="4630420"/>
            <a:ext cx="344170" cy="344170"/>
            <a:chOff x="1357833" y="1607785"/>
            <a:chExt cx="3642430" cy="3642430"/>
          </a:xfrm>
        </p:grpSpPr>
        <p:sp>
          <p:nvSpPr>
            <p:cNvPr id="91" name="椭圆 90"/>
            <p:cNvSpPr/>
            <p:nvPr/>
          </p:nvSpPr>
          <p:spPr>
            <a:xfrm>
              <a:off x="1357833" y="1607785"/>
              <a:ext cx="3642430" cy="3642430"/>
            </a:xfrm>
            <a:prstGeom prst="ellipse">
              <a:avLst/>
            </a:prstGeom>
            <a:gradFill flip="none" rotWithShape="1">
              <a:gsLst>
                <a:gs pos="0">
                  <a:schemeClr val="accent3">
                    <a:lumMod val="0"/>
                    <a:lumOff val="100000"/>
                  </a:schemeClr>
                </a:gs>
                <a:gs pos="35000">
                  <a:schemeClr val="accent3">
                    <a:lumMod val="0"/>
                    <a:lumOff val="100000"/>
                  </a:schemeClr>
                </a:gs>
                <a:gs pos="100000">
                  <a:schemeClr val="bg1">
                    <a:lumMod val="8500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latin typeface="微软雅黑" panose="020B0503020204020204" charset="-122"/>
                <a:ea typeface="微软雅黑" panose="020B0503020204020204" charset="-122"/>
              </a:endParaRPr>
            </a:p>
          </p:txBody>
        </p:sp>
        <p:sp>
          <p:nvSpPr>
            <p:cNvPr id="92" name="椭圆 91"/>
            <p:cNvSpPr/>
            <p:nvPr/>
          </p:nvSpPr>
          <p:spPr>
            <a:xfrm>
              <a:off x="2173868" y="2423823"/>
              <a:ext cx="2010359" cy="2010353"/>
            </a:xfrm>
            <a:prstGeom prst="ellipse">
              <a:avLst/>
            </a:prstGeom>
            <a:solidFill>
              <a:srgbClr val="ED7D3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latin typeface="微软雅黑" panose="020B0503020204020204" charset="-122"/>
                <a:ea typeface="微软雅黑" panose="020B0503020204020204" charset="-122"/>
              </a:endParaRPr>
            </a:p>
          </p:txBody>
        </p:sp>
      </p:grpSp>
      <p:grpSp>
        <p:nvGrpSpPr>
          <p:cNvPr id="93" name="组合 92"/>
          <p:cNvGrpSpPr/>
          <p:nvPr/>
        </p:nvGrpSpPr>
        <p:grpSpPr>
          <a:xfrm>
            <a:off x="5514975" y="5380355"/>
            <a:ext cx="344170" cy="344170"/>
            <a:chOff x="1357833" y="1607785"/>
            <a:chExt cx="3642430" cy="3642430"/>
          </a:xfrm>
        </p:grpSpPr>
        <p:sp>
          <p:nvSpPr>
            <p:cNvPr id="94" name="椭圆 93"/>
            <p:cNvSpPr/>
            <p:nvPr/>
          </p:nvSpPr>
          <p:spPr>
            <a:xfrm>
              <a:off x="1357833" y="1607785"/>
              <a:ext cx="3642430" cy="3642430"/>
            </a:xfrm>
            <a:prstGeom prst="ellipse">
              <a:avLst/>
            </a:prstGeom>
            <a:gradFill flip="none" rotWithShape="1">
              <a:gsLst>
                <a:gs pos="0">
                  <a:schemeClr val="accent3">
                    <a:lumMod val="0"/>
                    <a:lumOff val="100000"/>
                  </a:schemeClr>
                </a:gs>
                <a:gs pos="35000">
                  <a:schemeClr val="accent3">
                    <a:lumMod val="0"/>
                    <a:lumOff val="100000"/>
                  </a:schemeClr>
                </a:gs>
                <a:gs pos="100000">
                  <a:schemeClr val="bg1">
                    <a:lumMod val="8500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latin typeface="微软雅黑" panose="020B0503020204020204" charset="-122"/>
                <a:ea typeface="微软雅黑" panose="020B0503020204020204" charset="-122"/>
              </a:endParaRPr>
            </a:p>
          </p:txBody>
        </p:sp>
        <p:sp>
          <p:nvSpPr>
            <p:cNvPr id="95" name="椭圆 94"/>
            <p:cNvSpPr/>
            <p:nvPr/>
          </p:nvSpPr>
          <p:spPr>
            <a:xfrm>
              <a:off x="2173868" y="2423823"/>
              <a:ext cx="2010359" cy="2010353"/>
            </a:xfrm>
            <a:prstGeom prst="ellipse">
              <a:avLst/>
            </a:prstGeom>
            <a:solidFill>
              <a:srgbClr val="ED7D3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latin typeface="微软雅黑" panose="020B0503020204020204" charset="-122"/>
                <a:ea typeface="微软雅黑" panose="020B0503020204020204" charset="-122"/>
              </a:endParaRPr>
            </a:p>
          </p:txBody>
        </p:sp>
      </p:grpSp>
      <p:sp>
        <p:nvSpPr>
          <p:cNvPr id="99" name="TextBox 53"/>
          <p:cNvSpPr txBox="1"/>
          <p:nvPr/>
        </p:nvSpPr>
        <p:spPr>
          <a:xfrm>
            <a:off x="6259830" y="2894965"/>
            <a:ext cx="4689475" cy="36893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1. 汽车租赁合同基本条款</a:t>
            </a:r>
            <a:endPar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00" name="TextBox 53"/>
          <p:cNvSpPr txBox="1"/>
          <p:nvPr/>
        </p:nvSpPr>
        <p:spPr>
          <a:xfrm>
            <a:off x="6504940" y="3741420"/>
            <a:ext cx="4689475" cy="36893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2. 汽车租赁登记表</a:t>
            </a:r>
            <a:endPar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01" name="TextBox 53"/>
          <p:cNvSpPr txBox="1"/>
          <p:nvPr/>
        </p:nvSpPr>
        <p:spPr>
          <a:xfrm>
            <a:off x="6461760" y="4625340"/>
            <a:ext cx="4689475" cy="36893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3. 车辆交接单样式</a:t>
            </a:r>
            <a:endPar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02" name="TextBox 53"/>
          <p:cNvSpPr txBox="1"/>
          <p:nvPr/>
        </p:nvSpPr>
        <p:spPr>
          <a:xfrm>
            <a:off x="6195695" y="5380355"/>
            <a:ext cx="5095240" cy="368935"/>
          </a:xfrm>
          <a:prstGeom prst="rect">
            <a:avLst/>
          </a:prstGeom>
          <a:noFill/>
        </p:spPr>
        <p:txBody>
          <a:bodyPr wrap="square" lIns="0" tIns="0" rIns="0" bIns="0" rtlCol="0">
            <a:spAutoFit/>
          </a:bodyPr>
          <a:lstStyle>
            <a:defPPr>
              <a:defRPr lang="zh-CN"/>
            </a:defPPr>
            <a:lvl1pPr algn="just">
              <a:lnSpc>
                <a:spcPts val="2000"/>
              </a:lnSpc>
              <a:defRPr sz="12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algn="l">
              <a:lnSpc>
                <a:spcPct val="150000"/>
              </a:lnSpc>
            </a:pPr>
            <a:r>
              <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4. 车辆租用告知书样式</a:t>
            </a:r>
            <a:endParaRPr lang="zh-CN" altLang="en-US" sz="1600" b="1"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2723515" y="2944495"/>
            <a:ext cx="2700000" cy="2700000"/>
          </a:xfrm>
          <a:prstGeom prst="ellipse">
            <a:avLst/>
          </a:prstGeom>
          <a:ln w="63500">
            <a:solidFill>
              <a:schemeClr val="bg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edge">
                                      <p:cBhvr>
                                        <p:cTn id="10" dur="2000"/>
                                        <p:tgtEl>
                                          <p:spTgt spid="32"/>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10"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1"/>
                                        </p:tgtEl>
                                        <p:attrNameLst>
                                          <p:attrName>style.visibility</p:attrName>
                                        </p:attrNameLst>
                                      </p:cBhvr>
                                      <p:to>
                                        <p:strVal val="visible"/>
                                      </p:to>
                                    </p:set>
                                    <p:animEffect transition="in" filter="fade">
                                      <p:cBhvr>
                                        <p:cTn id="20" dur="500"/>
                                        <p:tgtEl>
                                          <p:spTgt spid="8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fade">
                                      <p:cBhvr>
                                        <p:cTn id="23" dur="500"/>
                                        <p:tgtEl>
                                          <p:spTgt spid="83"/>
                                        </p:tgtEl>
                                      </p:cBhvr>
                                    </p:animEffect>
                                  </p:childTnLst>
                                </p:cTn>
                              </p:par>
                              <p:par>
                                <p:cTn id="24" presetID="10" presetClass="entr" presetSubtype="0" fill="hold" nodeType="withEffect">
                                  <p:stCondLst>
                                    <p:cond delay="0"/>
                                  </p:stCondLst>
                                  <p:childTnLst>
                                    <p:set>
                                      <p:cBhvr>
                                        <p:cTn id="25" dur="1" fill="hold">
                                          <p:stCondLst>
                                            <p:cond delay="0"/>
                                          </p:stCondLst>
                                        </p:cTn>
                                        <p:tgtEl>
                                          <p:spTgt spid="84"/>
                                        </p:tgtEl>
                                        <p:attrNameLst>
                                          <p:attrName>style.visibility</p:attrName>
                                        </p:attrNameLst>
                                      </p:cBhvr>
                                      <p:to>
                                        <p:strVal val="visible"/>
                                      </p:to>
                                    </p:set>
                                    <p:animEffect transition="in" filter="fade">
                                      <p:cBhvr>
                                        <p:cTn id="26" dur="500"/>
                                        <p:tgtEl>
                                          <p:spTgt spid="84"/>
                                        </p:tgtEl>
                                      </p:cBhvr>
                                    </p:animEffect>
                                  </p:childTnLst>
                                </p:cTn>
                              </p:par>
                              <p:par>
                                <p:cTn id="27" presetID="10" presetClass="entr" presetSubtype="0" fill="hold" nodeType="withEffect">
                                  <p:stCondLst>
                                    <p:cond delay="0"/>
                                  </p:stCondLst>
                                  <p:childTnLst>
                                    <p:set>
                                      <p:cBhvr>
                                        <p:cTn id="28" dur="1" fill="hold">
                                          <p:stCondLst>
                                            <p:cond delay="0"/>
                                          </p:stCondLst>
                                        </p:cTn>
                                        <p:tgtEl>
                                          <p:spTgt spid="87"/>
                                        </p:tgtEl>
                                        <p:attrNameLst>
                                          <p:attrName>style.visibility</p:attrName>
                                        </p:attrNameLst>
                                      </p:cBhvr>
                                      <p:to>
                                        <p:strVal val="visible"/>
                                      </p:to>
                                    </p:set>
                                    <p:animEffect transition="in" filter="fade">
                                      <p:cBhvr>
                                        <p:cTn id="29" dur="500"/>
                                        <p:tgtEl>
                                          <p:spTgt spid="87"/>
                                        </p:tgtEl>
                                      </p:cBhvr>
                                    </p:animEffect>
                                  </p:childTnLst>
                                </p:cTn>
                              </p:par>
                              <p:par>
                                <p:cTn id="30" presetID="10" presetClass="entr" presetSubtype="0" fill="hold" nodeType="withEffect">
                                  <p:stCondLst>
                                    <p:cond delay="0"/>
                                  </p:stCondLst>
                                  <p:childTnLst>
                                    <p:set>
                                      <p:cBhvr>
                                        <p:cTn id="31" dur="1" fill="hold">
                                          <p:stCondLst>
                                            <p:cond delay="0"/>
                                          </p:stCondLst>
                                        </p:cTn>
                                        <p:tgtEl>
                                          <p:spTgt spid="90"/>
                                        </p:tgtEl>
                                        <p:attrNameLst>
                                          <p:attrName>style.visibility</p:attrName>
                                        </p:attrNameLst>
                                      </p:cBhvr>
                                      <p:to>
                                        <p:strVal val="visible"/>
                                      </p:to>
                                    </p:set>
                                    <p:animEffect transition="in" filter="fade">
                                      <p:cBhvr>
                                        <p:cTn id="32" dur="500"/>
                                        <p:tgtEl>
                                          <p:spTgt spid="90"/>
                                        </p:tgtEl>
                                      </p:cBhvr>
                                    </p:animEffect>
                                  </p:childTnLst>
                                </p:cTn>
                              </p:par>
                              <p:par>
                                <p:cTn id="33" presetID="10" presetClass="entr" presetSubtype="0" fill="hold" nodeType="withEffect">
                                  <p:stCondLst>
                                    <p:cond delay="0"/>
                                  </p:stCondLst>
                                  <p:childTnLst>
                                    <p:set>
                                      <p:cBhvr>
                                        <p:cTn id="34" dur="1" fill="hold">
                                          <p:stCondLst>
                                            <p:cond delay="0"/>
                                          </p:stCondLst>
                                        </p:cTn>
                                        <p:tgtEl>
                                          <p:spTgt spid="93"/>
                                        </p:tgtEl>
                                        <p:attrNameLst>
                                          <p:attrName>style.visibility</p:attrName>
                                        </p:attrNameLst>
                                      </p:cBhvr>
                                      <p:to>
                                        <p:strVal val="visible"/>
                                      </p:to>
                                    </p:set>
                                    <p:animEffect transition="in" filter="fade">
                                      <p:cBhvr>
                                        <p:cTn id="35" dur="500"/>
                                        <p:tgtEl>
                                          <p:spTgt spid="9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99"/>
                                        </p:tgtEl>
                                        <p:attrNameLst>
                                          <p:attrName>style.visibility</p:attrName>
                                        </p:attrNameLst>
                                      </p:cBhvr>
                                      <p:to>
                                        <p:strVal val="visible"/>
                                      </p:to>
                                    </p:set>
                                    <p:animEffect transition="in" filter="fade">
                                      <p:cBhvr>
                                        <p:cTn id="38" dur="500"/>
                                        <p:tgtEl>
                                          <p:spTgt spid="9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0"/>
                                        </p:tgtEl>
                                        <p:attrNameLst>
                                          <p:attrName>style.visibility</p:attrName>
                                        </p:attrNameLst>
                                      </p:cBhvr>
                                      <p:to>
                                        <p:strVal val="visible"/>
                                      </p:to>
                                    </p:set>
                                    <p:animEffect transition="in" filter="fade">
                                      <p:cBhvr>
                                        <p:cTn id="41" dur="500"/>
                                        <p:tgtEl>
                                          <p:spTgt spid="10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1"/>
                                        </p:tgtEl>
                                        <p:attrNameLst>
                                          <p:attrName>style.visibility</p:attrName>
                                        </p:attrNameLst>
                                      </p:cBhvr>
                                      <p:to>
                                        <p:strVal val="visible"/>
                                      </p:to>
                                    </p:set>
                                    <p:animEffect transition="in" filter="fade">
                                      <p:cBhvr>
                                        <p:cTn id="44" dur="500"/>
                                        <p:tgtEl>
                                          <p:spTgt spid="10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02"/>
                                        </p:tgtEl>
                                        <p:attrNameLst>
                                          <p:attrName>style.visibility</p:attrName>
                                        </p:attrNameLst>
                                      </p:cBhvr>
                                      <p:to>
                                        <p:strVal val="visible"/>
                                      </p:to>
                                    </p:set>
                                    <p:animEffect transition="in" filter="fade">
                                      <p:cBhvr>
                                        <p:cTn id="47" dur="500"/>
                                        <p:tgtEl>
                                          <p:spTgt spid="102"/>
                                        </p:tgtEl>
                                      </p:cBhvr>
                                    </p:animEffect>
                                  </p:childTnLst>
                                </p:cTn>
                              </p:par>
                              <p:par>
                                <p:cTn id="48" presetID="10" presetClass="entr" presetSubtype="0" fill="hold"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bldLvl="0" animBg="1"/>
      <p:bldP spid="32" grpId="1" animBg="1"/>
      <p:bldP spid="81" grpId="0" animBg="1"/>
      <p:bldP spid="81" grpId="1" animBg="1"/>
      <p:bldP spid="83" grpId="0" animBg="1"/>
      <p:bldP spid="83" grpId="1" animBg="1"/>
      <p:bldP spid="99" grpId="0"/>
      <p:bldP spid="99" grpId="1"/>
      <p:bldP spid="100" grpId="0"/>
      <p:bldP spid="100" grpId="1"/>
      <p:bldP spid="101" grpId="0"/>
      <p:bldP spid="101" grpId="1"/>
      <p:bldP spid="102" grpId="0"/>
      <p:bldP spid="10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2" name="空心弧 3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9" name="组合 18"/>
          <p:cNvGrpSpPr/>
          <p:nvPr/>
        </p:nvGrpSpPr>
        <p:grpSpPr>
          <a:xfrm>
            <a:off x="1545302" y="1226461"/>
            <a:ext cx="5237480" cy="682215"/>
            <a:chOff x="4411836" y="744496"/>
            <a:chExt cx="5237480" cy="682215"/>
          </a:xfrm>
        </p:grpSpPr>
        <p:sp>
          <p:nvSpPr>
            <p:cNvPr id="20" name="星形: 七角 2"/>
            <p:cNvSpPr/>
            <p:nvPr/>
          </p:nvSpPr>
          <p:spPr>
            <a:xfrm>
              <a:off x="4411836" y="744496"/>
              <a:ext cx="708803" cy="682215"/>
            </a:xfrm>
            <a:prstGeom prst="star7">
              <a:avLst/>
            </a:prstGeom>
            <a:solidFill>
              <a:srgbClr val="446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charset="-122"/>
                <a:ea typeface="微软雅黑" panose="020B0503020204020204" charset="-122"/>
                <a:cs typeface="+mn-ea"/>
                <a:sym typeface="+mn-lt"/>
              </a:endParaRPr>
            </a:p>
          </p:txBody>
        </p:sp>
        <p:sp>
          <p:nvSpPr>
            <p:cNvPr id="21" name="文本框 20"/>
            <p:cNvSpPr txBox="1"/>
            <p:nvPr/>
          </p:nvSpPr>
          <p:spPr>
            <a:xfrm>
              <a:off x="5264006" y="901976"/>
              <a:ext cx="4385310" cy="368300"/>
            </a:xfrm>
            <a:prstGeom prst="rect">
              <a:avLst/>
            </a:prstGeom>
            <a:noFill/>
          </p:spPr>
          <p:txBody>
            <a:bodyPr wrap="square" rtlCol="0">
              <a:spAutoFit/>
            </a:bodyPr>
            <a:lstStyle/>
            <a:p>
              <a:r>
                <a:rPr b="1" dirty="0">
                  <a:latin typeface="微软雅黑" panose="020B0503020204020204" charset="-122"/>
                  <a:ea typeface="微软雅黑" panose="020B0503020204020204" charset="-122"/>
                  <a:cs typeface="微软雅黑" panose="020B0503020204020204" charset="-122"/>
                  <a:sym typeface="+mn-lt"/>
                </a:rPr>
                <a:t> 汽车租赁登记表</a:t>
              </a:r>
              <a:endParaRPr b="1" dirty="0">
                <a:latin typeface="微软雅黑" panose="020B0503020204020204" charset="-122"/>
                <a:ea typeface="微软雅黑" panose="020B0503020204020204" charset="-122"/>
                <a:cs typeface="微软雅黑" panose="020B0503020204020204" charset="-122"/>
                <a:sym typeface="+mn-lt"/>
              </a:endParaRPr>
            </a:p>
          </p:txBody>
        </p:sp>
      </p:grpSp>
      <p:pic>
        <p:nvPicPr>
          <p:cNvPr id="5" name="图片 4"/>
          <p:cNvPicPr>
            <a:picLocks noChangeAspect="1"/>
          </p:cNvPicPr>
          <p:nvPr/>
        </p:nvPicPr>
        <p:blipFill>
          <a:blip r:embed="rId1">
            <a:clrChange>
              <a:clrFrom>
                <a:srgbClr val="FCFCFC">
                  <a:alpha val="100000"/>
                </a:srgbClr>
              </a:clrFrom>
              <a:clrTo>
                <a:srgbClr val="FCFCFC">
                  <a:alpha val="100000"/>
                  <a:alpha val="0"/>
                </a:srgbClr>
              </a:clrTo>
            </a:clrChange>
          </a:blip>
          <a:stretch>
            <a:fillRect/>
          </a:stretch>
        </p:blipFill>
        <p:spPr>
          <a:xfrm>
            <a:off x="4516120" y="960755"/>
            <a:ext cx="5242560" cy="53416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edge">
                                      <p:cBhvr>
                                        <p:cTn id="10" dur="2000"/>
                                        <p:tgtEl>
                                          <p:spTgt spid="32"/>
                                        </p:tgtEl>
                                      </p:cBhvr>
                                    </p:animEffect>
                                  </p:childTnLst>
                                </p:cTn>
                              </p:par>
                            </p:childTnLst>
                          </p:cTn>
                        </p:par>
                        <p:par>
                          <p:cTn id="11" fill="hold">
                            <p:stCondLst>
                              <p:cond delay="2000"/>
                            </p:stCondLst>
                            <p:childTnLst>
                              <p:par>
                                <p:cTn id="12" presetID="4" presetClass="entr" presetSubtype="16"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box(in)">
                                      <p:cBhvr>
                                        <p:cTn id="14" dur="2000"/>
                                        <p:tgtEl>
                                          <p:spTgt spid="19"/>
                                        </p:tgtEl>
                                      </p:cBhvr>
                                    </p:animEffect>
                                  </p:childTnLst>
                                </p:cTn>
                              </p:par>
                              <p:par>
                                <p:cTn id="15" presetID="4"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bldLvl="0" animBg="1"/>
      <p:bldP spid="32"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2" name="空心弧 3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9" name="组合 18"/>
          <p:cNvGrpSpPr/>
          <p:nvPr/>
        </p:nvGrpSpPr>
        <p:grpSpPr>
          <a:xfrm>
            <a:off x="1545302" y="1226461"/>
            <a:ext cx="5237480" cy="682215"/>
            <a:chOff x="4411836" y="744496"/>
            <a:chExt cx="5237480" cy="682215"/>
          </a:xfrm>
        </p:grpSpPr>
        <p:sp>
          <p:nvSpPr>
            <p:cNvPr id="20" name="星形: 七角 2"/>
            <p:cNvSpPr/>
            <p:nvPr/>
          </p:nvSpPr>
          <p:spPr>
            <a:xfrm>
              <a:off x="4411836" y="744496"/>
              <a:ext cx="708803" cy="682215"/>
            </a:xfrm>
            <a:prstGeom prst="star7">
              <a:avLst/>
            </a:prstGeom>
            <a:solidFill>
              <a:srgbClr val="446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charset="-122"/>
                <a:ea typeface="微软雅黑" panose="020B0503020204020204" charset="-122"/>
                <a:cs typeface="+mn-ea"/>
                <a:sym typeface="+mn-lt"/>
              </a:endParaRPr>
            </a:p>
          </p:txBody>
        </p:sp>
        <p:sp>
          <p:nvSpPr>
            <p:cNvPr id="21" name="文本框 20"/>
            <p:cNvSpPr txBox="1"/>
            <p:nvPr/>
          </p:nvSpPr>
          <p:spPr>
            <a:xfrm>
              <a:off x="5264006" y="901976"/>
              <a:ext cx="4385310" cy="368300"/>
            </a:xfrm>
            <a:prstGeom prst="rect">
              <a:avLst/>
            </a:prstGeom>
            <a:noFill/>
          </p:spPr>
          <p:txBody>
            <a:bodyPr wrap="square" rtlCol="0">
              <a:spAutoFit/>
            </a:bodyPr>
            <a:lstStyle/>
            <a:p>
              <a:r>
                <a:rPr b="1" dirty="0">
                  <a:latin typeface="微软雅黑" panose="020B0503020204020204" charset="-122"/>
                  <a:ea typeface="微软雅黑" panose="020B0503020204020204" charset="-122"/>
                  <a:cs typeface="微软雅黑" panose="020B0503020204020204" charset="-122"/>
                  <a:sym typeface="+mn-lt"/>
                </a:rPr>
                <a:t>车辆交接单样式</a:t>
              </a:r>
              <a:endParaRPr b="1" dirty="0">
                <a:latin typeface="微软雅黑" panose="020B0503020204020204" charset="-122"/>
                <a:ea typeface="微软雅黑" panose="020B0503020204020204" charset="-122"/>
                <a:cs typeface="微软雅黑" panose="020B0503020204020204" charset="-122"/>
                <a:sym typeface="+mn-lt"/>
              </a:endParaRPr>
            </a:p>
          </p:txBody>
        </p:sp>
      </p:grpSp>
      <p:pic>
        <p:nvPicPr>
          <p:cNvPr id="2" name="图片 1"/>
          <p:cNvPicPr>
            <a:picLocks noChangeAspect="1"/>
          </p:cNvPicPr>
          <p:nvPr/>
        </p:nvPicPr>
        <p:blipFill>
          <a:blip r:embed="rId1">
            <a:clrChange>
              <a:clrFrom>
                <a:srgbClr val="FEFEFE">
                  <a:alpha val="100000"/>
                </a:srgbClr>
              </a:clrFrom>
              <a:clrTo>
                <a:srgbClr val="FEFEFE">
                  <a:alpha val="100000"/>
                  <a:alpha val="0"/>
                </a:srgbClr>
              </a:clrTo>
            </a:clrChange>
          </a:blip>
          <a:stretch>
            <a:fillRect/>
          </a:stretch>
        </p:blipFill>
        <p:spPr>
          <a:xfrm>
            <a:off x="4546600" y="471805"/>
            <a:ext cx="4509135" cy="59353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edge">
                                      <p:cBhvr>
                                        <p:cTn id="10" dur="2000"/>
                                        <p:tgtEl>
                                          <p:spTgt spid="32"/>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blinds(horizontal)">
                                      <p:cBhvr>
                                        <p:cTn id="14" dur="500"/>
                                        <p:tgtEl>
                                          <p:spTgt spid="19"/>
                                        </p:tgtEl>
                                      </p:cBhvr>
                                    </p:animEffect>
                                  </p:childTnLst>
                                </p:cTn>
                              </p:par>
                              <p:par>
                                <p:cTn id="15" presetID="3" presetClass="entr" presetSubtype="1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bldLvl="0" animBg="1"/>
      <p:bldP spid="32"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2" name="空心弧 3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9" name="组合 18"/>
          <p:cNvGrpSpPr/>
          <p:nvPr/>
        </p:nvGrpSpPr>
        <p:grpSpPr>
          <a:xfrm>
            <a:off x="1545302" y="1226461"/>
            <a:ext cx="5237480" cy="682215"/>
            <a:chOff x="4411836" y="744496"/>
            <a:chExt cx="5237480" cy="682215"/>
          </a:xfrm>
        </p:grpSpPr>
        <p:sp>
          <p:nvSpPr>
            <p:cNvPr id="20" name="星形: 七角 2"/>
            <p:cNvSpPr/>
            <p:nvPr/>
          </p:nvSpPr>
          <p:spPr>
            <a:xfrm>
              <a:off x="4411836" y="744496"/>
              <a:ext cx="708803" cy="682215"/>
            </a:xfrm>
            <a:prstGeom prst="star7">
              <a:avLst/>
            </a:prstGeom>
            <a:solidFill>
              <a:srgbClr val="446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charset="-122"/>
                <a:ea typeface="微软雅黑" panose="020B0503020204020204" charset="-122"/>
                <a:cs typeface="+mn-ea"/>
                <a:sym typeface="+mn-lt"/>
              </a:endParaRPr>
            </a:p>
          </p:txBody>
        </p:sp>
        <p:sp>
          <p:nvSpPr>
            <p:cNvPr id="21" name="文本框 20"/>
            <p:cNvSpPr txBox="1"/>
            <p:nvPr/>
          </p:nvSpPr>
          <p:spPr>
            <a:xfrm>
              <a:off x="5264006" y="901976"/>
              <a:ext cx="4385310" cy="368300"/>
            </a:xfrm>
            <a:prstGeom prst="rect">
              <a:avLst/>
            </a:prstGeom>
            <a:noFill/>
          </p:spPr>
          <p:txBody>
            <a:bodyPr wrap="square" rtlCol="0">
              <a:spAutoFit/>
            </a:bodyPr>
            <a:lstStyle/>
            <a:p>
              <a:r>
                <a:rPr b="1" dirty="0">
                  <a:latin typeface="微软雅黑" panose="020B0503020204020204" charset="-122"/>
                  <a:ea typeface="微软雅黑" panose="020B0503020204020204" charset="-122"/>
                  <a:cs typeface="微软雅黑" panose="020B0503020204020204" charset="-122"/>
                  <a:sym typeface="+mn-lt"/>
                </a:rPr>
                <a:t>车辆租用告知书样式</a:t>
              </a:r>
              <a:endParaRPr b="1" dirty="0">
                <a:latin typeface="微软雅黑" panose="020B0503020204020204" charset="-122"/>
                <a:ea typeface="微软雅黑" panose="020B0503020204020204" charset="-122"/>
                <a:cs typeface="微软雅黑" panose="020B0503020204020204" charset="-122"/>
                <a:sym typeface="+mn-lt"/>
              </a:endParaRPr>
            </a:p>
          </p:txBody>
        </p:sp>
      </p:grpSp>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4838700" y="296545"/>
            <a:ext cx="4517390" cy="62655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edge">
                                      <p:cBhvr>
                                        <p:cTn id="10" dur="2000"/>
                                        <p:tgtEl>
                                          <p:spTgt spid="32"/>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checkerboard(across)">
                                      <p:cBhvr>
                                        <p:cTn id="14" dur="500"/>
                                        <p:tgtEl>
                                          <p:spTgt spid="19"/>
                                        </p:tgtEl>
                                      </p:cBhvr>
                                    </p:animEffect>
                                  </p:childTnLst>
                                </p:cTn>
                              </p:par>
                              <p:par>
                                <p:cTn id="15" presetID="5" presetClass="entr" presetSubtype="1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bldLvl="0" animBg="1"/>
      <p:bldP spid="32"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2" name="空心弧 3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9" name="组合 18"/>
          <p:cNvGrpSpPr/>
          <p:nvPr/>
        </p:nvGrpSpPr>
        <p:grpSpPr>
          <a:xfrm>
            <a:off x="1545302" y="1226461"/>
            <a:ext cx="5237480" cy="682215"/>
            <a:chOff x="4411836" y="744496"/>
            <a:chExt cx="5237480" cy="682215"/>
          </a:xfrm>
        </p:grpSpPr>
        <p:sp>
          <p:nvSpPr>
            <p:cNvPr id="20" name="星形: 七角 2"/>
            <p:cNvSpPr/>
            <p:nvPr/>
          </p:nvSpPr>
          <p:spPr>
            <a:xfrm>
              <a:off x="4411836" y="744496"/>
              <a:ext cx="708803" cy="682215"/>
            </a:xfrm>
            <a:prstGeom prst="star7">
              <a:avLst/>
            </a:prstGeom>
            <a:solidFill>
              <a:srgbClr val="446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charset="-122"/>
                <a:ea typeface="微软雅黑" panose="020B0503020204020204" charset="-122"/>
                <a:cs typeface="+mn-ea"/>
                <a:sym typeface="+mn-lt"/>
              </a:endParaRPr>
            </a:p>
          </p:txBody>
        </p:sp>
        <p:sp>
          <p:nvSpPr>
            <p:cNvPr id="21" name="文本框 20"/>
            <p:cNvSpPr txBox="1"/>
            <p:nvPr/>
          </p:nvSpPr>
          <p:spPr>
            <a:xfrm>
              <a:off x="5264006" y="901976"/>
              <a:ext cx="4385310" cy="368300"/>
            </a:xfrm>
            <a:prstGeom prst="rect">
              <a:avLst/>
            </a:prstGeom>
            <a:noFill/>
          </p:spPr>
          <p:txBody>
            <a:bodyPr wrap="square" rtlCol="0">
              <a:spAutoFit/>
            </a:bodyPr>
            <a:lstStyle/>
            <a:p>
              <a:r>
                <a:rPr b="1" dirty="0">
                  <a:latin typeface="微软雅黑" panose="020B0503020204020204" charset="-122"/>
                  <a:ea typeface="微软雅黑" panose="020B0503020204020204" charset="-122"/>
                  <a:cs typeface="微软雅黑" panose="020B0503020204020204" charset="-122"/>
                  <a:sym typeface="+mn-lt"/>
                </a:rPr>
                <a:t>车辆租用告知书样式</a:t>
              </a:r>
              <a:endParaRPr b="1" dirty="0">
                <a:latin typeface="微软雅黑" panose="020B0503020204020204" charset="-122"/>
                <a:ea typeface="微软雅黑" panose="020B0503020204020204" charset="-122"/>
                <a:cs typeface="微软雅黑" panose="020B0503020204020204" charset="-122"/>
                <a:sym typeface="+mn-lt"/>
              </a:endParaRPr>
            </a:p>
          </p:txBody>
        </p:sp>
      </p:grpSp>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55950" y="1993265"/>
            <a:ext cx="6515100" cy="4381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edge">
                                      <p:cBhvr>
                                        <p:cTn id="10" dur="2000"/>
                                        <p:tgtEl>
                                          <p:spTgt spid="32"/>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par>
                                <p:cTn id="15" presetID="10"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bldLvl="0" animBg="1"/>
      <p:bldP spid="32"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RA7IGZ95I0VWYH2E3R3)K(6"/>
          <p:cNvPicPr>
            <a:picLocks noChangeAspect="1"/>
          </p:cNvPicPr>
          <p:nvPr/>
        </p:nvPicPr>
        <p:blipFill>
          <a:blip r:embed="rId1"/>
          <a:srcRect r="58014"/>
          <a:stretch>
            <a:fillRect/>
          </a:stretch>
        </p:blipFill>
        <p:spPr>
          <a:xfrm>
            <a:off x="7666990" y="-316230"/>
            <a:ext cx="4849200" cy="4849495"/>
          </a:xfrm>
          <a:prstGeom prst="ellipse">
            <a:avLst/>
          </a:prstGeom>
          <a:ln w="177800">
            <a:solidFill>
              <a:srgbClr val="ED7D31"/>
            </a:solidFill>
          </a:ln>
        </p:spPr>
      </p:pic>
      <p:sp>
        <p:nvSpPr>
          <p:cNvPr id="5" name="任意多边形: 形状 4"/>
          <p:cNvSpPr/>
          <p:nvPr/>
        </p:nvSpPr>
        <p:spPr>
          <a:xfrm>
            <a:off x="184285" y="5704478"/>
            <a:ext cx="3740015" cy="11535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粗黑宋简体" panose="02000000000000000000" charset="-122"/>
              <a:ea typeface="方正粗黑宋简体" panose="02000000000000000000" charset="-122"/>
            </a:endParaRPr>
          </a:p>
        </p:txBody>
      </p:sp>
      <p:sp>
        <p:nvSpPr>
          <p:cNvPr id="7" name="文本框 6"/>
          <p:cNvSpPr txBox="1"/>
          <p:nvPr/>
        </p:nvSpPr>
        <p:spPr>
          <a:xfrm>
            <a:off x="495300" y="333375"/>
            <a:ext cx="1210588" cy="707886"/>
          </a:xfrm>
          <a:prstGeom prst="rect">
            <a:avLst/>
          </a:prstGeom>
          <a:noFill/>
        </p:spPr>
        <p:txBody>
          <a:bodyPr wrap="none" rtlCol="0">
            <a:spAutoFit/>
          </a:bodyPr>
          <a:lstStyle/>
          <a:p>
            <a:r>
              <a:rPr lang="zh-CN" altLang="en-US" sz="4000" dirty="0">
                <a:latin typeface="方正粗黑宋简体" panose="02000000000000000000" charset="-122"/>
                <a:ea typeface="方正粗黑宋简体" panose="02000000000000000000" charset="-122"/>
              </a:rPr>
              <a:t>目录</a:t>
            </a:r>
            <a:endParaRPr lang="zh-CN" altLang="en-US" sz="4000" dirty="0">
              <a:latin typeface="方正粗黑宋简体" panose="02000000000000000000" charset="-122"/>
              <a:ea typeface="方正粗黑宋简体" panose="02000000000000000000" charset="-122"/>
            </a:endParaRPr>
          </a:p>
        </p:txBody>
      </p:sp>
      <p:sp>
        <p:nvSpPr>
          <p:cNvPr id="8" name="文本框 7"/>
          <p:cNvSpPr txBox="1"/>
          <p:nvPr/>
        </p:nvSpPr>
        <p:spPr>
          <a:xfrm>
            <a:off x="495300" y="1041261"/>
            <a:ext cx="1624099" cy="400110"/>
          </a:xfrm>
          <a:prstGeom prst="rect">
            <a:avLst/>
          </a:prstGeom>
          <a:noFill/>
        </p:spPr>
        <p:txBody>
          <a:bodyPr wrap="none" rtlCol="0">
            <a:spAutoFit/>
          </a:bodyPr>
          <a:lstStyle/>
          <a:p>
            <a:r>
              <a:rPr lang="en-US" altLang="zh-CN" sz="2000" dirty="0">
                <a:latin typeface="方正粗黑宋简体" panose="02000000000000000000" charset="-122"/>
                <a:ea typeface="方正粗黑宋简体" panose="02000000000000000000" charset="-122"/>
              </a:rPr>
              <a:t>CONTENTS</a:t>
            </a:r>
            <a:endParaRPr lang="en-US" altLang="zh-CN" sz="2000" dirty="0">
              <a:latin typeface="方正粗黑宋简体" panose="02000000000000000000" charset="-122"/>
              <a:ea typeface="方正粗黑宋简体" panose="02000000000000000000" charset="-122"/>
            </a:endParaRPr>
          </a:p>
        </p:txBody>
      </p:sp>
      <p:grpSp>
        <p:nvGrpSpPr>
          <p:cNvPr id="2" name="组合 1"/>
          <p:cNvGrpSpPr/>
          <p:nvPr/>
        </p:nvGrpSpPr>
        <p:grpSpPr>
          <a:xfrm>
            <a:off x="3924300" y="3134360"/>
            <a:ext cx="2259330" cy="782955"/>
            <a:chOff x="6140" y="4209"/>
            <a:chExt cx="3558" cy="1233"/>
          </a:xfrm>
        </p:grpSpPr>
        <p:sp>
          <p:nvSpPr>
            <p:cNvPr id="3" name="文本框 2"/>
            <p:cNvSpPr txBox="1"/>
            <p:nvPr/>
          </p:nvSpPr>
          <p:spPr>
            <a:xfrm>
              <a:off x="6140" y="4209"/>
              <a:ext cx="2848" cy="919"/>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学习准备</a:t>
              </a:r>
              <a:endParaRPr lang="zh-CN" altLang="en-US" sz="3200" dirty="0">
                <a:latin typeface="方正粗黑宋简体" panose="02000000000000000000" charset="-122"/>
                <a:ea typeface="方正粗黑宋简体" panose="02000000000000000000" charset="-122"/>
              </a:endParaRPr>
            </a:p>
          </p:txBody>
        </p:sp>
        <p:sp>
          <p:nvSpPr>
            <p:cNvPr id="6" name="文本框 5"/>
            <p:cNvSpPr txBox="1"/>
            <p:nvPr/>
          </p:nvSpPr>
          <p:spPr>
            <a:xfrm>
              <a:off x="6140" y="5056"/>
              <a:ext cx="3559" cy="386"/>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STUDY PREPARATION</a:t>
              </a:r>
              <a:endParaRPr lang="en-US" altLang="zh-CN" sz="1000" spc="300" dirty="0">
                <a:latin typeface="方正粗黑宋简体" panose="02000000000000000000" charset="-122"/>
                <a:ea typeface="方正粗黑宋简体" panose="02000000000000000000" charset="-122"/>
              </a:endParaRPr>
            </a:p>
          </p:txBody>
        </p:sp>
      </p:grpSp>
      <p:sp>
        <p:nvSpPr>
          <p:cNvPr id="11" name="矩形: 圆角 8"/>
          <p:cNvSpPr/>
          <p:nvPr/>
        </p:nvSpPr>
        <p:spPr>
          <a:xfrm>
            <a:off x="1562735" y="2374733"/>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2" name="矩形: 圆角 9"/>
          <p:cNvSpPr/>
          <p:nvPr/>
        </p:nvSpPr>
        <p:spPr>
          <a:xfrm>
            <a:off x="1562735" y="3250932"/>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27" name="矩形: 圆角 12"/>
          <p:cNvSpPr/>
          <p:nvPr/>
        </p:nvSpPr>
        <p:spPr>
          <a:xfrm>
            <a:off x="1562735" y="4127131"/>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28" name="文本框 27"/>
          <p:cNvSpPr txBox="1"/>
          <p:nvPr/>
        </p:nvSpPr>
        <p:spPr>
          <a:xfrm>
            <a:off x="1887410" y="2374733"/>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01</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29" name="文本框 28"/>
          <p:cNvSpPr txBox="1"/>
          <p:nvPr/>
        </p:nvSpPr>
        <p:spPr>
          <a:xfrm>
            <a:off x="1887410" y="3252910"/>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02</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30" name="文本框 29"/>
          <p:cNvSpPr txBox="1"/>
          <p:nvPr/>
        </p:nvSpPr>
        <p:spPr>
          <a:xfrm>
            <a:off x="1887410" y="4131087"/>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03</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31" name="文本框 30"/>
          <p:cNvSpPr txBox="1"/>
          <p:nvPr/>
        </p:nvSpPr>
        <p:spPr>
          <a:xfrm>
            <a:off x="3924419" y="2248756"/>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学习目标</a:t>
            </a:r>
            <a:endParaRPr lang="zh-CN" altLang="en-US" sz="3200" dirty="0">
              <a:latin typeface="方正粗黑宋简体" panose="02000000000000000000" charset="-122"/>
              <a:ea typeface="方正粗黑宋简体" panose="02000000000000000000" charset="-122"/>
            </a:endParaRPr>
          </a:p>
        </p:txBody>
      </p:sp>
      <p:sp>
        <p:nvSpPr>
          <p:cNvPr id="32" name="文本框 31"/>
          <p:cNvSpPr txBox="1"/>
          <p:nvPr/>
        </p:nvSpPr>
        <p:spPr>
          <a:xfrm>
            <a:off x="3924419" y="2774843"/>
            <a:ext cx="2038350"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LEARNING TARGET</a:t>
            </a:r>
            <a:endParaRPr lang="en-US" altLang="zh-CN" sz="1000" spc="300" dirty="0">
              <a:latin typeface="方正粗黑宋简体" panose="02000000000000000000" charset="-122"/>
              <a:ea typeface="方正粗黑宋简体" panose="02000000000000000000" charset="-122"/>
            </a:endParaRPr>
          </a:p>
        </p:txBody>
      </p:sp>
      <p:sp>
        <p:nvSpPr>
          <p:cNvPr id="33" name="文本框 32"/>
          <p:cNvSpPr txBox="1"/>
          <p:nvPr/>
        </p:nvSpPr>
        <p:spPr>
          <a:xfrm>
            <a:off x="3949819" y="4040143"/>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知识链接</a:t>
            </a:r>
            <a:endParaRPr lang="zh-CN" altLang="en-US" sz="3200" dirty="0">
              <a:latin typeface="方正粗黑宋简体" panose="02000000000000000000" charset="-122"/>
              <a:ea typeface="方正粗黑宋简体" panose="02000000000000000000" charset="-122"/>
            </a:endParaRPr>
          </a:p>
        </p:txBody>
      </p:sp>
      <p:sp>
        <p:nvSpPr>
          <p:cNvPr id="34" name="文本框 33"/>
          <p:cNvSpPr txBox="1"/>
          <p:nvPr/>
        </p:nvSpPr>
        <p:spPr>
          <a:xfrm>
            <a:off x="3949819" y="4624918"/>
            <a:ext cx="194627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KNOWLEDGE LINK</a:t>
            </a:r>
            <a:endParaRPr lang="en-US" altLang="zh-CN" sz="1000" spc="300" dirty="0">
              <a:latin typeface="方正粗黑宋简体" panose="02000000000000000000" charset="-122"/>
              <a:ea typeface="方正粗黑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down)">
                                      <p:cBhvr>
                                        <p:cTn id="21" dur="500"/>
                                        <p:tgtEl>
                                          <p:spTgt spid="28"/>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down)">
                                      <p:cBhvr>
                                        <p:cTn id="24" dur="500"/>
                                        <p:tgtEl>
                                          <p:spTgt spid="31"/>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500"/>
                                        <p:tgtEl>
                                          <p:spTgt spid="32"/>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down)">
                                      <p:cBhvr>
                                        <p:cTn id="34" dur="500"/>
                                        <p:tgtEl>
                                          <p:spTgt spid="29"/>
                                        </p:tgtEl>
                                      </p:cBhvr>
                                    </p:animEffect>
                                  </p:childTnLst>
                                </p:cTn>
                              </p:par>
                              <p:par>
                                <p:cTn id="35" presetID="22" presetClass="entr" presetSubtype="4"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down)">
                                      <p:cBhvr>
                                        <p:cTn id="37" dur="500"/>
                                        <p:tgtEl>
                                          <p:spTgt spid="2"/>
                                        </p:tgtEl>
                                      </p:cBhvr>
                                    </p:animEffect>
                                  </p:childTnLst>
                                </p:cTn>
                              </p:par>
                            </p:childTnLst>
                          </p:cTn>
                        </p:par>
                        <p:par>
                          <p:cTn id="38" fill="hold">
                            <p:stCondLst>
                              <p:cond delay="2000"/>
                            </p:stCondLst>
                            <p:childTnLst>
                              <p:par>
                                <p:cTn id="39" presetID="22" presetClass="entr" presetSubtype="4"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down)">
                                      <p:cBhvr>
                                        <p:cTn id="41" dur="500"/>
                                        <p:tgtEl>
                                          <p:spTgt spid="27"/>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down)">
                                      <p:cBhvr>
                                        <p:cTn id="44" dur="500"/>
                                        <p:tgtEl>
                                          <p:spTgt spid="30"/>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down)">
                                      <p:cBhvr>
                                        <p:cTn id="47" dur="500"/>
                                        <p:tgtEl>
                                          <p:spTgt spid="34"/>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down)">
                                      <p:cBhvr>
                                        <p:cTn id="5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8" grpId="0"/>
      <p:bldP spid="11" grpId="0" bldLvl="0" animBg="1"/>
      <p:bldP spid="12" grpId="0" bldLvl="0" animBg="1"/>
      <p:bldP spid="27" grpId="0" bldLvl="0" animBg="1"/>
      <p:bldP spid="28" grpId="0"/>
      <p:bldP spid="29" grpId="0"/>
      <p:bldP spid="30" grpId="0"/>
      <p:bldP spid="31" grpId="0"/>
      <p:bldP spid="32" grpId="0"/>
      <p:bldP spid="33" grpId="0"/>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知识链接</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77970" y="4259820"/>
            <a:ext cx="2435860"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KNOWLEDGE LINK</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03</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73" name="组合 172"/>
          <p:cNvGrpSpPr/>
          <p:nvPr/>
        </p:nvGrpSpPr>
        <p:grpSpPr>
          <a:xfrm>
            <a:off x="938530" y="1589405"/>
            <a:ext cx="10314940" cy="5268595"/>
            <a:chOff x="1671" y="2503"/>
            <a:chExt cx="16244" cy="8297"/>
          </a:xfrm>
        </p:grpSpPr>
        <p:grpSp>
          <p:nvGrpSpPr>
            <p:cNvPr id="124" name="组合 123"/>
            <p:cNvGrpSpPr/>
            <p:nvPr/>
          </p:nvGrpSpPr>
          <p:grpSpPr>
            <a:xfrm>
              <a:off x="10243" y="9054"/>
              <a:ext cx="2901" cy="1746"/>
              <a:chOff x="6390073" y="5749478"/>
              <a:chExt cx="1841888" cy="1108522"/>
            </a:xfrm>
            <a:solidFill>
              <a:schemeClr val="accent2"/>
            </a:solidFill>
          </p:grpSpPr>
          <p:sp>
            <p:nvSpPr>
              <p:cNvPr id="125" name="Freeform 140"/>
              <p:cNvSpPr/>
              <p:nvPr/>
            </p:nvSpPr>
            <p:spPr bwMode="auto">
              <a:xfrm rot="5400000" flipH="1">
                <a:off x="7078663" y="5060888"/>
                <a:ext cx="464707" cy="1841888"/>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Lst>
                <a:ahLst/>
                <a:cxnLst>
                  <a:cxn ang="0">
                    <a:pos x="T0" y="T1"/>
                  </a:cxn>
                  <a:cxn ang="0">
                    <a:pos x="T2" y="T3"/>
                  </a:cxn>
                  <a:cxn ang="0">
                    <a:pos x="T4" y="T5"/>
                  </a:cxn>
                  <a:cxn ang="0">
                    <a:pos x="T6" y="T7"/>
                  </a:cxn>
                  <a:cxn ang="0">
                    <a:pos x="T8" y="T9"/>
                  </a:cxn>
                </a:cxnLst>
                <a:rect l="0" t="0" r="r" b="b"/>
                <a:pathLst>
                  <a:path w="192" h="761">
                    <a:moveTo>
                      <a:pt x="192" y="724"/>
                    </a:moveTo>
                    <a:lnTo>
                      <a:pt x="0" y="0"/>
                    </a:lnTo>
                    <a:lnTo>
                      <a:pt x="0" y="223"/>
                    </a:lnTo>
                    <a:lnTo>
                      <a:pt x="192" y="761"/>
                    </a:lnTo>
                    <a:lnTo>
                      <a:pt x="192" y="724"/>
                    </a:ln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26" name="Rectangle 37"/>
              <p:cNvSpPr>
                <a:spLocks noChangeArrowheads="1"/>
              </p:cNvSpPr>
              <p:nvPr/>
            </p:nvSpPr>
            <p:spPr bwMode="auto">
              <a:xfrm rot="5400000" flipH="1">
                <a:off x="7640185" y="6266224"/>
                <a:ext cx="643814" cy="539738"/>
              </a:xfrm>
              <a:prstGeom prst="rect">
                <a:avLst/>
              </a:pr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grpSp>
          <p:nvGrpSpPr>
            <p:cNvPr id="127" name="组合 126"/>
            <p:cNvGrpSpPr/>
            <p:nvPr/>
          </p:nvGrpSpPr>
          <p:grpSpPr>
            <a:xfrm>
              <a:off x="9988" y="9047"/>
              <a:ext cx="1692" cy="1753"/>
              <a:chOff x="6227909" y="5744636"/>
              <a:chExt cx="1074637" cy="1113364"/>
            </a:xfrm>
            <a:solidFill>
              <a:schemeClr val="accent2"/>
            </a:solidFill>
          </p:grpSpPr>
          <p:sp>
            <p:nvSpPr>
              <p:cNvPr id="128" name="Freeform 141"/>
              <p:cNvSpPr/>
              <p:nvPr/>
            </p:nvSpPr>
            <p:spPr bwMode="auto">
              <a:xfrm rot="5400000" flipH="1">
                <a:off x="6524402" y="5448143"/>
                <a:ext cx="481651" cy="1074637"/>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Lst>
                <a:ahLst/>
                <a:cxnLst>
                  <a:cxn ang="0">
                    <a:pos x="T0" y="T1"/>
                  </a:cxn>
                  <a:cxn ang="0">
                    <a:pos x="T2" y="T3"/>
                  </a:cxn>
                  <a:cxn ang="0">
                    <a:pos x="T4" y="T5"/>
                  </a:cxn>
                  <a:cxn ang="0">
                    <a:pos x="T6" y="T7"/>
                  </a:cxn>
                  <a:cxn ang="0">
                    <a:pos x="T8" y="T9"/>
                  </a:cxn>
                </a:cxnLst>
                <a:rect l="0" t="0" r="r" b="b"/>
                <a:pathLst>
                  <a:path w="199" h="444">
                    <a:moveTo>
                      <a:pt x="199" y="408"/>
                    </a:moveTo>
                    <a:lnTo>
                      <a:pt x="0" y="0"/>
                    </a:lnTo>
                    <a:lnTo>
                      <a:pt x="0" y="228"/>
                    </a:lnTo>
                    <a:lnTo>
                      <a:pt x="199" y="444"/>
                    </a:lnTo>
                    <a:lnTo>
                      <a:pt x="199" y="408"/>
                    </a:ln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29" name="Rectangle 38"/>
              <p:cNvSpPr>
                <a:spLocks noChangeArrowheads="1"/>
              </p:cNvSpPr>
              <p:nvPr/>
            </p:nvSpPr>
            <p:spPr bwMode="auto">
              <a:xfrm rot="5400000" flipH="1">
                <a:off x="6710769" y="6266223"/>
                <a:ext cx="631713" cy="551841"/>
              </a:xfrm>
              <a:prstGeom prst="rect">
                <a:avLst/>
              </a:pr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grpSp>
          <p:nvGrpSpPr>
            <p:cNvPr id="130" name="组合 129"/>
            <p:cNvGrpSpPr/>
            <p:nvPr/>
          </p:nvGrpSpPr>
          <p:grpSpPr>
            <a:xfrm>
              <a:off x="9363" y="9066"/>
              <a:ext cx="861" cy="1734"/>
              <a:chOff x="5830972" y="5756738"/>
              <a:chExt cx="546999" cy="1101262"/>
            </a:xfrm>
            <a:solidFill>
              <a:schemeClr val="accent2"/>
            </a:solidFill>
          </p:grpSpPr>
          <p:sp>
            <p:nvSpPr>
              <p:cNvPr id="131" name="Freeform 142"/>
              <p:cNvSpPr/>
              <p:nvPr/>
            </p:nvSpPr>
            <p:spPr bwMode="auto">
              <a:xfrm rot="5400000" flipH="1">
                <a:off x="5869697" y="5718013"/>
                <a:ext cx="469549" cy="546999"/>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32" name="Rectangle 39"/>
              <p:cNvSpPr>
                <a:spLocks noChangeArrowheads="1"/>
              </p:cNvSpPr>
              <p:nvPr/>
            </p:nvSpPr>
            <p:spPr bwMode="auto">
              <a:xfrm rot="5400000" flipH="1">
                <a:off x="5788615" y="6268644"/>
                <a:ext cx="631713" cy="546999"/>
              </a:xfrm>
              <a:prstGeom prst="rect">
                <a:avLst/>
              </a:pr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grpSp>
          <p:nvGrpSpPr>
            <p:cNvPr id="133" name="组合 132"/>
            <p:cNvGrpSpPr/>
            <p:nvPr/>
          </p:nvGrpSpPr>
          <p:grpSpPr>
            <a:xfrm>
              <a:off x="7891" y="9047"/>
              <a:ext cx="1689" cy="1753"/>
              <a:chOff x="4896716" y="5744636"/>
              <a:chExt cx="1072216" cy="1113364"/>
            </a:xfrm>
            <a:solidFill>
              <a:schemeClr val="accent2"/>
            </a:solidFill>
          </p:grpSpPr>
          <p:sp>
            <p:nvSpPr>
              <p:cNvPr id="134" name="Freeform 143"/>
              <p:cNvSpPr/>
              <p:nvPr/>
            </p:nvSpPr>
            <p:spPr bwMode="auto">
              <a:xfrm rot="5400000" flipH="1">
                <a:off x="5191998" y="5449354"/>
                <a:ext cx="481651" cy="1072216"/>
              </a:xfrm>
              <a:custGeom>
                <a:avLst/>
                <a:gdLst>
                  <a:gd name="T0" fmla="*/ 199 w 199"/>
                  <a:gd name="T1" fmla="*/ 0 h 443"/>
                  <a:gd name="T2" fmla="*/ 0 w 199"/>
                  <a:gd name="T3" fmla="*/ 218 h 443"/>
                  <a:gd name="T4" fmla="*/ 0 w 199"/>
                  <a:gd name="T5" fmla="*/ 443 h 443"/>
                  <a:gd name="T6" fmla="*/ 199 w 199"/>
                  <a:gd name="T7" fmla="*/ 35 h 443"/>
                  <a:gd name="T8" fmla="*/ 199 w 199"/>
                  <a:gd name="T9" fmla="*/ 0 h 443"/>
                </a:gdLst>
                <a:ahLst/>
                <a:cxnLst>
                  <a:cxn ang="0">
                    <a:pos x="T0" y="T1"/>
                  </a:cxn>
                  <a:cxn ang="0">
                    <a:pos x="T2" y="T3"/>
                  </a:cxn>
                  <a:cxn ang="0">
                    <a:pos x="T4" y="T5"/>
                  </a:cxn>
                  <a:cxn ang="0">
                    <a:pos x="T6" y="T7"/>
                  </a:cxn>
                  <a:cxn ang="0">
                    <a:pos x="T8" y="T9"/>
                  </a:cxn>
                </a:cxnLst>
                <a:rect l="0" t="0" r="r" b="b"/>
                <a:pathLst>
                  <a:path w="199" h="443">
                    <a:moveTo>
                      <a:pt x="199" y="0"/>
                    </a:moveTo>
                    <a:lnTo>
                      <a:pt x="0" y="218"/>
                    </a:lnTo>
                    <a:lnTo>
                      <a:pt x="0" y="443"/>
                    </a:lnTo>
                    <a:lnTo>
                      <a:pt x="199" y="35"/>
                    </a:lnTo>
                    <a:lnTo>
                      <a:pt x="199" y="0"/>
                    </a:ln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35" name="Rectangle 40"/>
              <p:cNvSpPr>
                <a:spLocks noChangeArrowheads="1"/>
              </p:cNvSpPr>
              <p:nvPr/>
            </p:nvSpPr>
            <p:spPr bwMode="auto">
              <a:xfrm rot="5400000" flipH="1">
                <a:off x="4855570" y="6267434"/>
                <a:ext cx="636553" cy="544579"/>
              </a:xfrm>
              <a:prstGeom prst="rect">
                <a:avLst/>
              </a:pr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grpSp>
          <p:nvGrpSpPr>
            <p:cNvPr id="136" name="组合 135"/>
            <p:cNvGrpSpPr/>
            <p:nvPr/>
          </p:nvGrpSpPr>
          <p:grpSpPr>
            <a:xfrm>
              <a:off x="6553" y="9024"/>
              <a:ext cx="2920" cy="1761"/>
              <a:chOff x="3960039" y="5739796"/>
              <a:chExt cx="1853990" cy="1118205"/>
            </a:xfrm>
            <a:solidFill>
              <a:schemeClr val="accent2"/>
            </a:solidFill>
          </p:grpSpPr>
          <p:sp>
            <p:nvSpPr>
              <p:cNvPr id="137" name="Freeform 144"/>
              <p:cNvSpPr/>
              <p:nvPr/>
            </p:nvSpPr>
            <p:spPr bwMode="auto">
              <a:xfrm rot="5400000" flipH="1">
                <a:off x="4643788" y="5060887"/>
                <a:ext cx="491332" cy="1849150"/>
              </a:xfrm>
              <a:custGeom>
                <a:avLst/>
                <a:gdLst>
                  <a:gd name="T0" fmla="*/ 203 w 203"/>
                  <a:gd name="T1" fmla="*/ 0 h 764"/>
                  <a:gd name="T2" fmla="*/ 0 w 203"/>
                  <a:gd name="T3" fmla="*/ 536 h 764"/>
                  <a:gd name="T4" fmla="*/ 0 w 203"/>
                  <a:gd name="T5" fmla="*/ 764 h 764"/>
                  <a:gd name="T6" fmla="*/ 203 w 203"/>
                  <a:gd name="T7" fmla="*/ 35 h 764"/>
                  <a:gd name="T8" fmla="*/ 203 w 203"/>
                  <a:gd name="T9" fmla="*/ 0 h 764"/>
                </a:gdLst>
                <a:ahLst/>
                <a:cxnLst>
                  <a:cxn ang="0">
                    <a:pos x="T0" y="T1"/>
                  </a:cxn>
                  <a:cxn ang="0">
                    <a:pos x="T2" y="T3"/>
                  </a:cxn>
                  <a:cxn ang="0">
                    <a:pos x="T4" y="T5"/>
                  </a:cxn>
                  <a:cxn ang="0">
                    <a:pos x="T6" y="T7"/>
                  </a:cxn>
                  <a:cxn ang="0">
                    <a:pos x="T8" y="T9"/>
                  </a:cxn>
                </a:cxnLst>
                <a:rect l="0" t="0" r="r" b="b"/>
                <a:pathLst>
                  <a:path w="203" h="764">
                    <a:moveTo>
                      <a:pt x="203" y="0"/>
                    </a:moveTo>
                    <a:lnTo>
                      <a:pt x="0" y="536"/>
                    </a:lnTo>
                    <a:lnTo>
                      <a:pt x="0" y="764"/>
                    </a:lnTo>
                    <a:lnTo>
                      <a:pt x="203" y="35"/>
                    </a:lnTo>
                    <a:lnTo>
                      <a:pt x="203" y="0"/>
                    </a:ln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38" name="Rectangle 41"/>
              <p:cNvSpPr>
                <a:spLocks noChangeArrowheads="1"/>
              </p:cNvSpPr>
              <p:nvPr/>
            </p:nvSpPr>
            <p:spPr bwMode="auto">
              <a:xfrm rot="5400000" flipH="1">
                <a:off x="3924944" y="6266224"/>
                <a:ext cx="626872" cy="556681"/>
              </a:xfrm>
              <a:prstGeom prst="rect">
                <a:avLst/>
              </a:pr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grpSp>
          <p:nvGrpSpPr>
            <p:cNvPr id="139" name="组合 138"/>
            <p:cNvGrpSpPr/>
            <p:nvPr/>
          </p:nvGrpSpPr>
          <p:grpSpPr>
            <a:xfrm>
              <a:off x="10243" y="6841"/>
              <a:ext cx="2359" cy="2213"/>
              <a:chOff x="6390073" y="4344047"/>
              <a:chExt cx="1498198" cy="1405432"/>
            </a:xfrm>
            <a:solidFill>
              <a:schemeClr val="accent2"/>
            </a:solidFill>
          </p:grpSpPr>
          <p:sp>
            <p:nvSpPr>
              <p:cNvPr id="140" name="Rectangle 42"/>
              <p:cNvSpPr>
                <a:spLocks noChangeArrowheads="1"/>
              </p:cNvSpPr>
              <p:nvPr/>
            </p:nvSpPr>
            <p:spPr bwMode="auto">
              <a:xfrm rot="5400000" flipH="1">
                <a:off x="6039121" y="5308975"/>
                <a:ext cx="791456" cy="89552"/>
              </a:xfrm>
              <a:prstGeom prst="rect">
                <a:avLst/>
              </a:pr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41" name="Freeform 43"/>
              <p:cNvSpPr>
                <a:spLocks noEditPoints="1"/>
              </p:cNvSpPr>
              <p:nvPr/>
            </p:nvSpPr>
            <p:spPr bwMode="auto">
              <a:xfrm rot="5400000" flipH="1">
                <a:off x="7093185" y="4081439"/>
                <a:ext cx="532477" cy="1057694"/>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42" name="Freeform 44"/>
              <p:cNvSpPr/>
              <p:nvPr/>
            </p:nvSpPr>
            <p:spPr bwMode="auto">
              <a:xfrm rot="5400000" flipH="1">
                <a:off x="6423958" y="4551403"/>
                <a:ext cx="372735" cy="440504"/>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grpSp>
          <p:nvGrpSpPr>
            <p:cNvPr id="143" name="组合 142"/>
            <p:cNvGrpSpPr/>
            <p:nvPr/>
          </p:nvGrpSpPr>
          <p:grpSpPr>
            <a:xfrm>
              <a:off x="9988" y="4704"/>
              <a:ext cx="2617" cy="4343"/>
              <a:chOff x="6227910" y="2987063"/>
              <a:chExt cx="1661988" cy="2757575"/>
            </a:xfrm>
            <a:solidFill>
              <a:schemeClr val="accent2"/>
            </a:solidFill>
          </p:grpSpPr>
          <p:sp>
            <p:nvSpPr>
              <p:cNvPr id="144" name="Rectangle 45"/>
              <p:cNvSpPr>
                <a:spLocks noChangeArrowheads="1"/>
              </p:cNvSpPr>
              <p:nvPr/>
            </p:nvSpPr>
            <p:spPr bwMode="auto">
              <a:xfrm rot="5400000" flipH="1">
                <a:off x="5182317" y="4611913"/>
                <a:ext cx="2178318" cy="87132"/>
              </a:xfrm>
              <a:prstGeom prst="rect">
                <a:avLst/>
              </a:pr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45" name="Freeform 46"/>
              <p:cNvSpPr/>
              <p:nvPr/>
            </p:nvSpPr>
            <p:spPr bwMode="auto">
              <a:xfrm rot="5400000" flipH="1">
                <a:off x="6269471" y="3170593"/>
                <a:ext cx="355792" cy="435664"/>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46" name="Freeform 47"/>
              <p:cNvSpPr>
                <a:spLocks noEditPoints="1"/>
              </p:cNvSpPr>
              <p:nvPr/>
            </p:nvSpPr>
            <p:spPr bwMode="auto">
              <a:xfrm rot="5400000" flipH="1">
                <a:off x="7013730" y="2638532"/>
                <a:ext cx="527637" cy="1224699"/>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sp>
          <p:nvSpPr>
            <p:cNvPr id="148" name="Rectangle 48"/>
            <p:cNvSpPr>
              <a:spLocks noChangeArrowheads="1"/>
            </p:cNvSpPr>
            <p:nvPr/>
          </p:nvSpPr>
          <p:spPr bwMode="auto">
            <a:xfrm rot="5400000" flipH="1">
              <a:off x="7147" y="6433"/>
              <a:ext cx="5272" cy="133"/>
            </a:xfrm>
            <a:prstGeom prst="rect">
              <a:avLst/>
            </a:prstGeom>
            <a:solidFill>
              <a:schemeClr val="accent2"/>
            </a:solid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49" name="Freeform 49"/>
            <p:cNvSpPr>
              <a:spLocks noEditPoints="1"/>
            </p:cNvSpPr>
            <p:nvPr/>
          </p:nvSpPr>
          <p:spPr bwMode="auto">
            <a:xfrm rot="5400000" flipH="1">
              <a:off x="11142" y="2244"/>
              <a:ext cx="839" cy="2081"/>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solidFill>
              <a:schemeClr val="accent2"/>
            </a:solid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50" name="Freeform 50"/>
            <p:cNvSpPr/>
            <p:nvPr/>
          </p:nvSpPr>
          <p:spPr bwMode="auto">
            <a:xfrm rot="5400000" flipH="1">
              <a:off x="9791" y="3143"/>
              <a:ext cx="656" cy="804"/>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solidFill>
              <a:schemeClr val="accent2"/>
            </a:solid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nvGrpSpPr>
            <p:cNvPr id="151" name="组合 150"/>
            <p:cNvGrpSpPr/>
            <p:nvPr/>
          </p:nvGrpSpPr>
          <p:grpSpPr>
            <a:xfrm>
              <a:off x="6959" y="3643"/>
              <a:ext cx="2640" cy="5404"/>
              <a:chOff x="4304604" y="2313410"/>
              <a:chExt cx="1676429" cy="3431227"/>
            </a:xfrm>
            <a:solidFill>
              <a:schemeClr val="accent2"/>
            </a:solidFill>
          </p:grpSpPr>
          <p:sp>
            <p:nvSpPr>
              <p:cNvPr id="152" name="Freeform 51"/>
              <p:cNvSpPr/>
              <p:nvPr/>
            </p:nvSpPr>
            <p:spPr bwMode="auto">
              <a:xfrm rot="5400000" flipH="1">
                <a:off x="5572868" y="2469106"/>
                <a:ext cx="348531" cy="459867"/>
              </a:xfrm>
              <a:custGeom>
                <a:avLst/>
                <a:gdLst>
                  <a:gd name="T0" fmla="*/ 61 w 61"/>
                  <a:gd name="T1" fmla="*/ 78 h 80"/>
                  <a:gd name="T2" fmla="*/ 4 w 61"/>
                  <a:gd name="T3" fmla="*/ 1 h 80"/>
                  <a:gd name="T4" fmla="*/ 0 w 61"/>
                  <a:gd name="T5" fmla="*/ 0 h 80"/>
                  <a:gd name="T6" fmla="*/ 0 w 61"/>
                  <a:gd name="T7" fmla="*/ 16 h 80"/>
                  <a:gd name="T8" fmla="*/ 3 w 61"/>
                  <a:gd name="T9" fmla="*/ 16 h 80"/>
                  <a:gd name="T10" fmla="*/ 46 w 61"/>
                  <a:gd name="T11" fmla="*/ 78 h 80"/>
                  <a:gd name="T12" fmla="*/ 46 w 61"/>
                  <a:gd name="T13" fmla="*/ 80 h 80"/>
                  <a:gd name="T14" fmla="*/ 61 w 61"/>
                  <a:gd name="T15" fmla="*/ 80 h 80"/>
                  <a:gd name="T16" fmla="*/ 61 w 6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80">
                    <a:moveTo>
                      <a:pt x="61" y="78"/>
                    </a:moveTo>
                    <a:cubicBezTo>
                      <a:pt x="61" y="26"/>
                      <a:pt x="45" y="3"/>
                      <a:pt x="4" y="1"/>
                    </a:cubicBezTo>
                    <a:cubicBezTo>
                      <a:pt x="3" y="1"/>
                      <a:pt x="2" y="1"/>
                      <a:pt x="0" y="0"/>
                    </a:cubicBezTo>
                    <a:cubicBezTo>
                      <a:pt x="0" y="16"/>
                      <a:pt x="0" y="16"/>
                      <a:pt x="0" y="16"/>
                    </a:cubicBezTo>
                    <a:cubicBezTo>
                      <a:pt x="1" y="16"/>
                      <a:pt x="2" y="16"/>
                      <a:pt x="3" y="16"/>
                    </a:cubicBezTo>
                    <a:cubicBezTo>
                      <a:pt x="26" y="18"/>
                      <a:pt x="46" y="24"/>
                      <a:pt x="46" y="78"/>
                    </a:cubicBezTo>
                    <a:cubicBezTo>
                      <a:pt x="46" y="80"/>
                      <a:pt x="46" y="80"/>
                      <a:pt x="46" y="80"/>
                    </a:cubicBezTo>
                    <a:cubicBezTo>
                      <a:pt x="61" y="80"/>
                      <a:pt x="61" y="80"/>
                      <a:pt x="61" y="80"/>
                    </a:cubicBezTo>
                    <a:lnTo>
                      <a:pt x="61" y="78"/>
                    </a:ln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53" name="Freeform 52"/>
              <p:cNvSpPr/>
              <p:nvPr/>
            </p:nvSpPr>
            <p:spPr bwMode="auto">
              <a:xfrm rot="5400000" flipH="1">
                <a:off x="4496146" y="4259751"/>
                <a:ext cx="2872959" cy="96814"/>
              </a:xfrm>
              <a:custGeom>
                <a:avLst/>
                <a:gdLst>
                  <a:gd name="T0" fmla="*/ 0 w 501"/>
                  <a:gd name="T1" fmla="*/ 2 h 17"/>
                  <a:gd name="T2" fmla="*/ 0 w 501"/>
                  <a:gd name="T3" fmla="*/ 17 h 17"/>
                  <a:gd name="T4" fmla="*/ 501 w 501"/>
                  <a:gd name="T5" fmla="*/ 17 h 17"/>
                  <a:gd name="T6" fmla="*/ 501 w 501"/>
                  <a:gd name="T7" fmla="*/ 1 h 17"/>
                  <a:gd name="T8" fmla="*/ 0 w 501"/>
                  <a:gd name="T9" fmla="*/ 2 h 17"/>
                </a:gdLst>
                <a:ahLst/>
                <a:cxnLst>
                  <a:cxn ang="0">
                    <a:pos x="T0" y="T1"/>
                  </a:cxn>
                  <a:cxn ang="0">
                    <a:pos x="T2" y="T3"/>
                  </a:cxn>
                  <a:cxn ang="0">
                    <a:pos x="T4" y="T5"/>
                  </a:cxn>
                  <a:cxn ang="0">
                    <a:pos x="T6" y="T7"/>
                  </a:cxn>
                  <a:cxn ang="0">
                    <a:pos x="T8" y="T9"/>
                  </a:cxn>
                </a:cxnLst>
                <a:rect l="0" t="0" r="r" b="b"/>
                <a:pathLst>
                  <a:path w="501" h="17">
                    <a:moveTo>
                      <a:pt x="0" y="2"/>
                    </a:moveTo>
                    <a:cubicBezTo>
                      <a:pt x="0" y="17"/>
                      <a:pt x="0" y="17"/>
                      <a:pt x="0" y="17"/>
                    </a:cubicBezTo>
                    <a:cubicBezTo>
                      <a:pt x="4" y="17"/>
                      <a:pt x="447" y="15"/>
                      <a:pt x="501" y="17"/>
                    </a:cubicBezTo>
                    <a:cubicBezTo>
                      <a:pt x="501" y="1"/>
                      <a:pt x="501" y="1"/>
                      <a:pt x="501" y="1"/>
                    </a:cubicBezTo>
                    <a:cubicBezTo>
                      <a:pt x="443" y="0"/>
                      <a:pt x="18" y="2"/>
                      <a:pt x="0" y="2"/>
                    </a:cubicBez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54" name="Freeform 53"/>
              <p:cNvSpPr>
                <a:spLocks noEditPoints="1"/>
              </p:cNvSpPr>
              <p:nvPr/>
            </p:nvSpPr>
            <p:spPr bwMode="auto">
              <a:xfrm rot="5400000" flipH="1">
                <a:off x="4644663" y="1973351"/>
                <a:ext cx="532477" cy="1212596"/>
              </a:xfrm>
              <a:custGeom>
                <a:avLst/>
                <a:gdLst>
                  <a:gd name="T0" fmla="*/ 56 w 93"/>
                  <a:gd name="T1" fmla="*/ 119 h 211"/>
                  <a:gd name="T2" fmla="*/ 56 w 93"/>
                  <a:gd name="T3" fmla="*/ 0 h 211"/>
                  <a:gd name="T4" fmla="*/ 41 w 93"/>
                  <a:gd name="T5" fmla="*/ 0 h 211"/>
                  <a:gd name="T6" fmla="*/ 41 w 93"/>
                  <a:gd name="T7" fmla="*/ 118 h 211"/>
                  <a:gd name="T8" fmla="*/ 0 w 93"/>
                  <a:gd name="T9" fmla="*/ 164 h 211"/>
                  <a:gd name="T10" fmla="*/ 46 w 93"/>
                  <a:gd name="T11" fmla="*/ 211 h 211"/>
                  <a:gd name="T12" fmla="*/ 93 w 93"/>
                  <a:gd name="T13" fmla="*/ 164 h 211"/>
                  <a:gd name="T14" fmla="*/ 56 w 93"/>
                  <a:gd name="T15" fmla="*/ 119 h 211"/>
                  <a:gd name="T16" fmla="*/ 46 w 93"/>
                  <a:gd name="T17" fmla="*/ 191 h 211"/>
                  <a:gd name="T18" fmla="*/ 19 w 93"/>
                  <a:gd name="T19" fmla="*/ 164 h 211"/>
                  <a:gd name="T20" fmla="*/ 46 w 93"/>
                  <a:gd name="T21" fmla="*/ 137 h 211"/>
                  <a:gd name="T22" fmla="*/ 74 w 93"/>
                  <a:gd name="T23" fmla="*/ 164 h 211"/>
                  <a:gd name="T24" fmla="*/ 46 w 93"/>
                  <a:gd name="T25" fmla="*/ 19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11">
                    <a:moveTo>
                      <a:pt x="56" y="119"/>
                    </a:moveTo>
                    <a:cubicBezTo>
                      <a:pt x="56" y="0"/>
                      <a:pt x="56" y="0"/>
                      <a:pt x="56" y="0"/>
                    </a:cubicBezTo>
                    <a:cubicBezTo>
                      <a:pt x="41" y="0"/>
                      <a:pt x="41" y="0"/>
                      <a:pt x="41" y="0"/>
                    </a:cubicBezTo>
                    <a:cubicBezTo>
                      <a:pt x="41" y="118"/>
                      <a:pt x="41" y="118"/>
                      <a:pt x="41" y="118"/>
                    </a:cubicBezTo>
                    <a:cubicBezTo>
                      <a:pt x="18" y="121"/>
                      <a:pt x="0" y="141"/>
                      <a:pt x="0" y="164"/>
                    </a:cubicBezTo>
                    <a:cubicBezTo>
                      <a:pt x="0" y="190"/>
                      <a:pt x="21" y="211"/>
                      <a:pt x="46" y="211"/>
                    </a:cubicBezTo>
                    <a:cubicBezTo>
                      <a:pt x="72" y="211"/>
                      <a:pt x="93" y="190"/>
                      <a:pt x="93" y="164"/>
                    </a:cubicBezTo>
                    <a:cubicBezTo>
                      <a:pt x="93" y="142"/>
                      <a:pt x="77" y="123"/>
                      <a:pt x="56" y="119"/>
                    </a:cubicBezTo>
                    <a:close/>
                    <a:moveTo>
                      <a:pt x="46" y="191"/>
                    </a:moveTo>
                    <a:cubicBezTo>
                      <a:pt x="31" y="191"/>
                      <a:pt x="19" y="179"/>
                      <a:pt x="19" y="164"/>
                    </a:cubicBezTo>
                    <a:cubicBezTo>
                      <a:pt x="19" y="149"/>
                      <a:pt x="31" y="137"/>
                      <a:pt x="46" y="137"/>
                    </a:cubicBezTo>
                    <a:cubicBezTo>
                      <a:pt x="61" y="137"/>
                      <a:pt x="74" y="149"/>
                      <a:pt x="74" y="164"/>
                    </a:cubicBezTo>
                    <a:cubicBezTo>
                      <a:pt x="74" y="179"/>
                      <a:pt x="61" y="191"/>
                      <a:pt x="46" y="191"/>
                    </a:cubicBez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grpSp>
          <p:nvGrpSpPr>
            <p:cNvPr id="155" name="组合 154"/>
            <p:cNvGrpSpPr/>
            <p:nvPr/>
          </p:nvGrpSpPr>
          <p:grpSpPr>
            <a:xfrm>
              <a:off x="6977" y="5798"/>
              <a:ext cx="2359" cy="3241"/>
              <a:chOff x="4315831" y="3681704"/>
              <a:chExt cx="1498199" cy="2058092"/>
            </a:xfrm>
            <a:solidFill>
              <a:schemeClr val="accent2"/>
            </a:solidFill>
          </p:grpSpPr>
          <p:sp>
            <p:nvSpPr>
              <p:cNvPr id="156" name="Freeform 54"/>
              <p:cNvSpPr/>
              <p:nvPr/>
            </p:nvSpPr>
            <p:spPr bwMode="auto">
              <a:xfrm rot="5400000" flipH="1">
                <a:off x="5427982" y="3901539"/>
                <a:ext cx="394519" cy="377575"/>
              </a:xfrm>
              <a:custGeom>
                <a:avLst/>
                <a:gdLst>
                  <a:gd name="T0" fmla="*/ 69 w 69"/>
                  <a:gd name="T1" fmla="*/ 64 h 66"/>
                  <a:gd name="T2" fmla="*/ 1 w 69"/>
                  <a:gd name="T3" fmla="*/ 0 h 66"/>
                  <a:gd name="T4" fmla="*/ 0 w 69"/>
                  <a:gd name="T5" fmla="*/ 0 h 66"/>
                  <a:gd name="T6" fmla="*/ 0 w 69"/>
                  <a:gd name="T7" fmla="*/ 15 h 66"/>
                  <a:gd name="T8" fmla="*/ 1 w 69"/>
                  <a:gd name="T9" fmla="*/ 15 h 66"/>
                  <a:gd name="T10" fmla="*/ 53 w 69"/>
                  <a:gd name="T11" fmla="*/ 64 h 66"/>
                  <a:gd name="T12" fmla="*/ 53 w 69"/>
                  <a:gd name="T13" fmla="*/ 66 h 66"/>
                  <a:gd name="T14" fmla="*/ 69 w 69"/>
                  <a:gd name="T15" fmla="*/ 66 h 66"/>
                  <a:gd name="T16" fmla="*/ 69 w 69"/>
                  <a:gd name="T17"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6">
                    <a:moveTo>
                      <a:pt x="69" y="64"/>
                    </a:moveTo>
                    <a:cubicBezTo>
                      <a:pt x="69" y="28"/>
                      <a:pt x="31" y="0"/>
                      <a:pt x="1" y="0"/>
                    </a:cubicBezTo>
                    <a:cubicBezTo>
                      <a:pt x="0" y="0"/>
                      <a:pt x="0" y="0"/>
                      <a:pt x="0" y="0"/>
                    </a:cubicBezTo>
                    <a:cubicBezTo>
                      <a:pt x="0" y="15"/>
                      <a:pt x="0" y="15"/>
                      <a:pt x="0" y="15"/>
                    </a:cubicBezTo>
                    <a:cubicBezTo>
                      <a:pt x="1" y="15"/>
                      <a:pt x="1" y="15"/>
                      <a:pt x="1" y="15"/>
                    </a:cubicBezTo>
                    <a:cubicBezTo>
                      <a:pt x="21" y="15"/>
                      <a:pt x="53" y="36"/>
                      <a:pt x="53" y="64"/>
                    </a:cubicBezTo>
                    <a:cubicBezTo>
                      <a:pt x="53" y="65"/>
                      <a:pt x="53" y="66"/>
                      <a:pt x="53" y="66"/>
                    </a:cubicBezTo>
                    <a:cubicBezTo>
                      <a:pt x="69" y="66"/>
                      <a:pt x="69" y="66"/>
                      <a:pt x="69" y="66"/>
                    </a:cubicBezTo>
                    <a:cubicBezTo>
                      <a:pt x="69" y="66"/>
                      <a:pt x="69" y="65"/>
                      <a:pt x="69" y="64"/>
                    </a:cubicBez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57" name="Rectangle 55"/>
              <p:cNvSpPr>
                <a:spLocks noChangeArrowheads="1"/>
              </p:cNvSpPr>
              <p:nvPr/>
            </p:nvSpPr>
            <p:spPr bwMode="auto">
              <a:xfrm rot="5400000" flipH="1">
                <a:off x="5045568" y="4971335"/>
                <a:ext cx="1452211" cy="84712"/>
              </a:xfrm>
              <a:prstGeom prst="rect">
                <a:avLst/>
              </a:pr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58" name="Freeform 56"/>
              <p:cNvSpPr>
                <a:spLocks noEditPoints="1"/>
              </p:cNvSpPr>
              <p:nvPr/>
            </p:nvSpPr>
            <p:spPr bwMode="auto">
              <a:xfrm rot="5400000" flipH="1">
                <a:off x="4609904" y="3387631"/>
                <a:ext cx="532477" cy="1120623"/>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sp>
          <p:nvSpPr>
            <p:cNvPr id="159" name="TextBox 66"/>
            <p:cNvSpPr txBox="1"/>
            <p:nvPr/>
          </p:nvSpPr>
          <p:spPr>
            <a:xfrm>
              <a:off x="12808" y="2503"/>
              <a:ext cx="5107" cy="1743"/>
            </a:xfrm>
            <a:prstGeom prst="rect">
              <a:avLst/>
            </a:prstGeom>
            <a:noFill/>
          </p:spPr>
          <p:txBody>
            <a:bodyPr wrap="square" rtlCol="0">
              <a:spAutoFit/>
            </a:bodyPr>
            <a:lstStyle/>
            <a:p>
              <a:pPr>
                <a:lnSpc>
                  <a:spcPct val="150000"/>
                </a:lnSpc>
              </a:pPr>
              <a:r>
                <a:rPr lang="zh-CN" altLang="en-US" sz="1600" b="1" dirty="0">
                  <a:solidFill>
                    <a:schemeClr val="tx1"/>
                  </a:solidFill>
                  <a:latin typeface="微软雅黑" panose="020B0503020204020204" charset="-122"/>
                  <a:ea typeface="微软雅黑" panose="020B0503020204020204" charset="-122"/>
                  <a:cs typeface="+mn-ea"/>
                  <a:sym typeface="+mn-lt"/>
                </a:rPr>
                <a:t>项目管理</a:t>
              </a:r>
              <a:endParaRPr lang="zh-CN" altLang="en-US" sz="1600" b="1" dirty="0">
                <a:solidFill>
                  <a:schemeClr val="tx1"/>
                </a:solidFill>
                <a:latin typeface="微软雅黑" panose="020B0503020204020204" charset="-122"/>
                <a:ea typeface="微软雅黑" panose="020B0503020204020204" charset="-122"/>
                <a:cs typeface="+mn-ea"/>
                <a:sym typeface="+mn-lt"/>
              </a:endParaRPr>
            </a:p>
            <a:p>
              <a:pPr>
                <a:lnSpc>
                  <a:spcPct val="150000"/>
                </a:lnSpc>
              </a:pPr>
              <a:r>
                <a:rPr lang="zh-CN" altLang="en-US" sz="1400" dirty="0">
                  <a:solidFill>
                    <a:schemeClr val="tx1"/>
                  </a:solidFill>
                  <a:latin typeface="微软雅黑" panose="020B0503020204020204" charset="-122"/>
                  <a:ea typeface="微软雅黑" panose="020B0503020204020204" charset="-122"/>
                  <a:cs typeface="+mn-ea"/>
                  <a:sym typeface="+mn-lt"/>
                </a:rPr>
                <a:t>这一部分整合了与业务相关的立项、审批和查询功能。</a:t>
              </a:r>
              <a:endParaRPr lang="zh-CN" altLang="en-US" sz="1400" dirty="0">
                <a:solidFill>
                  <a:schemeClr val="tx1"/>
                </a:solidFill>
                <a:latin typeface="微软雅黑" panose="020B0503020204020204" charset="-122"/>
                <a:ea typeface="微软雅黑" panose="020B0503020204020204" charset="-122"/>
                <a:cs typeface="+mn-ea"/>
                <a:sym typeface="+mn-lt"/>
              </a:endParaRPr>
            </a:p>
          </p:txBody>
        </p:sp>
        <p:sp>
          <p:nvSpPr>
            <p:cNvPr id="160" name="TextBox 67"/>
            <p:cNvSpPr txBox="1"/>
            <p:nvPr/>
          </p:nvSpPr>
          <p:spPr>
            <a:xfrm>
              <a:off x="12808" y="4487"/>
              <a:ext cx="5107" cy="1743"/>
            </a:xfrm>
            <a:prstGeom prst="rect">
              <a:avLst/>
            </a:prstGeom>
            <a:noFill/>
          </p:spPr>
          <p:txBody>
            <a:bodyPr wrap="square" rtlCol="0">
              <a:spAutoFit/>
            </a:bodyPr>
            <a:lstStyle/>
            <a:p>
              <a:pPr>
                <a:lnSpc>
                  <a:spcPct val="150000"/>
                </a:lnSpc>
              </a:pPr>
              <a:r>
                <a:rPr lang="zh-CN" altLang="en-US" sz="1600" b="1" dirty="0">
                  <a:solidFill>
                    <a:schemeClr val="tx1"/>
                  </a:solidFill>
                  <a:latin typeface="微软雅黑" panose="020B0503020204020204" charset="-122"/>
                  <a:ea typeface="微软雅黑" panose="020B0503020204020204" charset="-122"/>
                  <a:cs typeface="+mn-ea"/>
                  <a:sym typeface="+mn-lt"/>
                </a:rPr>
                <a:t>合同管理</a:t>
              </a:r>
              <a:endParaRPr lang="zh-CN" altLang="en-US" sz="1600" b="1" dirty="0">
                <a:solidFill>
                  <a:schemeClr val="tx1"/>
                </a:solidFill>
                <a:latin typeface="微软雅黑" panose="020B0503020204020204" charset="-122"/>
                <a:ea typeface="微软雅黑" panose="020B0503020204020204" charset="-122"/>
                <a:cs typeface="+mn-ea"/>
                <a:sym typeface="+mn-lt"/>
              </a:endParaRPr>
            </a:p>
            <a:p>
              <a:pPr>
                <a:lnSpc>
                  <a:spcPct val="150000"/>
                </a:lnSpc>
              </a:pPr>
              <a:r>
                <a:rPr lang="zh-CN" altLang="en-US" sz="1400" dirty="0">
                  <a:solidFill>
                    <a:schemeClr val="tx1"/>
                  </a:solidFill>
                  <a:latin typeface="微软雅黑" panose="020B0503020204020204" charset="-122"/>
                  <a:ea typeface="微软雅黑" panose="020B0503020204020204" charset="-122"/>
                  <a:cs typeface="+mn-ea"/>
                  <a:sym typeface="+mn-lt"/>
                </a:rPr>
                <a:t>1. 合同制作</a:t>
              </a:r>
              <a:endParaRPr lang="zh-CN" altLang="en-US" sz="1400" dirty="0">
                <a:solidFill>
                  <a:schemeClr val="tx1"/>
                </a:solidFill>
                <a:latin typeface="微软雅黑" panose="020B0503020204020204" charset="-122"/>
                <a:ea typeface="微软雅黑" panose="020B0503020204020204" charset="-122"/>
                <a:cs typeface="+mn-ea"/>
                <a:sym typeface="+mn-lt"/>
              </a:endParaRPr>
            </a:p>
            <a:p>
              <a:pPr>
                <a:lnSpc>
                  <a:spcPct val="150000"/>
                </a:lnSpc>
              </a:pPr>
              <a:r>
                <a:rPr lang="zh-CN" altLang="en-US" sz="1400" dirty="0">
                  <a:solidFill>
                    <a:schemeClr val="tx1"/>
                  </a:solidFill>
                  <a:latin typeface="微软雅黑" panose="020B0503020204020204" charset="-122"/>
                  <a:ea typeface="微软雅黑" panose="020B0503020204020204" charset="-122"/>
                  <a:cs typeface="+mn-ea"/>
                  <a:sym typeface="+mn-lt"/>
                </a:rPr>
                <a:t>2. 合同付款</a:t>
              </a:r>
              <a:endParaRPr lang="zh-CN" altLang="en-US" sz="1400" dirty="0">
                <a:solidFill>
                  <a:schemeClr val="tx1"/>
                </a:solidFill>
                <a:latin typeface="微软雅黑" panose="020B0503020204020204" charset="-122"/>
                <a:ea typeface="微软雅黑" panose="020B0503020204020204" charset="-122"/>
                <a:cs typeface="+mn-ea"/>
                <a:sym typeface="+mn-lt"/>
              </a:endParaRPr>
            </a:p>
          </p:txBody>
        </p:sp>
        <p:sp>
          <p:nvSpPr>
            <p:cNvPr id="161" name="TextBox 68"/>
            <p:cNvSpPr txBox="1"/>
            <p:nvPr/>
          </p:nvSpPr>
          <p:spPr>
            <a:xfrm>
              <a:off x="12808" y="6783"/>
              <a:ext cx="5107" cy="2252"/>
            </a:xfrm>
            <a:prstGeom prst="rect">
              <a:avLst/>
            </a:prstGeom>
            <a:noFill/>
          </p:spPr>
          <p:txBody>
            <a:bodyPr wrap="square" rtlCol="0">
              <a:spAutoFit/>
            </a:bodyPr>
            <a:lstStyle/>
            <a:p>
              <a:pPr>
                <a:lnSpc>
                  <a:spcPct val="150000"/>
                </a:lnSpc>
              </a:pPr>
              <a:r>
                <a:rPr lang="zh-CN" altLang="en-US" sz="1600" b="1" dirty="0">
                  <a:solidFill>
                    <a:schemeClr val="tx1"/>
                  </a:solidFill>
                  <a:latin typeface="微软雅黑" panose="020B0503020204020204" charset="-122"/>
                  <a:ea typeface="微软雅黑" panose="020B0503020204020204" charset="-122"/>
                  <a:cs typeface="+mn-ea"/>
                  <a:sym typeface="+mn-lt"/>
                </a:rPr>
                <a:t>其他功能</a:t>
              </a:r>
              <a:endParaRPr lang="zh-CN" altLang="en-US" sz="1600" b="1" dirty="0">
                <a:solidFill>
                  <a:schemeClr val="tx1"/>
                </a:solidFill>
                <a:latin typeface="微软雅黑" panose="020B0503020204020204" charset="-122"/>
                <a:ea typeface="微软雅黑" panose="020B0503020204020204" charset="-122"/>
                <a:cs typeface="+mn-ea"/>
                <a:sym typeface="+mn-lt"/>
              </a:endParaRPr>
            </a:p>
            <a:p>
              <a:pPr>
                <a:lnSpc>
                  <a:spcPct val="150000"/>
                </a:lnSpc>
              </a:pPr>
              <a:r>
                <a:rPr lang="zh-CN" altLang="en-US" sz="1400" dirty="0">
                  <a:solidFill>
                    <a:schemeClr val="tx1"/>
                  </a:solidFill>
                  <a:latin typeface="微软雅黑" panose="020B0503020204020204" charset="-122"/>
                  <a:ea typeface="微软雅黑" panose="020B0503020204020204" charset="-122"/>
                  <a:cs typeface="+mn-ea"/>
                  <a:sym typeface="+mn-lt"/>
                </a:rPr>
                <a:t>在整个系统的设置上，汽车融资租</a:t>
              </a:r>
              <a:endParaRPr lang="zh-CN" altLang="en-US" sz="1400" dirty="0">
                <a:solidFill>
                  <a:schemeClr val="tx1"/>
                </a:solidFill>
                <a:latin typeface="微软雅黑" panose="020B0503020204020204" charset="-122"/>
                <a:ea typeface="微软雅黑" panose="020B0503020204020204" charset="-122"/>
                <a:cs typeface="+mn-ea"/>
                <a:sym typeface="+mn-lt"/>
              </a:endParaRPr>
            </a:p>
            <a:p>
              <a:pPr>
                <a:lnSpc>
                  <a:spcPct val="150000"/>
                </a:lnSpc>
              </a:pPr>
              <a:r>
                <a:rPr lang="zh-CN" altLang="en-US" sz="1400" dirty="0">
                  <a:solidFill>
                    <a:schemeClr val="tx1"/>
                  </a:solidFill>
                  <a:latin typeface="微软雅黑" panose="020B0503020204020204" charset="-122"/>
                  <a:ea typeface="微软雅黑" panose="020B0503020204020204" charset="-122"/>
                  <a:cs typeface="+mn-ea"/>
                  <a:sym typeface="+mn-lt"/>
                </a:rPr>
                <a:t>赁业务板块和企业的融资管理联系十分紧密</a:t>
              </a:r>
              <a:endParaRPr lang="zh-CN" altLang="en-US" sz="1400" dirty="0">
                <a:solidFill>
                  <a:schemeClr val="tx1"/>
                </a:solidFill>
                <a:latin typeface="微软雅黑" panose="020B0503020204020204" charset="-122"/>
                <a:ea typeface="微软雅黑" panose="020B0503020204020204" charset="-122"/>
                <a:cs typeface="+mn-ea"/>
                <a:sym typeface="+mn-lt"/>
              </a:endParaRPr>
            </a:p>
          </p:txBody>
        </p:sp>
        <p:sp>
          <p:nvSpPr>
            <p:cNvPr id="162" name="TextBox 69"/>
            <p:cNvSpPr txBox="1"/>
            <p:nvPr/>
          </p:nvSpPr>
          <p:spPr>
            <a:xfrm>
              <a:off x="1671" y="3217"/>
              <a:ext cx="5219" cy="2252"/>
            </a:xfrm>
            <a:prstGeom prst="rect">
              <a:avLst/>
            </a:prstGeom>
            <a:noFill/>
          </p:spPr>
          <p:txBody>
            <a:bodyPr wrap="square" rtlCol="0">
              <a:spAutoFit/>
            </a:bodyPr>
            <a:lstStyle/>
            <a:p>
              <a:pPr algn="r">
                <a:lnSpc>
                  <a:spcPct val="150000"/>
                </a:lnSpc>
              </a:pP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lt"/>
                </a:rPr>
                <a:t>客户管理</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r">
                <a:lnSpc>
                  <a:spcPct val="150000"/>
                </a:lnSpc>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1. 客户及联系人</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r">
                <a:lnSpc>
                  <a:spcPct val="150000"/>
                </a:lnSpc>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2. 厂商战略计划</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r">
                <a:lnSpc>
                  <a:spcPct val="150000"/>
                </a:lnSpc>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3. 客户评级</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163" name="TextBox 70"/>
            <p:cNvSpPr txBox="1"/>
            <p:nvPr/>
          </p:nvSpPr>
          <p:spPr>
            <a:xfrm>
              <a:off x="3173" y="5760"/>
              <a:ext cx="3714" cy="2252"/>
            </a:xfrm>
            <a:prstGeom prst="rect">
              <a:avLst/>
            </a:prstGeom>
            <a:noFill/>
          </p:spPr>
          <p:txBody>
            <a:bodyPr wrap="square" rtlCol="0">
              <a:spAutoFit/>
            </a:bodyPr>
            <a:lstStyle/>
            <a:p>
              <a:pPr algn="r">
                <a:lnSpc>
                  <a:spcPct val="150000"/>
                </a:lnSpc>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sym typeface="+mn-lt"/>
                </a:rPr>
                <a:t> </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lt"/>
                </a:rPr>
                <a:t>登录系统</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员工输入用户名及密码，登录管理平台，进入管理系统首页。</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164" name="TextBox 71"/>
            <p:cNvSpPr txBox="1"/>
            <p:nvPr/>
          </p:nvSpPr>
          <p:spPr>
            <a:xfrm>
              <a:off x="11856" y="3057"/>
              <a:ext cx="591" cy="485"/>
            </a:xfrm>
            <a:prstGeom prst="rect">
              <a:avLst/>
            </a:prstGeom>
            <a:noFill/>
            <a:extLst>
              <a:ext uri="{909E8E84-426E-40DD-AFC4-6F175D3DCCD1}">
                <a14:hiddenFill xmlns:a14="http://schemas.microsoft.com/office/drawing/2010/main">
                  <a:solidFill>
                    <a:schemeClr val="accent2"/>
                  </a:solidFill>
                </a14:hiddenFill>
              </a:ext>
            </a:extLst>
          </p:spPr>
          <p:txBody>
            <a:bodyPr wrap="none" rtlCol="0">
              <a:spAutoFit/>
            </a:bodyPr>
            <a:lstStyle/>
            <a:p>
              <a:r>
                <a:rPr lang="en-US" sz="1400" b="1">
                  <a:solidFill>
                    <a:schemeClr val="tx1"/>
                  </a:solidFill>
                  <a:latin typeface="微软雅黑" panose="020B0503020204020204" charset="-122"/>
                  <a:ea typeface="微软雅黑" panose="020B0503020204020204" charset="-122"/>
                  <a:cs typeface="+mn-ea"/>
                  <a:sym typeface="+mn-lt"/>
                </a:rPr>
                <a:t>03</a:t>
              </a:r>
              <a:endParaRPr lang="en-US" sz="1400" b="1">
                <a:solidFill>
                  <a:schemeClr val="tx1"/>
                </a:solidFill>
                <a:latin typeface="微软雅黑" panose="020B0503020204020204" charset="-122"/>
                <a:ea typeface="微软雅黑" panose="020B0503020204020204" charset="-122"/>
                <a:cs typeface="+mn-ea"/>
                <a:sym typeface="+mn-lt"/>
              </a:endParaRPr>
            </a:p>
          </p:txBody>
        </p:sp>
        <p:sp>
          <p:nvSpPr>
            <p:cNvPr id="165" name="TextBox 72"/>
            <p:cNvSpPr txBox="1"/>
            <p:nvPr/>
          </p:nvSpPr>
          <p:spPr>
            <a:xfrm>
              <a:off x="11856" y="4876"/>
              <a:ext cx="584" cy="485"/>
            </a:xfrm>
            <a:prstGeom prst="rect">
              <a:avLst/>
            </a:prstGeom>
            <a:noFill/>
            <a:extLst>
              <a:ext uri="{909E8E84-426E-40DD-AFC4-6F175D3DCCD1}">
                <a14:hiddenFill xmlns:a14="http://schemas.microsoft.com/office/drawing/2010/main">
                  <a:solidFill>
                    <a:schemeClr val="accent2"/>
                  </a:solidFill>
                </a14:hiddenFill>
              </a:ext>
            </a:extLst>
          </p:spPr>
          <p:txBody>
            <a:bodyPr wrap="none" rtlCol="0">
              <a:spAutoFit/>
            </a:bodyPr>
            <a:lstStyle/>
            <a:p>
              <a:r>
                <a:rPr lang="en-US" sz="1400" b="1">
                  <a:solidFill>
                    <a:schemeClr val="tx1"/>
                  </a:solidFill>
                  <a:latin typeface="微软雅黑" panose="020B0503020204020204" charset="-122"/>
                  <a:ea typeface="微软雅黑" panose="020B0503020204020204" charset="-122"/>
                  <a:cs typeface="+mn-ea"/>
                  <a:sym typeface="+mn-lt"/>
                </a:rPr>
                <a:t>04</a:t>
              </a:r>
              <a:endParaRPr lang="en-US" sz="1400" b="1">
                <a:solidFill>
                  <a:schemeClr val="tx1"/>
                </a:solidFill>
                <a:latin typeface="微软雅黑" panose="020B0503020204020204" charset="-122"/>
                <a:ea typeface="微软雅黑" panose="020B0503020204020204" charset="-122"/>
                <a:cs typeface="+mn-ea"/>
                <a:sym typeface="+mn-lt"/>
              </a:endParaRPr>
            </a:p>
          </p:txBody>
        </p:sp>
        <p:sp>
          <p:nvSpPr>
            <p:cNvPr id="166" name="TextBox 73"/>
            <p:cNvSpPr txBox="1"/>
            <p:nvPr/>
          </p:nvSpPr>
          <p:spPr>
            <a:xfrm>
              <a:off x="11856" y="7010"/>
              <a:ext cx="594" cy="485"/>
            </a:xfrm>
            <a:prstGeom prst="rect">
              <a:avLst/>
            </a:prstGeom>
            <a:noFill/>
            <a:extLst>
              <a:ext uri="{909E8E84-426E-40DD-AFC4-6F175D3DCCD1}">
                <a14:hiddenFill xmlns:a14="http://schemas.microsoft.com/office/drawing/2010/main">
                  <a:solidFill>
                    <a:schemeClr val="accent2"/>
                  </a:solidFill>
                </a14:hiddenFill>
              </a:ext>
            </a:extLst>
          </p:spPr>
          <p:txBody>
            <a:bodyPr wrap="none" rtlCol="0">
              <a:spAutoFit/>
            </a:bodyPr>
            <a:lstStyle/>
            <a:p>
              <a:r>
                <a:rPr lang="en-US" sz="1400" b="1">
                  <a:solidFill>
                    <a:schemeClr val="tx1"/>
                  </a:solidFill>
                  <a:latin typeface="微软雅黑" panose="020B0503020204020204" charset="-122"/>
                  <a:ea typeface="微软雅黑" panose="020B0503020204020204" charset="-122"/>
                  <a:cs typeface="+mn-ea"/>
                  <a:sym typeface="+mn-lt"/>
                </a:rPr>
                <a:t>05</a:t>
              </a:r>
              <a:endParaRPr lang="en-US" sz="1400" b="1">
                <a:solidFill>
                  <a:schemeClr val="tx1"/>
                </a:solidFill>
                <a:latin typeface="微软雅黑" panose="020B0503020204020204" charset="-122"/>
                <a:ea typeface="微软雅黑" panose="020B0503020204020204" charset="-122"/>
                <a:cs typeface="+mn-ea"/>
                <a:sym typeface="+mn-lt"/>
              </a:endParaRPr>
            </a:p>
          </p:txBody>
        </p:sp>
        <p:sp>
          <p:nvSpPr>
            <p:cNvPr id="167" name="TextBox 74"/>
            <p:cNvSpPr txBox="1"/>
            <p:nvPr/>
          </p:nvSpPr>
          <p:spPr>
            <a:xfrm>
              <a:off x="7086" y="3837"/>
              <a:ext cx="584" cy="485"/>
            </a:xfrm>
            <a:prstGeom prst="rect">
              <a:avLst/>
            </a:prstGeom>
            <a:noFill/>
            <a:extLst>
              <a:ext uri="{909E8E84-426E-40DD-AFC4-6F175D3DCCD1}">
                <a14:hiddenFill xmlns:a14="http://schemas.microsoft.com/office/drawing/2010/main">
                  <a:solidFill>
                    <a:schemeClr val="accent2"/>
                  </a:solidFill>
                </a14:hiddenFill>
              </a:ext>
            </a:extLst>
          </p:spPr>
          <p:txBody>
            <a:bodyPr wrap="none" rtlCol="0">
              <a:spAutoFit/>
            </a:bodyPr>
            <a:lstStyle/>
            <a:p>
              <a:r>
                <a:rPr lang="en-US" sz="1400" b="1">
                  <a:solidFill>
                    <a:schemeClr val="tx1"/>
                  </a:solidFill>
                  <a:latin typeface="微软雅黑" panose="020B0503020204020204" charset="-122"/>
                  <a:ea typeface="微软雅黑" panose="020B0503020204020204" charset="-122"/>
                  <a:cs typeface="+mn-ea"/>
                  <a:sym typeface="+mn-lt"/>
                </a:rPr>
                <a:t>02</a:t>
              </a:r>
              <a:endParaRPr lang="en-US" sz="1400" b="1">
                <a:solidFill>
                  <a:schemeClr val="tx1"/>
                </a:solidFill>
                <a:latin typeface="微软雅黑" panose="020B0503020204020204" charset="-122"/>
                <a:ea typeface="微软雅黑" panose="020B0503020204020204" charset="-122"/>
                <a:cs typeface="+mn-ea"/>
                <a:sym typeface="+mn-lt"/>
              </a:endParaRPr>
            </a:p>
          </p:txBody>
        </p:sp>
        <p:sp>
          <p:nvSpPr>
            <p:cNvPr id="168" name="TextBox 75"/>
            <p:cNvSpPr txBox="1"/>
            <p:nvPr/>
          </p:nvSpPr>
          <p:spPr>
            <a:xfrm>
              <a:off x="7093" y="5944"/>
              <a:ext cx="551" cy="485"/>
            </a:xfrm>
            <a:prstGeom prst="rect">
              <a:avLst/>
            </a:prstGeom>
            <a:noFill/>
            <a:extLst>
              <a:ext uri="{909E8E84-426E-40DD-AFC4-6F175D3DCCD1}">
                <a14:hiddenFill xmlns:a14="http://schemas.microsoft.com/office/drawing/2010/main">
                  <a:solidFill>
                    <a:schemeClr val="accent2"/>
                  </a:solidFill>
                </a14:hiddenFill>
              </a:ext>
            </a:extLst>
          </p:spPr>
          <p:txBody>
            <a:bodyPr wrap="none" rtlCol="0">
              <a:spAutoFit/>
            </a:bodyPr>
            <a:lstStyle/>
            <a:p>
              <a:r>
                <a:rPr lang="en-US" sz="1400" b="1">
                  <a:solidFill>
                    <a:schemeClr val="tx1"/>
                  </a:solidFill>
                  <a:latin typeface="微软雅黑" panose="020B0503020204020204" charset="-122"/>
                  <a:ea typeface="微软雅黑" panose="020B0503020204020204" charset="-122"/>
                  <a:cs typeface="+mn-ea"/>
                  <a:sym typeface="+mn-lt"/>
                </a:rPr>
                <a:t>01</a:t>
              </a:r>
              <a:endParaRPr lang="en-US" sz="1400" b="1">
                <a:solidFill>
                  <a:schemeClr val="tx1"/>
                </a:solidFill>
                <a:latin typeface="微软雅黑" panose="020B0503020204020204" charset="-122"/>
                <a:ea typeface="微软雅黑" panose="020B0503020204020204" charset="-122"/>
                <a:cs typeface="+mn-ea"/>
                <a:sym typeface="+mn-lt"/>
              </a:endParaRPr>
            </a:p>
          </p:txBody>
        </p:sp>
      </p:grpSp>
      <p:grpSp>
        <p:nvGrpSpPr>
          <p:cNvPr id="169" name="组合 168"/>
          <p:cNvGrpSpPr/>
          <p:nvPr/>
        </p:nvGrpSpPr>
        <p:grpSpPr>
          <a:xfrm>
            <a:off x="3630295" y="963930"/>
            <a:ext cx="4931410" cy="491490"/>
            <a:chOff x="5754" y="1960"/>
            <a:chExt cx="7766" cy="774"/>
          </a:xfrm>
        </p:grpSpPr>
        <p:sp>
          <p:nvSpPr>
            <p:cNvPr id="170" name="矩形: 圆角 43"/>
            <p:cNvSpPr/>
            <p:nvPr/>
          </p:nvSpPr>
          <p:spPr>
            <a:xfrm>
              <a:off x="6391" y="1960"/>
              <a:ext cx="6492" cy="774"/>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171" name="文本框 170"/>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业务操作系统的使用</a:t>
              </a:r>
              <a:endParaRPr lang="zh-CN" altLang="en-US" sz="2000" b="1" dirty="0">
                <a:solidFill>
                  <a:schemeClr val="bg1"/>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173"/>
                                        </p:tgtEl>
                                        <p:attrNameLst>
                                          <p:attrName>style.visibility</p:attrName>
                                        </p:attrNameLst>
                                      </p:cBhvr>
                                      <p:to>
                                        <p:strVal val="visible"/>
                                      </p:to>
                                    </p:set>
                                    <p:animEffect transition="in" filter="checkerboard(across)">
                                      <p:cBhvr>
                                        <p:cTn id="14" dur="500"/>
                                        <p:tgtEl>
                                          <p:spTgt spid="173"/>
                                        </p:tgtEl>
                                      </p:cBhvr>
                                    </p:animEffect>
                                  </p:childTnLst>
                                </p:cTn>
                              </p:par>
                              <p:par>
                                <p:cTn id="15" presetID="5" presetClass="entr" presetSubtype="10" fill="hold" nodeType="withEffect">
                                  <p:stCondLst>
                                    <p:cond delay="0"/>
                                  </p:stCondLst>
                                  <p:childTnLst>
                                    <p:set>
                                      <p:cBhvr>
                                        <p:cTn id="16" dur="1" fill="hold">
                                          <p:stCondLst>
                                            <p:cond delay="0"/>
                                          </p:stCondLst>
                                        </p:cTn>
                                        <p:tgtEl>
                                          <p:spTgt spid="169"/>
                                        </p:tgtEl>
                                        <p:attrNameLst>
                                          <p:attrName>style.visibility</p:attrName>
                                        </p:attrNameLst>
                                      </p:cBhvr>
                                      <p:to>
                                        <p:strVal val="visible"/>
                                      </p:to>
                                    </p:set>
                                    <p:animEffect transition="in" filter="checkerboard(across)">
                                      <p:cBhvr>
                                        <p:cTn id="17"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69" name="组合 168"/>
          <p:cNvGrpSpPr/>
          <p:nvPr/>
        </p:nvGrpSpPr>
        <p:grpSpPr>
          <a:xfrm>
            <a:off x="3630295" y="960755"/>
            <a:ext cx="4931410" cy="491490"/>
            <a:chOff x="5754" y="1960"/>
            <a:chExt cx="7766" cy="774"/>
          </a:xfrm>
        </p:grpSpPr>
        <p:sp>
          <p:nvSpPr>
            <p:cNvPr id="170" name="矩形: 圆角 43"/>
            <p:cNvSpPr/>
            <p:nvPr/>
          </p:nvSpPr>
          <p:spPr>
            <a:xfrm>
              <a:off x="6391" y="1960"/>
              <a:ext cx="6492" cy="774"/>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171" name="文本框 170"/>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sym typeface="+mn-ea"/>
                </a:rPr>
                <a:t>业务操作系统的使用</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5" name="TextBox 70"/>
          <p:cNvSpPr txBox="1"/>
          <p:nvPr/>
        </p:nvSpPr>
        <p:spPr>
          <a:xfrm>
            <a:off x="2536825" y="1452245"/>
            <a:ext cx="3311525" cy="506730"/>
          </a:xfrm>
          <a:prstGeom prst="rect">
            <a:avLst/>
          </a:prstGeom>
          <a:noFill/>
        </p:spPr>
        <p:txBody>
          <a:bodyPr wrap="square" rtlCol="0">
            <a:spAutoFit/>
          </a:bodyPr>
          <a:lstStyle/>
          <a:p>
            <a:pPr algn="l">
              <a:lnSpc>
                <a:spcPct val="150000"/>
              </a:lnSpc>
            </a:pPr>
            <a:r>
              <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lt"/>
              </a:rPr>
              <a:t>登录系统</a:t>
            </a:r>
            <a:endPar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grpSp>
        <p:nvGrpSpPr>
          <p:cNvPr id="7" name="组合 6"/>
          <p:cNvGrpSpPr/>
          <p:nvPr/>
        </p:nvGrpSpPr>
        <p:grpSpPr>
          <a:xfrm>
            <a:off x="1057448" y="1404620"/>
            <a:ext cx="1425575" cy="678354"/>
            <a:chOff x="6839" y="4423"/>
            <a:chExt cx="1764" cy="839"/>
          </a:xfrm>
        </p:grpSpPr>
        <p:sp>
          <p:nvSpPr>
            <p:cNvPr id="4" name="Freeform 56"/>
            <p:cNvSpPr>
              <a:spLocks noEditPoints="1"/>
            </p:cNvSpPr>
            <p:nvPr/>
          </p:nvSpPr>
          <p:spPr bwMode="auto">
            <a:xfrm rot="5400000" flipH="1">
              <a:off x="7301" y="3960"/>
              <a:ext cx="839" cy="1764"/>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solidFill>
              <a:schemeClr val="accent2"/>
            </a:solidFill>
            <a:ln>
              <a:noFill/>
            </a:ln>
          </p:spPr>
          <p:txBody>
            <a:bodyPr vert="horz" wrap="square" lIns="91440" tIns="45720" rIns="91440" bIns="45720" numCol="1" anchor="t" anchorCtr="0" compatLnSpc="1"/>
            <a:lstStyle/>
            <a:p>
              <a:endParaRPr lang="id-ID" sz="2400">
                <a:solidFill>
                  <a:schemeClr val="tx1"/>
                </a:solidFill>
                <a:latin typeface="微软雅黑" panose="020B0503020204020204" charset="-122"/>
                <a:ea typeface="微软雅黑" panose="020B0503020204020204" charset="-122"/>
                <a:cs typeface="+mn-ea"/>
                <a:sym typeface="+mn-lt"/>
              </a:endParaRPr>
            </a:p>
          </p:txBody>
        </p:sp>
        <p:sp>
          <p:nvSpPr>
            <p:cNvPr id="6" name="TextBox 75"/>
            <p:cNvSpPr txBox="1"/>
            <p:nvPr/>
          </p:nvSpPr>
          <p:spPr>
            <a:xfrm>
              <a:off x="6990" y="4634"/>
              <a:ext cx="551" cy="417"/>
            </a:xfrm>
            <a:prstGeom prst="rect">
              <a:avLst/>
            </a:prstGeom>
            <a:noFill/>
            <a:extLst>
              <a:ext uri="{909E8E84-426E-40DD-AFC4-6F175D3DCCD1}">
                <a14:hiddenFill xmlns:a14="http://schemas.microsoft.com/office/drawing/2010/main">
                  <a:solidFill>
                    <a:schemeClr val="accent2"/>
                  </a:solidFill>
                </a14:hiddenFill>
              </a:ext>
            </a:extLst>
          </p:spPr>
          <p:txBody>
            <a:bodyPr wrap="square" rtlCol="0">
              <a:spAutoFit/>
            </a:bodyPr>
            <a:lstStyle/>
            <a:p>
              <a:r>
                <a:rPr lang="en-US" sz="1600" b="1">
                  <a:solidFill>
                    <a:schemeClr val="tx1"/>
                  </a:solidFill>
                  <a:latin typeface="微软雅黑" panose="020B0503020204020204" charset="-122"/>
                  <a:ea typeface="微软雅黑" panose="020B0503020204020204" charset="-122"/>
                  <a:cs typeface="+mn-ea"/>
                  <a:sym typeface="+mn-lt"/>
                </a:rPr>
                <a:t>01</a:t>
              </a:r>
              <a:endParaRPr lang="en-US" sz="1600" b="1">
                <a:solidFill>
                  <a:schemeClr val="tx1"/>
                </a:solidFill>
                <a:latin typeface="微软雅黑" panose="020B0503020204020204" charset="-122"/>
                <a:ea typeface="微软雅黑" panose="020B0503020204020204" charset="-122"/>
                <a:cs typeface="+mn-ea"/>
                <a:sym typeface="+mn-lt"/>
              </a:endParaRPr>
            </a:p>
          </p:txBody>
        </p:sp>
      </p:grpSp>
      <p:sp>
        <p:nvSpPr>
          <p:cNvPr id="8" name="TextBox 70"/>
          <p:cNvSpPr txBox="1"/>
          <p:nvPr/>
        </p:nvSpPr>
        <p:spPr>
          <a:xfrm>
            <a:off x="1160780" y="2082800"/>
            <a:ext cx="9578975" cy="1060450"/>
          </a:xfrm>
          <a:prstGeom prst="rect">
            <a:avLst/>
          </a:prstGeom>
          <a:noFill/>
        </p:spPr>
        <p:txBody>
          <a:bodyPr wrap="square" rtlCol="0">
            <a:spAutoFit/>
          </a:bodyPr>
          <a:lstStyle/>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员工输入用户名及密码，登录管理平台，进入管理系统首页。</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首页会显示公司最新的业务新闻和重要通知。“待办工作”部分显示登录员工未完成的工作事项，提示员工完成工作计划。“流程中心”部分显示员工提交工作的实时进展，保证工作及时完成。</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13" name="TextBox 70"/>
          <p:cNvSpPr txBox="1"/>
          <p:nvPr/>
        </p:nvSpPr>
        <p:spPr>
          <a:xfrm>
            <a:off x="2482850" y="3458845"/>
            <a:ext cx="3311525" cy="506730"/>
          </a:xfrm>
          <a:prstGeom prst="rect">
            <a:avLst/>
          </a:prstGeom>
          <a:noFill/>
        </p:spPr>
        <p:txBody>
          <a:bodyPr wrap="square" rtlCol="0">
            <a:spAutoFit/>
          </a:bodyPr>
          <a:lstStyle/>
          <a:p>
            <a:pPr algn="l">
              <a:lnSpc>
                <a:spcPct val="150000"/>
              </a:lnSpc>
            </a:pPr>
            <a:r>
              <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lt"/>
              </a:rPr>
              <a:t>客户管理</a:t>
            </a:r>
            <a:endPar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grpSp>
        <p:nvGrpSpPr>
          <p:cNvPr id="14" name="组合 13"/>
          <p:cNvGrpSpPr/>
          <p:nvPr/>
        </p:nvGrpSpPr>
        <p:grpSpPr>
          <a:xfrm>
            <a:off x="1003473" y="3411220"/>
            <a:ext cx="1425575" cy="678354"/>
            <a:chOff x="6839" y="4423"/>
            <a:chExt cx="1764" cy="839"/>
          </a:xfrm>
        </p:grpSpPr>
        <p:sp>
          <p:nvSpPr>
            <p:cNvPr id="15" name="Freeform 56"/>
            <p:cNvSpPr>
              <a:spLocks noEditPoints="1"/>
            </p:cNvSpPr>
            <p:nvPr/>
          </p:nvSpPr>
          <p:spPr bwMode="auto">
            <a:xfrm rot="5400000" flipH="1">
              <a:off x="7301" y="3960"/>
              <a:ext cx="839" cy="1764"/>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solidFill>
              <a:schemeClr val="accent2"/>
            </a:solidFill>
            <a:ln>
              <a:noFill/>
            </a:ln>
          </p:spPr>
          <p:txBody>
            <a:bodyPr vert="horz" wrap="square" lIns="91440" tIns="45720" rIns="91440" bIns="45720" numCol="1" anchor="t" anchorCtr="0" compatLnSpc="1"/>
            <a:lstStyle/>
            <a:p>
              <a:endParaRPr lang="id-ID" sz="2400">
                <a:solidFill>
                  <a:schemeClr val="tx1"/>
                </a:solidFill>
                <a:latin typeface="微软雅黑" panose="020B0503020204020204" charset="-122"/>
                <a:ea typeface="微软雅黑" panose="020B0503020204020204" charset="-122"/>
                <a:cs typeface="+mn-ea"/>
                <a:sym typeface="+mn-lt"/>
              </a:endParaRPr>
            </a:p>
          </p:txBody>
        </p:sp>
        <p:sp>
          <p:nvSpPr>
            <p:cNvPr id="16" name="TextBox 75"/>
            <p:cNvSpPr txBox="1"/>
            <p:nvPr/>
          </p:nvSpPr>
          <p:spPr>
            <a:xfrm>
              <a:off x="6990" y="4634"/>
              <a:ext cx="551" cy="417"/>
            </a:xfrm>
            <a:prstGeom prst="rect">
              <a:avLst/>
            </a:prstGeom>
            <a:noFill/>
            <a:extLst>
              <a:ext uri="{909E8E84-426E-40DD-AFC4-6F175D3DCCD1}">
                <a14:hiddenFill xmlns:a14="http://schemas.microsoft.com/office/drawing/2010/main">
                  <a:solidFill>
                    <a:schemeClr val="accent2"/>
                  </a:solidFill>
                </a14:hiddenFill>
              </a:ext>
            </a:extLst>
          </p:spPr>
          <p:txBody>
            <a:bodyPr wrap="square" rtlCol="0">
              <a:spAutoFit/>
            </a:bodyPr>
            <a:lstStyle/>
            <a:p>
              <a:r>
                <a:rPr lang="en-US" sz="1600" b="1">
                  <a:solidFill>
                    <a:schemeClr val="tx1"/>
                  </a:solidFill>
                  <a:latin typeface="微软雅黑" panose="020B0503020204020204" charset="-122"/>
                  <a:ea typeface="微软雅黑" panose="020B0503020204020204" charset="-122"/>
                  <a:cs typeface="+mn-ea"/>
                  <a:sym typeface="+mn-lt"/>
                </a:rPr>
                <a:t>02</a:t>
              </a:r>
              <a:endParaRPr lang="en-US" sz="1600" b="1">
                <a:solidFill>
                  <a:schemeClr val="tx1"/>
                </a:solidFill>
                <a:latin typeface="微软雅黑" panose="020B0503020204020204" charset="-122"/>
                <a:ea typeface="微软雅黑" panose="020B0503020204020204" charset="-122"/>
                <a:cs typeface="+mn-ea"/>
                <a:sym typeface="+mn-lt"/>
              </a:endParaRPr>
            </a:p>
          </p:txBody>
        </p:sp>
      </p:grpSp>
      <p:sp>
        <p:nvSpPr>
          <p:cNvPr id="17" name="TextBox 70"/>
          <p:cNvSpPr txBox="1"/>
          <p:nvPr/>
        </p:nvSpPr>
        <p:spPr>
          <a:xfrm>
            <a:off x="1106805" y="4089400"/>
            <a:ext cx="9578975" cy="2353310"/>
          </a:xfrm>
          <a:prstGeom prst="rect">
            <a:avLst/>
          </a:prstGeom>
          <a:noFill/>
        </p:spPr>
        <p:txBody>
          <a:bodyPr wrap="square" rtlCol="0">
            <a:spAutoFit/>
          </a:bodyPr>
          <a:lstStyle/>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客户管理部分包括客户信息的录入、管理、实时更新以及对客户资质进行审核评级。</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1. 客户及联系人</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该功能用于客户信息的管理。</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2. 厂商战略计划</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该功能用于合作厂商信息的管理。</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3. 客户评级</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该功能主要是对承租人的信用资质进行评估，依据承租人的评级得分设计租赁方案，以降低风险。</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169"/>
                                        </p:tgtEl>
                                        <p:attrNameLst>
                                          <p:attrName>style.visibility</p:attrName>
                                        </p:attrNameLst>
                                      </p:cBhvr>
                                      <p:to>
                                        <p:strVal val="visible"/>
                                      </p:to>
                                    </p:set>
                                    <p:animEffect transition="in" filter="blinds(horizontal)">
                                      <p:cBhvr>
                                        <p:cTn id="14" dur="500"/>
                                        <p:tgtEl>
                                          <p:spTgt spid="169"/>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par>
                                <p:cTn id="18" presetID="3" presetClass="entr" presetSubtype="1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linds(horizontal)">
                                      <p:cBhvr>
                                        <p:cTn id="26" dur="500"/>
                                        <p:tgtEl>
                                          <p:spTgt spid="13"/>
                                        </p:tgtEl>
                                      </p:cBhvr>
                                    </p:animEffect>
                                  </p:childTnLst>
                                </p:cTn>
                              </p:par>
                              <p:par>
                                <p:cTn id="27" presetID="3" presetClass="entr" presetSubtype="1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linds(horizontal)">
                                      <p:cBhvr>
                                        <p:cTn id="29" dur="500"/>
                                        <p:tgtEl>
                                          <p:spTgt spid="14"/>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5" grpId="0"/>
      <p:bldP spid="5" grpId="1"/>
      <p:bldP spid="8" grpId="0"/>
      <p:bldP spid="8" grpId="1"/>
      <p:bldP spid="13" grpId="0"/>
      <p:bldP spid="13" grpId="1"/>
      <p:bldP spid="17" grpId="0"/>
      <p:bldP spid="1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69" name="组合 168"/>
          <p:cNvGrpSpPr/>
          <p:nvPr/>
        </p:nvGrpSpPr>
        <p:grpSpPr>
          <a:xfrm>
            <a:off x="3630295" y="960755"/>
            <a:ext cx="4931410" cy="491490"/>
            <a:chOff x="5754" y="1960"/>
            <a:chExt cx="7766" cy="774"/>
          </a:xfrm>
        </p:grpSpPr>
        <p:sp>
          <p:nvSpPr>
            <p:cNvPr id="170" name="矩形: 圆角 43"/>
            <p:cNvSpPr/>
            <p:nvPr/>
          </p:nvSpPr>
          <p:spPr>
            <a:xfrm>
              <a:off x="6391" y="1960"/>
              <a:ext cx="6492" cy="774"/>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171" name="文本框 170"/>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sym typeface="+mn-ea"/>
                </a:rPr>
                <a:t>业务操作系统的使用</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5" name="TextBox 70"/>
          <p:cNvSpPr txBox="1"/>
          <p:nvPr/>
        </p:nvSpPr>
        <p:spPr>
          <a:xfrm>
            <a:off x="2536825" y="1452245"/>
            <a:ext cx="3311525" cy="506730"/>
          </a:xfrm>
          <a:prstGeom prst="rect">
            <a:avLst/>
          </a:prstGeom>
          <a:noFill/>
        </p:spPr>
        <p:txBody>
          <a:bodyPr wrap="square" rtlCol="0">
            <a:spAutoFit/>
          </a:bodyPr>
          <a:lstStyle/>
          <a:p>
            <a:pPr algn="l">
              <a:lnSpc>
                <a:spcPct val="150000"/>
              </a:lnSpc>
            </a:pPr>
            <a:r>
              <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lt"/>
              </a:rPr>
              <a:t>项目管理</a:t>
            </a:r>
            <a:endPar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grpSp>
        <p:nvGrpSpPr>
          <p:cNvPr id="7" name="组合 6"/>
          <p:cNvGrpSpPr/>
          <p:nvPr/>
        </p:nvGrpSpPr>
        <p:grpSpPr>
          <a:xfrm>
            <a:off x="1057448" y="1404620"/>
            <a:ext cx="1425575" cy="678354"/>
            <a:chOff x="6839" y="4423"/>
            <a:chExt cx="1764" cy="839"/>
          </a:xfrm>
        </p:grpSpPr>
        <p:sp>
          <p:nvSpPr>
            <p:cNvPr id="4" name="Freeform 56"/>
            <p:cNvSpPr>
              <a:spLocks noEditPoints="1"/>
            </p:cNvSpPr>
            <p:nvPr/>
          </p:nvSpPr>
          <p:spPr bwMode="auto">
            <a:xfrm rot="5400000" flipH="1">
              <a:off x="7301" y="3960"/>
              <a:ext cx="839" cy="1764"/>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solidFill>
              <a:schemeClr val="accent2"/>
            </a:solidFill>
            <a:ln>
              <a:noFill/>
            </a:ln>
          </p:spPr>
          <p:txBody>
            <a:bodyPr vert="horz" wrap="square" lIns="91440" tIns="45720" rIns="91440" bIns="45720" numCol="1" anchor="t" anchorCtr="0" compatLnSpc="1"/>
            <a:lstStyle/>
            <a:p>
              <a:endParaRPr lang="id-ID" sz="2400">
                <a:solidFill>
                  <a:schemeClr val="tx1"/>
                </a:solidFill>
                <a:latin typeface="微软雅黑" panose="020B0503020204020204" charset="-122"/>
                <a:ea typeface="微软雅黑" panose="020B0503020204020204" charset="-122"/>
                <a:cs typeface="+mn-ea"/>
                <a:sym typeface="+mn-lt"/>
              </a:endParaRPr>
            </a:p>
          </p:txBody>
        </p:sp>
        <p:sp>
          <p:nvSpPr>
            <p:cNvPr id="6" name="TextBox 75"/>
            <p:cNvSpPr txBox="1"/>
            <p:nvPr/>
          </p:nvSpPr>
          <p:spPr>
            <a:xfrm>
              <a:off x="6990" y="4634"/>
              <a:ext cx="551" cy="417"/>
            </a:xfrm>
            <a:prstGeom prst="rect">
              <a:avLst/>
            </a:prstGeom>
            <a:noFill/>
            <a:extLst>
              <a:ext uri="{909E8E84-426E-40DD-AFC4-6F175D3DCCD1}">
                <a14:hiddenFill xmlns:a14="http://schemas.microsoft.com/office/drawing/2010/main">
                  <a:solidFill>
                    <a:schemeClr val="accent2"/>
                  </a:solidFill>
                </a14:hiddenFill>
              </a:ext>
            </a:extLst>
          </p:spPr>
          <p:txBody>
            <a:bodyPr wrap="square" rtlCol="0">
              <a:spAutoFit/>
            </a:bodyPr>
            <a:lstStyle/>
            <a:p>
              <a:r>
                <a:rPr lang="en-US" sz="1600" b="1">
                  <a:solidFill>
                    <a:schemeClr val="tx1"/>
                  </a:solidFill>
                  <a:latin typeface="微软雅黑" panose="020B0503020204020204" charset="-122"/>
                  <a:ea typeface="微软雅黑" panose="020B0503020204020204" charset="-122"/>
                  <a:cs typeface="+mn-ea"/>
                  <a:sym typeface="+mn-lt"/>
                </a:rPr>
                <a:t>03</a:t>
              </a:r>
              <a:endParaRPr lang="en-US" sz="1600" b="1">
                <a:solidFill>
                  <a:schemeClr val="tx1"/>
                </a:solidFill>
                <a:latin typeface="微软雅黑" panose="020B0503020204020204" charset="-122"/>
                <a:ea typeface="微软雅黑" panose="020B0503020204020204" charset="-122"/>
                <a:cs typeface="+mn-ea"/>
                <a:sym typeface="+mn-lt"/>
              </a:endParaRPr>
            </a:p>
          </p:txBody>
        </p:sp>
      </p:grpSp>
      <p:sp>
        <p:nvSpPr>
          <p:cNvPr id="8" name="TextBox 70"/>
          <p:cNvSpPr txBox="1"/>
          <p:nvPr/>
        </p:nvSpPr>
        <p:spPr>
          <a:xfrm>
            <a:off x="1160780" y="2082800"/>
            <a:ext cx="9578975" cy="737235"/>
          </a:xfrm>
          <a:prstGeom prst="rect">
            <a:avLst/>
          </a:prstGeom>
          <a:noFill/>
        </p:spPr>
        <p:txBody>
          <a:bodyPr wrap="square" rtlCol="0">
            <a:spAutoFit/>
          </a:bodyPr>
          <a:lstStyle/>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这一部分整合了与业务相关的立项、审批和查询功能。工作人员用租赁合同代表新的租赁项目，发起审批流程。通过“项目立项查询”部分可以跟进项目审批进度。待项目审批通过后就可以进入合同管理部分进行下一步操作。</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13" name="TextBox 70"/>
          <p:cNvSpPr txBox="1"/>
          <p:nvPr/>
        </p:nvSpPr>
        <p:spPr>
          <a:xfrm>
            <a:off x="2536825" y="2985135"/>
            <a:ext cx="3311525" cy="506730"/>
          </a:xfrm>
          <a:prstGeom prst="rect">
            <a:avLst/>
          </a:prstGeom>
          <a:noFill/>
        </p:spPr>
        <p:txBody>
          <a:bodyPr wrap="square" rtlCol="0">
            <a:spAutoFit/>
          </a:bodyPr>
          <a:lstStyle/>
          <a:p>
            <a:pPr algn="l">
              <a:lnSpc>
                <a:spcPct val="150000"/>
              </a:lnSpc>
            </a:pPr>
            <a:r>
              <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lt"/>
              </a:rPr>
              <a:t>合同管理</a:t>
            </a:r>
            <a:endPar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grpSp>
        <p:nvGrpSpPr>
          <p:cNvPr id="14" name="组合 13"/>
          <p:cNvGrpSpPr/>
          <p:nvPr/>
        </p:nvGrpSpPr>
        <p:grpSpPr>
          <a:xfrm>
            <a:off x="1057448" y="2937510"/>
            <a:ext cx="1425575" cy="678354"/>
            <a:chOff x="6839" y="4423"/>
            <a:chExt cx="1764" cy="839"/>
          </a:xfrm>
        </p:grpSpPr>
        <p:sp>
          <p:nvSpPr>
            <p:cNvPr id="15" name="Freeform 56"/>
            <p:cNvSpPr>
              <a:spLocks noEditPoints="1"/>
            </p:cNvSpPr>
            <p:nvPr/>
          </p:nvSpPr>
          <p:spPr bwMode="auto">
            <a:xfrm rot="5400000" flipH="1">
              <a:off x="7301" y="3960"/>
              <a:ext cx="839" cy="1764"/>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solidFill>
              <a:schemeClr val="accent2"/>
            </a:solidFill>
            <a:ln>
              <a:noFill/>
            </a:ln>
          </p:spPr>
          <p:txBody>
            <a:bodyPr vert="horz" wrap="square" lIns="91440" tIns="45720" rIns="91440" bIns="45720" numCol="1" anchor="t" anchorCtr="0" compatLnSpc="1"/>
            <a:lstStyle/>
            <a:p>
              <a:endParaRPr lang="id-ID" sz="2400">
                <a:solidFill>
                  <a:schemeClr val="tx1"/>
                </a:solidFill>
                <a:latin typeface="微软雅黑" panose="020B0503020204020204" charset="-122"/>
                <a:ea typeface="微软雅黑" panose="020B0503020204020204" charset="-122"/>
                <a:cs typeface="+mn-ea"/>
                <a:sym typeface="+mn-lt"/>
              </a:endParaRPr>
            </a:p>
          </p:txBody>
        </p:sp>
        <p:sp>
          <p:nvSpPr>
            <p:cNvPr id="16" name="TextBox 75"/>
            <p:cNvSpPr txBox="1"/>
            <p:nvPr/>
          </p:nvSpPr>
          <p:spPr>
            <a:xfrm>
              <a:off x="6990" y="4634"/>
              <a:ext cx="551" cy="417"/>
            </a:xfrm>
            <a:prstGeom prst="rect">
              <a:avLst/>
            </a:prstGeom>
            <a:noFill/>
            <a:extLst>
              <a:ext uri="{909E8E84-426E-40DD-AFC4-6F175D3DCCD1}">
                <a14:hiddenFill xmlns:a14="http://schemas.microsoft.com/office/drawing/2010/main">
                  <a:solidFill>
                    <a:schemeClr val="accent2"/>
                  </a:solidFill>
                </a14:hiddenFill>
              </a:ext>
            </a:extLst>
          </p:spPr>
          <p:txBody>
            <a:bodyPr wrap="square" rtlCol="0">
              <a:spAutoFit/>
            </a:bodyPr>
            <a:lstStyle/>
            <a:p>
              <a:r>
                <a:rPr lang="en-US" sz="1600" b="1">
                  <a:solidFill>
                    <a:schemeClr val="tx1"/>
                  </a:solidFill>
                  <a:latin typeface="微软雅黑" panose="020B0503020204020204" charset="-122"/>
                  <a:ea typeface="微软雅黑" panose="020B0503020204020204" charset="-122"/>
                  <a:cs typeface="+mn-ea"/>
                  <a:sym typeface="+mn-lt"/>
                </a:rPr>
                <a:t>04</a:t>
              </a:r>
              <a:endParaRPr lang="en-US" sz="1600" b="1">
                <a:solidFill>
                  <a:schemeClr val="tx1"/>
                </a:solidFill>
                <a:latin typeface="微软雅黑" panose="020B0503020204020204" charset="-122"/>
                <a:ea typeface="微软雅黑" panose="020B0503020204020204" charset="-122"/>
                <a:cs typeface="+mn-ea"/>
                <a:sym typeface="+mn-lt"/>
              </a:endParaRPr>
            </a:p>
          </p:txBody>
        </p:sp>
      </p:grpSp>
      <p:sp>
        <p:nvSpPr>
          <p:cNvPr id="17" name="TextBox 70"/>
          <p:cNvSpPr txBox="1"/>
          <p:nvPr/>
        </p:nvSpPr>
        <p:spPr>
          <a:xfrm>
            <a:off x="1160780" y="3615690"/>
            <a:ext cx="9578975" cy="2676525"/>
          </a:xfrm>
          <a:prstGeom prst="rect">
            <a:avLst/>
          </a:prstGeom>
          <a:noFill/>
        </p:spPr>
        <p:txBody>
          <a:bodyPr wrap="square" rtlCol="0">
            <a:spAutoFit/>
          </a:bodyPr>
          <a:lstStyle/>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该功能用于汽车融资租赁相关合同文本的制作、存档、查询、后期执行及合同变更。</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1. 合同制作</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汽车融资租赁业务涉及汽车采购合同及融资租赁合同。通过“采购合同录入”和“租赁合同录入”，将合同相关参数录入系统，可创建采购合同和租赁合同信息并进入项目立项审批流程。如果使用的是制式合同，则可以在系统中直接生成文本交付打印。</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2. 合同付款</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项目管理中的立项审批通过后即开始合同的执行。涉及合同付款申请、审批和执行的操作，则通过“合同管理”中的“采购付款申请”及“租赁付款申请”部分完成。同样可以通过系统查询任意一笔合同的付款流程记录。</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169"/>
                                        </p:tgtEl>
                                        <p:attrNameLst>
                                          <p:attrName>style.visibility</p:attrName>
                                        </p:attrNameLst>
                                      </p:cBhvr>
                                      <p:to>
                                        <p:strVal val="visible"/>
                                      </p:to>
                                    </p:set>
                                    <p:animEffect transition="in" filter="fade">
                                      <p:cBhvr>
                                        <p:cTn id="14" dur="500"/>
                                        <p:tgtEl>
                                          <p:spTgt spid="16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5" grpId="0"/>
      <p:bldP spid="5" grpId="1"/>
      <p:bldP spid="8" grpId="0"/>
      <p:bldP spid="8" grpId="1"/>
      <p:bldP spid="13" grpId="0"/>
      <p:bldP spid="13" grpId="1"/>
      <p:bldP spid="17" grpId="0"/>
      <p:bldP spid="1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1">
            <a:alphaModFix amt="30000"/>
            <a:clrChange>
              <a:clrFrom>
                <a:srgbClr val="FFFFFF">
                  <a:alpha val="100000"/>
                </a:srgbClr>
              </a:clrFrom>
              <a:clrTo>
                <a:srgbClr val="FFFFFF">
                  <a:alpha val="100000"/>
                  <a:alpha val="0"/>
                </a:srgbClr>
              </a:clrTo>
            </a:clrChange>
          </a:blip>
          <a:stretch>
            <a:fillRect/>
          </a:stretch>
        </p:blipFill>
        <p:spPr>
          <a:xfrm>
            <a:off x="-90805" y="-342265"/>
            <a:ext cx="12282805" cy="7200000"/>
          </a:xfrm>
          <a:prstGeom prst="rect">
            <a:avLst/>
          </a:prstGeom>
        </p:spPr>
      </p:pic>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69" name="组合 168"/>
          <p:cNvGrpSpPr/>
          <p:nvPr/>
        </p:nvGrpSpPr>
        <p:grpSpPr>
          <a:xfrm>
            <a:off x="3630295" y="960755"/>
            <a:ext cx="4931410" cy="491490"/>
            <a:chOff x="5754" y="1960"/>
            <a:chExt cx="7766" cy="774"/>
          </a:xfrm>
        </p:grpSpPr>
        <p:sp>
          <p:nvSpPr>
            <p:cNvPr id="170" name="矩形: 圆角 43"/>
            <p:cNvSpPr/>
            <p:nvPr/>
          </p:nvSpPr>
          <p:spPr>
            <a:xfrm>
              <a:off x="6391" y="1960"/>
              <a:ext cx="6492" cy="774"/>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171" name="文本框 170"/>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sym typeface="+mn-ea"/>
                </a:rPr>
                <a:t>业务操作系统的使用</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5" name="TextBox 70"/>
          <p:cNvSpPr txBox="1"/>
          <p:nvPr/>
        </p:nvSpPr>
        <p:spPr>
          <a:xfrm>
            <a:off x="2536825" y="1884045"/>
            <a:ext cx="3311525" cy="506730"/>
          </a:xfrm>
          <a:prstGeom prst="rect">
            <a:avLst/>
          </a:prstGeom>
          <a:noFill/>
        </p:spPr>
        <p:txBody>
          <a:bodyPr wrap="square" rtlCol="0">
            <a:spAutoFit/>
          </a:bodyPr>
          <a:lstStyle/>
          <a:p>
            <a:pPr algn="l">
              <a:lnSpc>
                <a:spcPct val="150000"/>
              </a:lnSpc>
            </a:pPr>
            <a:r>
              <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lt"/>
              </a:rPr>
              <a:t>其他功能</a:t>
            </a:r>
            <a:endPar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grpSp>
        <p:nvGrpSpPr>
          <p:cNvPr id="7" name="组合 6"/>
          <p:cNvGrpSpPr/>
          <p:nvPr/>
        </p:nvGrpSpPr>
        <p:grpSpPr>
          <a:xfrm>
            <a:off x="1057448" y="1836420"/>
            <a:ext cx="1425575" cy="678354"/>
            <a:chOff x="6839" y="4423"/>
            <a:chExt cx="1764" cy="839"/>
          </a:xfrm>
        </p:grpSpPr>
        <p:sp>
          <p:nvSpPr>
            <p:cNvPr id="4" name="Freeform 56"/>
            <p:cNvSpPr>
              <a:spLocks noEditPoints="1"/>
            </p:cNvSpPr>
            <p:nvPr/>
          </p:nvSpPr>
          <p:spPr bwMode="auto">
            <a:xfrm rot="5400000" flipH="1">
              <a:off x="7301" y="3960"/>
              <a:ext cx="839" cy="1764"/>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solidFill>
              <a:schemeClr val="accent2"/>
            </a:solidFill>
            <a:ln>
              <a:noFill/>
            </a:ln>
          </p:spPr>
          <p:txBody>
            <a:bodyPr vert="horz" wrap="square" lIns="91440" tIns="45720" rIns="91440" bIns="45720" numCol="1" anchor="t" anchorCtr="0" compatLnSpc="1"/>
            <a:lstStyle/>
            <a:p>
              <a:endParaRPr lang="id-ID" sz="2400">
                <a:solidFill>
                  <a:schemeClr val="tx1"/>
                </a:solidFill>
                <a:latin typeface="微软雅黑" panose="020B0503020204020204" charset="-122"/>
                <a:ea typeface="微软雅黑" panose="020B0503020204020204" charset="-122"/>
                <a:cs typeface="+mn-ea"/>
                <a:sym typeface="+mn-lt"/>
              </a:endParaRPr>
            </a:p>
          </p:txBody>
        </p:sp>
        <p:sp>
          <p:nvSpPr>
            <p:cNvPr id="6" name="TextBox 75"/>
            <p:cNvSpPr txBox="1"/>
            <p:nvPr/>
          </p:nvSpPr>
          <p:spPr>
            <a:xfrm>
              <a:off x="6990" y="4634"/>
              <a:ext cx="551" cy="417"/>
            </a:xfrm>
            <a:prstGeom prst="rect">
              <a:avLst/>
            </a:prstGeom>
            <a:noFill/>
            <a:extLst>
              <a:ext uri="{909E8E84-426E-40DD-AFC4-6F175D3DCCD1}">
                <a14:hiddenFill xmlns:a14="http://schemas.microsoft.com/office/drawing/2010/main">
                  <a:solidFill>
                    <a:schemeClr val="accent2"/>
                  </a:solidFill>
                </a14:hiddenFill>
              </a:ext>
            </a:extLst>
          </p:spPr>
          <p:txBody>
            <a:bodyPr wrap="square" rtlCol="0">
              <a:spAutoFit/>
            </a:bodyPr>
            <a:lstStyle/>
            <a:p>
              <a:r>
                <a:rPr lang="en-US" sz="1600" b="1">
                  <a:solidFill>
                    <a:schemeClr val="tx1"/>
                  </a:solidFill>
                  <a:latin typeface="微软雅黑" panose="020B0503020204020204" charset="-122"/>
                  <a:ea typeface="微软雅黑" panose="020B0503020204020204" charset="-122"/>
                  <a:cs typeface="+mn-ea"/>
                  <a:sym typeface="+mn-lt"/>
                </a:rPr>
                <a:t>05</a:t>
              </a:r>
              <a:endParaRPr lang="en-US" sz="1600" b="1">
                <a:solidFill>
                  <a:schemeClr val="tx1"/>
                </a:solidFill>
                <a:latin typeface="微软雅黑" panose="020B0503020204020204" charset="-122"/>
                <a:ea typeface="微软雅黑" panose="020B0503020204020204" charset="-122"/>
                <a:cs typeface="+mn-ea"/>
                <a:sym typeface="+mn-lt"/>
              </a:endParaRPr>
            </a:p>
          </p:txBody>
        </p:sp>
      </p:grpSp>
      <p:sp>
        <p:nvSpPr>
          <p:cNvPr id="8" name="TextBox 70"/>
          <p:cNvSpPr txBox="1"/>
          <p:nvPr/>
        </p:nvSpPr>
        <p:spPr>
          <a:xfrm>
            <a:off x="1179195" y="2501900"/>
            <a:ext cx="9578975" cy="1060450"/>
          </a:xfrm>
          <a:prstGeom prst="rect">
            <a:avLst/>
          </a:prstGeom>
          <a:noFill/>
        </p:spPr>
        <p:txBody>
          <a:bodyPr wrap="square" rtlCol="0">
            <a:spAutoFit/>
          </a:bodyPr>
          <a:lstStyle/>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因为汽车融资租赁不仅涉及融资还涉及融物，在整个系统的设置上，汽车融资租赁业务板块和企业的融资管理联系十分紧密，所以与资产管理和财务管理也整合在一起。由于融资管理、资产管理与财务管理更多的是企业宏观管控，在此就不多做介绍。</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169"/>
                                        </p:tgtEl>
                                        <p:attrNameLst>
                                          <p:attrName>style.visibility</p:attrName>
                                        </p:attrNameLst>
                                      </p:cBhvr>
                                      <p:to>
                                        <p:strVal val="visible"/>
                                      </p:to>
                                    </p:set>
                                    <p:animEffect transition="in" filter="checkerboard(across)">
                                      <p:cBhvr>
                                        <p:cTn id="14" dur="500"/>
                                        <p:tgtEl>
                                          <p:spTgt spid="169"/>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par>
                                <p:cTn id="18" presetID="5" presetClass="entr" presetSubtype="1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heckerboard(across)">
                                      <p:cBhvr>
                                        <p:cTn id="20" dur="500"/>
                                        <p:tgtEl>
                                          <p:spTgt spid="7"/>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checkerboard(across)">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5" grpId="0"/>
      <p:bldP spid="5" grpId="1"/>
      <p:bldP spid="8" grpId="0"/>
      <p:bldP spid="8"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362262" y="2505895"/>
            <a:ext cx="5260800" cy="1106805"/>
          </a:xfrm>
          <a:prstGeom prst="rect">
            <a:avLst/>
          </a:prstGeom>
          <a:noFill/>
        </p:spPr>
        <p:txBody>
          <a:bodyPr wrap="square" rtlCol="0">
            <a:spAutoFit/>
          </a:bodyPr>
          <a:lstStyle/>
          <a:p>
            <a:r>
              <a:rPr lang="zh-CN" altLang="en-US" sz="6600" dirty="0">
                <a:latin typeface="思源宋体 CN Heavy" panose="02020900000000000000" pitchFamily="18" charset="-122"/>
                <a:ea typeface="思源宋体 CN Heavy" panose="02020900000000000000" pitchFamily="18" charset="-122"/>
                <a:sym typeface="+mn-ea"/>
              </a:rPr>
              <a:t>谢谢您的观看</a:t>
            </a:r>
            <a:endParaRPr lang="zh-CN" altLang="en-US" sz="66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030" y="210693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777990" y="4128770"/>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6869222" y="4175292"/>
            <a:ext cx="3484880" cy="398780"/>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rPr>
              <a:t>模块五　汽车租赁的金融业务</a:t>
            </a:r>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down)">
                                      <p:cBhvr>
                                        <p:cTn id="19" dur="500"/>
                                        <p:tgtEl>
                                          <p:spTgt spid="4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5360" y="3292160"/>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学习目标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21238" y="4259185"/>
            <a:ext cx="2549525" cy="306705"/>
          </a:xfrm>
          <a:prstGeom prst="rect">
            <a:avLst/>
          </a:prstGeom>
          <a:noFill/>
        </p:spPr>
        <p:txBody>
          <a:bodyPr wrap="none" rtlCol="0">
            <a:spAutoFit/>
          </a:bodyPr>
          <a:lstStyle/>
          <a:p>
            <a:pPr algn="ctr"/>
            <a:r>
              <a:rPr lang="en-US" altLang="zh-CN" sz="1400" spc="300" dirty="0">
                <a:solidFill>
                  <a:schemeClr val="bg1"/>
                </a:solidFill>
                <a:latin typeface="方正粗黑宋简体" panose="02000000000000000000" charset="-122"/>
                <a:ea typeface="方正粗黑宋简体" panose="02000000000000000000" charset="-122"/>
                <a:sym typeface="+mn-ea"/>
              </a:rPr>
              <a:t>LEARNING TARGET</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67790" cy="1200329"/>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01</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RA7IGZ95I0VWYH2E3R3)K(6"/>
          <p:cNvPicPr>
            <a:picLocks noChangeAspect="1"/>
          </p:cNvPicPr>
          <p:nvPr/>
        </p:nvPicPr>
        <p:blipFill>
          <a:blip r:embed="rId1"/>
          <a:srcRect l="32830" t="-14" r="25806" b="14"/>
          <a:stretch>
            <a:fillRect/>
          </a:stretch>
        </p:blipFill>
        <p:spPr>
          <a:xfrm>
            <a:off x="1723390" y="2284730"/>
            <a:ext cx="2433600" cy="2433600"/>
          </a:xfrm>
          <a:prstGeom prst="ellipse">
            <a:avLst/>
          </a:prstGeom>
          <a:ln w="50800">
            <a:noFill/>
          </a:ln>
        </p:spPr>
      </p:pic>
      <p:sp>
        <p:nvSpPr>
          <p:cNvPr id="5" name="空心弧 4"/>
          <p:cNvSpPr/>
          <p:nvPr/>
        </p:nvSpPr>
        <p:spPr>
          <a:xfrm rot="16200000">
            <a:off x="1101725" y="1636395"/>
            <a:ext cx="3730625" cy="3730625"/>
          </a:xfrm>
          <a:prstGeom prst="blockArc">
            <a:avLst>
              <a:gd name="adj1" fmla="val 10800000"/>
              <a:gd name="adj2" fmla="val 92758"/>
              <a:gd name="adj3" fmla="val 13722"/>
            </a:avLst>
          </a:prstGeom>
          <a:gradFill>
            <a:gsLst>
              <a:gs pos="54000">
                <a:srgbClr val="FFC880">
                  <a:alpha val="100000"/>
                </a:srgbClr>
              </a:gs>
              <a:gs pos="0">
                <a:srgbClr val="FF90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Light" panose="020B0300000000000000" pitchFamily="34" charset="-122"/>
              <a:ea typeface="思源黑体 CN Light" panose="020B0300000000000000" pitchFamily="34" charset="-122"/>
            </a:endParaRPr>
          </a:p>
        </p:txBody>
      </p:sp>
      <p:sp>
        <p:nvSpPr>
          <p:cNvPr id="6" name="椭圆 5"/>
          <p:cNvSpPr/>
          <p:nvPr/>
        </p:nvSpPr>
        <p:spPr>
          <a:xfrm>
            <a:off x="4173855" y="18834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 name="椭圆 6"/>
          <p:cNvSpPr/>
          <p:nvPr/>
        </p:nvSpPr>
        <p:spPr>
          <a:xfrm>
            <a:off x="4492625" y="317246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4173855" y="44615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93" name="矩形: 圆顶角 792"/>
          <p:cNvSpPr/>
          <p:nvPr/>
        </p:nvSpPr>
        <p:spPr>
          <a:xfrm rot="5400000" flipH="1">
            <a:off x="7454900" y="-58420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9" name="矩形: 圆顶角 792"/>
          <p:cNvSpPr/>
          <p:nvPr/>
        </p:nvSpPr>
        <p:spPr>
          <a:xfrm rot="5400000" flipH="1">
            <a:off x="7892415" y="705485"/>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0" name="矩形: 圆顶角 792"/>
          <p:cNvSpPr/>
          <p:nvPr/>
        </p:nvSpPr>
        <p:spPr>
          <a:xfrm rot="5400000" flipH="1">
            <a:off x="7454900" y="199517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学习目标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endParaRPr>
          </a:p>
        </p:txBody>
      </p:sp>
      <p:sp>
        <p:nvSpPr>
          <p:cNvPr id="15" name="文本框 14"/>
          <p:cNvSpPr txBox="1"/>
          <p:nvPr/>
        </p:nvSpPr>
        <p:spPr>
          <a:xfrm>
            <a:off x="4214495" y="1951355"/>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01</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6" name="文本框 15"/>
          <p:cNvSpPr txBox="1"/>
          <p:nvPr/>
        </p:nvSpPr>
        <p:spPr>
          <a:xfrm>
            <a:off x="4476115" y="3240405"/>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02</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7" name="文本框 16"/>
          <p:cNvSpPr txBox="1"/>
          <p:nvPr/>
        </p:nvSpPr>
        <p:spPr>
          <a:xfrm>
            <a:off x="4156710" y="4538980"/>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03</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32" name="文本框 31"/>
          <p:cNvSpPr txBox="1"/>
          <p:nvPr/>
        </p:nvSpPr>
        <p:spPr>
          <a:xfrm>
            <a:off x="5337810" y="2059940"/>
            <a:ext cx="5220335" cy="306705"/>
          </a:xfrm>
          <a:prstGeom prst="rect">
            <a:avLst/>
          </a:prstGeom>
          <a:solidFill>
            <a:srgbClr val="000000">
              <a:alpha val="0"/>
            </a:srgbClr>
          </a:solidFill>
        </p:spPr>
        <p:txBody>
          <a:bodyPr wrap="square" rtlCol="0" anchor="t">
            <a:spAutoFit/>
          </a:bodyPr>
          <a:lstStyle/>
          <a:p>
            <a:pPr algn="l"/>
            <a:r>
              <a:rPr sz="1400" dirty="0" smtClean="0">
                <a:latin typeface="微软雅黑" panose="020B0503020204020204" charset="-122"/>
                <a:ea typeface="微软雅黑" panose="020B0503020204020204" charset="-122"/>
              </a:rPr>
              <a:t>能</a:t>
            </a:r>
            <a:r>
              <a:rPr lang="zh-CN" altLang="en-US" sz="1400" dirty="0" smtClean="0">
                <a:latin typeface="微软雅黑" panose="020B0503020204020204" charset="-122"/>
                <a:ea typeface="微软雅黑" panose="020B0503020204020204" charset="-122"/>
              </a:rPr>
              <a:t>掌握汽车融资租赁的含义、</a:t>
            </a:r>
            <a:r>
              <a:rPr sz="1400" dirty="0" err="1" smtClean="0">
                <a:latin typeface="微软雅黑" panose="020B0503020204020204" charset="-122"/>
                <a:ea typeface="微软雅黑" panose="020B0503020204020204" charset="-122"/>
              </a:rPr>
              <a:t>理解汽车融资租赁业务流程操作</a:t>
            </a:r>
            <a:endParaRPr sz="1400" dirty="0">
              <a:latin typeface="微软雅黑" panose="020B0503020204020204" charset="-122"/>
              <a:ea typeface="微软雅黑" panose="020B0503020204020204" charset="-122"/>
            </a:endParaRPr>
          </a:p>
        </p:txBody>
      </p:sp>
      <p:sp>
        <p:nvSpPr>
          <p:cNvPr id="13" name="文本框 12"/>
          <p:cNvSpPr txBox="1"/>
          <p:nvPr/>
        </p:nvSpPr>
        <p:spPr>
          <a:xfrm>
            <a:off x="5775325" y="3348990"/>
            <a:ext cx="5220335"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能熟悉汽车融资业务主要的操作性文件</a:t>
            </a:r>
            <a:endParaRPr sz="1400" dirty="0">
              <a:latin typeface="微软雅黑" panose="020B0503020204020204" charset="-122"/>
              <a:ea typeface="微软雅黑" panose="020B0503020204020204" charset="-122"/>
            </a:endParaRPr>
          </a:p>
        </p:txBody>
      </p:sp>
      <p:sp>
        <p:nvSpPr>
          <p:cNvPr id="14" name="文本框 13"/>
          <p:cNvSpPr txBox="1"/>
          <p:nvPr/>
        </p:nvSpPr>
        <p:spPr>
          <a:xfrm>
            <a:off x="5337810" y="4637405"/>
            <a:ext cx="5220335"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能合理运用小组合作学习法，进行团队协作，完成此次任务</a:t>
            </a:r>
            <a:endParaRPr sz="1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793"/>
                                        </p:tgtEl>
                                        <p:attrNameLst>
                                          <p:attrName>style.visibility</p:attrName>
                                        </p:attrNameLst>
                                      </p:cBhvr>
                                      <p:to>
                                        <p:strVal val="visible"/>
                                      </p:to>
                                    </p:set>
                                    <p:animEffect transition="in" filter="blinds(horizontal)">
                                      <p:cBhvr>
                                        <p:cTn id="20" dur="500"/>
                                        <p:tgtEl>
                                          <p:spTgt spid="793"/>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blinds(horizontal)">
                                      <p:cBhvr>
                                        <p:cTn id="26" dur="500"/>
                                        <p:tgtEl>
                                          <p:spTgt spid="32"/>
                                        </p:tgtEl>
                                      </p:cBhvr>
                                    </p:animEffect>
                                  </p:childTnLst>
                                </p:cTn>
                              </p:par>
                            </p:childTnLst>
                          </p:cTn>
                        </p:par>
                        <p:par>
                          <p:cTn id="27" fill="hold">
                            <p:stCondLst>
                              <p:cond delay="1000"/>
                            </p:stCondLst>
                            <p:childTnLst>
                              <p:par>
                                <p:cTn id="28" presetID="3" presetClass="entr" presetSubtype="1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linds(horizontal)">
                                      <p:cBhvr>
                                        <p:cTn id="33" dur="500"/>
                                        <p:tgtEl>
                                          <p:spTgt spid="9"/>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linds(horizontal)">
                                      <p:cBhvr>
                                        <p:cTn id="36" dur="500"/>
                                        <p:tgtEl>
                                          <p:spTgt spid="16"/>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linds(horizontal)">
                                      <p:cBhvr>
                                        <p:cTn id="39" dur="500"/>
                                        <p:tgtEl>
                                          <p:spTgt spid="13"/>
                                        </p:tgtEl>
                                      </p:cBhvr>
                                    </p:animEffect>
                                  </p:childTnLst>
                                </p:cTn>
                              </p:par>
                            </p:childTnLst>
                          </p:cTn>
                        </p:par>
                        <p:par>
                          <p:cTn id="40" fill="hold">
                            <p:stCondLst>
                              <p:cond delay="1500"/>
                            </p:stCondLst>
                            <p:childTnLst>
                              <p:par>
                                <p:cTn id="41" presetID="5" presetClass="entr" presetSubtype="1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checkerboard(across)">
                                      <p:cBhvr>
                                        <p:cTn id="43" dur="500"/>
                                        <p:tgtEl>
                                          <p:spTgt spid="8"/>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checkerboard(across)">
                                      <p:cBhvr>
                                        <p:cTn id="46" dur="500"/>
                                        <p:tgtEl>
                                          <p:spTgt spid="10"/>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checkerboard(across)">
                                      <p:cBhvr>
                                        <p:cTn id="49" dur="500"/>
                                        <p:tgtEl>
                                          <p:spTgt spid="17"/>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checkerboard(across)">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6" grpId="0" bldLvl="0" animBg="1"/>
      <p:bldP spid="6" grpId="1" animBg="1"/>
      <p:bldP spid="7" grpId="0" bldLvl="0" animBg="1"/>
      <p:bldP spid="7" grpId="1" animBg="1"/>
      <p:bldP spid="8" grpId="0" bldLvl="0" animBg="1"/>
      <p:bldP spid="8" grpId="1" animBg="1"/>
      <p:bldP spid="793" grpId="0" bldLvl="0" animBg="1"/>
      <p:bldP spid="793" grpId="1" animBg="1"/>
      <p:bldP spid="9" grpId="0" bldLvl="0" animBg="1"/>
      <p:bldP spid="9" grpId="1" animBg="1"/>
      <p:bldP spid="10" grpId="0" bldLvl="0" animBg="1"/>
      <p:bldP spid="10" grpId="1" animBg="1"/>
      <p:bldP spid="48" grpId="0"/>
      <p:bldP spid="48" grpId="1"/>
      <p:bldP spid="11" grpId="0" bldLvl="0" animBg="1"/>
      <p:bldP spid="11" grpId="1" animBg="1"/>
      <p:bldP spid="15" grpId="0"/>
      <p:bldP spid="15" grpId="1"/>
      <p:bldP spid="16" grpId="0"/>
      <p:bldP spid="16" grpId="1"/>
      <p:bldP spid="17" grpId="0"/>
      <p:bldP spid="17" grpId="1"/>
      <p:bldP spid="32" grpId="0" bldLvl="0" animBg="1"/>
      <p:bldP spid="32" grpId="1" animBg="1"/>
      <p:bldP spid="13" grpId="0" bldLvl="0" animBg="1"/>
      <p:bldP spid="13" grpId="1" animBg="1"/>
      <p:bldP spid="14" grpId="0" bldLvl="0" animBg="1"/>
      <p:bldP spid="14"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学习准备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784625" y="4244580"/>
            <a:ext cx="2827655"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STUDY PREPARATION</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02</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1">
            <a:clrChange>
              <a:clrFrom>
                <a:srgbClr val="FFFFFF">
                  <a:alpha val="100000"/>
                </a:srgbClr>
              </a:clrFrom>
              <a:clrTo>
                <a:srgbClr val="FFFFFF">
                  <a:alpha val="100000"/>
                  <a:alpha val="0"/>
                </a:srgbClr>
              </a:clrTo>
            </a:clrChange>
          </a:blip>
          <a:srcRect b="47820"/>
          <a:stretch>
            <a:fillRect/>
          </a:stretch>
        </p:blipFill>
        <p:spPr>
          <a:xfrm>
            <a:off x="5822950" y="1366520"/>
            <a:ext cx="5558790" cy="4124960"/>
          </a:xfrm>
          <a:prstGeom prst="rect">
            <a:avLst/>
          </a:prstGeom>
        </p:spPr>
      </p:pic>
      <p:sp>
        <p:nvSpPr>
          <p:cNvPr id="10" name="内容占位符 9"/>
          <p:cNvSpPr>
            <a:spLocks noGrp="1"/>
          </p:cNvSpPr>
          <p:nvPr>
            <p:ph idx="1"/>
          </p:nvPr>
        </p:nvSpPr>
        <p:spPr>
          <a:xfrm>
            <a:off x="899160" y="2587625"/>
            <a:ext cx="4761865" cy="2754630"/>
          </a:xfrm>
        </p:spPr>
        <p:txBody>
          <a:bodyPr/>
          <a:p>
            <a:pPr marL="0" indent="457200" algn="l" fontAlgn="auto">
              <a:lnSpc>
                <a:spcPct val="150000"/>
              </a:lnSpc>
              <a:spcBef>
                <a:spcPts val="0"/>
              </a:spcBef>
              <a:buClrTx/>
              <a:buSzTx/>
              <a:buNone/>
              <a:extLst>
                <a:ext uri="{35155182-B16C-46BC-9424-99874614C6A1}">
                  <wpsdc:indentchars xmlns:wpsdc="http://www.wps.cn/officeDocument/2017/drawingmlCustomData" val="200" checksum="59296752"/>
                </a:ext>
              </a:extLst>
            </a:pPr>
            <a:r>
              <a:rPr sz="1800">
                <a:latin typeface="微软雅黑" panose="020B0503020204020204" charset="-122"/>
                <a:ea typeface="微软雅黑" panose="020B0503020204020204" charset="-122"/>
                <a:cs typeface="微软雅黑" panose="020B0503020204020204" charset="-122"/>
              </a:rPr>
              <a:t>汽车融资租赁，又被称作“以租代购”，可以实现汽车使用权和所有权的分离，客户可以先用车后买车，以长期租赁的方式从经销商或租赁公司的手中获得车辆的使用权，之后逐月支付租金。待租赁期满后，用户可以选择按照车辆残值购买或者把车归还给汽车租赁公司。</a:t>
            </a:r>
            <a:endParaRPr sz="180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4416743" y="1220470"/>
            <a:ext cx="3357245" cy="460375"/>
          </a:xfrm>
          <a:prstGeom prst="rect">
            <a:avLst/>
          </a:prstGeom>
          <a:solidFill>
            <a:schemeClr val="accent2">
              <a:lumMod val="40000"/>
              <a:lumOff val="60000"/>
            </a:schemeClr>
          </a:solidFill>
        </p:spPr>
        <p:txBody>
          <a:bodyPr wrap="square" rtlCol="0" anchor="t">
            <a:spAutoFit/>
          </a:bodyPr>
          <a:p>
            <a:pPr algn="ctr"/>
            <a:r>
              <a:rPr lang="zh-CN" altLang="en-US" sz="2400" b="1" dirty="0" smtClean="0">
                <a:latin typeface="微软雅黑" panose="020B0503020204020204" charset="-122"/>
                <a:ea typeface="微软雅黑" panose="020B0503020204020204" charset="-122"/>
                <a:sym typeface="+mn-ea"/>
              </a:rPr>
              <a:t>汽车融资租赁</a:t>
            </a:r>
            <a:endParaRPr lang="zh-CN" altLang="en-US" sz="2400" b="1" dirty="0" smtClean="0">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heckerboard(across)">
                                      <p:cBhvr>
                                        <p:cTn id="15" dur="500"/>
                                        <p:tgtEl>
                                          <p:spTgt spid="9"/>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checkerboard(across)">
                                      <p:cBhvr>
                                        <p:cTn id="18" dur="500"/>
                                        <p:tgtEl>
                                          <p:spTgt spid="10">
                                            <p:txEl>
                                              <p:pRg st="0" end="0"/>
                                            </p:txEl>
                                          </p:spTgt>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checkerboard(across)">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10" grpId="0" build="p"/>
      <p:bldP spid="12" grpId="0" animBg="1"/>
      <p:bldP spid="10" grpId="1" build="p"/>
      <p:bldP spid="12"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3" name="组合 2"/>
          <p:cNvGrpSpPr/>
          <p:nvPr/>
        </p:nvGrpSpPr>
        <p:grpSpPr>
          <a:xfrm>
            <a:off x="3630295" y="1244600"/>
            <a:ext cx="4931410" cy="491490"/>
            <a:chOff x="5117" y="1960"/>
            <a:chExt cx="7766" cy="774"/>
          </a:xfrm>
        </p:grpSpPr>
        <p:sp>
          <p:nvSpPr>
            <p:cNvPr id="6" name="矩形: 圆角 43"/>
            <p:cNvSpPr/>
            <p:nvPr/>
          </p:nvSpPr>
          <p:spPr>
            <a:xfrm>
              <a:off x="5117" y="1960"/>
              <a:ext cx="7766"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7" name="文本框 6"/>
            <p:cNvSpPr txBox="1"/>
            <p:nvPr/>
          </p:nvSpPr>
          <p:spPr>
            <a:xfrm>
              <a:off x="5683" y="2033"/>
              <a:ext cx="6633"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一、汽车融资租赁业务流程及操作</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13" name="文本框 12"/>
          <p:cNvSpPr txBox="1"/>
          <p:nvPr/>
        </p:nvSpPr>
        <p:spPr>
          <a:xfrm>
            <a:off x="838835" y="1964055"/>
            <a:ext cx="9736455" cy="521970"/>
          </a:xfrm>
          <a:prstGeom prst="rect">
            <a:avLst/>
          </a:prstGeom>
          <a:solidFill>
            <a:srgbClr val="000000">
              <a:alpha val="0"/>
            </a:srgbClr>
          </a:solidFill>
        </p:spPr>
        <p:txBody>
          <a:bodyPr wrap="square" rtlCol="0" anchor="t">
            <a:spAutoFit/>
          </a:bodyPr>
          <a:lstStyle/>
          <a:p>
            <a:pPr indent="355600"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cs typeface="微软雅黑" panose="020B0503020204020204" charset="-122"/>
                <a:sym typeface="+mn-ea"/>
              </a:rPr>
              <a:t>（二）汽车融资租赁业务流程</a:t>
            </a:r>
            <a:endParaRPr sz="1400" dirty="0">
              <a:latin typeface="微软雅黑" panose="020B0503020204020204" charset="-122"/>
              <a:ea typeface="微软雅黑" panose="020B0503020204020204" charset="-122"/>
              <a:cs typeface="微软雅黑" panose="020B0503020204020204" charset="-122"/>
              <a:sym typeface="+mn-ea"/>
            </a:endParaRPr>
          </a:p>
          <a:p>
            <a:pPr indent="355600" fontAlgn="auto">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cs typeface="微软雅黑" panose="020B0503020204020204" charset="-122"/>
                <a:sym typeface="+mn-ea"/>
              </a:rPr>
              <a:t>在实际操作过程中，汽车融资租赁交易过程按照图 所示的操作程序进行。</a:t>
            </a:r>
            <a:endParaRPr sz="1400" dirty="0">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custDataLst>
              <p:tags r:id="rId1"/>
            </p:custDataLst>
          </p:nvPr>
        </p:nvPicPr>
        <p:blipFill>
          <a:blip r:embed="rId2">
            <a:clrChange>
              <a:clrFrom>
                <a:srgbClr val="FFFFFF">
                  <a:alpha val="100000"/>
                </a:srgbClr>
              </a:clrFrom>
              <a:clrTo>
                <a:srgbClr val="FFFFFF">
                  <a:alpha val="100000"/>
                  <a:alpha val="0"/>
                </a:srgbClr>
              </a:clrTo>
            </a:clrChange>
          </a:blip>
          <a:stretch>
            <a:fillRect/>
          </a:stretch>
        </p:blipFill>
        <p:spPr>
          <a:xfrm>
            <a:off x="899160" y="2760345"/>
            <a:ext cx="10287000" cy="335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heckerboard(across)">
                                      <p:cBhvr>
                                        <p:cTn id="14" dur="500"/>
                                        <p:tgtEl>
                                          <p:spTgt spid="3"/>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heckerboard(across)">
                                      <p:cBhvr>
                                        <p:cTn id="17" dur="500"/>
                                        <p:tgtEl>
                                          <p:spTgt spid="13"/>
                                        </p:tgtEl>
                                      </p:cBhvr>
                                    </p:animEffect>
                                  </p:childTnLst>
                                </p:cTn>
                              </p:par>
                              <p:par>
                                <p:cTn id="18" presetID="5" presetClass="entr" presetSubtype="1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heckerboard(across)">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13" grpId="0" animBg="1"/>
      <p:bldP spid="13"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3" name="组合 2"/>
          <p:cNvGrpSpPr/>
          <p:nvPr/>
        </p:nvGrpSpPr>
        <p:grpSpPr>
          <a:xfrm>
            <a:off x="3642995" y="1168400"/>
            <a:ext cx="4931410" cy="491490"/>
            <a:chOff x="5117" y="1960"/>
            <a:chExt cx="7766" cy="774"/>
          </a:xfrm>
        </p:grpSpPr>
        <p:sp>
          <p:nvSpPr>
            <p:cNvPr id="6" name="矩形: 圆角 43"/>
            <p:cNvSpPr/>
            <p:nvPr/>
          </p:nvSpPr>
          <p:spPr>
            <a:xfrm>
              <a:off x="5117" y="1960"/>
              <a:ext cx="7766"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7" name="文本框 6"/>
            <p:cNvSpPr txBox="1"/>
            <p:nvPr/>
          </p:nvSpPr>
          <p:spPr>
            <a:xfrm>
              <a:off x="5683" y="2033"/>
              <a:ext cx="6633"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一、汽车融资租赁业务流程及操作</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13" name="文本框 12"/>
          <p:cNvSpPr txBox="1"/>
          <p:nvPr/>
        </p:nvSpPr>
        <p:spPr>
          <a:xfrm>
            <a:off x="851535" y="1887855"/>
            <a:ext cx="9736455" cy="1106805"/>
          </a:xfrm>
          <a:prstGeom prst="rect">
            <a:avLst/>
          </a:prstGeom>
          <a:solidFill>
            <a:srgbClr val="000000">
              <a:alpha val="0"/>
            </a:srgbClr>
          </a:solidFill>
        </p:spPr>
        <p:txBody>
          <a:bodyPr wrap="square" rtlCol="0" anchor="t">
            <a:spAutoFit/>
          </a:bodyPr>
          <a:lstStyle/>
          <a:p>
            <a:pPr indent="355600" fontAlgn="auto">
              <a:lnSpc>
                <a:spcPct val="150000"/>
              </a:lnSpc>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cs typeface="微软雅黑" panose="020B0503020204020204" charset="-122"/>
                <a:sym typeface="+mn-ea"/>
              </a:rPr>
              <a:t>上述业务的 19 个操作程序基本可分为以下五大板块：</a:t>
            </a:r>
            <a:endParaRPr sz="1400" dirty="0">
              <a:latin typeface="微软雅黑" panose="020B0503020204020204" charset="-122"/>
              <a:ea typeface="微软雅黑" panose="020B0503020204020204" charset="-122"/>
              <a:cs typeface="微软雅黑" panose="020B0503020204020204" charset="-122"/>
              <a:sym typeface="+mn-ea"/>
            </a:endParaRPr>
          </a:p>
          <a:p>
            <a:pPr indent="406400" fontAlgn="auto">
              <a:lnSpc>
                <a:spcPct val="150000"/>
              </a:lnSpc>
              <a:extLst>
                <a:ext uri="{35155182-B16C-46BC-9424-99874614C6A1}">
                  <wpsdc:indentchars xmlns:wpsdc="http://www.wps.cn/officeDocument/2017/drawingmlCustomData" val="200" checksum="1740828767"/>
                </a:ext>
              </a:extLst>
            </a:pPr>
            <a:r>
              <a:rPr sz="1600" b="1" dirty="0">
                <a:solidFill>
                  <a:schemeClr val="accent2">
                    <a:lumMod val="50000"/>
                  </a:schemeClr>
                </a:solidFill>
                <a:latin typeface="微软雅黑" panose="020B0503020204020204" charset="-122"/>
                <a:ea typeface="微软雅黑" panose="020B0503020204020204" charset="-122"/>
                <a:cs typeface="微软雅黑" panose="020B0503020204020204" charset="-122"/>
                <a:sym typeface="+mn-ea"/>
              </a:rPr>
              <a:t>1. 承租人资料收集</a:t>
            </a:r>
            <a:endParaRPr sz="1600" b="1" dirty="0">
              <a:solidFill>
                <a:schemeClr val="accent2">
                  <a:lumMod val="50000"/>
                </a:schemeClr>
              </a:solidFill>
              <a:latin typeface="微软雅黑" panose="020B0503020204020204" charset="-122"/>
              <a:ea typeface="微软雅黑" panose="020B0503020204020204" charset="-122"/>
              <a:cs typeface="微软雅黑" panose="020B0503020204020204" charset="-122"/>
              <a:sym typeface="+mn-ea"/>
            </a:endParaRPr>
          </a:p>
          <a:p>
            <a:pPr indent="355600" fontAlgn="auto">
              <a:lnSpc>
                <a:spcPct val="150000"/>
              </a:lnSpc>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cs typeface="微软雅黑" panose="020B0503020204020204" charset="-122"/>
                <a:sym typeface="+mn-ea"/>
              </a:rPr>
              <a:t>1）承租人是法人的，向租赁公司提出汽车融资租赁业务的申请并提供下表中要求的资料</a:t>
            </a:r>
            <a:endParaRPr sz="1400" dirty="0">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617470" y="3116580"/>
            <a:ext cx="6957060" cy="32346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par>
                                <p:cTn id="18" presetID="3" presetClass="entr" presetSubtype="1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13" grpId="0" animBg="1"/>
      <p:bldP spid="13"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3" name="组合 2"/>
          <p:cNvGrpSpPr/>
          <p:nvPr/>
        </p:nvGrpSpPr>
        <p:grpSpPr>
          <a:xfrm>
            <a:off x="3642995" y="1168400"/>
            <a:ext cx="4931410" cy="491490"/>
            <a:chOff x="5117" y="1960"/>
            <a:chExt cx="7766" cy="774"/>
          </a:xfrm>
        </p:grpSpPr>
        <p:sp>
          <p:nvSpPr>
            <p:cNvPr id="6" name="矩形: 圆角 43"/>
            <p:cNvSpPr/>
            <p:nvPr/>
          </p:nvSpPr>
          <p:spPr>
            <a:xfrm>
              <a:off x="5117" y="1960"/>
              <a:ext cx="7766"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7" name="文本框 6"/>
            <p:cNvSpPr txBox="1"/>
            <p:nvPr/>
          </p:nvSpPr>
          <p:spPr>
            <a:xfrm>
              <a:off x="5683" y="2033"/>
              <a:ext cx="6633"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一、汽车融资租赁业务流程及操作</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13" name="文本框 12"/>
          <p:cNvSpPr txBox="1"/>
          <p:nvPr/>
        </p:nvSpPr>
        <p:spPr>
          <a:xfrm>
            <a:off x="899160" y="1748155"/>
            <a:ext cx="9736455" cy="783590"/>
          </a:xfrm>
          <a:prstGeom prst="rect">
            <a:avLst/>
          </a:prstGeom>
          <a:solidFill>
            <a:srgbClr val="000000">
              <a:alpha val="0"/>
            </a:srgbClr>
          </a:solidFill>
        </p:spPr>
        <p:txBody>
          <a:bodyPr wrap="square" rtlCol="0" anchor="t">
            <a:spAutoFit/>
          </a:bodyPr>
          <a:lstStyle/>
          <a:p>
            <a:pPr indent="406400" fontAlgn="auto">
              <a:lnSpc>
                <a:spcPct val="150000"/>
              </a:lnSpc>
              <a:extLst>
                <a:ext uri="{35155182-B16C-46BC-9424-99874614C6A1}">
                  <wpsdc:indentchars xmlns:wpsdc="http://www.wps.cn/officeDocument/2017/drawingmlCustomData" val="200" checksum="1740828767"/>
                </a:ext>
              </a:extLst>
            </a:pPr>
            <a:r>
              <a:rPr sz="1600" b="1" dirty="0">
                <a:solidFill>
                  <a:schemeClr val="accent2">
                    <a:lumMod val="50000"/>
                  </a:schemeClr>
                </a:solidFill>
                <a:latin typeface="微软雅黑" panose="020B0503020204020204" charset="-122"/>
                <a:ea typeface="微软雅黑" panose="020B0503020204020204" charset="-122"/>
                <a:cs typeface="微软雅黑" panose="020B0503020204020204" charset="-122"/>
                <a:sym typeface="+mn-ea"/>
              </a:rPr>
              <a:t>1. 承租人资料收集</a:t>
            </a:r>
            <a:endParaRPr sz="1600" b="1" dirty="0">
              <a:solidFill>
                <a:schemeClr val="accent2">
                  <a:lumMod val="50000"/>
                </a:schemeClr>
              </a:solidFill>
              <a:latin typeface="微软雅黑" panose="020B0503020204020204" charset="-122"/>
              <a:ea typeface="微软雅黑" panose="020B0503020204020204" charset="-122"/>
              <a:cs typeface="微软雅黑" panose="020B0503020204020204" charset="-122"/>
              <a:sym typeface="+mn-ea"/>
            </a:endParaRPr>
          </a:p>
          <a:p>
            <a:pPr indent="355600" fontAlgn="auto">
              <a:lnSpc>
                <a:spcPct val="150000"/>
              </a:lnSpc>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cs typeface="微软雅黑" panose="020B0503020204020204" charset="-122"/>
                <a:sym typeface="+mn-ea"/>
              </a:rPr>
              <a:t>2）承租人是自然人的提供身份证、户口本、银行卡和银行流水等资料。</a:t>
            </a:r>
            <a:endParaRPr sz="1400" dirty="0">
              <a:latin typeface="微软雅黑" panose="020B0503020204020204" charset="-122"/>
              <a:ea typeface="微软雅黑" panose="020B0503020204020204" charset="-122"/>
              <a:cs typeface="微软雅黑" panose="020B0503020204020204" charset="-122"/>
              <a:sym typeface="+mn-ea"/>
            </a:endParaRPr>
          </a:p>
        </p:txBody>
      </p:sp>
      <p:pic>
        <p:nvPicPr>
          <p:cNvPr id="8" name="图片 7"/>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482215" y="2486025"/>
            <a:ext cx="7252335" cy="41319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heckerboard(across)">
                                      <p:cBhvr>
                                        <p:cTn id="14" dur="500"/>
                                        <p:tgtEl>
                                          <p:spTgt spid="3"/>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heckerboard(across)">
                                      <p:cBhvr>
                                        <p:cTn id="17" dur="500"/>
                                        <p:tgtEl>
                                          <p:spTgt spid="13"/>
                                        </p:tgtEl>
                                      </p:cBhvr>
                                    </p:animEffect>
                                  </p:childTnLst>
                                </p:cTn>
                              </p:par>
                              <p:par>
                                <p:cTn id="18" presetID="5" presetClass="entr" presetSubtype="1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heckerboard(across)">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13" grpId="0" animBg="1"/>
      <p:bldP spid="13" grpId="1" animBg="1"/>
    </p:bldLst>
  </p:timing>
</p:sld>
</file>

<file path=ppt/tags/tag1.xml><?xml version="1.0" encoding="utf-8"?>
<p:tagLst xmlns:p="http://schemas.openxmlformats.org/presentationml/2006/main">
  <p:tag name="KSO_WM_UNIT_PLACING_PICTURE_USER_VIEWPORT" val="{&quot;height&quot;:5280,&quot;width&quot;:16200}"/>
</p:tagLst>
</file>

<file path=ppt/tags/tag10.xml><?xml version="1.0" encoding="utf-8"?>
<p:tagLst xmlns:p="http://schemas.openxmlformats.org/presentationml/2006/main">
  <p:tag name="MH" val="20151121191650"/>
  <p:tag name="MH_LIBRARY" val="GRAPHIC"/>
  <p:tag name="MH_TYPE" val="SubTitle"/>
  <p:tag name="MH_ORDER" val="4"/>
</p:tagLst>
</file>

<file path=ppt/tags/tag11.xml><?xml version="1.0" encoding="utf-8"?>
<p:tagLst xmlns:p="http://schemas.openxmlformats.org/presentationml/2006/main">
  <p:tag name="COMMONDATA" val="eyJoZGlkIjoiMWRjMmE5ZjQ2ODQ1MTc2YmI3NTBmNjllOWYwMWYwNDcifQ=="/>
  <p:tag name="commondata" val="eyJoZGlkIjoiYzc3ZmJlZmQ1MjM0NDJlMjBiYjEyZjk4M2QxZTFjODEifQ=="/>
</p:tagLst>
</file>

<file path=ppt/tags/tag2.xml><?xml version="1.0" encoding="utf-8"?>
<p:tagLst xmlns:p="http://schemas.openxmlformats.org/presentationml/2006/main">
  <p:tag name="MH" val="20151121192522"/>
  <p:tag name="MH_LIBRARY" val="GRAPHIC"/>
  <p:tag name="MH_TYPE" val="Other"/>
  <p:tag name="MH_ORDER" val="1"/>
</p:tagLst>
</file>

<file path=ppt/tags/tag3.xml><?xml version="1.0" encoding="utf-8"?>
<p:tagLst xmlns:p="http://schemas.openxmlformats.org/presentationml/2006/main">
  <p:tag name="MH" val="20151121192522"/>
  <p:tag name="MH_LIBRARY" val="GRAPHIC"/>
  <p:tag name="MH_TYPE" val="Other"/>
  <p:tag name="MH_ORDER" val="2"/>
</p:tagLst>
</file>

<file path=ppt/tags/tag4.xml><?xml version="1.0" encoding="utf-8"?>
<p:tagLst xmlns:p="http://schemas.openxmlformats.org/presentationml/2006/main">
  <p:tag name="MH" val="20151121191650"/>
  <p:tag name="MH_LIBRARY" val="GRAPHIC"/>
  <p:tag name="MH_TYPE" val="SubTitle"/>
  <p:tag name="MH_ORDER" val="4"/>
</p:tagLst>
</file>

<file path=ppt/tags/tag5.xml><?xml version="1.0" encoding="utf-8"?>
<p:tagLst xmlns:p="http://schemas.openxmlformats.org/presentationml/2006/main">
  <p:tag name="MH" val="20151121192522"/>
  <p:tag name="MH_LIBRARY" val="GRAPHIC"/>
  <p:tag name="MH_TYPE" val="Other"/>
  <p:tag name="MH_ORDER" val="4"/>
</p:tagLst>
</file>

<file path=ppt/tags/tag6.xml><?xml version="1.0" encoding="utf-8"?>
<p:tagLst xmlns:p="http://schemas.openxmlformats.org/presentationml/2006/main">
  <p:tag name="MH" val="20151121192522"/>
  <p:tag name="MH_LIBRARY" val="GRAPHIC"/>
  <p:tag name="MH_TYPE" val="Other"/>
  <p:tag name="MH_ORDER" val="5"/>
</p:tagLst>
</file>

<file path=ppt/tags/tag7.xml><?xml version="1.0" encoding="utf-8"?>
<p:tagLst xmlns:p="http://schemas.openxmlformats.org/presentationml/2006/main">
  <p:tag name="MH" val="20151121191650"/>
  <p:tag name="MH_LIBRARY" val="GRAPHIC"/>
  <p:tag name="MH_TYPE" val="SubTitle"/>
  <p:tag name="MH_ORDER" val="4"/>
</p:tagLst>
</file>

<file path=ppt/tags/tag8.xml><?xml version="1.0" encoding="utf-8"?>
<p:tagLst xmlns:p="http://schemas.openxmlformats.org/presentationml/2006/main">
  <p:tag name="MH" val="20151121192522"/>
  <p:tag name="MH_LIBRARY" val="GRAPHIC"/>
  <p:tag name="MH_TYPE" val="Other"/>
  <p:tag name="MH_ORDER" val="7"/>
</p:tagLst>
</file>

<file path=ppt/tags/tag9.xml><?xml version="1.0" encoding="utf-8"?>
<p:tagLst xmlns:p="http://schemas.openxmlformats.org/presentationml/2006/main">
  <p:tag name="MH" val="20151121192522"/>
  <p:tag name="MH_LIBRARY" val="GRAPHIC"/>
  <p:tag name="MH_TYPE" val="Other"/>
  <p:tag name="MH_ORDER" val="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2755</Words>
  <Application>WPS 演示</Application>
  <PresentationFormat>自定义</PresentationFormat>
  <Paragraphs>285</Paragraphs>
  <Slides>25</Slides>
  <Notes>10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25</vt:i4>
      </vt:variant>
    </vt:vector>
  </HeadingPairs>
  <TitlesOfParts>
    <vt:vector size="41" baseType="lpstr">
      <vt:lpstr>Arial</vt:lpstr>
      <vt:lpstr>宋体</vt:lpstr>
      <vt:lpstr>Wingdings</vt:lpstr>
      <vt:lpstr>思源黑体 CN Light</vt:lpstr>
      <vt:lpstr>黑体</vt:lpstr>
      <vt:lpstr>方正粗黑宋简体</vt:lpstr>
      <vt:lpstr>微软雅黑</vt:lpstr>
      <vt:lpstr>思源黑体 CN Regular</vt:lpstr>
      <vt:lpstr>思源宋体 CN Medium</vt:lpstr>
      <vt:lpstr>Arial Unicode MS</vt:lpstr>
      <vt:lpstr>微软雅黑 Light</vt:lpstr>
      <vt:lpstr>思源宋体 CN Heavy</vt:lpstr>
      <vt:lpstr>Calibri</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 晓静</dc:creator>
  <cp:lastModifiedBy>香樟树</cp:lastModifiedBy>
  <cp:revision>101</cp:revision>
  <dcterms:created xsi:type="dcterms:W3CDTF">2022-01-06T03:07:00Z</dcterms:created>
  <dcterms:modified xsi:type="dcterms:W3CDTF">2024-06-19T00:18:29Z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3773BE81EC5346D08F6EF6C97C55620B</vt:lpwstr>
  </property>
</Properties>
</file>