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3"/>
  </p:sldMasterIdLst>
  <p:notesMasterIdLst>
    <p:notesMasterId r:id="rId7"/>
  </p:notesMasterIdLst>
  <p:sldIdLst>
    <p:sldId id="256" r:id="rId4"/>
    <p:sldId id="481" r:id="rId5"/>
    <p:sldId id="876" r:id="rId6"/>
    <p:sldId id="470" r:id="rId8"/>
    <p:sldId id="864" r:id="rId9"/>
    <p:sldId id="861" r:id="rId10"/>
    <p:sldId id="863" r:id="rId11"/>
    <p:sldId id="873" r:id="rId12"/>
    <p:sldId id="874" r:id="rId13"/>
    <p:sldId id="875" r:id="rId14"/>
    <p:sldId id="862" r:id="rId15"/>
    <p:sldId id="889" r:id="rId16"/>
    <p:sldId id="896" r:id="rId17"/>
    <p:sldId id="897" r:id="rId18"/>
    <p:sldId id="898" r:id="rId19"/>
    <p:sldId id="899" r:id="rId20"/>
    <p:sldId id="900" r:id="rId21"/>
    <p:sldId id="877" r:id="rId22"/>
    <p:sldId id="878" r:id="rId23"/>
    <p:sldId id="879" r:id="rId24"/>
    <p:sldId id="496" r:id="rId25"/>
  </p:sldIdLst>
  <p:sldSz cx="12192000" cy="6858000"/>
  <p:notesSz cx="6858000" cy="9144000"/>
  <p:embeddedFontLst>
    <p:embeddedFont>
      <p:font typeface="方正粗黑宋简体" panose="02000000000000000000" charset="-122"/>
      <p:regular r:id="rId30"/>
    </p:embeddedFont>
    <p:embeddedFont>
      <p:font typeface="微软雅黑" panose="020B0503020204020204" charset="-122"/>
      <p:regular r:id="rId31"/>
    </p:embeddedFont>
    <p:embeddedFont>
      <p:font typeface="等线" panose="02010600030101010101" charset="-122"/>
      <p:regular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3D58E"/>
    <a:srgbClr val="F4B183"/>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860" y="-750"/>
      </p:cViewPr>
      <p:guideLst>
        <p:guide orient="horz" pos="2159"/>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gs" Target="tags/tag5.xml"/><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spcBef>
                <a:spcPct val="0"/>
              </a:spcBef>
            </a:pPr>
            <a:fld id="{9A0DB2DC-4C9A-4742-B13C-FB6460FD3503}" type="slidenum">
              <a:rPr lang="zh-CN" altLang="en-US" dirty="0">
                <a:ea typeface="宋体" panose="02010600030101010101" pitchFamily="2" charset="-122"/>
              </a:rPr>
            </a:fld>
            <a:endParaRPr lang="zh-CN" altLang="en-US" dirty="0">
              <a:latin typeface="Arial" panose="020B0604020202020204" pitchFamily="34" charset="0"/>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520" y="1848485"/>
            <a:ext cx="5837555" cy="2306955"/>
          </a:xfrm>
          <a:prstGeom prst="rect">
            <a:avLst/>
          </a:prstGeom>
          <a:noFill/>
        </p:spPr>
        <p:txBody>
          <a:bodyPr wrap="square" rtlCol="0">
            <a:spAutoFit/>
          </a:bodyPr>
          <a:lstStyle/>
          <a:p>
            <a:r>
              <a:rPr sz="4800" b="1" dirty="0">
                <a:latin typeface="方正粗黑宋简体" panose="02000000000000000000" charset="-122"/>
                <a:ea typeface="方正粗黑宋简体" panose="02000000000000000000" charset="-122"/>
              </a:rPr>
              <a:t>任务</a:t>
            </a:r>
            <a:r>
              <a:rPr lang="zh-CN" sz="4800" b="1" dirty="0">
                <a:latin typeface="方正粗黑宋简体" panose="02000000000000000000" charset="-122"/>
                <a:ea typeface="方正粗黑宋简体" panose="02000000000000000000" charset="-122"/>
              </a:rPr>
              <a:t>二</a:t>
            </a:r>
            <a:r>
              <a:rPr sz="4800" b="1" dirty="0">
                <a:latin typeface="方正粗黑宋简体" panose="02000000000000000000" charset="-122"/>
                <a:ea typeface="方正粗黑宋简体" panose="02000000000000000000" charset="-122"/>
              </a:rPr>
              <a:t>　</a:t>
            </a:r>
            <a:r>
              <a:rPr lang="zh-CN" sz="4800" b="1" dirty="0">
                <a:latin typeface="方正粗黑宋简体" panose="02000000000000000000" charset="-122"/>
                <a:ea typeface="方正粗黑宋简体" panose="02000000000000000000" charset="-122"/>
              </a:rPr>
              <a:t>了解</a:t>
            </a:r>
            <a:r>
              <a:rPr sz="4800" b="1" dirty="0">
                <a:latin typeface="方正粗黑宋简体" panose="02000000000000000000" charset="-122"/>
                <a:ea typeface="方正粗黑宋简体" panose="02000000000000000000" charset="-122"/>
              </a:rPr>
              <a:t>我国汽车消费信货的相关法律</a:t>
            </a:r>
            <a:endParaRPr sz="48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857" y="4155607"/>
            <a:ext cx="3992880" cy="706755"/>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模块三　</a:t>
            </a:r>
            <a:r>
              <a:rPr lang="zh-CN" altLang="en-US" sz="2000" dirty="0">
                <a:solidFill>
                  <a:schemeClr val="bg1"/>
                </a:solidFill>
                <a:latin typeface="微软雅黑" panose="020B0503020204020204" charset="-122"/>
                <a:ea typeface="微软雅黑" panose="020B0503020204020204" charset="-122"/>
                <a:sym typeface="+mn-ea"/>
              </a:rPr>
              <a:t>汽车金融的相关法律法规</a:t>
            </a:r>
            <a:endParaRPr lang="zh-CN" altLang="en-US" sz="2000" dirty="0">
              <a:solidFill>
                <a:schemeClr val="bg1"/>
              </a:solidFill>
              <a:latin typeface="微软雅黑" panose="020B0503020204020204" charset="-122"/>
              <a:ea typeface="微软雅黑" panose="020B0503020204020204" charset="-122"/>
            </a:endParaRPr>
          </a:p>
          <a:p>
            <a:pPr algn="l"/>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3583940" y="1132205"/>
            <a:ext cx="5024120" cy="491490"/>
            <a:chOff x="5403" y="1783"/>
            <a:chExt cx="7912" cy="774"/>
          </a:xfrm>
        </p:grpSpPr>
        <p:sp>
          <p:nvSpPr>
            <p:cNvPr id="56" name="矩形: 圆角 43"/>
            <p:cNvSpPr/>
            <p:nvPr/>
          </p:nvSpPr>
          <p:spPr>
            <a:xfrm>
              <a:off x="5403" y="1783"/>
              <a:ext cx="791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838" y="1856"/>
              <a:ext cx="7042"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三、汽车金融公司防范信贷风险对策</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
        <p:nvSpPr>
          <p:cNvPr id="4" name="矩形 3"/>
          <p:cNvSpPr/>
          <p:nvPr/>
        </p:nvSpPr>
        <p:spPr>
          <a:xfrm>
            <a:off x="720090" y="2364105"/>
            <a:ext cx="2166620" cy="777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600" b="1" dirty="0">
                <a:latin typeface="微软雅黑" panose="020B0503020204020204" charset="-122"/>
                <a:ea typeface="微软雅黑" panose="020B0503020204020204" charset="-122"/>
                <a:cs typeface="微软雅黑" panose="020B0503020204020204" charset="-122"/>
              </a:rPr>
              <a:t>1. 减少经营性风险</a:t>
            </a:r>
            <a:endParaRPr lang="zh-CN" altLang="en-US" sz="1600" b="1" dirty="0">
              <a:latin typeface="微软雅黑" panose="020B0503020204020204" charset="-122"/>
              <a:ea typeface="微软雅黑" panose="020B0503020204020204" charset="-122"/>
              <a:cs typeface="微软雅黑" panose="020B0503020204020204" charset="-122"/>
            </a:endParaRPr>
          </a:p>
        </p:txBody>
      </p:sp>
      <p:sp>
        <p:nvSpPr>
          <p:cNvPr id="7" name="矩形 6"/>
          <p:cNvSpPr/>
          <p:nvPr/>
        </p:nvSpPr>
        <p:spPr>
          <a:xfrm>
            <a:off x="3194050" y="2154555"/>
            <a:ext cx="7509510" cy="1196975"/>
          </a:xfrm>
          <a:prstGeom prst="rect">
            <a:avLst/>
          </a:prstGeom>
        </p:spPr>
        <p:txBody>
          <a:bodyPr wrap="square">
            <a:spAutoFit/>
          </a:bodyPr>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（1）建立专业的风险评级系统</a:t>
            </a:r>
            <a:r>
              <a:rPr lang="en-US" altLang="zh-CN" sz="1200" b="1" kern="1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利用系统风险监控模块，汽车金融公司既能够预先定义风险规则，也能够解析输</a:t>
            </a:r>
            <a:r>
              <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rPr>
              <a:t>入的数据，自动评估风险。</a:t>
            </a: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（2）建立健全内控机制</a:t>
            </a:r>
            <a:r>
              <a:rPr lang="en-US" altLang="zh-CN" sz="1200" b="1" kern="1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rPr>
              <a:t>为了预防汽车信贷风险，汽车金融公司应当完善其内部风险管理，同时建立具有可操作性的岗位责任制度，进一步强化贷款管理部门的风险责任。</a:t>
            </a: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（3）开发风险分散与转移方式</a:t>
            </a:r>
            <a:r>
              <a:rPr lang="en-US" altLang="zh-CN" sz="1200" b="1" kern="100" dirty="0">
                <a:solidFill>
                  <a:schemeClr val="tx1"/>
                </a:solidFill>
                <a:latin typeface="微软雅黑" panose="020B0503020204020204" charset="-122"/>
                <a:ea typeface="微软雅黑" panose="020B0503020204020204" charset="-122"/>
                <a:cs typeface="微软雅黑" panose="020B0503020204020204" charset="-122"/>
              </a:rPr>
              <a:t>   </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汽车金融公司的客户特征、业务以及运营过程都易形成较大的风险，因此需要对风险的扩散和转移的方法做好足够的准备工作，使汽车金融公司的内部风险得以最大化地减少。</a:t>
            </a:r>
            <a:endPar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nvSpPr>
        <p:spPr>
          <a:xfrm>
            <a:off x="720090" y="3643630"/>
            <a:ext cx="2166620" cy="777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600" b="1" dirty="0">
                <a:latin typeface="微软雅黑" panose="020B0503020204020204" charset="-122"/>
                <a:ea typeface="微软雅黑" panose="020B0503020204020204" charset="-122"/>
                <a:cs typeface="微软雅黑" panose="020B0503020204020204" charset="-122"/>
              </a:rPr>
              <a:t>2. 减少操作性风险</a:t>
            </a:r>
            <a:endParaRPr lang="zh-CN" altLang="en-US" sz="1600" b="1" dirty="0">
              <a:latin typeface="微软雅黑" panose="020B0503020204020204" charset="-122"/>
              <a:ea typeface="微软雅黑" panose="020B0503020204020204" charset="-122"/>
              <a:cs typeface="微软雅黑" panose="020B0503020204020204" charset="-122"/>
            </a:endParaRPr>
          </a:p>
        </p:txBody>
      </p:sp>
      <p:sp>
        <p:nvSpPr>
          <p:cNvPr id="5" name="矩形 4"/>
          <p:cNvSpPr/>
          <p:nvPr/>
        </p:nvSpPr>
        <p:spPr>
          <a:xfrm>
            <a:off x="720090" y="4923155"/>
            <a:ext cx="2166620" cy="777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pPr>
            <a:r>
              <a:rPr lang="zh-CN" altLang="en-US" sz="1600" b="1" dirty="0">
                <a:latin typeface="微软雅黑" panose="020B0503020204020204" charset="-122"/>
                <a:ea typeface="微软雅黑" panose="020B0503020204020204" charset="-122"/>
                <a:cs typeface="微软雅黑" panose="020B0503020204020204" charset="-122"/>
              </a:rPr>
              <a:t>3. 减少流动性风险</a:t>
            </a:r>
            <a:endParaRPr lang="zh-CN" altLang="en-US" sz="1600" b="1" dirty="0">
              <a:latin typeface="微软雅黑" panose="020B0503020204020204" charset="-122"/>
              <a:ea typeface="微软雅黑" panose="020B0503020204020204" charset="-122"/>
              <a:cs typeface="微软雅黑" panose="020B0503020204020204" charset="-122"/>
            </a:endParaRPr>
          </a:p>
        </p:txBody>
      </p:sp>
      <p:sp>
        <p:nvSpPr>
          <p:cNvPr id="10" name="矩形 9"/>
          <p:cNvSpPr/>
          <p:nvPr/>
        </p:nvSpPr>
        <p:spPr>
          <a:xfrm>
            <a:off x="3194050" y="3432175"/>
            <a:ext cx="7509510" cy="975995"/>
          </a:xfrm>
          <a:prstGeom prst="rect">
            <a:avLst/>
          </a:prstGeom>
        </p:spPr>
        <p:txBody>
          <a:bodyPr wrap="square">
            <a:spAutoFit/>
          </a:bodyPr>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（1）完善汽车金融公司自身管理体系</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①在意识上提高风险认识     </a:t>
            </a:r>
            <a:r>
              <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rPr>
              <a:t>②对从业人员进行系统培训</a:t>
            </a:r>
            <a:endPar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（2）完善汽车金融公司风险预警机制 </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风险预警目的是对风险的预控提供依据，在特定的风险指标条件下，采取相应的风险预控措施，在风险所导致的损失还未对公司产生实质性伤害前，及时调整公司的风险管理策略与措施，使风险得以控制。</a:t>
            </a:r>
            <a:endPar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nvSpPr>
        <p:spPr>
          <a:xfrm>
            <a:off x="3194050" y="4601845"/>
            <a:ext cx="7509510" cy="1418590"/>
          </a:xfrm>
          <a:prstGeom prst="rect">
            <a:avLst/>
          </a:prstGeom>
        </p:spPr>
        <p:txBody>
          <a:bodyPr wrap="square">
            <a:spAutoFit/>
          </a:bodyPr>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（1）发展并深化与商业银行的合作</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a:t>
            </a:r>
            <a:r>
              <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rPr>
              <a:t>我国目前汽车信贷以商业银行为主，汽车金融公司为辅，商业银行掌握了汽车信贷的大部分市场。</a:t>
            </a:r>
            <a:endPar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（2）实行资产证券化</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资产证券化是指汽车金融公司把没有动性但具有一定未来现金收入的资产，按一</a:t>
            </a:r>
            <a:r>
              <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rPr>
              <a:t>定标准进行结构重组后再按证券发行的方式出售给资本市场投资人的一种融资方式。</a:t>
            </a:r>
            <a:endParaRPr lang="zh-CN" altLang="en-US" sz="1200" kern="100" dirty="0">
              <a:solidFill>
                <a:schemeClr val="tx1"/>
              </a:solidFill>
              <a:latin typeface="微软雅黑" panose="020B0503020204020204" charset="-122"/>
              <a:ea typeface="微软雅黑" panose="020B0503020204020204" charset="-122"/>
              <a:cs typeface="微软雅黑" panose="020B0503020204020204" charset="-122"/>
            </a:endParaRPr>
          </a:p>
          <a:p>
            <a:pPr indent="0">
              <a:lnSpc>
                <a:spcPct val="120000"/>
              </a:lnSpc>
              <a:buFont typeface="Arial" panose="020B0604020202020204" pitchFamily="34" charset="0"/>
              <a:buNone/>
            </a:pPr>
            <a:r>
              <a:rPr lang="zh-CN" altLang="en-US" sz="1200" b="1" kern="100" dirty="0">
                <a:solidFill>
                  <a:schemeClr val="tx1"/>
                </a:solidFill>
                <a:latin typeface="微软雅黑" panose="020B0503020204020204" charset="-122"/>
                <a:ea typeface="微软雅黑" panose="020B0503020204020204" charset="-122"/>
                <a:cs typeface="微软雅黑" panose="020B0503020204020204" charset="-122"/>
              </a:rPr>
              <a:t>（3）尝试多元化融资途径 </a:t>
            </a:r>
            <a:r>
              <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rPr>
              <a:t>    原来的《汽车金融公司管理办法》对汽车金融公司融资途径的限制较大，只允许有三种获取融资的渠道，而 2008 年出台的新《汽车金融公司管理办法》，则扩展了融资渠道。</a:t>
            </a:r>
            <a:endParaRPr lang="en-US" altLang="zh-CN" sz="1200" kern="100" dirty="0">
              <a:solidFill>
                <a:schemeClr val="tx1"/>
              </a:solidFill>
              <a:latin typeface="微软雅黑" panose="020B0503020204020204" charset="-122"/>
              <a:ea typeface="微软雅黑" panose="020B0503020204020204" charset="-122"/>
              <a:cs typeface="微软雅黑" panose="020B0503020204020204" charset="-122"/>
            </a:endParaRPr>
          </a:p>
        </p:txBody>
      </p:sp>
      <p:cxnSp>
        <p:nvCxnSpPr>
          <p:cNvPr id="17" name="直接连接符 16"/>
          <p:cNvCxnSpPr/>
          <p:nvPr/>
        </p:nvCxnSpPr>
        <p:spPr>
          <a:xfrm>
            <a:off x="3194050" y="3382010"/>
            <a:ext cx="68400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直接连接符 17"/>
          <p:cNvCxnSpPr/>
          <p:nvPr/>
        </p:nvCxnSpPr>
        <p:spPr>
          <a:xfrm>
            <a:off x="3194050" y="4457700"/>
            <a:ext cx="684000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grpSp>
        <p:nvGrpSpPr>
          <p:cNvPr id="9" name="组合 8"/>
          <p:cNvGrpSpPr/>
          <p:nvPr/>
        </p:nvGrpSpPr>
        <p:grpSpPr>
          <a:xfrm>
            <a:off x="3543935" y="1132205"/>
            <a:ext cx="5104130" cy="491490"/>
            <a:chOff x="5403" y="1783"/>
            <a:chExt cx="8038" cy="774"/>
          </a:xfrm>
        </p:grpSpPr>
        <p:sp>
          <p:nvSpPr>
            <p:cNvPr id="56" name="矩形: 圆角 43"/>
            <p:cNvSpPr/>
            <p:nvPr/>
          </p:nvSpPr>
          <p:spPr>
            <a:xfrm>
              <a:off x="5403" y="1783"/>
              <a:ext cx="803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060" y="1856"/>
              <a:ext cx="6725"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四、进一步完善市场环境和法律环境</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35" name="组合 34"/>
          <p:cNvGrpSpPr/>
          <p:nvPr/>
        </p:nvGrpSpPr>
        <p:grpSpPr>
          <a:xfrm>
            <a:off x="2786103" y="3089164"/>
            <a:ext cx="1388137" cy="72000"/>
            <a:chOff x="5686325" y="1686375"/>
            <a:chExt cx="1824637" cy="72000"/>
          </a:xfrm>
        </p:grpSpPr>
        <p:cxnSp>
          <p:nvCxnSpPr>
            <p:cNvPr id="36" name="直接连接符 35"/>
            <p:cNvCxnSpPr/>
            <p:nvPr/>
          </p:nvCxnSpPr>
          <p:spPr>
            <a:xfrm flipV="1">
              <a:off x="5686325" y="1718973"/>
              <a:ext cx="1750848"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7421175" y="1686375"/>
              <a:ext cx="89787" cy="72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endParaRPr>
            </a:p>
          </p:txBody>
        </p:sp>
      </p:grpSp>
      <p:pic>
        <p:nvPicPr>
          <p:cNvPr id="12" name="图片 11"/>
          <p:cNvPicPr>
            <a:picLocks noChangeAspect="1"/>
          </p:cNvPicPr>
          <p:nvPr/>
        </p:nvPicPr>
        <p:blipFill>
          <a:blip r:embed="rId1"/>
          <a:stretch>
            <a:fillRect/>
          </a:stretch>
        </p:blipFill>
        <p:spPr>
          <a:xfrm>
            <a:off x="7895590" y="2348865"/>
            <a:ext cx="1865630" cy="1191895"/>
          </a:xfrm>
          <a:prstGeom prst="rect">
            <a:avLst/>
          </a:prstGeom>
          <a:noFill/>
          <a:ln w="9525">
            <a:noFill/>
          </a:ln>
        </p:spPr>
      </p:pic>
      <p:pic>
        <p:nvPicPr>
          <p:cNvPr id="104" name="图片 10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895590" y="3453130"/>
            <a:ext cx="1865630" cy="1326515"/>
          </a:xfrm>
          <a:prstGeom prst="rect">
            <a:avLst/>
          </a:prstGeom>
          <a:noFill/>
          <a:ln w="9525">
            <a:noFill/>
          </a:ln>
        </p:spPr>
      </p:pic>
      <p:pic>
        <p:nvPicPr>
          <p:cNvPr id="105" name="图片 104"/>
          <p:cNvPicPr>
            <a:picLocks noChangeAspect="1"/>
          </p:cNvPicPr>
          <p:nvPr/>
        </p:nvPicPr>
        <p:blipFill>
          <a:blip r:embed="rId3"/>
          <a:srcRect b="10035"/>
          <a:stretch>
            <a:fillRect/>
          </a:stretch>
        </p:blipFill>
        <p:spPr>
          <a:xfrm>
            <a:off x="7895590" y="4779645"/>
            <a:ext cx="1865630" cy="1116965"/>
          </a:xfrm>
          <a:prstGeom prst="rect">
            <a:avLst/>
          </a:prstGeom>
          <a:noFill/>
          <a:ln w="9525">
            <a:noFill/>
          </a:ln>
        </p:spPr>
      </p:pic>
      <p:grpSp>
        <p:nvGrpSpPr>
          <p:cNvPr id="22" name="组合 21"/>
          <p:cNvGrpSpPr/>
          <p:nvPr/>
        </p:nvGrpSpPr>
        <p:grpSpPr>
          <a:xfrm>
            <a:off x="2839347" y="5052556"/>
            <a:ext cx="1334893" cy="72000"/>
            <a:chOff x="5606181" y="1679390"/>
            <a:chExt cx="1805540" cy="72000"/>
          </a:xfrm>
        </p:grpSpPr>
        <p:cxnSp>
          <p:nvCxnSpPr>
            <p:cNvPr id="47" name="直接连接符 46"/>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7314336" y="1679390"/>
              <a:ext cx="97385" cy="72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endParaRPr>
            </a:p>
          </p:txBody>
        </p:sp>
      </p:grpSp>
      <p:grpSp>
        <p:nvGrpSpPr>
          <p:cNvPr id="25" name="组合 24"/>
          <p:cNvGrpSpPr/>
          <p:nvPr/>
        </p:nvGrpSpPr>
        <p:grpSpPr>
          <a:xfrm>
            <a:off x="2770240" y="4054364"/>
            <a:ext cx="1404000" cy="72000"/>
            <a:chOff x="5686325" y="1678120"/>
            <a:chExt cx="1750848" cy="72000"/>
          </a:xfrm>
        </p:grpSpPr>
        <p:cxnSp>
          <p:nvCxnSpPr>
            <p:cNvPr id="45" name="直接连接符 44"/>
            <p:cNvCxnSpPr/>
            <p:nvPr/>
          </p:nvCxnSpPr>
          <p:spPr>
            <a:xfrm flipV="1">
              <a:off x="5686325" y="1718973"/>
              <a:ext cx="1750848"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7337300" y="1678120"/>
              <a:ext cx="89787" cy="72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charset="-122"/>
                <a:ea typeface="微软雅黑" panose="020B0503020204020204" charset="-122"/>
              </a:endParaRPr>
            </a:p>
          </p:txBody>
        </p:sp>
      </p:grpSp>
      <p:sp>
        <p:nvSpPr>
          <p:cNvPr id="4" name="文本框 58"/>
          <p:cNvSpPr txBox="1"/>
          <p:nvPr/>
        </p:nvSpPr>
        <p:spPr>
          <a:xfrm>
            <a:off x="5323205" y="2947035"/>
            <a:ext cx="2076450" cy="337185"/>
          </a:xfrm>
          <a:prstGeom prst="rect">
            <a:avLst/>
          </a:prstGeom>
          <a:noFill/>
        </p:spPr>
        <p:txBody>
          <a:bodyPr wrap="square" rtlCol="0">
            <a:spAutoFit/>
          </a:bodyPr>
          <a:lstStyle/>
          <a:p>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1.完善征信体系建设</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1" name="文本框 61"/>
          <p:cNvSpPr txBox="1"/>
          <p:nvPr/>
        </p:nvSpPr>
        <p:spPr>
          <a:xfrm>
            <a:off x="5323205" y="3957320"/>
            <a:ext cx="2051685" cy="337185"/>
          </a:xfrm>
          <a:prstGeom prst="rect">
            <a:avLst/>
          </a:prstGeom>
          <a:noFill/>
        </p:spPr>
        <p:txBody>
          <a:bodyPr wrap="square" rtlCol="0">
            <a:spAutoFit/>
          </a:bodyPr>
          <a:lstStyle/>
          <a:p>
            <a:pPr algn="l">
              <a:lnSpc>
                <a:spcPct val="100000"/>
              </a:lnSpc>
              <a:buClrTx/>
              <a:buSzTx/>
              <a:buFontTx/>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2.完善法律法规</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4" name="文本框 64"/>
          <p:cNvSpPr txBox="1"/>
          <p:nvPr/>
        </p:nvSpPr>
        <p:spPr>
          <a:xfrm>
            <a:off x="5323205" y="4920615"/>
            <a:ext cx="2418715" cy="337185"/>
          </a:xfrm>
          <a:prstGeom prst="rect">
            <a:avLst/>
          </a:prstGeom>
          <a:noFill/>
        </p:spPr>
        <p:txBody>
          <a:bodyPr wrap="square" rtlCol="0">
            <a:spAutoFit/>
          </a:bodyPr>
          <a:lstStyle/>
          <a:p>
            <a:pPr algn="l">
              <a:lnSpc>
                <a:spcPct val="100000"/>
              </a:lnSpc>
              <a:buClrTx/>
              <a:buSzTx/>
              <a:buFontTx/>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rPr>
              <a:t>3.完善二手车市场建设</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2" name="Freeform 5"/>
          <p:cNvSpPr/>
          <p:nvPr/>
        </p:nvSpPr>
        <p:spPr bwMode="auto">
          <a:xfrm>
            <a:off x="4361498" y="2745105"/>
            <a:ext cx="819785" cy="72644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2" name="Group 8"/>
          <p:cNvGrpSpPr>
            <a:grpSpLocks noChangeAspect="1"/>
          </p:cNvGrpSpPr>
          <p:nvPr/>
        </p:nvGrpSpPr>
        <p:grpSpPr bwMode="auto">
          <a:xfrm>
            <a:off x="4605973" y="2933700"/>
            <a:ext cx="330835" cy="362585"/>
            <a:chOff x="3437" y="2282"/>
            <a:chExt cx="679" cy="744"/>
          </a:xfrm>
          <a:solidFill>
            <a:schemeClr val="accent4"/>
          </a:solidFill>
        </p:grpSpPr>
        <p:sp>
          <p:nvSpPr>
            <p:cNvPr id="73"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74"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grpSp>
      <p:grpSp>
        <p:nvGrpSpPr>
          <p:cNvPr id="27" name="组合 26"/>
          <p:cNvGrpSpPr/>
          <p:nvPr/>
        </p:nvGrpSpPr>
        <p:grpSpPr>
          <a:xfrm>
            <a:off x="4361413" y="3752553"/>
            <a:ext cx="819955" cy="726711"/>
            <a:chOff x="3724922" y="1796638"/>
            <a:chExt cx="614966" cy="545033"/>
          </a:xfrm>
        </p:grpSpPr>
        <p:sp>
          <p:nvSpPr>
            <p:cNvPr id="53" name="Freeform 5"/>
            <p:cNvSpPr/>
            <p:nvPr/>
          </p:nvSpPr>
          <p:spPr bwMode="auto">
            <a:xfrm>
              <a:off x="3724922" y="1796638"/>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5" name="Group 13"/>
            <p:cNvGrpSpPr>
              <a:grpSpLocks noChangeAspect="1"/>
            </p:cNvGrpSpPr>
            <p:nvPr/>
          </p:nvGrpSpPr>
          <p:grpSpPr bwMode="auto">
            <a:xfrm>
              <a:off x="3892887" y="1923567"/>
              <a:ext cx="272209" cy="275423"/>
              <a:chOff x="2426" y="2781"/>
              <a:chExt cx="593" cy="600"/>
            </a:xfrm>
            <a:solidFill>
              <a:schemeClr val="accent2"/>
            </a:solidFill>
          </p:grpSpPr>
          <p:sp>
            <p:nvSpPr>
              <p:cNvPr id="7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2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grpSp>
      </p:grpSp>
      <p:sp>
        <p:nvSpPr>
          <p:cNvPr id="54" name="Freeform 5"/>
          <p:cNvSpPr/>
          <p:nvPr/>
        </p:nvSpPr>
        <p:spPr bwMode="auto">
          <a:xfrm>
            <a:off x="4361498" y="4731385"/>
            <a:ext cx="819785" cy="72644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grpSp>
        <p:nvGrpSpPr>
          <p:cNvPr id="78" name="Group 18"/>
          <p:cNvGrpSpPr>
            <a:grpSpLocks noChangeAspect="1"/>
          </p:cNvGrpSpPr>
          <p:nvPr/>
        </p:nvGrpSpPr>
        <p:grpSpPr bwMode="auto">
          <a:xfrm>
            <a:off x="4582795" y="4920615"/>
            <a:ext cx="377190" cy="351155"/>
            <a:chOff x="3802" y="2858"/>
            <a:chExt cx="616" cy="574"/>
          </a:xfrm>
          <a:solidFill>
            <a:schemeClr val="accent6"/>
          </a:solidFill>
        </p:grpSpPr>
        <p:sp>
          <p:nvSpPr>
            <p:cNvPr id="7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8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8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8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sp>
          <p:nvSpPr>
            <p:cNvPr id="83"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3200">
                <a:latin typeface="微软雅黑" panose="020B0503020204020204" charset="-122"/>
                <a:ea typeface="微软雅黑" panose="020B0503020204020204" charset="-122"/>
              </a:endParaRPr>
            </a:p>
          </p:txBody>
        </p:sp>
      </p:grpSp>
      <p:grpSp>
        <p:nvGrpSpPr>
          <p:cNvPr id="30" name="组合 29"/>
          <p:cNvGrpSpPr/>
          <p:nvPr/>
        </p:nvGrpSpPr>
        <p:grpSpPr>
          <a:xfrm>
            <a:off x="2505647" y="2741175"/>
            <a:ext cx="819955" cy="726709"/>
            <a:chOff x="1904517" y="1038134"/>
            <a:chExt cx="614966" cy="545032"/>
          </a:xfrm>
        </p:grpSpPr>
        <p:sp>
          <p:nvSpPr>
            <p:cNvPr id="31"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32" name="Freeform 5"/>
            <p:cNvSpPr>
              <a:spLocks noChangeAspect="1"/>
            </p:cNvSpPr>
            <p:nvPr/>
          </p:nvSpPr>
          <p:spPr bwMode="auto">
            <a:xfrm>
              <a:off x="1952417" y="1080587"/>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4"/>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01</a:t>
              </a:r>
              <a:endParaRPr lang="en-US" altLang="zh-CN" sz="2665" dirty="0">
                <a:latin typeface="微软雅黑" panose="020B0503020204020204" charset="-122"/>
                <a:ea typeface="微软雅黑" panose="020B0503020204020204" charset="-122"/>
              </a:endParaRPr>
            </a:p>
          </p:txBody>
        </p:sp>
      </p:grpSp>
      <p:grpSp>
        <p:nvGrpSpPr>
          <p:cNvPr id="33" name="组合 32"/>
          <p:cNvGrpSpPr/>
          <p:nvPr/>
        </p:nvGrpSpPr>
        <p:grpSpPr>
          <a:xfrm>
            <a:off x="2505647" y="3732451"/>
            <a:ext cx="819955" cy="726709"/>
            <a:chOff x="1904517" y="1038134"/>
            <a:chExt cx="614966" cy="545032"/>
          </a:xfrm>
        </p:grpSpPr>
        <p:sp>
          <p:nvSpPr>
            <p:cNvPr id="34"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06" name="Freeform 5"/>
            <p:cNvSpPr>
              <a:spLocks noChangeAspect="1"/>
            </p:cNvSpPr>
            <p:nvPr/>
          </p:nvSpPr>
          <p:spPr bwMode="auto">
            <a:xfrm>
              <a:off x="1952417" y="1080587"/>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02</a:t>
              </a:r>
              <a:endParaRPr lang="en-US" altLang="zh-CN" sz="2665" dirty="0">
                <a:latin typeface="微软雅黑" panose="020B0503020204020204" charset="-122"/>
                <a:ea typeface="微软雅黑" panose="020B0503020204020204" charset="-122"/>
              </a:endParaRPr>
            </a:p>
          </p:txBody>
        </p:sp>
      </p:grpSp>
      <p:grpSp>
        <p:nvGrpSpPr>
          <p:cNvPr id="107" name="组合 106"/>
          <p:cNvGrpSpPr/>
          <p:nvPr/>
        </p:nvGrpSpPr>
        <p:grpSpPr>
          <a:xfrm>
            <a:off x="2505647" y="4734471"/>
            <a:ext cx="819955" cy="726709"/>
            <a:chOff x="1904517" y="1038134"/>
            <a:chExt cx="614966" cy="545032"/>
          </a:xfrm>
        </p:grpSpPr>
        <p:sp>
          <p:nvSpPr>
            <p:cNvPr id="108" name="Freeform 5"/>
            <p:cNvSpPr/>
            <p:nvPr/>
          </p:nvSpPr>
          <p:spPr bwMode="auto">
            <a:xfrm>
              <a:off x="1904517" y="1038134"/>
              <a:ext cx="614966" cy="54503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90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09" name="Freeform 5"/>
            <p:cNvSpPr>
              <a:spLocks noChangeAspect="1"/>
            </p:cNvSpPr>
            <p:nvPr/>
          </p:nvSpPr>
          <p:spPr bwMode="auto">
            <a:xfrm>
              <a:off x="1952417" y="1080587"/>
              <a:ext cx="519166" cy="46012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03</a:t>
              </a:r>
              <a:endParaRPr lang="en-US" altLang="zh-CN" sz="2665"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linds(horizontal)">
                                      <p:cBhvr>
                                        <p:cTn id="17" dur="500"/>
                                        <p:tgtEl>
                                          <p:spTgt spid="35"/>
                                        </p:tgtEl>
                                      </p:cBhvr>
                                    </p:animEffect>
                                  </p:childTnLst>
                                </p:cTn>
                              </p:par>
                              <p:par>
                                <p:cTn id="18" presetID="3"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blinds(horizontal)">
                                      <p:cBhvr>
                                        <p:cTn id="23" dur="500"/>
                                        <p:tgtEl>
                                          <p:spTgt spid="104"/>
                                        </p:tgtEl>
                                      </p:cBhvr>
                                    </p:animEffect>
                                  </p:childTnLst>
                                </p:cTn>
                              </p:par>
                              <p:par>
                                <p:cTn id="24" presetID="3" presetClass="entr" presetSubtype="10" fill="hold" nodeType="with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blinds(horizontal)">
                                      <p:cBhvr>
                                        <p:cTn id="26" dur="500"/>
                                        <p:tgtEl>
                                          <p:spTgt spid="105"/>
                                        </p:tgtEl>
                                      </p:cBhvr>
                                    </p:animEffect>
                                  </p:childTnLst>
                                </p:cTn>
                              </p:par>
                              <p:par>
                                <p:cTn id="27" presetID="3" presetClass="entr" presetSubtype="1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linds(horizontal)">
                                      <p:cBhvr>
                                        <p:cTn id="29" dur="500"/>
                                        <p:tgtEl>
                                          <p:spTgt spid="22"/>
                                        </p:tgtEl>
                                      </p:cBhvr>
                                    </p:animEffect>
                                  </p:childTnLst>
                                </p:cTn>
                              </p:par>
                              <p:par>
                                <p:cTn id="30" presetID="3" presetClass="entr" presetSubtype="1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horizontal)">
                                      <p:cBhvr>
                                        <p:cTn id="35" dur="500"/>
                                        <p:tgtEl>
                                          <p:spTgt spid="4"/>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blinds(horizontal)">
                                      <p:cBhvr>
                                        <p:cTn id="38" dur="500"/>
                                        <p:tgtEl>
                                          <p:spTgt spid="61"/>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blinds(horizontal)">
                                      <p:cBhvr>
                                        <p:cTn id="41" dur="500"/>
                                        <p:tgtEl>
                                          <p:spTgt spid="64"/>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linds(horizontal)">
                                      <p:cBhvr>
                                        <p:cTn id="44" dur="500"/>
                                        <p:tgtEl>
                                          <p:spTgt spid="52"/>
                                        </p:tgtEl>
                                      </p:cBhvr>
                                    </p:animEffect>
                                  </p:childTnLst>
                                </p:cTn>
                              </p:par>
                              <p:par>
                                <p:cTn id="45" presetID="3" presetClass="entr" presetSubtype="1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blinds(horizontal)">
                                      <p:cBhvr>
                                        <p:cTn id="47" dur="500"/>
                                        <p:tgtEl>
                                          <p:spTgt spid="72"/>
                                        </p:tgtEl>
                                      </p:cBhvr>
                                    </p:animEffect>
                                  </p:childTnLst>
                                </p:cTn>
                              </p:par>
                              <p:par>
                                <p:cTn id="48" presetID="3" presetClass="entr" presetSubtype="10"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linds(horizontal)">
                                      <p:cBhvr>
                                        <p:cTn id="50" dur="500"/>
                                        <p:tgtEl>
                                          <p:spTgt spid="27"/>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blinds(horizontal)">
                                      <p:cBhvr>
                                        <p:cTn id="53" dur="500"/>
                                        <p:tgtEl>
                                          <p:spTgt spid="54"/>
                                        </p:tgtEl>
                                      </p:cBhvr>
                                    </p:animEffect>
                                  </p:childTnLst>
                                </p:cTn>
                              </p:par>
                              <p:par>
                                <p:cTn id="54" presetID="3" presetClass="entr" presetSubtype="10" fill="hold"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blinds(horizontal)">
                                      <p:cBhvr>
                                        <p:cTn id="56" dur="500"/>
                                        <p:tgtEl>
                                          <p:spTgt spid="78"/>
                                        </p:tgtEl>
                                      </p:cBhvr>
                                    </p:animEffect>
                                  </p:childTnLst>
                                </p:cTn>
                              </p:par>
                              <p:par>
                                <p:cTn id="57" presetID="3" presetClass="entr" presetSubtype="10"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blinds(horizontal)">
                                      <p:cBhvr>
                                        <p:cTn id="59" dur="500"/>
                                        <p:tgtEl>
                                          <p:spTgt spid="30"/>
                                        </p:tgtEl>
                                      </p:cBhvr>
                                    </p:animEffect>
                                  </p:childTnLst>
                                </p:cTn>
                              </p:par>
                              <p:par>
                                <p:cTn id="60" presetID="3" presetClass="entr" presetSubtype="10" fill="hold" nodeType="with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blinds(horizontal)">
                                      <p:cBhvr>
                                        <p:cTn id="62" dur="500"/>
                                        <p:tgtEl>
                                          <p:spTgt spid="33"/>
                                        </p:tgtEl>
                                      </p:cBhvr>
                                    </p:animEffect>
                                  </p:childTnLst>
                                </p:cTn>
                              </p:par>
                              <p:par>
                                <p:cTn id="63" presetID="3" presetClass="entr" presetSubtype="10" fill="hold" nodeType="withEffect">
                                  <p:stCondLst>
                                    <p:cond delay="0"/>
                                  </p:stCondLst>
                                  <p:childTnLst>
                                    <p:set>
                                      <p:cBhvr>
                                        <p:cTn id="64" dur="1" fill="hold">
                                          <p:stCondLst>
                                            <p:cond delay="0"/>
                                          </p:stCondLst>
                                        </p:cTn>
                                        <p:tgtEl>
                                          <p:spTgt spid="107"/>
                                        </p:tgtEl>
                                        <p:attrNameLst>
                                          <p:attrName>style.visibility</p:attrName>
                                        </p:attrNameLst>
                                      </p:cBhvr>
                                      <p:to>
                                        <p:strVal val="visible"/>
                                      </p:to>
                                    </p:set>
                                    <p:animEffect transition="in" filter="blinds(horizontal)">
                                      <p:cBhvr>
                                        <p:cTn id="65"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4" grpId="0"/>
      <p:bldP spid="4" grpId="1"/>
      <p:bldP spid="61" grpId="0"/>
      <p:bldP spid="61" grpId="1"/>
      <p:bldP spid="64" grpId="0"/>
      <p:bldP spid="64" grpId="1"/>
      <p:bldP spid="52" grpId="0" animBg="1"/>
      <p:bldP spid="52" grpId="1" animBg="1"/>
      <p:bldP spid="54" grpId="0" animBg="1"/>
      <p:bldP spid="5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58467" name="组合 958466"/>
          <p:cNvGrpSpPr/>
          <p:nvPr/>
        </p:nvGrpSpPr>
        <p:grpSpPr>
          <a:xfrm>
            <a:off x="2207260" y="1392238"/>
            <a:ext cx="7777163" cy="609600"/>
            <a:chOff x="456" y="799"/>
            <a:chExt cx="4848" cy="384"/>
          </a:xfrm>
        </p:grpSpPr>
        <p:sp>
          <p:nvSpPr>
            <p:cNvPr id="958468" name="矩形 958467"/>
            <p:cNvSpPr/>
            <p:nvPr/>
          </p:nvSpPr>
          <p:spPr>
            <a:xfrm>
              <a:off x="456" y="799"/>
              <a:ext cx="4848" cy="384"/>
            </a:xfrm>
            <a:prstGeom prst="rect">
              <a:avLst/>
            </a:prstGeom>
            <a:solidFill>
              <a:schemeClr val="bg1"/>
            </a:solidFill>
            <a:ln w="50800" cap="flat" cmpd="sng">
              <a:solidFill>
                <a:srgbClr val="FF9933"/>
              </a:solidFill>
              <a:prstDash val="solid"/>
              <a:miter/>
              <a:headEnd type="none" w="med" len="med"/>
              <a:tailEnd type="none" w="med" len="med"/>
            </a:ln>
          </p:spPr>
          <p:txBody>
            <a:bodyPr anchor="ctr" anchorCtr="0"/>
            <a:p>
              <a:endParaRPr sz="1500" dirty="0">
                <a:latin typeface="微软雅黑" panose="020B0503020204020204" charset="-122"/>
                <a:ea typeface="微软雅黑" panose="020B0503020204020204" charset="-122"/>
              </a:endParaRPr>
            </a:p>
          </p:txBody>
        </p:sp>
        <p:sp>
          <p:nvSpPr>
            <p:cNvPr id="958469" name="五边形 958468"/>
            <p:cNvSpPr/>
            <p:nvPr/>
          </p:nvSpPr>
          <p:spPr>
            <a:xfrm>
              <a:off x="456" y="799"/>
              <a:ext cx="960" cy="384"/>
            </a:xfrm>
            <a:prstGeom prst="homePlate">
              <a:avLst>
                <a:gd name="adj" fmla="val 14583"/>
              </a:avLst>
            </a:prstGeom>
            <a:solidFill>
              <a:srgbClr val="FF9933"/>
            </a:solidFill>
            <a:ln w="50800" cap="flat" cmpd="sng">
              <a:solidFill>
                <a:srgbClr val="FF9933"/>
              </a:solidFill>
              <a:prstDash val="solid"/>
              <a:miter/>
              <a:headEnd type="none" w="med" len="med"/>
              <a:tailEnd type="none" w="med" len="med"/>
            </a:ln>
          </p:spPr>
          <p:txBody>
            <a:bodyPr wrap="none" anchor="ctr" anchorCtr="0"/>
            <a:p>
              <a:pPr algn="r"/>
              <a:r>
                <a:rPr lang="zh-CN" altLang="en-US" sz="1800" b="1" dirty="0">
                  <a:solidFill>
                    <a:schemeClr val="bg1"/>
                  </a:solidFill>
                  <a:latin typeface="微软雅黑" panose="020B0503020204020204" charset="-122"/>
                  <a:ea typeface="微软雅黑" panose="020B0503020204020204" charset="-122"/>
                </a:rPr>
                <a:t>银监会</a:t>
              </a:r>
              <a:endParaRPr lang="zh-CN" altLang="en-US" sz="1800" b="1" dirty="0">
                <a:solidFill>
                  <a:schemeClr val="bg1"/>
                </a:solidFill>
                <a:latin typeface="微软雅黑" panose="020B0503020204020204" charset="-122"/>
                <a:ea typeface="微软雅黑" panose="020B0503020204020204" charset="-122"/>
              </a:endParaRPr>
            </a:p>
          </p:txBody>
        </p:sp>
        <p:sp>
          <p:nvSpPr>
            <p:cNvPr id="958470" name="文本框 958469"/>
            <p:cNvSpPr txBox="1"/>
            <p:nvPr/>
          </p:nvSpPr>
          <p:spPr>
            <a:xfrm>
              <a:off x="2082" y="844"/>
              <a:ext cx="2409" cy="339"/>
            </a:xfrm>
            <a:prstGeom prst="rect">
              <a:avLst/>
            </a:prstGeom>
            <a:noFill/>
            <a:ln w="50800">
              <a:noFill/>
            </a:ln>
          </p:spPr>
          <p:txBody>
            <a:bodyPr wrap="square" tIns="0">
              <a:spAutoFit/>
            </a:bodyPr>
            <a:p>
              <a:pPr algn="ctr">
                <a:spcBef>
                  <a:spcPct val="0"/>
                </a:spcBef>
              </a:pP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dirty="0">
                  <a:latin typeface="微软雅黑" panose="020B0503020204020204" charset="-122"/>
                  <a:ea typeface="微软雅黑" panose="020B0503020204020204" charset="-122"/>
                  <a:cs typeface="微软雅黑" panose="020B0503020204020204" charset="-122"/>
                </a:rPr>
                <a:t>汽车金融公司管理办法</a:t>
              </a:r>
              <a:r>
                <a:rPr lang="en-US" altLang="zh-CN" sz="1600" b="1">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 </a:t>
              </a:r>
              <a:br>
                <a:rPr lang="en-US" altLang="zh-CN" sz="1600">
                  <a:latin typeface="微软雅黑" panose="020B0503020204020204" charset="-122"/>
                  <a:ea typeface="微软雅黑" panose="020B0503020204020204" charset="-122"/>
                  <a:cs typeface="微软雅黑" panose="020B0503020204020204" charset="-122"/>
                </a:rPr>
              </a:br>
              <a:r>
                <a:rPr lang="en-US" altLang="zh-CN" sz="1600">
                  <a:latin typeface="微软雅黑" panose="020B0503020204020204" charset="-122"/>
                  <a:ea typeface="微软雅黑" panose="020B0503020204020204" charset="-122"/>
                  <a:cs typeface="微软雅黑" panose="020B0503020204020204" charset="-122"/>
                </a:rPr>
                <a:t>2003</a:t>
              </a:r>
              <a:r>
                <a:rPr lang="zh-CN" altLang="en-US" sz="1600" dirty="0">
                  <a:latin typeface="微软雅黑" panose="020B0503020204020204" charset="-122"/>
                  <a:ea typeface="微软雅黑" panose="020B0503020204020204" charset="-122"/>
                  <a:cs typeface="微软雅黑" panose="020B0503020204020204" charset="-122"/>
                </a:rPr>
                <a:t>年</a:t>
              </a:r>
              <a:r>
                <a:rPr lang="en-US" altLang="zh-CN" sz="1600">
                  <a:latin typeface="微软雅黑" panose="020B0503020204020204" charset="-122"/>
                  <a:ea typeface="微软雅黑" panose="020B0503020204020204" charset="-122"/>
                  <a:cs typeface="微软雅黑" panose="020B0503020204020204" charset="-122"/>
                </a:rPr>
                <a:t>10</a:t>
              </a:r>
              <a:r>
                <a:rPr lang="zh-CN" altLang="en-US" sz="1600" dirty="0">
                  <a:latin typeface="微软雅黑" panose="020B0503020204020204" charset="-122"/>
                  <a:ea typeface="微软雅黑" panose="020B0503020204020204" charset="-122"/>
                  <a:cs typeface="微软雅黑" panose="020B0503020204020204" charset="-122"/>
                </a:rPr>
                <a:t>月</a:t>
              </a:r>
              <a:r>
                <a:rPr lang="en-US" altLang="zh-CN" sz="1600">
                  <a:latin typeface="微软雅黑" panose="020B0503020204020204" charset="-122"/>
                  <a:ea typeface="微软雅黑" panose="020B0503020204020204" charset="-122"/>
                  <a:cs typeface="微软雅黑" panose="020B0503020204020204" charset="-122"/>
                </a:rPr>
                <a:t>3</a:t>
              </a:r>
              <a:r>
                <a:rPr lang="zh-CN" altLang="en-US" sz="1600" dirty="0">
                  <a:latin typeface="微软雅黑" panose="020B0503020204020204" charset="-122"/>
                  <a:ea typeface="微软雅黑" panose="020B0503020204020204" charset="-122"/>
                  <a:cs typeface="微软雅黑" panose="020B0503020204020204" charset="-122"/>
                </a:rPr>
                <a:t>日</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graphicFrame>
        <p:nvGraphicFramePr>
          <p:cNvPr id="958575" name="表格 958574"/>
          <p:cNvGraphicFramePr/>
          <p:nvPr>
            <p:custDataLst>
              <p:tags r:id="rId1"/>
            </p:custDataLst>
          </p:nvPr>
        </p:nvGraphicFramePr>
        <p:xfrm>
          <a:off x="2208213" y="2144713"/>
          <a:ext cx="7775575" cy="4024313"/>
        </p:xfrm>
        <a:graphic>
          <a:graphicData uri="http://schemas.openxmlformats.org/drawingml/2006/table">
            <a:tbl>
              <a:tblPr>
                <a:tableStyleId>{5DA37D80-6434-44D0-A028-1B22A696006F}</a:tableStyleId>
              </a:tblPr>
              <a:tblGrid>
                <a:gridCol w="1729105"/>
                <a:gridCol w="6046470"/>
              </a:tblGrid>
              <a:tr h="720725">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进入门槛</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spcBef>
                          <a:spcPts val="0"/>
                        </a:spcBef>
                        <a:buNone/>
                      </a:pPr>
                      <a:r>
                        <a:rPr lang="zh-CN" altLang="en-US" sz="1200" dirty="0">
                          <a:latin typeface="微软雅黑" panose="020B0503020204020204" charset="-122"/>
                          <a:ea typeface="微软雅黑" panose="020B0503020204020204" charset="-122"/>
                          <a:cs typeface="微软雅黑" panose="020B0503020204020204" charset="-122"/>
                        </a:rPr>
                        <a:t>汽车金融公司的最低注册资本为</a:t>
                      </a:r>
                      <a:r>
                        <a:rPr lang="en-US" altLang="zh-CN" sz="1200">
                          <a:latin typeface="微软雅黑" panose="020B0503020204020204" charset="-122"/>
                          <a:ea typeface="微软雅黑" panose="020B0503020204020204" charset="-122"/>
                          <a:cs typeface="微软雅黑" panose="020B0503020204020204" charset="-122"/>
                        </a:rPr>
                        <a:t>5</a:t>
                      </a:r>
                      <a:r>
                        <a:rPr lang="zh-CN" altLang="en-US" sz="1200" dirty="0">
                          <a:latin typeface="微软雅黑" panose="020B0503020204020204" charset="-122"/>
                          <a:ea typeface="微软雅黑" panose="020B0503020204020204" charset="-122"/>
                          <a:cs typeface="微软雅黑" panose="020B0503020204020204" charset="-122"/>
                        </a:rPr>
                        <a:t>亿元人民币或等值自由兑换货币，限制很多内资公司的进入，而且银监会在内资成立汽车金融公司问题上态度是：要么不予批准，要么要求中资企业必须找到一家有汽车金融经验的外资作为合作对象</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936625">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业务范围</a:t>
                      </a:r>
                      <a:endParaRPr lang="zh-CN" altLang="en-US" sz="1600" b="1" dirty="0">
                        <a:latin typeface="微软雅黑" panose="020B0503020204020204" charset="-122"/>
                        <a:ea typeface="微软雅黑" panose="020B0503020204020204" charset="-122"/>
                      </a:endParaRPr>
                    </a:p>
                  </a:txBody>
                  <a:tcPr marL="90000" marR="90000" marT="46800" marB="46800" anchor="ctr" anchorCtr="0"/>
                </a:tc>
                <a:tc>
                  <a:txBody>
                    <a:bodyPr/>
                    <a:p>
                      <a:pPr marL="0" lvl="0" indent="0" algn="l" fontAlgn="auto">
                        <a:lnSpc>
                          <a:spcPct val="100000"/>
                        </a:lnSpc>
                        <a:spcBef>
                          <a:spcPts val="0"/>
                        </a:spcBef>
                        <a:buClr>
                          <a:schemeClr val="tx2"/>
                        </a:buClr>
                        <a:buFont typeface="Wingdings" panose="05000000000000000000" pitchFamily="2" charset="2"/>
                        <a:buNone/>
                      </a:pP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办法</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中规定汽车金融公司可以“提供购车贷款业务”，但不可以“提供汽车租赁业务和汽车融资租赁业务”</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spcBef>
                          <a:spcPts val="0"/>
                        </a:spcBef>
                        <a:buClr>
                          <a:schemeClr val="tx2"/>
                        </a:buClr>
                        <a:buFont typeface="Wingdings" panose="05000000000000000000" pitchFamily="2" charset="2"/>
                        <a:buNone/>
                      </a:pP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办法</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中规定汽车金融公司可以开展“转让和出售汽车贷款应收款业务”</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503238">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融资渠道</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spcBef>
                          <a:spcPts val="0"/>
                        </a:spcBef>
                        <a:buClr>
                          <a:schemeClr val="tx2"/>
                        </a:buClr>
                        <a:buFont typeface="Wingdings" panose="05000000000000000000" pitchFamily="2" charset="2"/>
                        <a:buNone/>
                      </a:pPr>
                      <a:r>
                        <a:rPr lang="zh-CN" altLang="en-US" sz="1200" dirty="0">
                          <a:latin typeface="微软雅黑" panose="020B0503020204020204" charset="-122"/>
                          <a:ea typeface="微软雅黑" panose="020B0503020204020204" charset="-122"/>
                          <a:cs typeface="微软雅黑" panose="020B0503020204020204" charset="-122"/>
                        </a:rPr>
                        <a:t>接受境内股东单位</a:t>
                      </a:r>
                      <a:r>
                        <a:rPr lang="en-US" altLang="zh-CN" sz="1200">
                          <a:latin typeface="微软雅黑" panose="020B0503020204020204" charset="-122"/>
                          <a:ea typeface="微软雅黑" panose="020B0503020204020204" charset="-122"/>
                          <a:cs typeface="微软雅黑" panose="020B0503020204020204" charset="-122"/>
                        </a:rPr>
                        <a:t>3</a:t>
                      </a:r>
                      <a:r>
                        <a:rPr lang="zh-CN" altLang="en-US" sz="1200" dirty="0">
                          <a:latin typeface="微软雅黑" panose="020B0503020204020204" charset="-122"/>
                          <a:ea typeface="微软雅黑" panose="020B0503020204020204" charset="-122"/>
                          <a:cs typeface="微软雅黑" panose="020B0503020204020204" charset="-122"/>
                        </a:rPr>
                        <a:t>个月以上期限的存款，和向金融机构借款，但不可以通过发行公司债券及商业票据的方式融资</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503237">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分支机构</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spcBef>
                          <a:spcPts val="0"/>
                        </a:spcBef>
                        <a:buClr>
                          <a:schemeClr val="tx2"/>
                        </a:buClr>
                        <a:buFont typeface="Wingdings" panose="05000000000000000000" pitchFamily="2" charset="2"/>
                        <a:buNone/>
                      </a:pPr>
                      <a:r>
                        <a:rPr lang="zh-CN" altLang="en-US" sz="1200" dirty="0">
                          <a:latin typeface="微软雅黑" panose="020B0503020204020204" charset="-122"/>
                          <a:ea typeface="微软雅黑" panose="020B0503020204020204" charset="-122"/>
                        </a:rPr>
                        <a:t>汽车金融公司不得设立分支机构</a:t>
                      </a:r>
                      <a:endParaRPr lang="zh-CN" altLang="en-US" sz="1200" dirty="0">
                        <a:latin typeface="微软雅黑" panose="020B0503020204020204" charset="-122"/>
                        <a:ea typeface="微软雅黑" panose="020B0503020204020204" charset="-122"/>
                      </a:endParaRPr>
                    </a:p>
                  </a:txBody>
                  <a:tcPr anchor="ctr" anchorCtr="0"/>
                </a:tc>
              </a:tr>
              <a:tr h="503238">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贷款利率</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spcBef>
                          <a:spcPts val="0"/>
                        </a:spcBef>
                        <a:buClr>
                          <a:schemeClr val="tx2"/>
                        </a:buClr>
                        <a:buFont typeface="Wingdings" panose="05000000000000000000" pitchFamily="2" charset="2"/>
                        <a:buNone/>
                      </a:pPr>
                      <a:r>
                        <a:rPr lang="zh-CN" altLang="en-US" sz="1200" dirty="0">
                          <a:latin typeface="微软雅黑" panose="020B0503020204020204" charset="-122"/>
                          <a:ea typeface="微软雅黑" panose="020B0503020204020204" charset="-122"/>
                          <a:cs typeface="微软雅黑" panose="020B0503020204020204" charset="-122"/>
                        </a:rPr>
                        <a:t>汽车金融公司在中国人民银行公布的法定利率基础上最高上浮不得超过</a:t>
                      </a:r>
                      <a:r>
                        <a:rPr lang="en-US" altLang="zh-CN" sz="1200">
                          <a:latin typeface="微软雅黑" panose="020B0503020204020204" charset="-122"/>
                          <a:ea typeface="微软雅黑" panose="020B0503020204020204" charset="-122"/>
                          <a:cs typeface="微软雅黑" panose="020B0503020204020204" charset="-122"/>
                        </a:rPr>
                        <a:t>30%</a:t>
                      </a:r>
                      <a:r>
                        <a:rPr lang="zh-CN" altLang="en-US" sz="1200" dirty="0">
                          <a:latin typeface="微软雅黑" panose="020B0503020204020204" charset="-122"/>
                          <a:ea typeface="微软雅黑" panose="020B0503020204020204" charset="-122"/>
                          <a:cs typeface="微软雅黑" panose="020B0503020204020204" charset="-122"/>
                        </a:rPr>
                        <a:t>、最多下调不得超过</a:t>
                      </a:r>
                      <a:r>
                        <a:rPr lang="en-US" altLang="zh-CN" sz="1200">
                          <a:latin typeface="微软雅黑" panose="020B0503020204020204" charset="-122"/>
                          <a:ea typeface="微软雅黑" panose="020B0503020204020204" charset="-122"/>
                          <a:cs typeface="微软雅黑" panose="020B0503020204020204" charset="-122"/>
                        </a:rPr>
                        <a:t>10%</a:t>
                      </a:r>
                      <a:endParaRPr lang="en-US" altLang="zh-CN" sz="1200">
                        <a:latin typeface="微软雅黑" panose="020B0503020204020204" charset="-122"/>
                        <a:ea typeface="微软雅黑" panose="020B0503020204020204" charset="-122"/>
                        <a:cs typeface="微软雅黑" panose="020B0503020204020204" charset="-122"/>
                      </a:endParaRPr>
                    </a:p>
                  </a:txBody>
                  <a:tcPr anchor="ctr" anchorCtr="0"/>
                </a:tc>
              </a:tr>
              <a:tr h="857250">
                <a:tc>
                  <a:txBody>
                    <a:bodyPr/>
                    <a:p>
                      <a:pPr marL="0" lvl="0" indent="0" algn="ctr" fontAlgn="auto">
                        <a:lnSpc>
                          <a:spcPct val="100000"/>
                        </a:lnSpc>
                        <a:buNone/>
                      </a:pPr>
                      <a:r>
                        <a:rPr lang="zh-CN" altLang="en-US" sz="1600" b="1" dirty="0">
                          <a:latin typeface="微软雅黑" panose="020B0503020204020204" charset="-122"/>
                          <a:ea typeface="微软雅黑" panose="020B0503020204020204" charset="-122"/>
                        </a:rPr>
                        <a:t>法律责任</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spcBef>
                          <a:spcPts val="0"/>
                        </a:spcBef>
                        <a:buNone/>
                      </a:pPr>
                      <a:r>
                        <a:rPr lang="zh-CN" altLang="en-US" sz="1200" dirty="0">
                          <a:latin typeface="微软雅黑" panose="020B0503020204020204" charset="-122"/>
                          <a:ea typeface="微软雅黑" panose="020B0503020204020204" charset="-122"/>
                          <a:cs typeface="微软雅黑" panose="020B0503020204020204" charset="-122"/>
                        </a:rPr>
                        <a:t>在</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办法</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中，比较详细地规定了违反该</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办法</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将受到的处罚</a:t>
                      </a:r>
                      <a:r>
                        <a:rPr lang="en-US" altLang="zh-CN" sz="1200">
                          <a:latin typeface="微软雅黑" panose="020B0503020204020204" charset="-122"/>
                          <a:ea typeface="微软雅黑" panose="020B0503020204020204" charset="-122"/>
                          <a:cs typeface="微软雅黑" panose="020B0503020204020204" charset="-122"/>
                        </a:rPr>
                        <a:t>,</a:t>
                      </a:r>
                      <a:r>
                        <a:rPr lang="zh-CN" altLang="en-US" sz="1200" dirty="0">
                          <a:latin typeface="微软雅黑" panose="020B0503020204020204" charset="-122"/>
                          <a:ea typeface="微软雅黑" panose="020B0503020204020204" charset="-122"/>
                          <a:cs typeface="微软雅黑" panose="020B0503020204020204" charset="-122"/>
                        </a:rPr>
                        <a:t>这与征求意见稿中的比较模糊的罚则有明显不同，表明了国家在规范非金融机构开展汽车金融业务方面的态度</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58467"/>
                                        </p:tgtEl>
                                        <p:attrNameLst>
                                          <p:attrName>style.visibility</p:attrName>
                                        </p:attrNameLst>
                                      </p:cBhvr>
                                      <p:to>
                                        <p:strVal val="visible"/>
                                      </p:to>
                                    </p:set>
                                    <p:animEffect transition="in" filter="blinds(horizontal)">
                                      <p:cBhvr>
                                        <p:cTn id="15" dur="500"/>
                                        <p:tgtEl>
                                          <p:spTgt spid="958467"/>
                                        </p:tgtEl>
                                      </p:cBhvr>
                                    </p:animEffect>
                                  </p:childTnLst>
                                </p:cTn>
                              </p:par>
                              <p:par>
                                <p:cTn id="16" presetID="3" presetClass="entr" presetSubtype="10" fill="hold" nodeType="withEffect">
                                  <p:stCondLst>
                                    <p:cond delay="0"/>
                                  </p:stCondLst>
                                  <p:childTnLst>
                                    <p:set>
                                      <p:cBhvr>
                                        <p:cTn id="17" dur="1" fill="hold">
                                          <p:stCondLst>
                                            <p:cond delay="0"/>
                                          </p:stCondLst>
                                        </p:cTn>
                                        <p:tgtEl>
                                          <p:spTgt spid="958575"/>
                                        </p:tgtEl>
                                        <p:attrNameLst>
                                          <p:attrName>style.visibility</p:attrName>
                                        </p:attrNameLst>
                                      </p:cBhvr>
                                      <p:to>
                                        <p:strVal val="visible"/>
                                      </p:to>
                                    </p:set>
                                    <p:animEffect transition="in" filter="blinds(horizontal)">
                                      <p:cBhvr>
                                        <p:cTn id="18" dur="500"/>
                                        <p:tgtEl>
                                          <p:spTgt spid="9585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60515" name="组合 960514"/>
          <p:cNvGrpSpPr/>
          <p:nvPr/>
        </p:nvGrpSpPr>
        <p:grpSpPr>
          <a:xfrm>
            <a:off x="2227898" y="1392238"/>
            <a:ext cx="7735887" cy="605150"/>
            <a:chOff x="456" y="709"/>
            <a:chExt cx="4848" cy="384"/>
          </a:xfrm>
        </p:grpSpPr>
        <p:sp>
          <p:nvSpPr>
            <p:cNvPr id="960516" name="矩形 960515"/>
            <p:cNvSpPr/>
            <p:nvPr/>
          </p:nvSpPr>
          <p:spPr>
            <a:xfrm>
              <a:off x="456" y="709"/>
              <a:ext cx="4848" cy="384"/>
            </a:xfrm>
            <a:prstGeom prst="rect">
              <a:avLst/>
            </a:prstGeom>
            <a:solidFill>
              <a:schemeClr val="bg1"/>
            </a:solidFill>
            <a:ln w="50800" cap="flat" cmpd="sng">
              <a:solidFill>
                <a:srgbClr val="FF9933"/>
              </a:solidFill>
              <a:prstDash val="solid"/>
              <a:miter/>
              <a:headEnd type="none" w="med" len="med"/>
              <a:tailEnd type="none" w="med" len="med"/>
            </a:ln>
          </p:spPr>
          <p:txBody>
            <a:bodyPr anchor="ctr" anchorCtr="0"/>
            <a:p>
              <a:endParaRPr sz="1500" dirty="0">
                <a:latin typeface="微软雅黑" panose="020B0503020204020204" charset="-122"/>
                <a:ea typeface="微软雅黑" panose="020B0503020204020204" charset="-122"/>
              </a:endParaRPr>
            </a:p>
          </p:txBody>
        </p:sp>
        <p:sp>
          <p:nvSpPr>
            <p:cNvPr id="960517" name="五边形 960516"/>
            <p:cNvSpPr/>
            <p:nvPr/>
          </p:nvSpPr>
          <p:spPr>
            <a:xfrm>
              <a:off x="456" y="709"/>
              <a:ext cx="960" cy="384"/>
            </a:xfrm>
            <a:prstGeom prst="homePlate">
              <a:avLst>
                <a:gd name="adj" fmla="val 14583"/>
              </a:avLst>
            </a:prstGeom>
            <a:solidFill>
              <a:srgbClr val="FF9933"/>
            </a:solidFill>
            <a:ln w="50800" cap="flat" cmpd="sng">
              <a:solidFill>
                <a:srgbClr val="FF9933"/>
              </a:solidFill>
              <a:prstDash val="solid"/>
              <a:miter/>
              <a:headEnd type="none" w="med" len="med"/>
              <a:tailEnd type="none" w="med" len="med"/>
            </a:ln>
          </p:spPr>
          <p:txBody>
            <a:bodyPr wrap="none" anchor="ctr" anchorCtr="0"/>
            <a:p>
              <a:pPr algn="r"/>
              <a:r>
                <a:rPr lang="zh-CN" altLang="en-US" sz="1800" b="1" dirty="0">
                  <a:solidFill>
                    <a:schemeClr val="bg1"/>
                  </a:solidFill>
                  <a:latin typeface="微软雅黑" panose="020B0503020204020204" charset="-122"/>
                  <a:ea typeface="微软雅黑" panose="020B0503020204020204" charset="-122"/>
                </a:rPr>
                <a:t>银监会</a:t>
              </a:r>
              <a:endParaRPr lang="zh-CN" altLang="en-US" sz="1800" b="1" dirty="0">
                <a:solidFill>
                  <a:schemeClr val="bg1"/>
                </a:solidFill>
                <a:latin typeface="微软雅黑" panose="020B0503020204020204" charset="-122"/>
                <a:ea typeface="微软雅黑" panose="020B0503020204020204" charset="-122"/>
              </a:endParaRPr>
            </a:p>
          </p:txBody>
        </p:sp>
        <p:sp>
          <p:nvSpPr>
            <p:cNvPr id="960518" name="文本框 960517"/>
            <p:cNvSpPr txBox="1"/>
            <p:nvPr/>
          </p:nvSpPr>
          <p:spPr>
            <a:xfrm>
              <a:off x="1512" y="742"/>
              <a:ext cx="3792" cy="341"/>
            </a:xfrm>
            <a:prstGeom prst="rect">
              <a:avLst/>
            </a:prstGeom>
            <a:noFill/>
            <a:ln w="50800">
              <a:noFill/>
            </a:ln>
          </p:spPr>
          <p:txBody>
            <a:bodyPr tIns="0">
              <a:spAutoFit/>
            </a:bodyPr>
            <a:p>
              <a:pPr algn="ctr">
                <a:spcBef>
                  <a:spcPct val="0"/>
                </a:spcBef>
              </a:pPr>
              <a:r>
                <a:rPr lang="en-US" altLang="zh-CN" sz="1600" b="1">
                  <a:latin typeface="微软雅黑" panose="020B0503020204020204" charset="-122"/>
                  <a:ea typeface="微软雅黑" panose="020B0503020204020204" charset="-122"/>
                  <a:cs typeface="微软雅黑" panose="020B0503020204020204" charset="-122"/>
                </a:rPr>
                <a:t>《</a:t>
              </a:r>
              <a:r>
                <a:rPr lang="zh-CN" altLang="en-US" sz="1600" b="1" dirty="0">
                  <a:latin typeface="微软雅黑" panose="020B0503020204020204" charset="-122"/>
                  <a:ea typeface="微软雅黑" panose="020B0503020204020204" charset="-122"/>
                  <a:cs typeface="微软雅黑" panose="020B0503020204020204" charset="-122"/>
                </a:rPr>
                <a:t>汽车金融公司管理办法实施细则</a:t>
              </a:r>
              <a:r>
                <a:rPr lang="en-US" altLang="zh-CN" sz="1600" b="1">
                  <a:latin typeface="微软雅黑" panose="020B0503020204020204" charset="-122"/>
                  <a:ea typeface="微软雅黑" panose="020B0503020204020204" charset="-122"/>
                  <a:cs typeface="微软雅黑" panose="020B0503020204020204" charset="-122"/>
                </a:rPr>
                <a:t>》</a:t>
              </a:r>
              <a:endParaRPr lang="en-US" altLang="zh-CN" sz="1600" b="1">
                <a:latin typeface="微软雅黑" panose="020B0503020204020204" charset="-122"/>
                <a:ea typeface="微软雅黑" panose="020B0503020204020204" charset="-122"/>
                <a:cs typeface="微软雅黑" panose="020B0503020204020204" charset="-122"/>
              </a:endParaRPr>
            </a:p>
            <a:p>
              <a:pPr algn="ctr">
                <a:spcBef>
                  <a:spcPct val="0"/>
                </a:spcBef>
              </a:pPr>
              <a:r>
                <a:rPr lang="en-US" altLang="zh-CN" sz="1600">
                  <a:latin typeface="微软雅黑" panose="020B0503020204020204" charset="-122"/>
                  <a:ea typeface="微软雅黑" panose="020B0503020204020204" charset="-122"/>
                  <a:cs typeface="微软雅黑" panose="020B0503020204020204" charset="-122"/>
                </a:rPr>
                <a:t>2003</a:t>
              </a:r>
              <a:r>
                <a:rPr lang="zh-CN" altLang="en-US" sz="1600" dirty="0">
                  <a:latin typeface="微软雅黑" panose="020B0503020204020204" charset="-122"/>
                  <a:ea typeface="微软雅黑" panose="020B0503020204020204" charset="-122"/>
                  <a:cs typeface="微软雅黑" panose="020B0503020204020204" charset="-122"/>
                </a:rPr>
                <a:t>年</a:t>
              </a:r>
              <a:r>
                <a:rPr lang="en-US" altLang="zh-CN" sz="1600">
                  <a:latin typeface="微软雅黑" panose="020B0503020204020204" charset="-122"/>
                  <a:ea typeface="微软雅黑" panose="020B0503020204020204" charset="-122"/>
                  <a:cs typeface="微软雅黑" panose="020B0503020204020204" charset="-122"/>
                </a:rPr>
                <a:t>11</a:t>
              </a:r>
              <a:r>
                <a:rPr lang="zh-CN" altLang="en-US" sz="1600" dirty="0">
                  <a:latin typeface="微软雅黑" panose="020B0503020204020204" charset="-122"/>
                  <a:ea typeface="微软雅黑" panose="020B0503020204020204" charset="-122"/>
                  <a:cs typeface="微软雅黑" panose="020B0503020204020204" charset="-122"/>
                </a:rPr>
                <a:t>月</a:t>
              </a:r>
              <a:r>
                <a:rPr lang="en-US" altLang="zh-CN" sz="1600">
                  <a:latin typeface="微软雅黑" panose="020B0503020204020204" charset="-122"/>
                  <a:ea typeface="微软雅黑" panose="020B0503020204020204" charset="-122"/>
                  <a:cs typeface="微软雅黑" panose="020B0503020204020204" charset="-122"/>
                </a:rPr>
                <a:t>12</a:t>
              </a:r>
              <a:r>
                <a:rPr lang="zh-CN" altLang="en-US" sz="1600" dirty="0">
                  <a:latin typeface="微软雅黑" panose="020B0503020204020204" charset="-122"/>
                  <a:ea typeface="微软雅黑" panose="020B0503020204020204" charset="-122"/>
                  <a:cs typeface="微软雅黑" panose="020B0503020204020204" charset="-122"/>
                </a:rPr>
                <a:t>日</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graphicFrame>
        <p:nvGraphicFramePr>
          <p:cNvPr id="960519" name="表格 960518"/>
          <p:cNvGraphicFramePr/>
          <p:nvPr>
            <p:custDataLst>
              <p:tags r:id="rId1"/>
            </p:custDataLst>
          </p:nvPr>
        </p:nvGraphicFramePr>
        <p:xfrm>
          <a:off x="2208848" y="2185988"/>
          <a:ext cx="7777480" cy="3708400"/>
        </p:xfrm>
        <a:graphic>
          <a:graphicData uri="http://schemas.openxmlformats.org/drawingml/2006/table">
            <a:tbl>
              <a:tblPr>
                <a:tableStyleId>{ED083AE6-46FA-4A59-8FB0-9F97EB10719F}</a:tableStyleId>
              </a:tblPr>
              <a:tblGrid>
                <a:gridCol w="1784350"/>
                <a:gridCol w="5992813"/>
              </a:tblGrid>
              <a:tr h="164147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市场准入</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为便于执行，《实施细则》把一些现行的相关政策规定集中在一起，对市场准入事项做出了目前最完整的规定</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汽车金融公司市场准入程序可以概括为“两个阶段，两级审查，两个证书，程式化管理” </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Clr>
                          <a:schemeClr val="tx1"/>
                        </a:buClr>
                        <a:buFont typeface="Wingdings" panose="05000000000000000000" pitchFamily="2" charset="2"/>
                        <a:buChar char="u"/>
                      </a:pPr>
                      <a:r>
                        <a:rPr lang="zh-CN" altLang="en-US" sz="1200" dirty="0">
                          <a:latin typeface="微软雅黑" panose="020B0503020204020204" charset="-122"/>
                          <a:ea typeface="微软雅黑" panose="020B0503020204020204" charset="-122"/>
                          <a:cs typeface="微软雅黑" panose="020B0503020204020204" charset="-122"/>
                        </a:rPr>
                        <a:t>两个阶段：筹建和开业</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Clr>
                          <a:schemeClr val="tx1"/>
                        </a:buClr>
                        <a:buFont typeface="Wingdings" panose="05000000000000000000" pitchFamily="2" charset="2"/>
                        <a:buChar char="u"/>
                      </a:pPr>
                      <a:r>
                        <a:rPr lang="zh-CN" altLang="en-US" sz="1200" dirty="0">
                          <a:latin typeface="微软雅黑" panose="020B0503020204020204" charset="-122"/>
                          <a:ea typeface="微软雅黑" panose="020B0503020204020204" charset="-122"/>
                          <a:cs typeface="微软雅黑" panose="020B0503020204020204" charset="-122"/>
                        </a:rPr>
                        <a:t>两级审查：银监会和它的下属银监局分工审查</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Clr>
                          <a:schemeClr val="tx1"/>
                        </a:buClr>
                        <a:buFont typeface="Wingdings" panose="05000000000000000000" pitchFamily="2" charset="2"/>
                        <a:buChar char="u"/>
                      </a:pPr>
                      <a:r>
                        <a:rPr lang="zh-CN" altLang="en-US" sz="1200" dirty="0">
                          <a:latin typeface="微软雅黑" panose="020B0503020204020204" charset="-122"/>
                          <a:ea typeface="微软雅黑" panose="020B0503020204020204" charset="-122"/>
                          <a:cs typeface="微软雅黑" panose="020B0503020204020204" charset="-122"/>
                        </a:rPr>
                        <a:t>两个证书：金融许可证和外商投资企业批准证书</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Clr>
                          <a:schemeClr val="tx1"/>
                        </a:buClr>
                        <a:buFont typeface="Wingdings" panose="05000000000000000000" pitchFamily="2" charset="2"/>
                        <a:buChar char="u"/>
                      </a:pPr>
                      <a:r>
                        <a:rPr lang="zh-CN" altLang="en-US" sz="1200" dirty="0">
                          <a:latin typeface="微软雅黑" panose="020B0503020204020204" charset="-122"/>
                          <a:ea typeface="微软雅黑" panose="020B0503020204020204" charset="-122"/>
                          <a:cs typeface="微软雅黑" panose="020B0503020204020204" charset="-122"/>
                        </a:rPr>
                        <a:t>程式化管理：依照法律法规实现规范化管理，并在操作时间和审批人责权上明确</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55562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任职要求</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对高级管理人员的任职资格有明确要求</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87312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风险监管</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以资产五级分类为基础 </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以10%为资本充足率最低标准，对资本充足率实行浮动性管理；资本充足率低于规定标准的公司，其业务将实施强制性管理</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63817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合规性监管</a:t>
                      </a:r>
                      <a:endParaRPr lang="zh-CN" altLang="en-US" sz="1600" b="1" dirty="0">
                        <a:latin typeface="微软雅黑" panose="020B0503020204020204" charset="-122"/>
                        <a:ea typeface="微软雅黑" panose="020B0503020204020204" charset="-122"/>
                      </a:endParaRPr>
                    </a:p>
                  </a:txBody>
                  <a:tcPr anchor="ctr" anchorCtr="0"/>
                </a:tc>
                <a:tc>
                  <a:txBody>
                    <a:bodyPr/>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授信比例管理</a:t>
                      </a:r>
                      <a:endParaRPr lang="zh-CN" altLang="en-US" sz="1200" dirty="0">
                        <a:latin typeface="微软雅黑" panose="020B0503020204020204" charset="-122"/>
                        <a:ea typeface="微软雅黑" panose="020B0503020204020204" charset="-122"/>
                        <a:cs typeface="微软雅黑" panose="020B0503020204020204" charset="-122"/>
                      </a:endParaRPr>
                    </a:p>
                    <a:p>
                      <a:pPr marL="0" lvl="0" indent="0" algn="l" fontAlgn="auto">
                        <a:lnSpc>
                          <a:spcPct val="100000"/>
                        </a:lnSpc>
                        <a:buNone/>
                      </a:pPr>
                      <a:r>
                        <a:rPr lang="zh-CN" altLang="en-US" sz="1200" dirty="0">
                          <a:latin typeface="微软雅黑" panose="020B0503020204020204" charset="-122"/>
                          <a:ea typeface="微软雅黑" panose="020B0503020204020204" charset="-122"/>
                          <a:cs typeface="微软雅黑" panose="020B0503020204020204" charset="-122"/>
                        </a:rPr>
                        <a:t>关联交易管理</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960515"/>
                                        </p:tgtEl>
                                        <p:attrNameLst>
                                          <p:attrName>style.visibility</p:attrName>
                                        </p:attrNameLst>
                                      </p:cBhvr>
                                      <p:to>
                                        <p:strVal val="visible"/>
                                      </p:to>
                                    </p:set>
                                    <p:animEffect transition="in" filter="checkerboard(across)">
                                      <p:cBhvr>
                                        <p:cTn id="15" dur="500"/>
                                        <p:tgtEl>
                                          <p:spTgt spid="960515"/>
                                        </p:tgtEl>
                                      </p:cBhvr>
                                    </p:animEffect>
                                  </p:childTnLst>
                                </p:cTn>
                              </p:par>
                              <p:par>
                                <p:cTn id="16" presetID="5" presetClass="entr" presetSubtype="10" fill="hold" nodeType="withEffect">
                                  <p:stCondLst>
                                    <p:cond delay="0"/>
                                  </p:stCondLst>
                                  <p:childTnLst>
                                    <p:set>
                                      <p:cBhvr>
                                        <p:cTn id="17" dur="1" fill="hold">
                                          <p:stCondLst>
                                            <p:cond delay="0"/>
                                          </p:stCondLst>
                                        </p:cTn>
                                        <p:tgtEl>
                                          <p:spTgt spid="960519"/>
                                        </p:tgtEl>
                                        <p:attrNameLst>
                                          <p:attrName>style.visibility</p:attrName>
                                        </p:attrNameLst>
                                      </p:cBhvr>
                                      <p:to>
                                        <p:strVal val="visible"/>
                                      </p:to>
                                    </p:set>
                                    <p:animEffect transition="in" filter="checkerboard(across)">
                                      <p:cBhvr>
                                        <p:cTn id="18" dur="500"/>
                                        <p:tgtEl>
                                          <p:spTgt spid="960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62563" name="组合 962562"/>
          <p:cNvGrpSpPr/>
          <p:nvPr/>
        </p:nvGrpSpPr>
        <p:grpSpPr>
          <a:xfrm>
            <a:off x="2207578" y="1125538"/>
            <a:ext cx="7775575" cy="609600"/>
            <a:chOff x="456" y="663"/>
            <a:chExt cx="4848" cy="384"/>
          </a:xfrm>
        </p:grpSpPr>
        <p:sp>
          <p:nvSpPr>
            <p:cNvPr id="962564" name="矩形 962563"/>
            <p:cNvSpPr/>
            <p:nvPr/>
          </p:nvSpPr>
          <p:spPr>
            <a:xfrm>
              <a:off x="456" y="663"/>
              <a:ext cx="4848" cy="384"/>
            </a:xfrm>
            <a:prstGeom prst="rect">
              <a:avLst/>
            </a:prstGeom>
            <a:solidFill>
              <a:schemeClr val="bg1"/>
            </a:solidFill>
            <a:ln w="50800" cap="flat" cmpd="sng">
              <a:solidFill>
                <a:srgbClr val="FF9933"/>
              </a:solidFill>
              <a:prstDash val="solid"/>
              <a:miter/>
              <a:headEnd type="none" w="med" len="med"/>
              <a:tailEnd type="none" w="med" len="med"/>
            </a:ln>
          </p:spPr>
          <p:txBody>
            <a:bodyPr anchor="ctr" anchorCtr="0"/>
            <a:p>
              <a:endParaRPr sz="1500" dirty="0">
                <a:latin typeface="微软雅黑" panose="020B0503020204020204" charset="-122"/>
                <a:ea typeface="微软雅黑" panose="020B0503020204020204" charset="-122"/>
              </a:endParaRPr>
            </a:p>
          </p:txBody>
        </p:sp>
        <p:sp>
          <p:nvSpPr>
            <p:cNvPr id="962565" name="五边形 962564"/>
            <p:cNvSpPr/>
            <p:nvPr/>
          </p:nvSpPr>
          <p:spPr>
            <a:xfrm>
              <a:off x="456" y="663"/>
              <a:ext cx="960" cy="384"/>
            </a:xfrm>
            <a:prstGeom prst="homePlate">
              <a:avLst>
                <a:gd name="adj" fmla="val 14583"/>
              </a:avLst>
            </a:prstGeom>
            <a:solidFill>
              <a:srgbClr val="FF9933"/>
            </a:solidFill>
            <a:ln w="50800" cap="flat" cmpd="sng">
              <a:solidFill>
                <a:srgbClr val="FF9933"/>
              </a:solidFill>
              <a:prstDash val="solid"/>
              <a:miter/>
              <a:headEnd type="none" w="med" len="med"/>
              <a:tailEnd type="none" w="med" len="med"/>
            </a:ln>
          </p:spPr>
          <p:txBody>
            <a:bodyPr wrap="none" anchor="ctr" anchorCtr="0"/>
            <a:p>
              <a:pPr algn="r"/>
              <a:r>
                <a:rPr lang="zh-CN" altLang="en-US" sz="1800" b="1" dirty="0">
                  <a:solidFill>
                    <a:schemeClr val="bg1"/>
                  </a:solidFill>
                  <a:latin typeface="微软雅黑" panose="020B0503020204020204" charset="-122"/>
                  <a:ea typeface="微软雅黑" panose="020B0503020204020204" charset="-122"/>
                </a:rPr>
                <a:t>银监会</a:t>
              </a:r>
              <a:endParaRPr lang="zh-CN" altLang="en-US" sz="1800" b="1" dirty="0">
                <a:solidFill>
                  <a:schemeClr val="bg1"/>
                </a:solidFill>
                <a:latin typeface="微软雅黑" panose="020B0503020204020204" charset="-122"/>
                <a:ea typeface="微软雅黑" panose="020B0503020204020204" charset="-122"/>
              </a:endParaRPr>
            </a:p>
          </p:txBody>
        </p:sp>
        <p:sp>
          <p:nvSpPr>
            <p:cNvPr id="962566" name="文本框 962565"/>
            <p:cNvSpPr txBox="1"/>
            <p:nvPr/>
          </p:nvSpPr>
          <p:spPr>
            <a:xfrm>
              <a:off x="1512" y="696"/>
              <a:ext cx="3792" cy="339"/>
            </a:xfrm>
            <a:prstGeom prst="rect">
              <a:avLst/>
            </a:prstGeom>
            <a:noFill/>
            <a:ln w="50800">
              <a:noFill/>
            </a:ln>
          </p:spPr>
          <p:txBody>
            <a:bodyPr tIns="0">
              <a:spAutoFit/>
            </a:bodyPr>
            <a:p>
              <a:pPr algn="ctr">
                <a:buClrTx/>
                <a:buSzTx/>
                <a:buFontTx/>
              </a:pPr>
              <a:r>
                <a:rPr lang="en-US" altLang="zh-CN" sz="1600" b="1">
                  <a:latin typeface="微软雅黑" panose="020B0503020204020204" charset="-122"/>
                  <a:ea typeface="微软雅黑" panose="020B0503020204020204" charset="-122"/>
                  <a:cs typeface="微软雅黑" panose="020B0503020204020204" charset="-122"/>
                </a:rPr>
                <a:t>《企业财务公司管理办法》</a:t>
              </a:r>
              <a:endParaRPr lang="en-US" altLang="zh-CN" sz="1600" b="1">
                <a:latin typeface="微软雅黑" panose="020B0503020204020204" charset="-122"/>
                <a:ea typeface="微软雅黑" panose="020B0503020204020204" charset="-122"/>
                <a:cs typeface="微软雅黑" panose="020B0503020204020204" charset="-122"/>
              </a:endParaRPr>
            </a:p>
            <a:p>
              <a:pPr algn="ctr">
                <a:spcBef>
                  <a:spcPct val="0"/>
                </a:spcBef>
              </a:pPr>
              <a:r>
                <a:rPr lang="en-US" altLang="zh-CN" sz="1600">
                  <a:latin typeface="微软雅黑" panose="020B0503020204020204" charset="-122"/>
                  <a:ea typeface="微软雅黑" panose="020B0503020204020204" charset="-122"/>
                  <a:cs typeface="微软雅黑" panose="020B0503020204020204" charset="-122"/>
                </a:rPr>
                <a:t>2004</a:t>
              </a:r>
              <a:r>
                <a:rPr lang="zh-CN" altLang="en-US" sz="1600" dirty="0">
                  <a:latin typeface="微软雅黑" panose="020B0503020204020204" charset="-122"/>
                  <a:ea typeface="微软雅黑" panose="020B0503020204020204" charset="-122"/>
                  <a:cs typeface="微软雅黑" panose="020B0503020204020204" charset="-122"/>
                </a:rPr>
                <a:t>年</a:t>
              </a:r>
              <a:r>
                <a:rPr lang="en-US" altLang="zh-CN" sz="1600">
                  <a:latin typeface="微软雅黑" panose="020B0503020204020204" charset="-122"/>
                  <a:ea typeface="微软雅黑" panose="020B0503020204020204" charset="-122"/>
                  <a:cs typeface="微软雅黑" panose="020B0503020204020204" charset="-122"/>
                </a:rPr>
                <a:t>9</a:t>
              </a:r>
              <a:r>
                <a:rPr lang="zh-CN" altLang="en-US" sz="1600" dirty="0">
                  <a:latin typeface="微软雅黑" panose="020B0503020204020204" charset="-122"/>
                  <a:ea typeface="微软雅黑" panose="020B0503020204020204" charset="-122"/>
                  <a:cs typeface="微软雅黑" panose="020B0503020204020204" charset="-122"/>
                </a:rPr>
                <a:t>月</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dirty="0">
                  <a:latin typeface="微软雅黑" panose="020B0503020204020204" charset="-122"/>
                  <a:ea typeface="微软雅黑" panose="020B0503020204020204" charset="-122"/>
                  <a:cs typeface="微软雅黑" panose="020B0503020204020204" charset="-122"/>
                </a:rPr>
                <a:t>日</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graphicFrame>
        <p:nvGraphicFramePr>
          <p:cNvPr id="962590" name="表格 962589"/>
          <p:cNvGraphicFramePr/>
          <p:nvPr>
            <p:custDataLst>
              <p:tags r:id="rId1"/>
            </p:custDataLst>
          </p:nvPr>
        </p:nvGraphicFramePr>
        <p:xfrm>
          <a:off x="2209165" y="1965325"/>
          <a:ext cx="7774305" cy="4275455"/>
        </p:xfrm>
        <a:graphic>
          <a:graphicData uri="http://schemas.openxmlformats.org/drawingml/2006/table">
            <a:tbl>
              <a:tblPr>
                <a:tableStyleId>{5DA37D80-6434-44D0-A028-1B22A696006F}</a:tableStyleId>
              </a:tblPr>
              <a:tblGrid>
                <a:gridCol w="1654175"/>
                <a:gridCol w="6119813"/>
              </a:tblGrid>
              <a:tr h="102425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市场准入</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《办法》规定申请设立财务公司的企业集团申请前一年按规定并表核算的成员单位总资产最低限为50亿元；每年总营业收入最低限为40亿元，净资产率为30%</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《办法》规定设立财务公司的注册资本金最低为1亿、3亿、和5亿元人民币。财务公司的注册资本金应当是实缴的人民币或者等值的可自由兑换货币</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654050">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分类管理</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《办法》针对不同财务公司的规模、经营状况，赋予不同的业务范围</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109537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经营范围</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注册资本为1亿元的财务公司：可以开展《办法》中第二十八条规定的业务</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注册资本为3亿元的财务公司：除了上面的，还可开展《办法》中第二十九条规定的业务</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注册资本为5亿元的财务公司：除了上面的，还可以从事成员单位产品消费信贷、买方信贷及融资租赁业务</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772795">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分支机构</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《办法》规定在组织机构方面，允许符合条件的财务公司设立分支机构，并规定了设立标准和程序 </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728663">
                <a:tc>
                  <a:txBody>
                    <a:bodyPr/>
                    <a:p>
                      <a:pPr marL="0" lvl="0" algn="ctr" fontAlgn="auto">
                        <a:lnSpc>
                          <a:spcPct val="100000"/>
                        </a:lnSpc>
                        <a:buClrTx/>
                        <a:buSzTx/>
                        <a:buFontTx/>
                        <a:buNone/>
                      </a:pPr>
                      <a:r>
                        <a:rPr lang="zh-CN" altLang="en-US" sz="1600" b="1" dirty="0">
                          <a:latin typeface="微软雅黑" panose="020B0503020204020204" charset="-122"/>
                          <a:ea typeface="微软雅黑" panose="020B0503020204020204" charset="-122"/>
                        </a:rPr>
                        <a:t>风险防范</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《办法》规定，如果财务公司出现严重支付困难或被撤销时，集团公司负有救助、组织清算等义务，从而加强了集团公司的责任，有助于财务公司的稳健发展</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62563"/>
                                        </p:tgtEl>
                                        <p:attrNameLst>
                                          <p:attrName>style.visibility</p:attrName>
                                        </p:attrNameLst>
                                      </p:cBhvr>
                                      <p:to>
                                        <p:strVal val="visible"/>
                                      </p:to>
                                    </p:set>
                                    <p:animEffect transition="in" filter="blinds(horizontal)">
                                      <p:cBhvr>
                                        <p:cTn id="15" dur="500"/>
                                        <p:tgtEl>
                                          <p:spTgt spid="962563"/>
                                        </p:tgtEl>
                                      </p:cBhvr>
                                    </p:animEffect>
                                  </p:childTnLst>
                                </p:cTn>
                              </p:par>
                              <p:par>
                                <p:cTn id="16" presetID="3" presetClass="entr" presetSubtype="10" fill="hold" nodeType="withEffect">
                                  <p:stCondLst>
                                    <p:cond delay="0"/>
                                  </p:stCondLst>
                                  <p:childTnLst>
                                    <p:set>
                                      <p:cBhvr>
                                        <p:cTn id="17" dur="1" fill="hold">
                                          <p:stCondLst>
                                            <p:cond delay="0"/>
                                          </p:stCondLst>
                                        </p:cTn>
                                        <p:tgtEl>
                                          <p:spTgt spid="962590"/>
                                        </p:tgtEl>
                                        <p:attrNameLst>
                                          <p:attrName>style.visibility</p:attrName>
                                        </p:attrNameLst>
                                      </p:cBhvr>
                                      <p:to>
                                        <p:strVal val="visible"/>
                                      </p:to>
                                    </p:set>
                                    <p:animEffect transition="in" filter="blinds(horizontal)">
                                      <p:cBhvr>
                                        <p:cTn id="18" dur="500"/>
                                        <p:tgtEl>
                                          <p:spTgt spid="962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61539" name="组合 961538"/>
          <p:cNvGrpSpPr/>
          <p:nvPr/>
        </p:nvGrpSpPr>
        <p:grpSpPr>
          <a:xfrm>
            <a:off x="2207578" y="1187450"/>
            <a:ext cx="7775575" cy="605150"/>
            <a:chOff x="456" y="799"/>
            <a:chExt cx="4848" cy="384"/>
          </a:xfrm>
        </p:grpSpPr>
        <p:sp>
          <p:nvSpPr>
            <p:cNvPr id="961540" name="矩形 961539"/>
            <p:cNvSpPr/>
            <p:nvPr/>
          </p:nvSpPr>
          <p:spPr>
            <a:xfrm>
              <a:off x="456" y="799"/>
              <a:ext cx="4848" cy="384"/>
            </a:xfrm>
            <a:prstGeom prst="rect">
              <a:avLst/>
            </a:prstGeom>
            <a:solidFill>
              <a:schemeClr val="bg1"/>
            </a:solidFill>
            <a:ln w="50800" cap="flat" cmpd="sng">
              <a:solidFill>
                <a:srgbClr val="FF9933"/>
              </a:solidFill>
              <a:prstDash val="solid"/>
              <a:miter/>
              <a:headEnd type="none" w="med" len="med"/>
              <a:tailEnd type="none" w="med" len="med"/>
            </a:ln>
          </p:spPr>
          <p:txBody>
            <a:bodyPr anchor="ctr" anchorCtr="0"/>
            <a:p>
              <a:endParaRPr sz="1500" dirty="0">
                <a:latin typeface="微软雅黑" panose="020B0503020204020204" charset="-122"/>
                <a:ea typeface="微软雅黑" panose="020B0503020204020204" charset="-122"/>
              </a:endParaRPr>
            </a:p>
          </p:txBody>
        </p:sp>
        <p:sp>
          <p:nvSpPr>
            <p:cNvPr id="961541" name="五边形 961540"/>
            <p:cNvSpPr/>
            <p:nvPr/>
          </p:nvSpPr>
          <p:spPr>
            <a:xfrm>
              <a:off x="456" y="799"/>
              <a:ext cx="960" cy="384"/>
            </a:xfrm>
            <a:prstGeom prst="homePlate">
              <a:avLst>
                <a:gd name="adj" fmla="val 14583"/>
              </a:avLst>
            </a:prstGeom>
            <a:solidFill>
              <a:srgbClr val="FF9933"/>
            </a:solidFill>
            <a:ln w="50800" cap="flat" cmpd="sng">
              <a:solidFill>
                <a:srgbClr val="FF9933"/>
              </a:solidFill>
              <a:prstDash val="solid"/>
              <a:miter/>
              <a:headEnd type="none" w="med" len="med"/>
              <a:tailEnd type="none" w="med" len="med"/>
            </a:ln>
          </p:spPr>
          <p:txBody>
            <a:bodyPr wrap="none" anchor="ctr" anchorCtr="0"/>
            <a:p>
              <a:pPr algn="r"/>
              <a:r>
                <a:rPr lang="zh-CN" altLang="en-US" sz="1800" b="1" dirty="0">
                  <a:solidFill>
                    <a:schemeClr val="bg1"/>
                  </a:solidFill>
                  <a:latin typeface="微软雅黑" panose="020B0503020204020204" charset="-122"/>
                  <a:ea typeface="微软雅黑" panose="020B0503020204020204" charset="-122"/>
                </a:rPr>
                <a:t>银监会</a:t>
              </a:r>
              <a:endParaRPr lang="zh-CN" altLang="en-US" sz="1800" b="1" dirty="0">
                <a:solidFill>
                  <a:schemeClr val="bg1"/>
                </a:solidFill>
                <a:latin typeface="微软雅黑" panose="020B0503020204020204" charset="-122"/>
                <a:ea typeface="微软雅黑" panose="020B0503020204020204" charset="-122"/>
              </a:endParaRPr>
            </a:p>
          </p:txBody>
        </p:sp>
        <p:sp>
          <p:nvSpPr>
            <p:cNvPr id="961542" name="文本框 961541"/>
            <p:cNvSpPr txBox="1"/>
            <p:nvPr/>
          </p:nvSpPr>
          <p:spPr>
            <a:xfrm>
              <a:off x="1512" y="832"/>
              <a:ext cx="3792" cy="341"/>
            </a:xfrm>
            <a:prstGeom prst="rect">
              <a:avLst/>
            </a:prstGeom>
            <a:noFill/>
            <a:ln w="50800">
              <a:noFill/>
            </a:ln>
          </p:spPr>
          <p:txBody>
            <a:bodyPr tIns="0">
              <a:spAutoFit/>
            </a:bodyPr>
            <a:p>
              <a:pPr algn="ctr">
                <a:spcBef>
                  <a:spcPct val="0"/>
                </a:spcBef>
              </a:pPr>
              <a:r>
                <a:rPr lang="en-US" altLang="zh-CN" sz="1600" b="1">
                  <a:latin typeface="微软雅黑" panose="020B0503020204020204" charset="-122"/>
                  <a:ea typeface="微软雅黑" panose="020B0503020204020204" charset="-122"/>
                  <a:cs typeface="微软雅黑" panose="020B0503020204020204" charset="-122"/>
                </a:rPr>
                <a:t>《汽车贷款管理办法》</a:t>
              </a:r>
              <a:r>
                <a:rPr lang="en-US" altLang="zh-CN" sz="1600">
                  <a:latin typeface="微软雅黑" panose="020B0503020204020204" charset="-122"/>
                  <a:ea typeface="微软雅黑" panose="020B0503020204020204" charset="-122"/>
                  <a:cs typeface="微软雅黑" panose="020B0503020204020204" charset="-122"/>
                </a:rPr>
                <a:t> </a:t>
              </a:r>
              <a:endParaRPr lang="en-US" altLang="zh-CN" sz="1800" b="1">
                <a:latin typeface="微软雅黑" panose="020B0503020204020204" charset="-122"/>
                <a:ea typeface="微软雅黑" panose="020B0503020204020204" charset="-122"/>
                <a:cs typeface="微软雅黑" panose="020B0503020204020204" charset="-122"/>
              </a:endParaRPr>
            </a:p>
            <a:p>
              <a:pPr algn="ctr">
                <a:spcBef>
                  <a:spcPct val="0"/>
                </a:spcBef>
              </a:pPr>
              <a:r>
                <a:rPr lang="en-US" altLang="zh-CN" sz="1600">
                  <a:latin typeface="微软雅黑" panose="020B0503020204020204" charset="-122"/>
                  <a:ea typeface="微软雅黑" panose="020B0503020204020204" charset="-122"/>
                  <a:cs typeface="微软雅黑" panose="020B0503020204020204" charset="-122"/>
                </a:rPr>
                <a:t>2004</a:t>
              </a:r>
              <a:r>
                <a:rPr lang="zh-CN" altLang="en-US" sz="1600" dirty="0">
                  <a:latin typeface="微软雅黑" panose="020B0503020204020204" charset="-122"/>
                  <a:ea typeface="微软雅黑" panose="020B0503020204020204" charset="-122"/>
                  <a:cs typeface="微软雅黑" panose="020B0503020204020204" charset="-122"/>
                </a:rPr>
                <a:t>年</a:t>
              </a:r>
              <a:r>
                <a:rPr lang="en-US" altLang="zh-CN" sz="1600">
                  <a:latin typeface="微软雅黑" panose="020B0503020204020204" charset="-122"/>
                  <a:ea typeface="微软雅黑" panose="020B0503020204020204" charset="-122"/>
                  <a:cs typeface="微软雅黑" panose="020B0503020204020204" charset="-122"/>
                </a:rPr>
                <a:t>10</a:t>
              </a:r>
              <a:r>
                <a:rPr lang="zh-CN" altLang="en-US" sz="1600" dirty="0">
                  <a:latin typeface="微软雅黑" panose="020B0503020204020204" charset="-122"/>
                  <a:ea typeface="微软雅黑" panose="020B0503020204020204" charset="-122"/>
                  <a:cs typeface="微软雅黑" panose="020B0503020204020204" charset="-122"/>
                </a:rPr>
                <a:t>月</a:t>
              </a:r>
              <a:r>
                <a:rPr lang="en-US" altLang="zh-CN" sz="1600">
                  <a:latin typeface="微软雅黑" panose="020B0503020204020204" charset="-122"/>
                  <a:ea typeface="微软雅黑" panose="020B0503020204020204" charset="-122"/>
                  <a:cs typeface="微软雅黑" panose="020B0503020204020204" charset="-122"/>
                </a:rPr>
                <a:t>1</a:t>
              </a:r>
              <a:r>
                <a:rPr lang="zh-CN" altLang="en-US" sz="1600" dirty="0">
                  <a:latin typeface="微软雅黑" panose="020B0503020204020204" charset="-122"/>
                  <a:ea typeface="微软雅黑" panose="020B0503020204020204" charset="-122"/>
                  <a:cs typeface="微软雅黑" panose="020B0503020204020204" charset="-122"/>
                </a:rPr>
                <a:t>日</a:t>
              </a:r>
              <a:endParaRPr lang="zh-CN" altLang="en-US" sz="1600" dirty="0">
                <a:latin typeface="微软雅黑" panose="020B0503020204020204" charset="-122"/>
                <a:ea typeface="微软雅黑" panose="020B0503020204020204" charset="-122"/>
                <a:cs typeface="微软雅黑" panose="020B0503020204020204" charset="-122"/>
              </a:endParaRPr>
            </a:p>
          </p:txBody>
        </p:sp>
      </p:grpSp>
      <p:graphicFrame>
        <p:nvGraphicFramePr>
          <p:cNvPr id="961560" name="表格 961559"/>
          <p:cNvGraphicFramePr/>
          <p:nvPr>
            <p:custDataLst>
              <p:tags r:id="rId1"/>
            </p:custDataLst>
          </p:nvPr>
        </p:nvGraphicFramePr>
        <p:xfrm>
          <a:off x="2209165" y="1935163"/>
          <a:ext cx="7773988" cy="4067175"/>
        </p:xfrm>
        <a:graphic>
          <a:graphicData uri="http://schemas.openxmlformats.org/drawingml/2006/table">
            <a:tbl>
              <a:tblPr>
                <a:tableStyleId>{ED083AE6-46FA-4A59-8FB0-9F97EB10719F}</a:tableStyleId>
              </a:tblPr>
              <a:tblGrid>
                <a:gridCol w="1625600"/>
                <a:gridCol w="6148388"/>
              </a:tblGrid>
              <a:tr h="719138">
                <a:tc>
                  <a:txBody>
                    <a:bodyPr/>
                    <a:p>
                      <a:pPr marL="0" lvl="0" algn="ctr" fontAlgn="auto">
                        <a:buClrTx/>
                        <a:buSzTx/>
                        <a:buFontTx/>
                        <a:buNone/>
                      </a:pPr>
                      <a:r>
                        <a:rPr lang="zh-CN" altLang="en-US" sz="1600" b="1" dirty="0">
                          <a:latin typeface="微软雅黑" panose="020B0503020204020204" charset="-122"/>
                          <a:ea typeface="微软雅黑" panose="020B0503020204020204" charset="-122"/>
                        </a:rPr>
                        <a:t>   借款人范围</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借款人除中国公民以外，还包括在中国境内连续居住一年以上（含一年）的港、澳、台居民以及外国人</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577850">
                <a:tc>
                  <a:txBody>
                    <a:bodyPr/>
                    <a:p>
                      <a:pPr marL="0" lvl="0" algn="ctr" fontAlgn="auto">
                        <a:buClrTx/>
                        <a:buSzTx/>
                        <a:buFontTx/>
                        <a:buNone/>
                      </a:pPr>
                      <a:r>
                        <a:rPr lang="zh-CN" altLang="en-US" sz="1600" b="1" dirty="0">
                          <a:latin typeface="微软雅黑" panose="020B0503020204020204" charset="-122"/>
                          <a:ea typeface="微软雅黑" panose="020B0503020204020204" charset="-122"/>
                        </a:rPr>
                        <a:t>首付比例</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《办法》中明确了自用车、商用车以及二手车贷款的首付款比例的最低限度分别为20％、30％和50％</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917575">
                <a:tc>
                  <a:txBody>
                    <a:bodyPr/>
                    <a:p>
                      <a:pPr marL="0" lvl="0" algn="ctr" fontAlgn="auto">
                        <a:buClrTx/>
                        <a:buSzTx/>
                        <a:buFontTx/>
                        <a:buNone/>
                      </a:pPr>
                      <a:r>
                        <a:rPr lang="zh-CN" altLang="en-US" sz="1600" b="1" dirty="0">
                          <a:latin typeface="微软雅黑" panose="020B0503020204020204" charset="-122"/>
                          <a:ea typeface="微软雅黑" panose="020B0503020204020204" charset="-122"/>
                        </a:rPr>
                        <a:t>贷款年限</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《办法》中规定汽车贷款的贷款期限（含展期）不得超过5年，其中，二手车贷款的贷款期限（含展期）不得超过3年，经销商汽车贷款的贷款期限不得超过1年</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r h="1852612">
                <a:tc>
                  <a:txBody>
                    <a:bodyPr/>
                    <a:p>
                      <a:pPr marL="0" lvl="0" algn="ctr" fontAlgn="auto">
                        <a:buClrTx/>
                        <a:buSzTx/>
                        <a:buFontTx/>
                        <a:buNone/>
                      </a:pPr>
                      <a:r>
                        <a:rPr lang="zh-CN" altLang="en-US" sz="1600" b="1" dirty="0">
                          <a:latin typeface="微软雅黑" panose="020B0503020204020204" charset="-122"/>
                          <a:ea typeface="微软雅黑" panose="020B0503020204020204" charset="-122"/>
                        </a:rPr>
                        <a:t>风险防范</a:t>
                      </a:r>
                      <a:endParaRPr lang="zh-CN" altLang="en-US" sz="1600" b="1" dirty="0">
                        <a:latin typeface="微软雅黑" panose="020B0503020204020204" charset="-122"/>
                        <a:ea typeface="微软雅黑" panose="020B0503020204020204" charset="-122"/>
                      </a:endParaRPr>
                    </a:p>
                  </a:txBody>
                  <a:tcPr anchor="ctr" anchorCtr="0"/>
                </a:tc>
                <a:tc>
                  <a:txBody>
                    <a:bodyPr/>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蓄意骗贷者列入黑名单</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《办法》中规定贷款人应建立汽车贷款预警监测分析系统，制定预警标准；超过预警标准后应采取重新评价贷款审批制度等措施</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《办法》中规定贷款人应将汽车贷款的有关信息及时录入信贷登记咨询系统，并建立与其他贷款人的信息交流制度 </a:t>
                      </a:r>
                      <a:endParaRPr lang="zh-CN" altLang="en-US" sz="1200" dirty="0">
                        <a:latin typeface="微软雅黑" panose="020B0503020204020204" charset="-122"/>
                        <a:ea typeface="微软雅黑" panose="020B0503020204020204" charset="-122"/>
                        <a:cs typeface="微软雅黑" panose="020B0503020204020204" charset="-122"/>
                      </a:endParaRPr>
                    </a:p>
                    <a:p>
                      <a:pPr marL="0" lvl="0" algn="l" fontAlgn="auto">
                        <a:lnSpc>
                          <a:spcPct val="100000"/>
                        </a:lnSpc>
                        <a:buClrTx/>
                        <a:buSzTx/>
                        <a:buFontTx/>
                        <a:buNone/>
                      </a:pPr>
                      <a:r>
                        <a:rPr lang="zh-CN" altLang="en-US" sz="1200" dirty="0">
                          <a:latin typeface="微软雅黑" panose="020B0503020204020204" charset="-122"/>
                          <a:ea typeface="微软雅黑" panose="020B0503020204020204" charset="-122"/>
                          <a:cs typeface="微软雅黑" panose="020B0503020204020204" charset="-122"/>
                        </a:rPr>
                        <a:t>《办法》中规定贷款人应建立不良贷款分类处理制度和审慎的贷款损失准备制度，计提相应的风险准备</a:t>
                      </a:r>
                      <a:endParaRPr lang="zh-CN" altLang="en-US" sz="1200" dirty="0">
                        <a:latin typeface="微软雅黑" panose="020B0503020204020204" charset="-122"/>
                        <a:ea typeface="微软雅黑" panose="020B0503020204020204" charset="-122"/>
                        <a:cs typeface="微软雅黑" panose="020B0503020204020204" charset="-122"/>
                      </a:endParaRPr>
                    </a:p>
                  </a:txBody>
                  <a:tcPr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961539"/>
                                        </p:tgtEl>
                                        <p:attrNameLst>
                                          <p:attrName>style.visibility</p:attrName>
                                        </p:attrNameLst>
                                      </p:cBhvr>
                                      <p:to>
                                        <p:strVal val="visible"/>
                                      </p:to>
                                    </p:set>
                                    <p:animEffect transition="in" filter="checkerboard(across)">
                                      <p:cBhvr>
                                        <p:cTn id="15" dur="500"/>
                                        <p:tgtEl>
                                          <p:spTgt spid="961539"/>
                                        </p:tgtEl>
                                      </p:cBhvr>
                                    </p:animEffect>
                                  </p:childTnLst>
                                </p:cTn>
                              </p:par>
                              <p:par>
                                <p:cTn id="16" presetID="5" presetClass="entr" presetSubtype="10" fill="hold" nodeType="withEffect">
                                  <p:stCondLst>
                                    <p:cond delay="0"/>
                                  </p:stCondLst>
                                  <p:childTnLst>
                                    <p:set>
                                      <p:cBhvr>
                                        <p:cTn id="17" dur="1" fill="hold">
                                          <p:stCondLst>
                                            <p:cond delay="0"/>
                                          </p:stCondLst>
                                        </p:cTn>
                                        <p:tgtEl>
                                          <p:spTgt spid="961560"/>
                                        </p:tgtEl>
                                        <p:attrNameLst>
                                          <p:attrName>style.visibility</p:attrName>
                                        </p:attrNameLst>
                                      </p:cBhvr>
                                      <p:to>
                                        <p:strVal val="visible"/>
                                      </p:to>
                                    </p:set>
                                    <p:animEffect transition="in" filter="checkerboard(across)">
                                      <p:cBhvr>
                                        <p:cTn id="18" dur="500"/>
                                        <p:tgtEl>
                                          <p:spTgt spid="961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23240" y="2345690"/>
            <a:ext cx="3626485" cy="2799715"/>
          </a:xfrm>
          <a:prstGeom prst="rect">
            <a:avLst/>
          </a:prstGeom>
        </p:spPr>
      </p:pic>
      <p:sp>
        <p:nvSpPr>
          <p:cNvPr id="3" name="标题 1"/>
          <p:cNvSpPr>
            <a:spLocks noGrp="1"/>
          </p:cNvSpPr>
          <p:nvPr/>
        </p:nvSpPr>
        <p:spPr>
          <a:xfrm>
            <a:off x="4149725" y="2867660"/>
            <a:ext cx="6477635" cy="1391920"/>
          </a:xfrm>
          <a:prstGeom prst="rect">
            <a:avLst/>
          </a:prstGeom>
          <a:effectLst>
            <a:glow rad="228600">
              <a:schemeClr val="accent2">
                <a:satMod val="175000"/>
                <a:alpha val="40000"/>
              </a:schemeClr>
            </a:glow>
            <a:outerShdw blurRad="50800" dist="38100" dir="8100000" algn="tr" rotWithShape="0">
              <a:prstClr val="black">
                <a:alpha val="40000"/>
              </a:prstClr>
            </a:outerShdw>
            <a:reflection blurRad="6350" stA="50000" endA="300" endPos="55000" dir="5400000" sy="-100000" algn="bl" rotWithShape="0"/>
          </a:effectLst>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思源黑体 CN Light" panose="020B0300000000000000" pitchFamily="34" charset="-122"/>
                <a:ea typeface="思源黑体 CN Light" panose="020B0300000000000000" pitchFamily="34" charset="-122"/>
                <a:cs typeface="+mj-cs"/>
              </a:defRPr>
            </a:lvl1pPr>
          </a:lstStyle>
          <a:p>
            <a:pPr fontAlgn="auto">
              <a:lnSpc>
                <a:spcPct val="100000"/>
              </a:lnSpc>
            </a:pPr>
            <a:r>
              <a:rPr lang="zh-CN" altLang="en-US" sz="7200" dirty="0" smtClean="0">
                <a:ln w="22225">
                  <a:solidFill>
                    <a:schemeClr val="accent2"/>
                  </a:solidFill>
                  <a:prstDash val="solid"/>
                </a:ln>
                <a:solidFill>
                  <a:schemeClr val="accent2">
                    <a:lumMod val="40000"/>
                    <a:lumOff val="60000"/>
                  </a:schemeClr>
                </a:solidFill>
                <a:effectLst>
                  <a:outerShdw blurRad="60007" dist="200025" dir="15000000" sy="30000" kx="-1800000" algn="bl" rotWithShape="0">
                    <a:prstClr val="black">
                      <a:alpha val="32000"/>
                    </a:prstClr>
                  </a:outerShdw>
                </a:effectLst>
                <a:latin typeface="微软雅黑" panose="020B0503020204020204" charset="-122"/>
                <a:ea typeface="微软雅黑" panose="020B0503020204020204" charset="-122"/>
              </a:rPr>
              <a:t>综合模拟演练</a:t>
            </a:r>
            <a:endParaRPr lang="zh-CN" altLang="en-US" sz="7200" dirty="0" smtClean="0">
              <a:ln w="22225">
                <a:solidFill>
                  <a:schemeClr val="accent2"/>
                </a:solidFill>
                <a:prstDash val="solid"/>
              </a:ln>
              <a:solidFill>
                <a:schemeClr val="accent2">
                  <a:lumMod val="40000"/>
                  <a:lumOff val="60000"/>
                </a:schemeClr>
              </a:solidFill>
              <a:effectLst>
                <a:outerShdw blurRad="60007" dist="200025" dir="15000000" sy="30000" kx="-1800000" algn="bl" rotWithShape="0">
                  <a:prstClr val="black">
                    <a:alpha val="32000"/>
                  </a:prstClr>
                </a:outerShdw>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3" grpId="0" animBg="1"/>
      <p:bldP spid="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303645" y="1120775"/>
            <a:ext cx="6350635" cy="5963285"/>
          </a:xfrm>
          <a:prstGeom prst="rect">
            <a:avLst/>
          </a:prstGeom>
        </p:spPr>
      </p:pic>
      <p:sp>
        <p:nvSpPr>
          <p:cNvPr id="3" name="内容占位符 2"/>
          <p:cNvSpPr>
            <a:spLocks noGrp="1"/>
          </p:cNvSpPr>
          <p:nvPr/>
        </p:nvSpPr>
        <p:spPr>
          <a:xfrm>
            <a:off x="736600" y="2116455"/>
            <a:ext cx="7651750" cy="1483995"/>
          </a:xfrm>
          <a:prstGeom prst="rect">
            <a:avLst/>
          </a:prstGeom>
          <a:ln w="38100">
            <a:solidFill>
              <a:schemeClr val="accent2"/>
            </a:solidFill>
          </a:ln>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50000"/>
              </a:lnSpc>
              <a:spcBef>
                <a:spcPts val="0"/>
              </a:spcBef>
              <a:buNone/>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rPr>
              <a:t>        教师给每组分发客户案例背景信息（意向车型），小组内就案例信息进行讨论分析，并结合金融产品特点，向客户推荐适合的产品并告知客户办理贷款所需的资料，帮助客户完成整个贷款流程</a:t>
            </a:r>
            <a:endParaRPr lang="en-US" altLang="zh-CN" sz="20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 name="内容占位符 2"/>
          <p:cNvSpPr>
            <a:spLocks noGrp="1"/>
          </p:cNvSpPr>
          <p:nvPr/>
        </p:nvSpPr>
        <p:spPr>
          <a:xfrm>
            <a:off x="2879725" y="4168775"/>
            <a:ext cx="4208780" cy="160972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06400" algn="l" fontAlgn="auto">
              <a:lnSpc>
                <a:spcPct val="150000"/>
              </a:lnSpc>
              <a:spcBef>
                <a:spcPts val="0"/>
              </a:spcBef>
              <a:buClrTx/>
              <a:buSzTx/>
              <a:buNone/>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rPr>
              <a:t>具体要求：小组讨论分析后，教师将随机抽取一名学生扮演销售顾问，一名扮演金融专员，由教师扮演客户完成整个贷款流程。</a:t>
            </a:r>
            <a:endParaRPr lang="en-US" altLang="zh-CN" sz="1600" dirty="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77520" y="3686810"/>
            <a:ext cx="2402205" cy="24022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3" grpId="0" animBg="1"/>
      <p:bldP spid="4" grpId="0"/>
      <p:bldP spid="3" grpId="1" animBg="1"/>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pic>
        <p:nvPicPr>
          <p:cNvPr id="10" name="图片 9"/>
          <p:cNvPicPr>
            <a:picLocks noChangeAspect="1"/>
          </p:cNvPicPr>
          <p:nvPr/>
        </p:nvPicPr>
        <p:blipFill>
          <a:blip r:embed="rId1"/>
          <a:stretch>
            <a:fillRect/>
          </a:stretch>
        </p:blipFill>
        <p:spPr>
          <a:xfrm>
            <a:off x="6101715" y="2422525"/>
            <a:ext cx="5548630" cy="2525395"/>
          </a:xfrm>
          <a:prstGeom prst="rect">
            <a:avLst/>
          </a:prstGeom>
        </p:spPr>
      </p:pic>
      <p:grpSp>
        <p:nvGrpSpPr>
          <p:cNvPr id="11" name="组合 10"/>
          <p:cNvGrpSpPr/>
          <p:nvPr/>
        </p:nvGrpSpPr>
        <p:grpSpPr>
          <a:xfrm>
            <a:off x="4558030" y="1084580"/>
            <a:ext cx="3075940" cy="491490"/>
            <a:chOff x="5403" y="1783"/>
            <a:chExt cx="4844" cy="774"/>
          </a:xfrm>
        </p:grpSpPr>
        <p:sp>
          <p:nvSpPr>
            <p:cNvPr id="56" name="矩形: 圆角 43"/>
            <p:cNvSpPr/>
            <p:nvPr/>
          </p:nvSpPr>
          <p:spPr>
            <a:xfrm>
              <a:off x="5403" y="1783"/>
              <a:ext cx="484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62" y="1856"/>
              <a:ext cx="3725"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“不良中介”欺诈</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
        <p:nvSpPr>
          <p:cNvPr id="77" name="TextBox 6"/>
          <p:cNvSpPr txBox="1"/>
          <p:nvPr/>
        </p:nvSpPr>
        <p:spPr>
          <a:xfrm>
            <a:off x="674370" y="2118995"/>
            <a:ext cx="5277485" cy="3369310"/>
          </a:xfrm>
          <a:prstGeom prst="rect">
            <a:avLst/>
          </a:prstGeom>
          <a:noFill/>
          <a:ln>
            <a:noFill/>
          </a:ln>
        </p:spPr>
        <p:txBody>
          <a:bodyPr wrap="square" rtlCol="0">
            <a:spAutoFit/>
          </a:bodyPr>
          <a:p>
            <a:pPr indent="406400" algn="l" fontAlgn="auto">
              <a:lnSpc>
                <a:spcPct val="150000"/>
              </a:lnSpc>
              <a:defRPr/>
              <a:extLst>
                <a:ext uri="{35155182-B16C-46BC-9424-99874614C6A1}">
                  <wpsdc:indentchars xmlns:wpsdc="http://www.wps.cn/officeDocument/2017/drawingmlCustomData" val="200" checksum="1740828767"/>
                </a:ext>
              </a:extLst>
            </a:pPr>
            <a:r>
              <a:rPr lang="zh-CN" altLang="en-US" sz="1600" b="1">
                <a:solidFill>
                  <a:schemeClr val="accent2">
                    <a:lumMod val="50000"/>
                  </a:schemeClr>
                </a:solidFill>
                <a:latin typeface="微软雅黑" panose="020B0503020204020204" charset="-122"/>
                <a:ea typeface="微软雅黑" panose="020B0503020204020204" charset="-122"/>
                <a:cs typeface="微软雅黑" panose="020B0503020204020204" charset="-122"/>
              </a:rPr>
              <a:t>1）欺诈行为描述</a:t>
            </a:r>
            <a:endParaRPr lang="zh-CN" altLang="en-US" sz="1600" b="1">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消费者申请办大额银行卡较麻烦，于是通过各种渠道找不法中间商代办。此时，不法中间商会告诉消费者可先采用信贷方法购车以获得信贷记录，而购车的首付款则由中间商替消费者承担，待购车以后再申请补办信用卡时很容易拿到更高的贷款额度。但因为部分消费者对金融的具体流程不够了解，觉得自己无需资金便能拿到汽车，所以在不法中间商的诱导下准备了相关证明文件并申请贷款。在拿到审批后，不法中间商以用车办理贷款的借口将车辆控制，并强行索要高额费用，消费者无法付款后才意识到上当受骗，从而造成了逾期还贷。</a:t>
            </a:r>
            <a:endParaRPr lang="zh-CN" altLang="en-US" sz="1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randombar(horizontal)">
                                      <p:cBhvr>
                                        <p:cTn id="1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7" grpId="0"/>
      <p:bldP spid="7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4558030" y="1084580"/>
            <a:ext cx="3075940" cy="491490"/>
            <a:chOff x="5403" y="1783"/>
            <a:chExt cx="4844" cy="774"/>
          </a:xfrm>
        </p:grpSpPr>
        <p:sp>
          <p:nvSpPr>
            <p:cNvPr id="56" name="矩形: 圆角 43"/>
            <p:cNvSpPr/>
            <p:nvPr/>
          </p:nvSpPr>
          <p:spPr>
            <a:xfrm>
              <a:off x="5403" y="1783"/>
              <a:ext cx="4844"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62" y="1856"/>
              <a:ext cx="3725"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“不良中介”欺诈</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
        <p:nvSpPr>
          <p:cNvPr id="2" name="文本框 1"/>
          <p:cNvSpPr txBox="1"/>
          <p:nvPr/>
        </p:nvSpPr>
        <p:spPr>
          <a:xfrm>
            <a:off x="499110" y="1747520"/>
            <a:ext cx="11136630" cy="2722880"/>
          </a:xfrm>
          <a:prstGeom prst="rect">
            <a:avLst/>
          </a:prstGeom>
          <a:noFill/>
        </p:spPr>
        <p:txBody>
          <a:bodyPr wrap="square" rtlCol="0" anchor="t">
            <a:sp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b="1">
                <a:solidFill>
                  <a:schemeClr val="accent2">
                    <a:lumMod val="50000"/>
                  </a:schemeClr>
                </a:solidFill>
                <a:latin typeface="微软雅黑" panose="020B0503020204020204" charset="-122"/>
                <a:ea typeface="微软雅黑" panose="020B0503020204020204" charset="-122"/>
                <a:cs typeface="微软雅黑" panose="020B0503020204020204" charset="-122"/>
              </a:rPr>
              <a:t>2）欺诈行为特点</a:t>
            </a:r>
            <a:endParaRPr lang="zh-CN" altLang="en-US" sz="1600" b="1">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 贷款人并无实际购车需要，其真正目的为通过信贷购车获得资产管理及征信记录以骗取银行信用卡授信；</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贷款人资质不良且个人征信记录信息记录不足，凭真实的个人信息就无法通过信贷审核；</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看车、购车、放贷等流程，由第三方（黑中介 /担保贷款企业）人员负责随同前往；</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贷款车辆类型主要为中高档轿车；</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而且要求现车，在颜色价位等汽车的细节方面并不关注；</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贷款人首付由第三方支付；</a:t>
            </a:r>
            <a:endParaRPr lang="zh-CN" altLang="en-US" sz="1400">
              <a:latin typeface="微软雅黑" panose="020B0503020204020204" charset="-122"/>
              <a:ea typeface="微软雅黑" panose="020B0503020204020204" charset="-122"/>
              <a:cs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endParaRPr lang="zh-CN" altLang="en-US" sz="1400">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clrChange>
              <a:clrFrom>
                <a:srgbClr val="F6F6F6">
                  <a:alpha val="100000"/>
                </a:srgbClr>
              </a:clrFrom>
              <a:clrTo>
                <a:srgbClr val="F6F6F6">
                  <a:alpha val="100000"/>
                  <a:alpha val="0"/>
                </a:srgbClr>
              </a:clrTo>
            </a:clrChange>
          </a:blip>
          <a:srcRect b="1395"/>
          <a:stretch>
            <a:fillRect/>
          </a:stretch>
        </p:blipFill>
        <p:spPr>
          <a:xfrm>
            <a:off x="6381115" y="2695575"/>
            <a:ext cx="6126480" cy="3343910"/>
          </a:xfrm>
          <a:prstGeom prst="rect">
            <a:avLst/>
          </a:prstGeom>
        </p:spPr>
      </p:pic>
      <p:sp>
        <p:nvSpPr>
          <p:cNvPr id="6" name="文本框 5"/>
          <p:cNvSpPr txBox="1"/>
          <p:nvPr/>
        </p:nvSpPr>
        <p:spPr>
          <a:xfrm>
            <a:off x="499110" y="4051300"/>
            <a:ext cx="6096000" cy="1060450"/>
          </a:xfrm>
          <a:prstGeom prst="rect">
            <a:avLst/>
          </a:prstGeom>
          <a:noFill/>
        </p:spPr>
        <p:txBody>
          <a:bodyPr wrap="square" rtlCol="0" anchor="t">
            <a:spAutoFit/>
          </a:bodyPr>
          <a:p>
            <a:pPr indent="355600" algn="l" fontAlgn="auto">
              <a:lnSpc>
                <a:spcPct val="150000"/>
              </a:lnSpc>
              <a:buClrTx/>
              <a:buSzTx/>
              <a:buNone/>
              <a:extLst>
                <a:ext uri="{35155182-B16C-46BC-9424-99874614C6A1}">
                  <wpsdc:indentchars xmlns:wpsdc="http://www.wps.cn/officeDocument/2017/drawingmlCustomData" val="200" checksum="3837665281"/>
                </a:ext>
              </a:extLst>
            </a:pPr>
            <a:r>
              <a:rPr lang="zh-CN" altLang="en-US" sz="1400">
                <a:solidFill>
                  <a:schemeClr val="tx1"/>
                </a:solidFill>
                <a:latin typeface="微软雅黑" panose="020B0503020204020204" charset="-122"/>
                <a:ea typeface="微软雅黑" panose="020B0503020204020204" charset="-122"/>
                <a:cs typeface="微软雅黑" panose="020B0503020204020204" charset="-122"/>
                <a:sym typeface="+mn-ea"/>
              </a:rPr>
              <a:t>贷款人信息多为虚构，并由第三者帮助进行与汽车金融公司的电话核实；</a:t>
            </a:r>
            <a:endParaRPr lang="zh-CN" altLang="en-US" sz="1400">
              <a:solidFill>
                <a:schemeClr val="tx1"/>
              </a:solidFill>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buClrTx/>
              <a:buSzTx/>
              <a:buNone/>
              <a:extLst>
                <a:ext uri="{35155182-B16C-46BC-9424-99874614C6A1}">
                  <wpsdc:indentchars xmlns:wpsdc="http://www.wps.cn/officeDocument/2017/drawingmlCustomData" val="200" checksum="3837665281"/>
                </a:ext>
              </a:extLst>
            </a:pPr>
            <a:r>
              <a:rPr lang="zh-CN" altLang="en-US" sz="1400">
                <a:solidFill>
                  <a:schemeClr val="tx1"/>
                </a:solidFill>
                <a:latin typeface="微软雅黑" panose="020B0503020204020204" charset="-122"/>
                <a:ea typeface="微软雅黑" panose="020B0503020204020204" charset="-122"/>
                <a:cs typeface="微软雅黑" panose="020B0503020204020204" charset="-122"/>
                <a:sym typeface="+mn-ea"/>
              </a:rPr>
              <a:t>多为贷款人授权第三方提供车辆，或利用非正常途径将汽车抵押、换价牟取暴利</a:t>
            </a:r>
            <a:endParaRPr lang="zh-CN" altLang="en-US"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897" y="263543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869857" y="4155607"/>
            <a:ext cx="3992880" cy="706755"/>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模块七　</a:t>
            </a:r>
            <a:r>
              <a:rPr lang="zh-CN" altLang="en-US" sz="2000" dirty="0">
                <a:solidFill>
                  <a:schemeClr val="bg1"/>
                </a:solidFill>
                <a:latin typeface="微软雅黑" panose="020B0503020204020204" charset="-122"/>
                <a:ea typeface="微软雅黑" panose="020B0503020204020204" charset="-122"/>
                <a:sym typeface="+mn-ea"/>
              </a:rPr>
              <a:t>汽车金融的相关法律法规</a:t>
            </a:r>
            <a:endParaRPr lang="zh-CN" altLang="en-US" sz="2000" dirty="0">
              <a:solidFill>
                <a:schemeClr val="bg1"/>
              </a:solidFill>
              <a:latin typeface="微软雅黑" panose="020B0503020204020204" charset="-122"/>
              <a:ea typeface="微软雅黑" panose="020B0503020204020204" charset="-122"/>
            </a:endParaRPr>
          </a:p>
          <a:p>
            <a:pPr algn="l"/>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42743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303637"/>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62735" y="427498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42743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305615"/>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87410" y="4280919"/>
            <a:ext cx="1247775" cy="39878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30146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82754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1" name="文本框 20"/>
          <p:cNvSpPr txBox="1"/>
          <p:nvPr/>
        </p:nvSpPr>
        <p:spPr>
          <a:xfrm>
            <a:off x="3924419" y="3187185"/>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故事引入</a:t>
            </a:r>
            <a:endParaRPr lang="zh-CN" altLang="en-US" sz="3200" dirty="0">
              <a:latin typeface="方正粗黑宋简体" panose="02000000000000000000" charset="-122"/>
              <a:ea typeface="方正粗黑宋简体" panose="02000000000000000000" charset="-122"/>
            </a:endParaRPr>
          </a:p>
        </p:txBody>
      </p:sp>
      <p:sp>
        <p:nvSpPr>
          <p:cNvPr id="22" name="文本框 21"/>
          <p:cNvSpPr txBox="1"/>
          <p:nvPr/>
        </p:nvSpPr>
        <p:spPr>
          <a:xfrm>
            <a:off x="3924419" y="3725756"/>
            <a:ext cx="238315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STORY INTRODUCTION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24419" y="415634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24419" y="4741123"/>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4" grpId="0" bldLvl="0" animBg="1"/>
      <p:bldP spid="15" grpId="0"/>
      <p:bldP spid="16" grpId="0"/>
      <p:bldP spid="18" grpId="0"/>
      <p:bldP spid="19" grpId="0"/>
      <p:bldP spid="20" grpId="0"/>
      <p:bldP spid="21" grpId="0"/>
      <p:bldP spid="22"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能理解汽车消费信贷风险的概念</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能描述汽车消费信贷的风险防范对策</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406390"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能了解我国汽车消费信贷的法律环境及汽车金融公司相关管理规定</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99541"/>
            <a:ext cx="39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780503"/>
            <a:ext cx="39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106279" y="2183413"/>
            <a:ext cx="3206115" cy="553085"/>
          </a:xfrm>
          <a:prstGeom prst="rect">
            <a:avLst/>
          </a:prstGeom>
          <a:noFill/>
          <a:ln>
            <a:noFill/>
          </a:ln>
        </p:spPr>
        <p:txBody>
          <a:bodyPr wrap="none" rtlCol="0">
            <a:spAutoFit/>
          </a:bodyPr>
          <a:lstStyle/>
          <a:p>
            <a:pPr algn="l">
              <a:lnSpc>
                <a:spcPct val="150000"/>
              </a:lnSpc>
              <a:defRPr/>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1.汽车消费信贷风险的概念</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1209040" y="3717290"/>
            <a:ext cx="5277485" cy="1337945"/>
          </a:xfrm>
          <a:prstGeom prst="rect">
            <a:avLst/>
          </a:prstGeom>
          <a:noFill/>
          <a:ln>
            <a:noFill/>
          </a:ln>
        </p:spPr>
        <p:txBody>
          <a:bodyPr wrap="square" rtlCol="0">
            <a:spAutoFit/>
          </a:bodyPr>
          <a:lstStyle/>
          <a:p>
            <a:pPr indent="457200" algn="l"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狭义上汽车消费信贷风险一般是指借款人到期不能或不履行还本付息协议，致使汽车金融机构遭受损失的可能性。</a:t>
            </a:r>
            <a:endParaRPr lang="zh-CN" altLang="en-US" sz="1800"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671945" y="2586355"/>
            <a:ext cx="4446270" cy="3275330"/>
          </a:xfrm>
          <a:prstGeom prst="rect">
            <a:avLst/>
          </a:prstGeom>
        </p:spPr>
      </p:pic>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一、汽车消费信贷风险概述</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randombar(horizontal)">
                                      <p:cBhvr>
                                        <p:cTn id="14" dur="500"/>
                                        <p:tgtEl>
                                          <p:spTgt spid="23"/>
                                        </p:tgtEl>
                                      </p:cBhvr>
                                    </p:animEffect>
                                  </p:childTnLst>
                                </p:cTn>
                              </p:par>
                              <p:par>
                                <p:cTn id="15" presetID="14" presetClass="entr" presetSubtype="1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randombar(horizontal)">
                                      <p:cBhvr>
                                        <p:cTn id="23" dur="500"/>
                                        <p:tgtEl>
                                          <p:spTgt spid="77"/>
                                        </p:tgtEl>
                                      </p:cBhvr>
                                    </p:animEffect>
                                  </p:childTnLst>
                                </p:cTn>
                              </p:par>
                              <p:par>
                                <p:cTn id="24" presetID="14" presetClass="entr" presetSubtype="1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77" grpId="0"/>
      <p:bldP spid="7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一、汽车消费信贷风险概述</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 name="直接连接符 1"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99541"/>
            <a:ext cx="39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直接连接符 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780503"/>
            <a:ext cx="39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TextBox 6"/>
          <p:cNvSpPr txBox="1"/>
          <p:nvPr/>
        </p:nvSpPr>
        <p:spPr>
          <a:xfrm>
            <a:off x="1106279" y="2183413"/>
            <a:ext cx="3249295" cy="553085"/>
          </a:xfrm>
          <a:prstGeom prst="rect">
            <a:avLst/>
          </a:prstGeom>
          <a:noFill/>
          <a:ln>
            <a:noFill/>
          </a:ln>
        </p:spPr>
        <p:txBody>
          <a:bodyPr wrap="none" rtlCol="0">
            <a:spAutoFit/>
          </a:bodyPr>
          <a:lstStyle/>
          <a:p>
            <a:pPr>
              <a:lnSpc>
                <a:spcPct val="150000"/>
              </a:lnSpc>
              <a:defRPr/>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2.汽车消费信贷风险的分类</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5" name="TextBox 6"/>
          <p:cNvSpPr txBox="1"/>
          <p:nvPr/>
        </p:nvSpPr>
        <p:spPr>
          <a:xfrm>
            <a:off x="1106170" y="2699385"/>
            <a:ext cx="4854575" cy="506730"/>
          </a:xfrm>
          <a:prstGeom prst="rect">
            <a:avLst/>
          </a:prstGeom>
          <a:noFill/>
          <a:ln>
            <a:noFill/>
          </a:ln>
          <a:extLst>
            <a:ext uri="{909E8E84-426E-40DD-AFC4-6F175D3DCCD1}">
              <a14:hiddenFill xmlns:a14="http://schemas.microsoft.com/office/drawing/2010/main">
                <a:solidFill>
                  <a:schemeClr val="bg1">
                    <a:lumMod val="75000"/>
                  </a:schemeClr>
                </a:solidFill>
              </a14:hiddenFill>
            </a:ext>
          </a:extLst>
        </p:spPr>
        <p:txBody>
          <a:bodyPr wrap="square" rtlCol="0">
            <a:spAutoFit/>
          </a:bodyPr>
          <a:lstStyle/>
          <a:p>
            <a:pPr indent="457200"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可分成四个类型：</a:t>
            </a:r>
            <a:endParaRPr lang="zh-CN" altLang="en-US" sz="1800" dirty="0">
              <a:latin typeface="微软雅黑" panose="020B0503020204020204" charset="-122"/>
              <a:ea typeface="微软雅黑" panose="020B0503020204020204" charset="-122"/>
              <a:sym typeface="+mn-ea"/>
            </a:endParaRPr>
          </a:p>
        </p:txBody>
      </p:sp>
      <p:pic>
        <p:nvPicPr>
          <p:cNvPr id="100" name="图片 99"/>
          <p:cNvPicPr>
            <a:picLocks noChangeAspect="1"/>
          </p:cNvPicPr>
          <p:nvPr/>
        </p:nvPicPr>
        <p:blipFill>
          <a:blip r:embed="rId1"/>
          <a:srcRect b="9333"/>
          <a:stretch>
            <a:fillRect/>
          </a:stretch>
        </p:blipFill>
        <p:spPr>
          <a:xfrm>
            <a:off x="1228090" y="4643755"/>
            <a:ext cx="2131695" cy="1755775"/>
          </a:xfrm>
          <a:prstGeom prst="rect">
            <a:avLst/>
          </a:prstGeom>
          <a:noFill/>
          <a:ln w="9525">
            <a:noFill/>
          </a:ln>
        </p:spPr>
      </p:pic>
      <p:pic>
        <p:nvPicPr>
          <p:cNvPr id="8" name="图片 7"/>
          <p:cNvPicPr>
            <a:picLocks noChangeAspect="1"/>
          </p:cNvPicPr>
          <p:nvPr/>
        </p:nvPicPr>
        <p:blipFill>
          <a:blip r:embed="rId2"/>
          <a:stretch>
            <a:fillRect/>
          </a:stretch>
        </p:blipFill>
        <p:spPr>
          <a:xfrm>
            <a:off x="5808345" y="4643755"/>
            <a:ext cx="3075305" cy="1755775"/>
          </a:xfrm>
          <a:prstGeom prst="rect">
            <a:avLst/>
          </a:prstGeom>
        </p:spPr>
      </p:pic>
      <p:pic>
        <p:nvPicPr>
          <p:cNvPr id="101" name="图片 100"/>
          <p:cNvPicPr/>
          <p:nvPr/>
        </p:nvPicPr>
        <p:blipFill>
          <a:blip r:embed="rId3"/>
          <a:stretch>
            <a:fillRect/>
          </a:stretch>
        </p:blipFill>
        <p:spPr>
          <a:xfrm>
            <a:off x="8903970" y="4643755"/>
            <a:ext cx="2787015" cy="1755140"/>
          </a:xfrm>
          <a:prstGeom prst="rect">
            <a:avLst/>
          </a:prstGeom>
          <a:noFill/>
          <a:ln w="9525">
            <a:noFill/>
          </a:ln>
        </p:spPr>
      </p:pic>
      <p:pic>
        <p:nvPicPr>
          <p:cNvPr id="10" name="图片 9"/>
          <p:cNvPicPr/>
          <p:nvPr/>
        </p:nvPicPr>
        <p:blipFill>
          <a:blip r:embed="rId4"/>
          <a:stretch>
            <a:fillRect/>
          </a:stretch>
        </p:blipFill>
        <p:spPr>
          <a:xfrm>
            <a:off x="3359785" y="4643755"/>
            <a:ext cx="2633345" cy="1755775"/>
          </a:xfrm>
          <a:prstGeom prst="rect">
            <a:avLst/>
          </a:prstGeom>
          <a:noFill/>
          <a:ln w="9525">
            <a:noFill/>
          </a:ln>
        </p:spPr>
      </p:pic>
      <p:sp>
        <p:nvSpPr>
          <p:cNvPr id="17" name="Round Same Side Corner Rectangle 6"/>
          <p:cNvSpPr/>
          <p:nvPr/>
        </p:nvSpPr>
        <p:spPr>
          <a:xfrm rot="5400000">
            <a:off x="9733760" y="2599432"/>
            <a:ext cx="834190" cy="2637031"/>
          </a:xfrm>
          <a:prstGeom prst="round2SameRect">
            <a:avLst/>
          </a:prstGeom>
          <a:solidFill>
            <a:schemeClr val="accent4"/>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a:solidFill>
                <a:srgbClr val="FEFABC"/>
              </a:solidFill>
              <a:latin typeface="微软雅黑" panose="020B0503020204020204" charset="-122"/>
              <a:ea typeface="微软雅黑" panose="020B0503020204020204" charset="-122"/>
              <a:sym typeface="Bebas" pitchFamily="2" charset="0"/>
            </a:endParaRPr>
          </a:p>
        </p:txBody>
      </p:sp>
      <p:sp>
        <p:nvSpPr>
          <p:cNvPr id="18" name="TextBox 7"/>
          <p:cNvSpPr txBox="1"/>
          <p:nvPr/>
        </p:nvSpPr>
        <p:spPr>
          <a:xfrm>
            <a:off x="9510894" y="3687113"/>
            <a:ext cx="1198880" cy="39878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sz="2000" b="1" kern="0" noProof="0">
                <a:ln>
                  <a:noFill/>
                </a:ln>
                <a:solidFill>
                  <a:schemeClr val="bg1"/>
                </a:solidFill>
                <a:effectLst/>
                <a:uLnTx/>
                <a:uFillTx/>
                <a:latin typeface="微软雅黑" panose="020B0503020204020204" charset="-122"/>
                <a:ea typeface="微软雅黑" panose="020B0503020204020204" charset="-122"/>
                <a:sym typeface="+mn-ea"/>
              </a:rPr>
              <a:t>市场风险</a:t>
            </a:r>
            <a:endParaRPr kumimoji="0" lang="en-US" sz="2000" b="1"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mn-ea"/>
            </a:endParaRPr>
          </a:p>
        </p:txBody>
      </p:sp>
      <p:sp>
        <p:nvSpPr>
          <p:cNvPr id="19" name="任意多边形 18"/>
          <p:cNvSpPr/>
          <p:nvPr/>
        </p:nvSpPr>
        <p:spPr>
          <a:xfrm>
            <a:off x="6195307" y="3500851"/>
            <a:ext cx="2838386" cy="834191"/>
          </a:xfrm>
          <a:custGeom>
            <a:avLst/>
            <a:gdLst>
              <a:gd name="connsiteX0" fmla="*/ 0 w 2838386"/>
              <a:gd name="connsiteY0" fmla="*/ 0 h 834191"/>
              <a:gd name="connsiteX1" fmla="*/ 2637031 w 2838386"/>
              <a:gd name="connsiteY1" fmla="*/ 0 h 834191"/>
              <a:gd name="connsiteX2" fmla="*/ 2637031 w 2838386"/>
              <a:gd name="connsiteY2" fmla="*/ 300312 h 834191"/>
              <a:gd name="connsiteX3" fmla="*/ 2838386 w 2838386"/>
              <a:gd name="connsiteY3" fmla="*/ 417099 h 834191"/>
              <a:gd name="connsiteX4" fmla="*/ 2637031 w 2838386"/>
              <a:gd name="connsiteY4" fmla="*/ 533884 h 834191"/>
              <a:gd name="connsiteX5" fmla="*/ 2637031 w 2838386"/>
              <a:gd name="connsiteY5" fmla="*/ 834191 h 834191"/>
              <a:gd name="connsiteX6" fmla="*/ 0 w 2838386"/>
              <a:gd name="connsiteY6" fmla="*/ 834191 h 83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8386" h="834191">
                <a:moveTo>
                  <a:pt x="0" y="0"/>
                </a:moveTo>
                <a:lnTo>
                  <a:pt x="2637031" y="0"/>
                </a:lnTo>
                <a:lnTo>
                  <a:pt x="2637031" y="300312"/>
                </a:lnTo>
                <a:lnTo>
                  <a:pt x="2838386" y="417099"/>
                </a:lnTo>
                <a:lnTo>
                  <a:pt x="2637031" y="533884"/>
                </a:lnTo>
                <a:lnTo>
                  <a:pt x="2637031" y="834191"/>
                </a:lnTo>
                <a:lnTo>
                  <a:pt x="0" y="834191"/>
                </a:lnTo>
                <a:close/>
              </a:path>
            </a:pathLst>
          </a:custGeom>
          <a:solidFill>
            <a:schemeClr val="accent2"/>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a:solidFill>
                <a:srgbClr val="FEFABC"/>
              </a:solidFill>
              <a:latin typeface="微软雅黑" panose="020B0503020204020204" charset="-122"/>
              <a:ea typeface="微软雅黑" panose="020B0503020204020204" charset="-122"/>
              <a:sym typeface="Bebas" pitchFamily="2" charset="0"/>
            </a:endParaRPr>
          </a:p>
        </p:txBody>
      </p:sp>
      <p:sp>
        <p:nvSpPr>
          <p:cNvPr id="53" name="TextBox 39"/>
          <p:cNvSpPr txBox="1"/>
          <p:nvPr/>
        </p:nvSpPr>
        <p:spPr>
          <a:xfrm>
            <a:off x="6933217" y="3687113"/>
            <a:ext cx="1198880" cy="39878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sz="2000" b="1" kern="0" noProof="0">
                <a:ln>
                  <a:noFill/>
                </a:ln>
                <a:solidFill>
                  <a:schemeClr val="bg1"/>
                </a:solidFill>
                <a:effectLst/>
                <a:uLnTx/>
                <a:uFillTx/>
                <a:latin typeface="微软雅黑" panose="020B0503020204020204" charset="-122"/>
                <a:ea typeface="微软雅黑" panose="020B0503020204020204" charset="-122"/>
                <a:sym typeface="+mn-ea"/>
              </a:rPr>
              <a:t>操作风险</a:t>
            </a:r>
            <a:endParaRPr kumimoji="0" lang="en-US" sz="2000" b="1"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mn-ea"/>
            </a:endParaRPr>
          </a:p>
        </p:txBody>
      </p:sp>
      <p:sp>
        <p:nvSpPr>
          <p:cNvPr id="20" name="任意多边形 19"/>
          <p:cNvSpPr/>
          <p:nvPr/>
        </p:nvSpPr>
        <p:spPr>
          <a:xfrm>
            <a:off x="3590801" y="3500851"/>
            <a:ext cx="2805862" cy="834191"/>
          </a:xfrm>
          <a:custGeom>
            <a:avLst/>
            <a:gdLst>
              <a:gd name="connsiteX0" fmla="*/ 0 w 2805862"/>
              <a:gd name="connsiteY0" fmla="*/ 0 h 834191"/>
              <a:gd name="connsiteX1" fmla="*/ 2637031 w 2805862"/>
              <a:gd name="connsiteY1" fmla="*/ 0 h 834191"/>
              <a:gd name="connsiteX2" fmla="*/ 2637031 w 2805862"/>
              <a:gd name="connsiteY2" fmla="*/ 319176 h 834191"/>
              <a:gd name="connsiteX3" fmla="*/ 2805862 w 2805862"/>
              <a:gd name="connsiteY3" fmla="*/ 417098 h 834191"/>
              <a:gd name="connsiteX4" fmla="*/ 2637031 w 2805862"/>
              <a:gd name="connsiteY4" fmla="*/ 515019 h 834191"/>
              <a:gd name="connsiteX5" fmla="*/ 2637031 w 2805862"/>
              <a:gd name="connsiteY5" fmla="*/ 834191 h 834191"/>
              <a:gd name="connsiteX6" fmla="*/ 0 w 2805862"/>
              <a:gd name="connsiteY6" fmla="*/ 834191 h 83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05862" h="834191">
                <a:moveTo>
                  <a:pt x="0" y="0"/>
                </a:moveTo>
                <a:lnTo>
                  <a:pt x="2637031" y="0"/>
                </a:lnTo>
                <a:lnTo>
                  <a:pt x="2637031" y="319176"/>
                </a:lnTo>
                <a:lnTo>
                  <a:pt x="2805862" y="417098"/>
                </a:lnTo>
                <a:lnTo>
                  <a:pt x="2637031" y="515019"/>
                </a:lnTo>
                <a:lnTo>
                  <a:pt x="2637031" y="834191"/>
                </a:lnTo>
                <a:lnTo>
                  <a:pt x="0" y="834191"/>
                </a:lnTo>
                <a:close/>
              </a:path>
            </a:pathLst>
          </a:custGeom>
          <a:solidFill>
            <a:schemeClr val="accent4"/>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a:solidFill>
                <a:srgbClr val="FEFABC"/>
              </a:solidFill>
              <a:latin typeface="微软雅黑" panose="020B0503020204020204" charset="-122"/>
              <a:ea typeface="微软雅黑" panose="020B0503020204020204" charset="-122"/>
              <a:sym typeface="Bebas" pitchFamily="2" charset="0"/>
            </a:endParaRPr>
          </a:p>
        </p:txBody>
      </p:sp>
      <p:sp>
        <p:nvSpPr>
          <p:cNvPr id="21" name="TextBox 43"/>
          <p:cNvSpPr txBox="1"/>
          <p:nvPr/>
        </p:nvSpPr>
        <p:spPr>
          <a:xfrm>
            <a:off x="4266786" y="3687113"/>
            <a:ext cx="1198880" cy="39878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sz="2000" b="1" kern="0" noProof="0">
                <a:ln>
                  <a:noFill/>
                </a:ln>
                <a:solidFill>
                  <a:schemeClr val="bg1"/>
                </a:solidFill>
                <a:effectLst/>
                <a:uLnTx/>
                <a:uFillTx/>
                <a:latin typeface="微软雅黑" panose="020B0503020204020204" charset="-122"/>
                <a:ea typeface="微软雅黑" panose="020B0503020204020204" charset="-122"/>
                <a:sym typeface="+mn-ea"/>
              </a:rPr>
              <a:t>信用风险</a:t>
            </a:r>
            <a:endParaRPr lang="en-US" sz="2000" b="1" kern="0" noProof="0">
              <a:ln>
                <a:noFill/>
              </a:ln>
              <a:solidFill>
                <a:schemeClr val="bg1"/>
              </a:solidFill>
              <a:effectLst/>
              <a:uLnTx/>
              <a:uFillTx/>
              <a:latin typeface="微软雅黑" panose="020B0503020204020204" charset="-122"/>
              <a:ea typeface="微软雅黑" panose="020B0503020204020204" charset="-122"/>
              <a:sym typeface="+mn-ea"/>
            </a:endParaRPr>
          </a:p>
        </p:txBody>
      </p:sp>
      <p:sp>
        <p:nvSpPr>
          <p:cNvPr id="22" name="任意多边形 21"/>
          <p:cNvSpPr/>
          <p:nvPr/>
        </p:nvSpPr>
        <p:spPr>
          <a:xfrm rot="5400000">
            <a:off x="1949519" y="2498753"/>
            <a:ext cx="834190" cy="2838387"/>
          </a:xfrm>
          <a:custGeom>
            <a:avLst/>
            <a:gdLst>
              <a:gd name="connsiteX0" fmla="*/ 0 w 834190"/>
              <a:gd name="connsiteY0" fmla="*/ 2699353 h 2838387"/>
              <a:gd name="connsiteX1" fmla="*/ 0 w 834190"/>
              <a:gd name="connsiteY1" fmla="*/ 201356 h 2838387"/>
              <a:gd name="connsiteX2" fmla="*/ 300309 w 834190"/>
              <a:gd name="connsiteY2" fmla="*/ 201356 h 2838387"/>
              <a:gd name="connsiteX3" fmla="*/ 417096 w 834190"/>
              <a:gd name="connsiteY3" fmla="*/ 0 h 2838387"/>
              <a:gd name="connsiteX4" fmla="*/ 533882 w 834190"/>
              <a:gd name="connsiteY4" fmla="*/ 201356 h 2838387"/>
              <a:gd name="connsiteX5" fmla="*/ 834190 w 834190"/>
              <a:gd name="connsiteY5" fmla="*/ 201356 h 2838387"/>
              <a:gd name="connsiteX6" fmla="*/ 834190 w 834190"/>
              <a:gd name="connsiteY6" fmla="*/ 2699353 h 2838387"/>
              <a:gd name="connsiteX7" fmla="*/ 695156 w 834190"/>
              <a:gd name="connsiteY7" fmla="*/ 2838387 h 2838387"/>
              <a:gd name="connsiteX8" fmla="*/ 139034 w 834190"/>
              <a:gd name="connsiteY8" fmla="*/ 2838387 h 2838387"/>
              <a:gd name="connsiteX9" fmla="*/ 0 w 834190"/>
              <a:gd name="connsiteY9" fmla="*/ 2699353 h 2838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4190" h="2838387">
                <a:moveTo>
                  <a:pt x="0" y="2699353"/>
                </a:moveTo>
                <a:lnTo>
                  <a:pt x="0" y="201356"/>
                </a:lnTo>
                <a:lnTo>
                  <a:pt x="300309" y="201356"/>
                </a:lnTo>
                <a:lnTo>
                  <a:pt x="417096" y="0"/>
                </a:lnTo>
                <a:lnTo>
                  <a:pt x="533882" y="201356"/>
                </a:lnTo>
                <a:lnTo>
                  <a:pt x="834190" y="201356"/>
                </a:lnTo>
                <a:lnTo>
                  <a:pt x="834190" y="2699353"/>
                </a:lnTo>
                <a:cubicBezTo>
                  <a:pt x="834190" y="2776139"/>
                  <a:pt x="771942" y="2838387"/>
                  <a:pt x="695156" y="2838387"/>
                </a:cubicBezTo>
                <a:lnTo>
                  <a:pt x="139034" y="2838387"/>
                </a:lnTo>
                <a:cubicBezTo>
                  <a:pt x="62248" y="2838387"/>
                  <a:pt x="0" y="2776139"/>
                  <a:pt x="0" y="2699353"/>
                </a:cubicBezTo>
                <a:close/>
              </a:path>
            </a:pathLst>
          </a:custGeom>
          <a:solidFill>
            <a:schemeClr val="accent2"/>
          </a:solidFill>
          <a:ln w="25400">
            <a:solidFill>
              <a:schemeClr val="bg1"/>
            </a:solidFill>
          </a:ln>
          <a:effectLst>
            <a:outerShdw blurRad="254000" dist="1143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2400">
              <a:solidFill>
                <a:srgbClr val="FEFABC"/>
              </a:solidFill>
              <a:latin typeface="微软雅黑" panose="020B0503020204020204" charset="-122"/>
              <a:ea typeface="微软雅黑" panose="020B0503020204020204" charset="-122"/>
              <a:sym typeface="Bebas" pitchFamily="2" charset="0"/>
            </a:endParaRPr>
          </a:p>
        </p:txBody>
      </p:sp>
      <p:sp>
        <p:nvSpPr>
          <p:cNvPr id="25" name="TextBox 47"/>
          <p:cNvSpPr txBox="1"/>
          <p:nvPr/>
        </p:nvSpPr>
        <p:spPr>
          <a:xfrm>
            <a:off x="1689109" y="3687113"/>
            <a:ext cx="1198880" cy="39878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lang="en-US" sz="2000" b="1" kern="0" noProof="0">
                <a:ln>
                  <a:noFill/>
                </a:ln>
                <a:solidFill>
                  <a:schemeClr val="bg1"/>
                </a:solidFill>
                <a:effectLst/>
                <a:uLnTx/>
                <a:uFillTx/>
                <a:latin typeface="微软雅黑" panose="020B0503020204020204" charset="-122"/>
                <a:ea typeface="微软雅黑" panose="020B0503020204020204" charset="-122"/>
                <a:sym typeface="+mn-ea"/>
              </a:rPr>
              <a:t>欺诈风险</a:t>
            </a:r>
            <a:endParaRPr kumimoji="0" lang="en-US" sz="2000" b="1" i="0" u="none" strike="noStrike" kern="0" cap="none" spc="0" normalizeH="0" baseline="0" noProof="0">
              <a:ln>
                <a:noFill/>
              </a:ln>
              <a:solidFill>
                <a:schemeClr val="bg1"/>
              </a:solidFill>
              <a:effectLst/>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par>
                                <p:cTn id="18" presetID="9"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ssolve">
                                      <p:cBhvr>
                                        <p:cTn id="20" dur="500"/>
                                        <p:tgtEl>
                                          <p:spTgt spid="3"/>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ssolve">
                                      <p:cBhvr>
                                        <p:cTn id="23" dur="500"/>
                                        <p:tgtEl>
                                          <p:spTgt spid="4"/>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9" presetClass="entr" presetSubtype="0" fill="hold"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dissolve">
                                      <p:cBhvr>
                                        <p:cTn id="29" dur="500"/>
                                        <p:tgtEl>
                                          <p:spTgt spid="100"/>
                                        </p:tgtEl>
                                      </p:cBhvr>
                                    </p:animEffect>
                                  </p:childTnLst>
                                </p:cTn>
                              </p:par>
                              <p:par>
                                <p:cTn id="30" presetID="9"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par>
                                <p:cTn id="33" presetID="9" presetClass="entr" presetSubtype="0" fill="hold" nodeType="with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dissolve">
                                      <p:cBhvr>
                                        <p:cTn id="35" dur="500"/>
                                        <p:tgtEl>
                                          <p:spTgt spid="101"/>
                                        </p:tgtEl>
                                      </p:cBhvr>
                                    </p:animEffect>
                                  </p:childTnLst>
                                </p:cTn>
                              </p:par>
                              <p:par>
                                <p:cTn id="36" presetID="9"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ssolve">
                                      <p:cBhvr>
                                        <p:cTn id="38" dur="500"/>
                                        <p:tgtEl>
                                          <p:spTgt spid="10"/>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dissolve">
                                      <p:cBhvr>
                                        <p:cTn id="41" dur="500"/>
                                        <p:tgtEl>
                                          <p:spTgt spid="1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dissolve">
                                      <p:cBhvr>
                                        <p:cTn id="44" dur="500"/>
                                        <p:tgtEl>
                                          <p:spTgt spid="18"/>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dissolve">
                                      <p:cBhvr>
                                        <p:cTn id="47" dur="500"/>
                                        <p:tgtEl>
                                          <p:spTgt spid="19"/>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dissolve">
                                      <p:cBhvr>
                                        <p:cTn id="50" dur="500"/>
                                        <p:tgtEl>
                                          <p:spTgt spid="53"/>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dissolve">
                                      <p:cBhvr>
                                        <p:cTn id="53" dur="500"/>
                                        <p:tgtEl>
                                          <p:spTgt spid="20"/>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dissolve">
                                      <p:cBhvr>
                                        <p:cTn id="56" dur="500"/>
                                        <p:tgtEl>
                                          <p:spTgt spid="21"/>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dissolve">
                                      <p:cBhvr>
                                        <p:cTn id="59" dur="500"/>
                                        <p:tgtEl>
                                          <p:spTgt spid="22"/>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dissolve">
                                      <p:cBhvr>
                                        <p:cTn id="6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4" grpId="0"/>
      <p:bldP spid="4" grpId="1"/>
      <p:bldP spid="5" grpId="0"/>
      <p:bldP spid="5" grpId="1"/>
      <p:bldP spid="17" grpId="0" animBg="1"/>
      <p:bldP spid="17" grpId="1" animBg="1"/>
      <p:bldP spid="18" grpId="0"/>
      <p:bldP spid="18" grpId="1"/>
      <p:bldP spid="19" grpId="0" animBg="1"/>
      <p:bldP spid="19" grpId="1" animBg="1"/>
      <p:bldP spid="53" grpId="0"/>
      <p:bldP spid="53" grpId="1"/>
      <p:bldP spid="20" grpId="0" animBg="1"/>
      <p:bldP spid="20" grpId="1" animBg="1"/>
      <p:bldP spid="21" grpId="0"/>
      <p:bldP spid="21" grpId="1"/>
      <p:bldP spid="22" grpId="0" animBg="1"/>
      <p:bldP spid="22" grpId="1" animBg="1"/>
      <p:bldP spid="25" grpId="0"/>
      <p:bldP spid="2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99541"/>
            <a:ext cx="39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780503"/>
            <a:ext cx="39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106279" y="2183413"/>
            <a:ext cx="2486660" cy="553085"/>
          </a:xfrm>
          <a:prstGeom prst="rect">
            <a:avLst/>
          </a:prstGeom>
          <a:noFill/>
          <a:ln>
            <a:noFill/>
          </a:ln>
        </p:spPr>
        <p:txBody>
          <a:bodyPr wrap="none" rtlCol="0">
            <a:spAutoFit/>
          </a:bodyPr>
          <a:lstStyle/>
          <a:p>
            <a:pPr algn="l">
              <a:lnSpc>
                <a:spcPct val="150000"/>
              </a:lnSpc>
              <a:defRPr/>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1. 汽车信贷风险特征</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1106170" y="2861945"/>
            <a:ext cx="5277485" cy="2676525"/>
          </a:xfrm>
          <a:prstGeom prst="rect">
            <a:avLst/>
          </a:prstGeom>
          <a:noFill/>
          <a:ln>
            <a:noFill/>
          </a:ln>
        </p:spPr>
        <p:txBody>
          <a:bodyPr wrap="square" rtlCol="0">
            <a:spAutoFit/>
          </a:bodyPr>
          <a:lstStyle/>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近几年以来，由于我国宏观经济增速放缓，国内外市场环境恶化等因素，汽车贷款业务暴露出大量问题，特别是高端品牌汽车信贷市场，更成为违约的重灾区。汽车</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信贷风险主要的特征如下：</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（1）高逾期率</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（2）地域差异显著</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（3）恶性欺诈比例高</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（4）欠款车辆多被非法交易</a:t>
            </a:r>
            <a:endParaRPr lang="zh-CN" altLang="en-US" sz="140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583940" y="1132205"/>
            <a:ext cx="5024120" cy="491490"/>
            <a:chOff x="5403" y="1783"/>
            <a:chExt cx="7912" cy="774"/>
          </a:xfrm>
        </p:grpSpPr>
        <p:sp>
          <p:nvSpPr>
            <p:cNvPr id="56" name="矩形: 圆角 43"/>
            <p:cNvSpPr/>
            <p:nvPr/>
          </p:nvSpPr>
          <p:spPr>
            <a:xfrm>
              <a:off x="5403" y="1783"/>
              <a:ext cx="791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075" y="1856"/>
              <a:ext cx="6568"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二、汽车消费信贷风险特征及现状</a:t>
              </a:r>
              <a:endParaRPr lang="zh-CN" altLang="en-US" sz="2000" b="1" dirty="0">
                <a:solidFill>
                  <a:schemeClr val="bg1"/>
                </a:solidFill>
                <a:latin typeface="微软雅黑" panose="020B0503020204020204" charset="-122"/>
                <a:ea typeface="微软雅黑" panose="020B0503020204020204" charset="-122"/>
                <a:sym typeface="+mn-ea"/>
              </a:endParaRPr>
            </a:p>
          </p:txBody>
        </p:sp>
      </p:grpSp>
      <p:pic>
        <p:nvPicPr>
          <p:cNvPr id="2" name="图片 1"/>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5671185" y="2183130"/>
            <a:ext cx="5993130" cy="4173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randombar(horizontal)">
                                      <p:cBhvr>
                                        <p:cTn id="14" dur="500"/>
                                        <p:tgtEl>
                                          <p:spTgt spid="23"/>
                                        </p:tgtEl>
                                      </p:cBhvr>
                                    </p:animEffect>
                                  </p:childTnLst>
                                </p:cTn>
                              </p:par>
                              <p:par>
                                <p:cTn id="15" presetID="14" presetClass="entr" presetSubtype="1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randombar(horizontal)">
                                      <p:cBhvr>
                                        <p:cTn id="23" dur="500"/>
                                        <p:tgtEl>
                                          <p:spTgt spid="77"/>
                                        </p:tgtEl>
                                      </p:cBhvr>
                                    </p:animEffect>
                                  </p:childTnLst>
                                </p:cTn>
                              </p:par>
                              <p:par>
                                <p:cTn id="24" presetID="14"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77" grpId="0"/>
      <p:bldP spid="7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99541"/>
            <a:ext cx="39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780503"/>
            <a:ext cx="39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106279" y="2183413"/>
            <a:ext cx="2994660" cy="553085"/>
          </a:xfrm>
          <a:prstGeom prst="rect">
            <a:avLst/>
          </a:prstGeom>
          <a:noFill/>
          <a:ln>
            <a:noFill/>
          </a:ln>
        </p:spPr>
        <p:txBody>
          <a:bodyPr wrap="none" rtlCol="0">
            <a:spAutoFit/>
          </a:bodyPr>
          <a:lstStyle/>
          <a:p>
            <a:pPr algn="l">
              <a:lnSpc>
                <a:spcPct val="150000"/>
              </a:lnSpc>
              <a:defRPr/>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2. 汽车信贷风险防控现状</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1106170" y="2861945"/>
            <a:ext cx="5277485" cy="2353310"/>
          </a:xfrm>
          <a:prstGeom prst="rect">
            <a:avLst/>
          </a:prstGeom>
          <a:noFill/>
          <a:ln>
            <a:noFill/>
          </a:ln>
        </p:spPr>
        <p:txBody>
          <a:bodyPr wrap="square" rtlCol="0">
            <a:spAutoFit/>
          </a:bodyPr>
          <a:lstStyle/>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（1）现行风险防控措施</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（2）市场竞争加剧导致审批尺度过度宽松</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（3）市场环境恶化导致违约风险</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（4）行业过度依赖导致汽车金融公司负重前行</a:t>
            </a:r>
            <a:endParaRPr lang="zh-CN" altLang="en-US" sz="1400">
              <a:latin typeface="微软雅黑" panose="020B0503020204020204" charset="-122"/>
              <a:ea typeface="微软雅黑" panose="020B0503020204020204" charset="-122"/>
              <a:cs typeface="微软雅黑" panose="020B0503020204020204" charset="-122"/>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a:latin typeface="微软雅黑" panose="020B0503020204020204" charset="-122"/>
                <a:ea typeface="微软雅黑" panose="020B0503020204020204" charset="-122"/>
                <a:cs typeface="微软雅黑" panose="020B0503020204020204" charset="-122"/>
              </a:rPr>
              <a:t>怎样做好汽车金融公司的个人信贷风险管理工作，在合理的、可承受的范围内有效控制信贷风险，进一步增强我国汽车金融公司的竞争力，是当前我们亟须思考与处理的问题。</a:t>
            </a:r>
            <a:endParaRPr lang="zh-CN" altLang="en-US" sz="1400">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583940" y="1132205"/>
            <a:ext cx="5024120" cy="491490"/>
            <a:chOff x="5403" y="1783"/>
            <a:chExt cx="7912" cy="774"/>
          </a:xfrm>
        </p:grpSpPr>
        <p:sp>
          <p:nvSpPr>
            <p:cNvPr id="56" name="矩形: 圆角 43"/>
            <p:cNvSpPr/>
            <p:nvPr/>
          </p:nvSpPr>
          <p:spPr>
            <a:xfrm>
              <a:off x="5403" y="1783"/>
              <a:ext cx="791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075" y="1856"/>
              <a:ext cx="6568"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二、汽车消费信贷风险特征及现状</a:t>
              </a:r>
              <a:endParaRPr lang="zh-CN" altLang="en-US" sz="2000" b="1" dirty="0">
                <a:solidFill>
                  <a:schemeClr val="bg1"/>
                </a:solidFill>
                <a:latin typeface="微软雅黑" panose="020B0503020204020204" charset="-122"/>
                <a:ea typeface="微软雅黑" panose="020B0503020204020204" charset="-122"/>
                <a:sym typeface="+mn-ea"/>
              </a:endParaRPr>
            </a:p>
          </p:txBody>
        </p:sp>
      </p:gr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612890" y="2183130"/>
            <a:ext cx="4959985" cy="3675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randombar(horizontal)">
                                      <p:cBhvr>
                                        <p:cTn id="14" dur="500"/>
                                        <p:tgtEl>
                                          <p:spTgt spid="23"/>
                                        </p:tgtEl>
                                      </p:cBhvr>
                                    </p:animEffect>
                                  </p:childTnLst>
                                </p:cTn>
                              </p:par>
                              <p:par>
                                <p:cTn id="15" presetID="14" presetClass="entr" presetSubtype="1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randombar(horizontal)">
                                      <p:cBhvr>
                                        <p:cTn id="23" dur="500"/>
                                        <p:tgtEl>
                                          <p:spTgt spid="77"/>
                                        </p:tgtEl>
                                      </p:cBhvr>
                                    </p:animEffect>
                                  </p:childTnLst>
                                </p:cTn>
                              </p:par>
                              <p:par>
                                <p:cTn id="24" presetID="14"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77" grpId="0"/>
      <p:bldP spid="77" grpId="1"/>
    </p:bldLst>
  </p:timing>
</p:sld>
</file>

<file path=ppt/tags/tag1.xml><?xml version="1.0" encoding="utf-8"?>
<p:tagLst xmlns:p="http://schemas.openxmlformats.org/presentationml/2006/main">
  <p:tag name="KSO_WM_UNIT_TABLE_BEAUTIFY" val="smartTable{24fb84b1-0211-48a4-a73e-b77a2c79a353}"/>
</p:tagLst>
</file>

<file path=ppt/tags/tag2.xml><?xml version="1.0" encoding="utf-8"?>
<p:tagLst xmlns:p="http://schemas.openxmlformats.org/presentationml/2006/main">
  <p:tag name="KSO_WM_UNIT_TABLE_BEAUTIFY" val="smartTable{1ad41773-9770-4f6c-afda-68f5a252a6b7}"/>
</p:tagLst>
</file>

<file path=ppt/tags/tag3.xml><?xml version="1.0" encoding="utf-8"?>
<p:tagLst xmlns:p="http://schemas.openxmlformats.org/presentationml/2006/main">
  <p:tag name="KSO_WM_UNIT_TABLE_BEAUTIFY" val="smartTable{bb456a2c-08ba-4a1a-9e5f-79c233410e8d}"/>
</p:tagLst>
</file>

<file path=ppt/tags/tag4.xml><?xml version="1.0" encoding="utf-8"?>
<p:tagLst xmlns:p="http://schemas.openxmlformats.org/presentationml/2006/main">
  <p:tag name="KSO_WM_UNIT_TABLE_BEAUTIFY" val="smartTable{3475f9ce-9160-4ac9-a6fc-76ad64150e2b}"/>
</p:tagLst>
</file>

<file path=ppt/tags/tag5.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3794</Words>
  <Application>WPS 演示</Application>
  <PresentationFormat>自定义</PresentationFormat>
  <Paragraphs>306</Paragraphs>
  <Slides>21</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21</vt:i4>
      </vt:variant>
    </vt:vector>
  </HeadingPairs>
  <TitlesOfParts>
    <vt:vector size="38"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Bebas</vt:lpstr>
      <vt:lpstr>Arial Unicode MS</vt:lpstr>
      <vt:lpstr>思源宋体 CN Heavy</vt:lpstr>
      <vt:lpstr>Calibri</vt:lpstr>
      <vt:lpstr>等线</vt:lpstr>
      <vt:lpstr>Segoe Print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314</cp:revision>
  <dcterms:created xsi:type="dcterms:W3CDTF">2022-01-06T03:07:00Z</dcterms:created>
  <dcterms:modified xsi:type="dcterms:W3CDTF">2024-06-19T00:49:43Z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