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media/image18.svg" ContentType="image/svg+xml"/>
  <Override PartName="/ppt/media/image21.svg" ContentType="image/svg+xml"/>
  <Override PartName="/ppt/media/image4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sldIdLst>
    <p:sldId id="256" r:id="rId4"/>
    <p:sldId id="870" r:id="rId5"/>
    <p:sldId id="481" r:id="rId7"/>
    <p:sldId id="470" r:id="rId8"/>
    <p:sldId id="487" r:id="rId9"/>
    <p:sldId id="836" r:id="rId10"/>
    <p:sldId id="837" r:id="rId11"/>
    <p:sldId id="838" r:id="rId12"/>
    <p:sldId id="839" r:id="rId13"/>
    <p:sldId id="840" r:id="rId14"/>
    <p:sldId id="841" r:id="rId15"/>
    <p:sldId id="842" r:id="rId16"/>
    <p:sldId id="843" r:id="rId17"/>
    <p:sldId id="844" r:id="rId18"/>
    <p:sldId id="845" r:id="rId19"/>
    <p:sldId id="846" r:id="rId20"/>
    <p:sldId id="828" r:id="rId21"/>
    <p:sldId id="849" r:id="rId22"/>
    <p:sldId id="850" r:id="rId23"/>
    <p:sldId id="851" r:id="rId24"/>
    <p:sldId id="852" r:id="rId25"/>
    <p:sldId id="486" r:id="rId26"/>
    <p:sldId id="853" r:id="rId27"/>
    <p:sldId id="862" r:id="rId28"/>
    <p:sldId id="856" r:id="rId29"/>
    <p:sldId id="857" r:id="rId30"/>
    <p:sldId id="863" r:id="rId31"/>
    <p:sldId id="864" r:id="rId32"/>
    <p:sldId id="865" r:id="rId33"/>
    <p:sldId id="866" r:id="rId34"/>
    <p:sldId id="496" r:id="rId35"/>
  </p:sldIdLst>
  <p:sldSz cx="12192000" cy="6858000"/>
  <p:notesSz cx="6858000" cy="9144000"/>
  <p:embeddedFontLst>
    <p:embeddedFont>
      <p:font typeface="方正粗黑宋简体" panose="02000000000000000000" charset="-122"/>
      <p:regular r:id="rId40"/>
    </p:embeddedFont>
    <p:embeddedFont>
      <p:font typeface="微软雅黑" panose="020B0503020204020204" charset="-122"/>
      <p:regular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  <p:embeddedFont>
      <p:font typeface="等线" panose="02010600030101010101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ED7D31"/>
    <a:srgbClr val="F4B183"/>
    <a:srgbClr val="43D58E"/>
    <a:srgbClr val="2C5568"/>
    <a:srgbClr val="C00000"/>
    <a:srgbClr val="046EA2"/>
    <a:srgbClr val="033E6A"/>
    <a:srgbClr val="86D1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41" d="100"/>
          <a:sy n="41" d="100"/>
        </p:scale>
        <p:origin x="-1860" y="-750"/>
      </p:cViewPr>
      <p:guideLst>
        <p:guide orient="horz" pos="207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2" d="100"/>
        <a:sy n="3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7" Type="http://schemas.openxmlformats.org/officeDocument/2006/relationships/tags" Target="tags/tag34.xml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F3A10C64-83F0-48CF-8FE3-0F81FAF6717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28AD01E3-C28A-40DC-AEF7-F757DE35034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BC58-3C8A-4C23-944B-4AC8A18528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en-US" altLang="zh-CN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74DF729D-3649-4108-9E4B-AC2DC0B30C59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en-US" altLang="zh-CN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74DF729D-3649-4108-9E4B-AC2DC0B30C59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en-US" altLang="zh-CN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74DF729D-3649-4108-9E4B-AC2DC0B30C59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en-US" altLang="zh-CN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74DF729D-3649-4108-9E4B-AC2DC0B30C59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en-US" altLang="zh-CN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74DF729D-3649-4108-9E4B-AC2DC0B30C59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en-US" altLang="zh-CN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74DF729D-3649-4108-9E4B-AC2DC0B30C59}" type="slidenum">
              <a:rPr lang="zh-CN" altLang="en-US">
                <a:latin typeface="Calibri" panose="020F0502020204030204" charset="0"/>
              </a:rPr>
            </a:fld>
            <a:endParaRPr lang="zh-CN" altLang="en-US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20000"/>
                <a:lumOff val="80000"/>
                <a:alpha val="8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F4715C01-B7B3-48FF-96BD-CF3468EFFF7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CA1677E9-DC4E-4BC1-8958-43063512720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20000"/>
                <a:lumOff val="80000"/>
                <a:alpha val="8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F4715C01-B7B3-48FF-96BD-CF3468EFFF7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CA1677E9-DC4E-4BC1-8958-43063512720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sv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sv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sv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5.png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0" Type="http://schemas.openxmlformats.org/officeDocument/2006/relationships/notesSlide" Target="../notesSlides/notesSlide17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sv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7.xml"/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28.xml"/><Relationship Id="rId2" Type="http://schemas.openxmlformats.org/officeDocument/2006/relationships/image" Target="../media/image18.sv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30.xml"/><Relationship Id="rId4" Type="http://schemas.openxmlformats.org/officeDocument/2006/relationships/image" Target="../media/image22.jpeg"/><Relationship Id="rId3" Type="http://schemas.openxmlformats.org/officeDocument/2006/relationships/tags" Target="../tags/tag29.xml"/><Relationship Id="rId2" Type="http://schemas.openxmlformats.org/officeDocument/2006/relationships/image" Target="../media/image21.svg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1.xml"/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2.xml"/><Relationship Id="rId3" Type="http://schemas.openxmlformats.org/officeDocument/2006/relationships/image" Target="../media/image24.jpeg"/><Relationship Id="rId2" Type="http://schemas.openxmlformats.org/officeDocument/2006/relationships/image" Target="../media/image21.sv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3.xml"/><Relationship Id="rId3" Type="http://schemas.openxmlformats.org/officeDocument/2006/relationships/image" Target="../media/image25.jpeg"/><Relationship Id="rId2" Type="http://schemas.openxmlformats.org/officeDocument/2006/relationships/image" Target="../media/image21.svg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2.jpeg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52621" y="2"/>
            <a:ext cx="13975032" cy="6857998"/>
            <a:chOff x="-152621" y="2"/>
            <a:chExt cx="13975032" cy="6857998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61581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4480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152621" y="2"/>
              <a:ext cx="13660830" cy="6857998"/>
            </a:xfrm>
            <a:custGeom>
              <a:avLst/>
              <a:gdLst>
                <a:gd name="connsiteX0" fmla="*/ 13660830 w 13660830"/>
                <a:gd name="connsiteY0" fmla="*/ 3988372 h 6857998"/>
                <a:gd name="connsiteX1" fmla="*/ 13562073 w 13660830"/>
                <a:gd name="connsiteY1" fmla="*/ 4280240 h 6857998"/>
                <a:gd name="connsiteX2" fmla="*/ 12211831 w 13660830"/>
                <a:gd name="connsiteY2" fmla="*/ 6531055 h 6857998"/>
                <a:gd name="connsiteX3" fmla="*/ 11897318 w 13660830"/>
                <a:gd name="connsiteY3" fmla="*/ 6857998 h 6857998"/>
                <a:gd name="connsiteX4" fmla="*/ 8255666 w 13660830"/>
                <a:gd name="connsiteY4" fmla="*/ 6857998 h 6857998"/>
                <a:gd name="connsiteX5" fmla="*/ 8421134 w 13660830"/>
                <a:gd name="connsiteY5" fmla="*/ 6853292 h 6857998"/>
                <a:gd name="connsiteX6" fmla="*/ 13412904 w 13660830"/>
                <a:gd name="connsiteY6" fmla="*/ 4319920 h 6857998"/>
                <a:gd name="connsiteX7" fmla="*/ 259262 w 13660830"/>
                <a:gd name="connsiteY7" fmla="*/ 0 h 6857998"/>
                <a:gd name="connsiteX8" fmla="*/ 1026641 w 13660830"/>
                <a:gd name="connsiteY8" fmla="*/ 0 h 6857998"/>
                <a:gd name="connsiteX9" fmla="*/ 1032493 w 13660830"/>
                <a:gd name="connsiteY9" fmla="*/ 231457 h 6857998"/>
                <a:gd name="connsiteX10" fmla="*/ 7667910 w 13660830"/>
                <a:gd name="connsiteY10" fmla="*/ 6856255 h 6857998"/>
                <a:gd name="connsiteX11" fmla="*/ 7739054 w 13660830"/>
                <a:gd name="connsiteY11" fmla="*/ 6857998 h 6857998"/>
                <a:gd name="connsiteX12" fmla="*/ 2087399 w 13660830"/>
                <a:gd name="connsiteY12" fmla="*/ 6857998 h 6857998"/>
                <a:gd name="connsiteX13" fmla="*/ 2048264 w 13660830"/>
                <a:gd name="connsiteY13" fmla="*/ 6820686 h 6857998"/>
                <a:gd name="connsiteX14" fmla="*/ 0 w 13660830"/>
                <a:gd name="connsiteY14" fmla="*/ 1875740 h 6857998"/>
                <a:gd name="connsiteX15" fmla="*/ 179075 w 13660830"/>
                <a:gd name="connsiteY15" fmla="*/ 29641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60830" h="6857998">
                  <a:moveTo>
                    <a:pt x="13660830" y="3988372"/>
                  </a:moveTo>
                  <a:lnTo>
                    <a:pt x="13562073" y="4280240"/>
                  </a:lnTo>
                  <a:cubicBezTo>
                    <a:pt x="13255684" y="5117028"/>
                    <a:pt x="12793964" y="5878939"/>
                    <a:pt x="12211831" y="6531055"/>
                  </a:cubicBezTo>
                  <a:lnTo>
                    <a:pt x="11897318" y="6857998"/>
                  </a:lnTo>
                  <a:lnTo>
                    <a:pt x="8255666" y="6857998"/>
                  </a:lnTo>
                  <a:lnTo>
                    <a:pt x="8421134" y="6853292"/>
                  </a:lnTo>
                  <a:cubicBezTo>
                    <a:pt x="10429184" y="6738764"/>
                    <a:pt x="12210412" y="5777002"/>
                    <a:pt x="13412904" y="4319920"/>
                  </a:cubicBezTo>
                  <a:close/>
                  <a:moveTo>
                    <a:pt x="259262" y="0"/>
                  </a:moveTo>
                  <a:lnTo>
                    <a:pt x="1026641" y="0"/>
                  </a:lnTo>
                  <a:lnTo>
                    <a:pt x="1032493" y="231457"/>
                  </a:lnTo>
                  <a:cubicBezTo>
                    <a:pt x="1213940" y="3810990"/>
                    <a:pt x="4086902" y="6680412"/>
                    <a:pt x="7667910" y="6856255"/>
                  </a:cubicBezTo>
                  <a:lnTo>
                    <a:pt x="7739054" y="6857998"/>
                  </a:lnTo>
                  <a:lnTo>
                    <a:pt x="2087399" y="6857998"/>
                  </a:lnTo>
                  <a:lnTo>
                    <a:pt x="2048264" y="6820686"/>
                  </a:lnTo>
                  <a:cubicBezTo>
                    <a:pt x="782742" y="5555164"/>
                    <a:pt x="0" y="3806862"/>
                    <a:pt x="0" y="1875740"/>
                  </a:cubicBezTo>
                  <a:cubicBezTo>
                    <a:pt x="0" y="1332612"/>
                    <a:pt x="61917" y="803945"/>
                    <a:pt x="179075" y="296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075155" y="2022475"/>
            <a:ext cx="58375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方正粗黑宋简体" panose="02000000000000000000" charset="-122"/>
                <a:ea typeface="方正粗黑宋简体" panose="02000000000000000000" charset="-122"/>
              </a:rPr>
              <a:t>任务三　计价信用产品</a:t>
            </a:r>
            <a:endParaRPr lang="zh-CN" altLang="en-US" sz="48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15665" y="1390650"/>
            <a:ext cx="2755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spc="6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Auto Finance</a:t>
            </a:r>
            <a:endParaRPr lang="en-US" altLang="zh-CN" sz="2000" spc="6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77902" y="442058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汽车金融服务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6777782" y="4109252"/>
            <a:ext cx="4431030" cy="49149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69857" y="4155607"/>
            <a:ext cx="373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模块二　汽车交易中的金融知识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27235" y="450850"/>
            <a:ext cx="350520" cy="3505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2" name="图片 1" descr="RA7IGZ95I0VWYH2E3R3)K(6"/>
          <p:cNvPicPr/>
          <p:nvPr/>
        </p:nvPicPr>
        <p:blipFill>
          <a:blip r:embed="rId1"/>
          <a:srcRect l="32830" t="-14" r="25806" b="14"/>
          <a:stretch>
            <a:fillRect/>
          </a:stretch>
        </p:blipFill>
        <p:spPr>
          <a:xfrm>
            <a:off x="1203960" y="1552575"/>
            <a:ext cx="4377600" cy="4377600"/>
          </a:xfrm>
          <a:prstGeom prst="ellipse">
            <a:avLst/>
          </a:prstGeom>
          <a:ln w="50800">
            <a:solidFill>
              <a:srgbClr val="C000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4" grpId="0" bldLvl="0" animBg="1"/>
      <p:bldP spid="45" grpId="0"/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二、利率的种类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7" name="直接连接符 2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721131"/>
            <a:ext cx="360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802093"/>
            <a:ext cx="360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"/>
          <p:cNvSpPr txBox="1"/>
          <p:nvPr/>
        </p:nvSpPr>
        <p:spPr>
          <a:xfrm>
            <a:off x="950069" y="2205003"/>
            <a:ext cx="27736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固定利率与浮动利率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950845" y="3856003"/>
            <a:ext cx="1402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固定利率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6" name="TextBox 6"/>
          <p:cNvSpPr txBox="1"/>
          <p:nvPr/>
        </p:nvSpPr>
        <p:spPr>
          <a:xfrm>
            <a:off x="4401185" y="3930298"/>
            <a:ext cx="3230880" cy="33718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是指在融资期限内不作调整的利率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953385" y="4762783"/>
            <a:ext cx="1402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浮动利率</a:t>
            </a:r>
            <a:endParaRPr lang="zh-CN" altLang="en-US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4401185" y="4654550"/>
            <a:ext cx="4779645" cy="58356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通常是指在融资期限内融资利率不固定，而是每过一定时间根据市场利率的变化重新确定利率</a:t>
            </a:r>
            <a:endParaRPr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7" name="TextBox 6"/>
          <p:cNvSpPr txBox="1"/>
          <p:nvPr/>
        </p:nvSpPr>
        <p:spPr>
          <a:xfrm>
            <a:off x="631299" y="2857148"/>
            <a:ext cx="4069080" cy="506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按管理方式分为：</a:t>
            </a:r>
            <a:r>
              <a:rPr lang="zh-CN" altLang="en-US" sz="1800" b="1" u="sng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固定利率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和</a:t>
            </a:r>
            <a:r>
              <a:rPr lang="zh-CN" altLang="en-US" sz="1800" b="1" u="sng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浮动利率</a:t>
            </a:r>
            <a:endParaRPr lang="zh-CN" altLang="en-US" sz="1800" b="1" u="sng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Freeform 16"/>
          <p:cNvSpPr>
            <a:spLocks noEditPoints="1"/>
          </p:cNvSpPr>
          <p:nvPr/>
        </p:nvSpPr>
        <p:spPr bwMode="auto">
          <a:xfrm>
            <a:off x="2423795" y="3832225"/>
            <a:ext cx="478790" cy="405130"/>
          </a:xfrm>
          <a:custGeom>
            <a:avLst/>
            <a:gdLst>
              <a:gd name="T0" fmla="*/ 281 w 289"/>
              <a:gd name="T1" fmla="*/ 236 h 246"/>
              <a:gd name="T2" fmla="*/ 0 w 289"/>
              <a:gd name="T3" fmla="*/ 246 h 246"/>
              <a:gd name="T4" fmla="*/ 53 w 289"/>
              <a:gd name="T5" fmla="*/ 228 h 246"/>
              <a:gd name="T6" fmla="*/ 58 w 289"/>
              <a:gd name="T7" fmla="*/ 192 h 246"/>
              <a:gd name="T8" fmla="*/ 18 w 289"/>
              <a:gd name="T9" fmla="*/ 224 h 246"/>
              <a:gd name="T10" fmla="*/ 53 w 289"/>
              <a:gd name="T11" fmla="*/ 228 h 246"/>
              <a:gd name="T12" fmla="*/ 108 w 289"/>
              <a:gd name="T13" fmla="*/ 224 h 246"/>
              <a:gd name="T14" fmla="*/ 105 w 289"/>
              <a:gd name="T15" fmla="*/ 177 h 246"/>
              <a:gd name="T16" fmla="*/ 69 w 289"/>
              <a:gd name="T17" fmla="*/ 224 h 246"/>
              <a:gd name="T18" fmla="*/ 104 w 289"/>
              <a:gd name="T19" fmla="*/ 228 h 246"/>
              <a:gd name="T20" fmla="*/ 159 w 289"/>
              <a:gd name="T21" fmla="*/ 224 h 246"/>
              <a:gd name="T22" fmla="*/ 119 w 289"/>
              <a:gd name="T23" fmla="*/ 171 h 246"/>
              <a:gd name="T24" fmla="*/ 124 w 289"/>
              <a:gd name="T25" fmla="*/ 228 h 246"/>
              <a:gd name="T26" fmla="*/ 205 w 289"/>
              <a:gd name="T27" fmla="*/ 228 h 246"/>
              <a:gd name="T28" fmla="*/ 209 w 289"/>
              <a:gd name="T29" fmla="*/ 113 h 246"/>
              <a:gd name="T30" fmla="*/ 170 w 289"/>
              <a:gd name="T31" fmla="*/ 143 h 246"/>
              <a:gd name="T32" fmla="*/ 175 w 289"/>
              <a:gd name="T33" fmla="*/ 228 h 246"/>
              <a:gd name="T34" fmla="*/ 256 w 289"/>
              <a:gd name="T35" fmla="*/ 228 h 246"/>
              <a:gd name="T36" fmla="*/ 260 w 289"/>
              <a:gd name="T37" fmla="*/ 57 h 246"/>
              <a:gd name="T38" fmla="*/ 221 w 289"/>
              <a:gd name="T39" fmla="*/ 224 h 246"/>
              <a:gd name="T40" fmla="*/ 256 w 289"/>
              <a:gd name="T41" fmla="*/ 228 h 246"/>
              <a:gd name="T42" fmla="*/ 274 w 289"/>
              <a:gd name="T43" fmla="*/ 7 h 246"/>
              <a:gd name="T44" fmla="*/ 224 w 289"/>
              <a:gd name="T45" fmla="*/ 14 h 246"/>
              <a:gd name="T46" fmla="*/ 229 w 289"/>
              <a:gd name="T47" fmla="*/ 30 h 246"/>
              <a:gd name="T48" fmla="*/ 180 w 289"/>
              <a:gd name="T49" fmla="*/ 99 h 246"/>
              <a:gd name="T50" fmla="*/ 1 w 289"/>
              <a:gd name="T51" fmla="*/ 168 h 246"/>
              <a:gd name="T52" fmla="*/ 103 w 289"/>
              <a:gd name="T53" fmla="*/ 165 h 246"/>
              <a:gd name="T54" fmla="*/ 266 w 289"/>
              <a:gd name="T55" fmla="*/ 34 h 246"/>
              <a:gd name="T56" fmla="*/ 282 w 289"/>
              <a:gd name="T57" fmla="*/ 58 h 246"/>
              <a:gd name="T58" fmla="*/ 38 w 289"/>
              <a:gd name="T59" fmla="*/ 131 h 246"/>
              <a:gd name="T60" fmla="*/ 40 w 289"/>
              <a:gd name="T61" fmla="*/ 141 h 246"/>
              <a:gd name="T62" fmla="*/ 50 w 289"/>
              <a:gd name="T63" fmla="*/ 139 h 246"/>
              <a:gd name="T64" fmla="*/ 70 w 289"/>
              <a:gd name="T65" fmla="*/ 125 h 246"/>
              <a:gd name="T66" fmla="*/ 50 w 289"/>
              <a:gd name="T67" fmla="*/ 79 h 246"/>
              <a:gd name="T68" fmla="*/ 40 w 289"/>
              <a:gd name="T69" fmla="*/ 74 h 246"/>
              <a:gd name="T70" fmla="*/ 31 w 289"/>
              <a:gd name="T71" fmla="*/ 69 h 246"/>
              <a:gd name="T72" fmla="*/ 45 w 289"/>
              <a:gd name="T73" fmla="*/ 54 h 246"/>
              <a:gd name="T74" fmla="*/ 60 w 289"/>
              <a:gd name="T75" fmla="*/ 60 h 246"/>
              <a:gd name="T76" fmla="*/ 62 w 289"/>
              <a:gd name="T77" fmla="*/ 62 h 246"/>
              <a:gd name="T78" fmla="*/ 75 w 289"/>
              <a:gd name="T79" fmla="*/ 59 h 246"/>
              <a:gd name="T80" fmla="*/ 57 w 289"/>
              <a:gd name="T81" fmla="*/ 40 h 246"/>
              <a:gd name="T82" fmla="*/ 50 w 289"/>
              <a:gd name="T83" fmla="*/ 31 h 246"/>
              <a:gd name="T84" fmla="*/ 40 w 289"/>
              <a:gd name="T85" fmla="*/ 29 h 246"/>
              <a:gd name="T86" fmla="*/ 38 w 289"/>
              <a:gd name="T87" fmla="*/ 39 h 246"/>
              <a:gd name="T88" fmla="*/ 15 w 289"/>
              <a:gd name="T89" fmla="*/ 75 h 246"/>
              <a:gd name="T90" fmla="*/ 49 w 289"/>
              <a:gd name="T91" fmla="*/ 96 h 246"/>
              <a:gd name="T92" fmla="*/ 59 w 289"/>
              <a:gd name="T93" fmla="*/ 103 h 246"/>
              <a:gd name="T94" fmla="*/ 47 w 289"/>
              <a:gd name="T95" fmla="*/ 117 h 246"/>
              <a:gd name="T96" fmla="*/ 28 w 289"/>
              <a:gd name="T97" fmla="*/ 110 h 246"/>
              <a:gd name="T98" fmla="*/ 26 w 289"/>
              <a:gd name="T99" fmla="*/ 108 h 246"/>
              <a:gd name="T100" fmla="*/ 13 w 289"/>
              <a:gd name="T101" fmla="*/ 111 h 246"/>
              <a:gd name="T102" fmla="*/ 38 w 289"/>
              <a:gd name="T103" fmla="*/ 13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9" h="246">
                <a:moveTo>
                  <a:pt x="0" y="236"/>
                </a:moveTo>
                <a:cubicBezTo>
                  <a:pt x="281" y="236"/>
                  <a:pt x="281" y="236"/>
                  <a:pt x="281" y="236"/>
                </a:cubicBezTo>
                <a:cubicBezTo>
                  <a:pt x="281" y="246"/>
                  <a:pt x="281" y="246"/>
                  <a:pt x="281" y="246"/>
                </a:cubicBezTo>
                <a:cubicBezTo>
                  <a:pt x="0" y="246"/>
                  <a:pt x="0" y="246"/>
                  <a:pt x="0" y="246"/>
                </a:cubicBezTo>
                <a:lnTo>
                  <a:pt x="0" y="236"/>
                </a:lnTo>
                <a:close/>
                <a:moveTo>
                  <a:pt x="53" y="228"/>
                </a:moveTo>
                <a:cubicBezTo>
                  <a:pt x="56" y="228"/>
                  <a:pt x="58" y="226"/>
                  <a:pt x="58" y="224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42" y="196"/>
                  <a:pt x="28" y="198"/>
                  <a:pt x="18" y="199"/>
                </a:cubicBezTo>
                <a:cubicBezTo>
                  <a:pt x="18" y="224"/>
                  <a:pt x="18" y="224"/>
                  <a:pt x="18" y="224"/>
                </a:cubicBezTo>
                <a:cubicBezTo>
                  <a:pt x="18" y="226"/>
                  <a:pt x="20" y="228"/>
                  <a:pt x="23" y="228"/>
                </a:cubicBezTo>
                <a:lnTo>
                  <a:pt x="53" y="228"/>
                </a:lnTo>
                <a:close/>
                <a:moveTo>
                  <a:pt x="104" y="228"/>
                </a:moveTo>
                <a:cubicBezTo>
                  <a:pt x="106" y="228"/>
                  <a:pt x="108" y="226"/>
                  <a:pt x="108" y="224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07" y="176"/>
                  <a:pt x="106" y="177"/>
                  <a:pt x="105" y="177"/>
                </a:cubicBezTo>
                <a:cubicBezTo>
                  <a:pt x="92" y="182"/>
                  <a:pt x="80" y="186"/>
                  <a:pt x="69" y="189"/>
                </a:cubicBezTo>
                <a:cubicBezTo>
                  <a:pt x="69" y="224"/>
                  <a:pt x="69" y="224"/>
                  <a:pt x="69" y="224"/>
                </a:cubicBezTo>
                <a:cubicBezTo>
                  <a:pt x="69" y="226"/>
                  <a:pt x="71" y="228"/>
                  <a:pt x="73" y="228"/>
                </a:cubicBezTo>
                <a:lnTo>
                  <a:pt x="104" y="228"/>
                </a:lnTo>
                <a:close/>
                <a:moveTo>
                  <a:pt x="154" y="228"/>
                </a:moveTo>
                <a:cubicBezTo>
                  <a:pt x="157" y="228"/>
                  <a:pt x="159" y="226"/>
                  <a:pt x="159" y="22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46" y="158"/>
                  <a:pt x="133" y="165"/>
                  <a:pt x="119" y="171"/>
                </a:cubicBezTo>
                <a:cubicBezTo>
                  <a:pt x="119" y="224"/>
                  <a:pt x="119" y="224"/>
                  <a:pt x="119" y="224"/>
                </a:cubicBezTo>
                <a:cubicBezTo>
                  <a:pt x="119" y="226"/>
                  <a:pt x="122" y="228"/>
                  <a:pt x="124" y="228"/>
                </a:cubicBezTo>
                <a:lnTo>
                  <a:pt x="154" y="228"/>
                </a:lnTo>
                <a:close/>
                <a:moveTo>
                  <a:pt x="205" y="228"/>
                </a:moveTo>
                <a:cubicBezTo>
                  <a:pt x="207" y="228"/>
                  <a:pt x="209" y="226"/>
                  <a:pt x="209" y="224"/>
                </a:cubicBezTo>
                <a:cubicBezTo>
                  <a:pt x="209" y="113"/>
                  <a:pt x="209" y="113"/>
                  <a:pt x="209" y="113"/>
                </a:cubicBezTo>
                <a:cubicBezTo>
                  <a:pt x="205" y="117"/>
                  <a:pt x="200" y="121"/>
                  <a:pt x="196" y="124"/>
                </a:cubicBezTo>
                <a:cubicBezTo>
                  <a:pt x="187" y="131"/>
                  <a:pt x="179" y="137"/>
                  <a:pt x="170" y="143"/>
                </a:cubicBezTo>
                <a:cubicBezTo>
                  <a:pt x="170" y="224"/>
                  <a:pt x="170" y="224"/>
                  <a:pt x="170" y="224"/>
                </a:cubicBezTo>
                <a:cubicBezTo>
                  <a:pt x="170" y="226"/>
                  <a:pt x="172" y="228"/>
                  <a:pt x="175" y="228"/>
                </a:cubicBezTo>
                <a:lnTo>
                  <a:pt x="205" y="228"/>
                </a:lnTo>
                <a:close/>
                <a:moveTo>
                  <a:pt x="256" y="228"/>
                </a:moveTo>
                <a:cubicBezTo>
                  <a:pt x="258" y="228"/>
                  <a:pt x="260" y="226"/>
                  <a:pt x="260" y="224"/>
                </a:cubicBezTo>
                <a:cubicBezTo>
                  <a:pt x="260" y="57"/>
                  <a:pt x="260" y="57"/>
                  <a:pt x="260" y="57"/>
                </a:cubicBezTo>
                <a:cubicBezTo>
                  <a:pt x="248" y="74"/>
                  <a:pt x="235" y="89"/>
                  <a:pt x="221" y="102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6"/>
                  <a:pt x="223" y="228"/>
                  <a:pt x="225" y="228"/>
                </a:cubicBezTo>
                <a:lnTo>
                  <a:pt x="256" y="228"/>
                </a:lnTo>
                <a:close/>
                <a:moveTo>
                  <a:pt x="287" y="47"/>
                </a:moveTo>
                <a:cubicBezTo>
                  <a:pt x="274" y="7"/>
                  <a:pt x="274" y="7"/>
                  <a:pt x="274" y="7"/>
                </a:cubicBezTo>
                <a:cubicBezTo>
                  <a:pt x="273" y="2"/>
                  <a:pt x="268" y="0"/>
                  <a:pt x="264" y="1"/>
                </a:cubicBezTo>
                <a:cubicBezTo>
                  <a:pt x="224" y="14"/>
                  <a:pt x="224" y="14"/>
                  <a:pt x="224" y="14"/>
                </a:cubicBezTo>
                <a:cubicBezTo>
                  <a:pt x="220" y="16"/>
                  <a:pt x="217" y="20"/>
                  <a:pt x="219" y="24"/>
                </a:cubicBezTo>
                <a:cubicBezTo>
                  <a:pt x="220" y="29"/>
                  <a:pt x="225" y="31"/>
                  <a:pt x="229" y="30"/>
                </a:cubicBezTo>
                <a:cubicBezTo>
                  <a:pt x="249" y="23"/>
                  <a:pt x="249" y="23"/>
                  <a:pt x="249" y="23"/>
                </a:cubicBezTo>
                <a:cubicBezTo>
                  <a:pt x="228" y="55"/>
                  <a:pt x="204" y="79"/>
                  <a:pt x="180" y="99"/>
                </a:cubicBezTo>
                <a:cubicBezTo>
                  <a:pt x="137" y="133"/>
                  <a:pt x="93" y="150"/>
                  <a:pt x="59" y="159"/>
                </a:cubicBezTo>
                <a:cubicBezTo>
                  <a:pt x="25" y="168"/>
                  <a:pt x="2" y="168"/>
                  <a:pt x="1" y="168"/>
                </a:cubicBezTo>
                <a:cubicBezTo>
                  <a:pt x="1" y="168"/>
                  <a:pt x="1" y="187"/>
                  <a:pt x="1" y="187"/>
                </a:cubicBezTo>
                <a:cubicBezTo>
                  <a:pt x="4" y="187"/>
                  <a:pt x="47" y="187"/>
                  <a:pt x="103" y="165"/>
                </a:cubicBezTo>
                <a:cubicBezTo>
                  <a:pt x="131" y="154"/>
                  <a:pt x="162" y="138"/>
                  <a:pt x="192" y="114"/>
                </a:cubicBezTo>
                <a:cubicBezTo>
                  <a:pt x="218" y="93"/>
                  <a:pt x="243" y="67"/>
                  <a:pt x="266" y="34"/>
                </a:cubicBezTo>
                <a:cubicBezTo>
                  <a:pt x="272" y="52"/>
                  <a:pt x="272" y="52"/>
                  <a:pt x="272" y="52"/>
                </a:cubicBezTo>
                <a:cubicBezTo>
                  <a:pt x="273" y="56"/>
                  <a:pt x="278" y="59"/>
                  <a:pt x="282" y="58"/>
                </a:cubicBezTo>
                <a:cubicBezTo>
                  <a:pt x="286" y="56"/>
                  <a:pt x="289" y="52"/>
                  <a:pt x="287" y="47"/>
                </a:cubicBezTo>
                <a:close/>
                <a:moveTo>
                  <a:pt x="38" y="131"/>
                </a:moveTo>
                <a:cubicBezTo>
                  <a:pt x="38" y="139"/>
                  <a:pt x="38" y="139"/>
                  <a:pt x="38" y="139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8" y="141"/>
                  <a:pt x="48" y="141"/>
                  <a:pt x="48" y="141"/>
                </a:cubicBezTo>
                <a:cubicBezTo>
                  <a:pt x="49" y="141"/>
                  <a:pt x="50" y="140"/>
                  <a:pt x="50" y="139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59" y="131"/>
                  <a:pt x="66" y="128"/>
                  <a:pt x="70" y="125"/>
                </a:cubicBezTo>
                <a:cubicBezTo>
                  <a:pt x="77" y="118"/>
                  <a:pt x="80" y="108"/>
                  <a:pt x="77" y="99"/>
                </a:cubicBezTo>
                <a:cubicBezTo>
                  <a:pt x="74" y="89"/>
                  <a:pt x="60" y="83"/>
                  <a:pt x="50" y="79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77"/>
                  <a:pt x="41" y="75"/>
                  <a:pt x="40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5" y="72"/>
                  <a:pt x="33" y="71"/>
                  <a:pt x="31" y="69"/>
                </a:cubicBezTo>
                <a:cubicBezTo>
                  <a:pt x="29" y="65"/>
                  <a:pt x="30" y="60"/>
                  <a:pt x="33" y="58"/>
                </a:cubicBezTo>
                <a:cubicBezTo>
                  <a:pt x="37" y="54"/>
                  <a:pt x="41" y="54"/>
                  <a:pt x="45" y="54"/>
                </a:cubicBezTo>
                <a:cubicBezTo>
                  <a:pt x="47" y="54"/>
                  <a:pt x="50" y="54"/>
                  <a:pt x="52" y="55"/>
                </a:cubicBezTo>
                <a:cubicBezTo>
                  <a:pt x="55" y="56"/>
                  <a:pt x="58" y="58"/>
                  <a:pt x="60" y="60"/>
                </a:cubicBezTo>
                <a:cubicBezTo>
                  <a:pt x="61" y="60"/>
                  <a:pt x="61" y="61"/>
                  <a:pt x="61" y="61"/>
                </a:cubicBezTo>
                <a:cubicBezTo>
                  <a:pt x="61" y="61"/>
                  <a:pt x="62" y="62"/>
                  <a:pt x="62" y="62"/>
                </a:cubicBezTo>
                <a:cubicBezTo>
                  <a:pt x="63" y="64"/>
                  <a:pt x="65" y="65"/>
                  <a:pt x="67" y="65"/>
                </a:cubicBezTo>
                <a:cubicBezTo>
                  <a:pt x="70" y="65"/>
                  <a:pt x="73" y="62"/>
                  <a:pt x="75" y="59"/>
                </a:cubicBezTo>
                <a:cubicBezTo>
                  <a:pt x="76" y="57"/>
                  <a:pt x="76" y="54"/>
                  <a:pt x="75" y="53"/>
                </a:cubicBezTo>
                <a:cubicBezTo>
                  <a:pt x="71" y="47"/>
                  <a:pt x="63" y="42"/>
                  <a:pt x="57" y="40"/>
                </a:cubicBezTo>
                <a:cubicBezTo>
                  <a:pt x="55" y="40"/>
                  <a:pt x="53" y="39"/>
                  <a:pt x="50" y="39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0"/>
                  <a:pt x="49" y="29"/>
                  <a:pt x="48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0"/>
                  <a:pt x="38" y="31"/>
                </a:cubicBezTo>
                <a:cubicBezTo>
                  <a:pt x="38" y="39"/>
                  <a:pt x="38" y="39"/>
                  <a:pt x="38" y="39"/>
                </a:cubicBezTo>
                <a:cubicBezTo>
                  <a:pt x="31" y="41"/>
                  <a:pt x="25" y="43"/>
                  <a:pt x="20" y="48"/>
                </a:cubicBezTo>
                <a:cubicBezTo>
                  <a:pt x="13" y="55"/>
                  <a:pt x="11" y="66"/>
                  <a:pt x="15" y="75"/>
                </a:cubicBezTo>
                <a:cubicBezTo>
                  <a:pt x="17" y="79"/>
                  <a:pt x="21" y="82"/>
                  <a:pt x="24" y="84"/>
                </a:cubicBezTo>
                <a:cubicBezTo>
                  <a:pt x="27" y="86"/>
                  <a:pt x="42" y="93"/>
                  <a:pt x="49" y="96"/>
                </a:cubicBezTo>
                <a:cubicBezTo>
                  <a:pt x="53" y="98"/>
                  <a:pt x="53" y="98"/>
                  <a:pt x="53" y="98"/>
                </a:cubicBezTo>
                <a:cubicBezTo>
                  <a:pt x="56" y="99"/>
                  <a:pt x="58" y="101"/>
                  <a:pt x="59" y="103"/>
                </a:cubicBezTo>
                <a:cubicBezTo>
                  <a:pt x="61" y="107"/>
                  <a:pt x="60" y="111"/>
                  <a:pt x="57" y="114"/>
                </a:cubicBezTo>
                <a:cubicBezTo>
                  <a:pt x="55" y="116"/>
                  <a:pt x="52" y="117"/>
                  <a:pt x="47" y="117"/>
                </a:cubicBezTo>
                <a:cubicBezTo>
                  <a:pt x="44" y="117"/>
                  <a:pt x="39" y="116"/>
                  <a:pt x="35" y="114"/>
                </a:cubicBezTo>
                <a:cubicBezTo>
                  <a:pt x="33" y="114"/>
                  <a:pt x="30" y="112"/>
                  <a:pt x="28" y="110"/>
                </a:cubicBezTo>
                <a:cubicBezTo>
                  <a:pt x="27" y="110"/>
                  <a:pt x="27" y="109"/>
                  <a:pt x="27" y="109"/>
                </a:cubicBezTo>
                <a:cubicBezTo>
                  <a:pt x="26" y="109"/>
                  <a:pt x="26" y="108"/>
                  <a:pt x="26" y="108"/>
                </a:cubicBezTo>
                <a:cubicBezTo>
                  <a:pt x="25" y="106"/>
                  <a:pt x="23" y="105"/>
                  <a:pt x="21" y="105"/>
                </a:cubicBezTo>
                <a:cubicBezTo>
                  <a:pt x="18" y="105"/>
                  <a:pt x="15" y="108"/>
                  <a:pt x="13" y="111"/>
                </a:cubicBezTo>
                <a:cubicBezTo>
                  <a:pt x="12" y="113"/>
                  <a:pt x="12" y="116"/>
                  <a:pt x="13" y="117"/>
                </a:cubicBezTo>
                <a:cubicBezTo>
                  <a:pt x="18" y="125"/>
                  <a:pt x="28" y="129"/>
                  <a:pt x="38" y="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3" name="任意多边形 2"/>
          <p:cNvSpPr>
            <a:spLocks noChangeArrowheads="1"/>
          </p:cNvSpPr>
          <p:nvPr/>
        </p:nvSpPr>
        <p:spPr bwMode="auto">
          <a:xfrm>
            <a:off x="2423795" y="4725035"/>
            <a:ext cx="483870" cy="374650"/>
          </a:xfrm>
          <a:custGeom>
            <a:avLst/>
            <a:gdLst>
              <a:gd name="connsiteX0" fmla="*/ 962602 w 1315898"/>
              <a:gd name="connsiteY0" fmla="*/ 690258 h 1020859"/>
              <a:gd name="connsiteX1" fmla="*/ 1315898 w 1315898"/>
              <a:gd name="connsiteY1" fmla="*/ 690258 h 1020859"/>
              <a:gd name="connsiteX2" fmla="*/ 1315898 w 1315898"/>
              <a:gd name="connsiteY2" fmla="*/ 1020859 h 1020859"/>
              <a:gd name="connsiteX3" fmla="*/ 962602 w 1315898"/>
              <a:gd name="connsiteY3" fmla="*/ 1020859 h 1020859"/>
              <a:gd name="connsiteX4" fmla="*/ 481084 w 1315898"/>
              <a:gd name="connsiteY4" fmla="*/ 337829 h 1020859"/>
              <a:gd name="connsiteX5" fmla="*/ 834814 w 1315898"/>
              <a:gd name="connsiteY5" fmla="*/ 337829 h 1020859"/>
              <a:gd name="connsiteX6" fmla="*/ 834814 w 1315898"/>
              <a:gd name="connsiteY6" fmla="*/ 1020859 h 1020859"/>
              <a:gd name="connsiteX7" fmla="*/ 481084 w 1315898"/>
              <a:gd name="connsiteY7" fmla="*/ 1020859 h 1020859"/>
              <a:gd name="connsiteX8" fmla="*/ 0 w 1315898"/>
              <a:gd name="connsiteY8" fmla="*/ 0 h 1020859"/>
              <a:gd name="connsiteX9" fmla="*/ 353296 w 1315898"/>
              <a:gd name="connsiteY9" fmla="*/ 0 h 1020859"/>
              <a:gd name="connsiteX10" fmla="*/ 353296 w 1315898"/>
              <a:gd name="connsiteY10" fmla="*/ 1020859 h 1020859"/>
              <a:gd name="connsiteX11" fmla="*/ 0 w 1315898"/>
              <a:gd name="connsiteY11" fmla="*/ 1020859 h 10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5898" h="1020859">
                <a:moveTo>
                  <a:pt x="962602" y="690258"/>
                </a:moveTo>
                <a:lnTo>
                  <a:pt x="1315898" y="690258"/>
                </a:lnTo>
                <a:lnTo>
                  <a:pt x="1315898" y="1020859"/>
                </a:lnTo>
                <a:lnTo>
                  <a:pt x="962602" y="1020859"/>
                </a:lnTo>
                <a:close/>
                <a:moveTo>
                  <a:pt x="481084" y="337829"/>
                </a:moveTo>
                <a:lnTo>
                  <a:pt x="834814" y="337829"/>
                </a:lnTo>
                <a:lnTo>
                  <a:pt x="834814" y="1020859"/>
                </a:lnTo>
                <a:lnTo>
                  <a:pt x="481084" y="1020859"/>
                </a:lnTo>
                <a:close/>
                <a:moveTo>
                  <a:pt x="0" y="0"/>
                </a:moveTo>
                <a:lnTo>
                  <a:pt x="353296" y="0"/>
                </a:lnTo>
                <a:lnTo>
                  <a:pt x="353296" y="1020859"/>
                </a:lnTo>
                <a:lnTo>
                  <a:pt x="0" y="10208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rgbClr val="23487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29" grpId="0"/>
      <p:bldP spid="29" grpId="1"/>
      <p:bldP spid="84" grpId="0"/>
      <p:bldP spid="84" grpId="1"/>
      <p:bldP spid="86" grpId="0" animBg="1"/>
      <p:bldP spid="86" grpId="1" animBg="1"/>
      <p:bldP spid="87" grpId="0"/>
      <p:bldP spid="87" grpId="1"/>
      <p:bldP spid="90" grpId="0" animBg="1"/>
      <p:bldP spid="90" grpId="1" animBg="1"/>
      <p:bldP spid="77" grpId="0"/>
      <p:bldP spid="77" grpId="1"/>
      <p:bldP spid="7" grpId="0" animBg="1"/>
      <p:bldP spid="7" grpId="1" animBg="1"/>
      <p:bldP spid="3" grpId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二、利率的种类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7" name="直接连接符 2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721131"/>
            <a:ext cx="360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802093"/>
            <a:ext cx="360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"/>
          <p:cNvSpPr txBox="1"/>
          <p:nvPr/>
        </p:nvSpPr>
        <p:spPr>
          <a:xfrm>
            <a:off x="950069" y="2205003"/>
            <a:ext cx="27736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名义利率与实际利率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663950" y="3824888"/>
            <a:ext cx="1402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名义利率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6" name="TextBox 6"/>
          <p:cNvSpPr txBox="1"/>
          <p:nvPr/>
        </p:nvSpPr>
        <p:spPr>
          <a:xfrm>
            <a:off x="5162868" y="3892198"/>
            <a:ext cx="2418080" cy="33718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是以名义货币表示的利率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702685" y="4738018"/>
            <a:ext cx="1402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实际利率</a:t>
            </a:r>
            <a:endParaRPr lang="zh-CN" altLang="en-US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5163185" y="4739640"/>
            <a:ext cx="4632960" cy="33718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是名义利率剔除了通货膨胀因素以后的真实利率</a:t>
            </a:r>
            <a:endParaRPr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7" name="TextBox 6"/>
          <p:cNvSpPr txBox="1"/>
          <p:nvPr/>
        </p:nvSpPr>
        <p:spPr>
          <a:xfrm>
            <a:off x="1094214" y="2954938"/>
            <a:ext cx="4069080" cy="506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按性质不同分为：</a:t>
            </a:r>
            <a:r>
              <a:rPr lang="zh-CN" altLang="en-US" sz="1800" b="1" u="sng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名义利率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和</a:t>
            </a:r>
            <a:r>
              <a:rPr lang="zh-CN" altLang="en-US" sz="1800" b="1" u="sng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实际利率</a:t>
            </a:r>
            <a:endParaRPr lang="zh-CN" altLang="en-US" sz="1800" b="1" u="sng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Freeform 16"/>
          <p:cNvSpPr>
            <a:spLocks noEditPoints="1"/>
          </p:cNvSpPr>
          <p:nvPr/>
        </p:nvSpPr>
        <p:spPr bwMode="auto">
          <a:xfrm>
            <a:off x="3160395" y="3794125"/>
            <a:ext cx="478790" cy="405130"/>
          </a:xfrm>
          <a:custGeom>
            <a:avLst/>
            <a:gdLst>
              <a:gd name="T0" fmla="*/ 281 w 289"/>
              <a:gd name="T1" fmla="*/ 236 h 246"/>
              <a:gd name="T2" fmla="*/ 0 w 289"/>
              <a:gd name="T3" fmla="*/ 246 h 246"/>
              <a:gd name="T4" fmla="*/ 53 w 289"/>
              <a:gd name="T5" fmla="*/ 228 h 246"/>
              <a:gd name="T6" fmla="*/ 58 w 289"/>
              <a:gd name="T7" fmla="*/ 192 h 246"/>
              <a:gd name="T8" fmla="*/ 18 w 289"/>
              <a:gd name="T9" fmla="*/ 224 h 246"/>
              <a:gd name="T10" fmla="*/ 53 w 289"/>
              <a:gd name="T11" fmla="*/ 228 h 246"/>
              <a:gd name="T12" fmla="*/ 108 w 289"/>
              <a:gd name="T13" fmla="*/ 224 h 246"/>
              <a:gd name="T14" fmla="*/ 105 w 289"/>
              <a:gd name="T15" fmla="*/ 177 h 246"/>
              <a:gd name="T16" fmla="*/ 69 w 289"/>
              <a:gd name="T17" fmla="*/ 224 h 246"/>
              <a:gd name="T18" fmla="*/ 104 w 289"/>
              <a:gd name="T19" fmla="*/ 228 h 246"/>
              <a:gd name="T20" fmla="*/ 159 w 289"/>
              <a:gd name="T21" fmla="*/ 224 h 246"/>
              <a:gd name="T22" fmla="*/ 119 w 289"/>
              <a:gd name="T23" fmla="*/ 171 h 246"/>
              <a:gd name="T24" fmla="*/ 124 w 289"/>
              <a:gd name="T25" fmla="*/ 228 h 246"/>
              <a:gd name="T26" fmla="*/ 205 w 289"/>
              <a:gd name="T27" fmla="*/ 228 h 246"/>
              <a:gd name="T28" fmla="*/ 209 w 289"/>
              <a:gd name="T29" fmla="*/ 113 h 246"/>
              <a:gd name="T30" fmla="*/ 170 w 289"/>
              <a:gd name="T31" fmla="*/ 143 h 246"/>
              <a:gd name="T32" fmla="*/ 175 w 289"/>
              <a:gd name="T33" fmla="*/ 228 h 246"/>
              <a:gd name="T34" fmla="*/ 256 w 289"/>
              <a:gd name="T35" fmla="*/ 228 h 246"/>
              <a:gd name="T36" fmla="*/ 260 w 289"/>
              <a:gd name="T37" fmla="*/ 57 h 246"/>
              <a:gd name="T38" fmla="*/ 221 w 289"/>
              <a:gd name="T39" fmla="*/ 224 h 246"/>
              <a:gd name="T40" fmla="*/ 256 w 289"/>
              <a:gd name="T41" fmla="*/ 228 h 246"/>
              <a:gd name="T42" fmla="*/ 274 w 289"/>
              <a:gd name="T43" fmla="*/ 7 h 246"/>
              <a:gd name="T44" fmla="*/ 224 w 289"/>
              <a:gd name="T45" fmla="*/ 14 h 246"/>
              <a:gd name="T46" fmla="*/ 229 w 289"/>
              <a:gd name="T47" fmla="*/ 30 h 246"/>
              <a:gd name="T48" fmla="*/ 180 w 289"/>
              <a:gd name="T49" fmla="*/ 99 h 246"/>
              <a:gd name="T50" fmla="*/ 1 w 289"/>
              <a:gd name="T51" fmla="*/ 168 h 246"/>
              <a:gd name="T52" fmla="*/ 103 w 289"/>
              <a:gd name="T53" fmla="*/ 165 h 246"/>
              <a:gd name="T54" fmla="*/ 266 w 289"/>
              <a:gd name="T55" fmla="*/ 34 h 246"/>
              <a:gd name="T56" fmla="*/ 282 w 289"/>
              <a:gd name="T57" fmla="*/ 58 h 246"/>
              <a:gd name="T58" fmla="*/ 38 w 289"/>
              <a:gd name="T59" fmla="*/ 131 h 246"/>
              <a:gd name="T60" fmla="*/ 40 w 289"/>
              <a:gd name="T61" fmla="*/ 141 h 246"/>
              <a:gd name="T62" fmla="*/ 50 w 289"/>
              <a:gd name="T63" fmla="*/ 139 h 246"/>
              <a:gd name="T64" fmla="*/ 70 w 289"/>
              <a:gd name="T65" fmla="*/ 125 h 246"/>
              <a:gd name="T66" fmla="*/ 50 w 289"/>
              <a:gd name="T67" fmla="*/ 79 h 246"/>
              <a:gd name="T68" fmla="*/ 40 w 289"/>
              <a:gd name="T69" fmla="*/ 74 h 246"/>
              <a:gd name="T70" fmla="*/ 31 w 289"/>
              <a:gd name="T71" fmla="*/ 69 h 246"/>
              <a:gd name="T72" fmla="*/ 45 w 289"/>
              <a:gd name="T73" fmla="*/ 54 h 246"/>
              <a:gd name="T74" fmla="*/ 60 w 289"/>
              <a:gd name="T75" fmla="*/ 60 h 246"/>
              <a:gd name="T76" fmla="*/ 62 w 289"/>
              <a:gd name="T77" fmla="*/ 62 h 246"/>
              <a:gd name="T78" fmla="*/ 75 w 289"/>
              <a:gd name="T79" fmla="*/ 59 h 246"/>
              <a:gd name="T80" fmla="*/ 57 w 289"/>
              <a:gd name="T81" fmla="*/ 40 h 246"/>
              <a:gd name="T82" fmla="*/ 50 w 289"/>
              <a:gd name="T83" fmla="*/ 31 h 246"/>
              <a:gd name="T84" fmla="*/ 40 w 289"/>
              <a:gd name="T85" fmla="*/ 29 h 246"/>
              <a:gd name="T86" fmla="*/ 38 w 289"/>
              <a:gd name="T87" fmla="*/ 39 h 246"/>
              <a:gd name="T88" fmla="*/ 15 w 289"/>
              <a:gd name="T89" fmla="*/ 75 h 246"/>
              <a:gd name="T90" fmla="*/ 49 w 289"/>
              <a:gd name="T91" fmla="*/ 96 h 246"/>
              <a:gd name="T92" fmla="*/ 59 w 289"/>
              <a:gd name="T93" fmla="*/ 103 h 246"/>
              <a:gd name="T94" fmla="*/ 47 w 289"/>
              <a:gd name="T95" fmla="*/ 117 h 246"/>
              <a:gd name="T96" fmla="*/ 28 w 289"/>
              <a:gd name="T97" fmla="*/ 110 h 246"/>
              <a:gd name="T98" fmla="*/ 26 w 289"/>
              <a:gd name="T99" fmla="*/ 108 h 246"/>
              <a:gd name="T100" fmla="*/ 13 w 289"/>
              <a:gd name="T101" fmla="*/ 111 h 246"/>
              <a:gd name="T102" fmla="*/ 38 w 289"/>
              <a:gd name="T103" fmla="*/ 13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9" h="246">
                <a:moveTo>
                  <a:pt x="0" y="236"/>
                </a:moveTo>
                <a:cubicBezTo>
                  <a:pt x="281" y="236"/>
                  <a:pt x="281" y="236"/>
                  <a:pt x="281" y="236"/>
                </a:cubicBezTo>
                <a:cubicBezTo>
                  <a:pt x="281" y="246"/>
                  <a:pt x="281" y="246"/>
                  <a:pt x="281" y="246"/>
                </a:cubicBezTo>
                <a:cubicBezTo>
                  <a:pt x="0" y="246"/>
                  <a:pt x="0" y="246"/>
                  <a:pt x="0" y="246"/>
                </a:cubicBezTo>
                <a:lnTo>
                  <a:pt x="0" y="236"/>
                </a:lnTo>
                <a:close/>
                <a:moveTo>
                  <a:pt x="53" y="228"/>
                </a:moveTo>
                <a:cubicBezTo>
                  <a:pt x="56" y="228"/>
                  <a:pt x="58" y="226"/>
                  <a:pt x="58" y="224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42" y="196"/>
                  <a:pt x="28" y="198"/>
                  <a:pt x="18" y="199"/>
                </a:cubicBezTo>
                <a:cubicBezTo>
                  <a:pt x="18" y="224"/>
                  <a:pt x="18" y="224"/>
                  <a:pt x="18" y="224"/>
                </a:cubicBezTo>
                <a:cubicBezTo>
                  <a:pt x="18" y="226"/>
                  <a:pt x="20" y="228"/>
                  <a:pt x="23" y="228"/>
                </a:cubicBezTo>
                <a:lnTo>
                  <a:pt x="53" y="228"/>
                </a:lnTo>
                <a:close/>
                <a:moveTo>
                  <a:pt x="104" y="228"/>
                </a:moveTo>
                <a:cubicBezTo>
                  <a:pt x="106" y="228"/>
                  <a:pt x="108" y="226"/>
                  <a:pt x="108" y="224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07" y="176"/>
                  <a:pt x="106" y="177"/>
                  <a:pt x="105" y="177"/>
                </a:cubicBezTo>
                <a:cubicBezTo>
                  <a:pt x="92" y="182"/>
                  <a:pt x="80" y="186"/>
                  <a:pt x="69" y="189"/>
                </a:cubicBezTo>
                <a:cubicBezTo>
                  <a:pt x="69" y="224"/>
                  <a:pt x="69" y="224"/>
                  <a:pt x="69" y="224"/>
                </a:cubicBezTo>
                <a:cubicBezTo>
                  <a:pt x="69" y="226"/>
                  <a:pt x="71" y="228"/>
                  <a:pt x="73" y="228"/>
                </a:cubicBezTo>
                <a:lnTo>
                  <a:pt x="104" y="228"/>
                </a:lnTo>
                <a:close/>
                <a:moveTo>
                  <a:pt x="154" y="228"/>
                </a:moveTo>
                <a:cubicBezTo>
                  <a:pt x="157" y="228"/>
                  <a:pt x="159" y="226"/>
                  <a:pt x="159" y="22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46" y="158"/>
                  <a:pt x="133" y="165"/>
                  <a:pt x="119" y="171"/>
                </a:cubicBezTo>
                <a:cubicBezTo>
                  <a:pt x="119" y="224"/>
                  <a:pt x="119" y="224"/>
                  <a:pt x="119" y="224"/>
                </a:cubicBezTo>
                <a:cubicBezTo>
                  <a:pt x="119" y="226"/>
                  <a:pt x="122" y="228"/>
                  <a:pt x="124" y="228"/>
                </a:cubicBezTo>
                <a:lnTo>
                  <a:pt x="154" y="228"/>
                </a:lnTo>
                <a:close/>
                <a:moveTo>
                  <a:pt x="205" y="228"/>
                </a:moveTo>
                <a:cubicBezTo>
                  <a:pt x="207" y="228"/>
                  <a:pt x="209" y="226"/>
                  <a:pt x="209" y="224"/>
                </a:cubicBezTo>
                <a:cubicBezTo>
                  <a:pt x="209" y="113"/>
                  <a:pt x="209" y="113"/>
                  <a:pt x="209" y="113"/>
                </a:cubicBezTo>
                <a:cubicBezTo>
                  <a:pt x="205" y="117"/>
                  <a:pt x="200" y="121"/>
                  <a:pt x="196" y="124"/>
                </a:cubicBezTo>
                <a:cubicBezTo>
                  <a:pt x="187" y="131"/>
                  <a:pt x="179" y="137"/>
                  <a:pt x="170" y="143"/>
                </a:cubicBezTo>
                <a:cubicBezTo>
                  <a:pt x="170" y="224"/>
                  <a:pt x="170" y="224"/>
                  <a:pt x="170" y="224"/>
                </a:cubicBezTo>
                <a:cubicBezTo>
                  <a:pt x="170" y="226"/>
                  <a:pt x="172" y="228"/>
                  <a:pt x="175" y="228"/>
                </a:cubicBezTo>
                <a:lnTo>
                  <a:pt x="205" y="228"/>
                </a:lnTo>
                <a:close/>
                <a:moveTo>
                  <a:pt x="256" y="228"/>
                </a:moveTo>
                <a:cubicBezTo>
                  <a:pt x="258" y="228"/>
                  <a:pt x="260" y="226"/>
                  <a:pt x="260" y="224"/>
                </a:cubicBezTo>
                <a:cubicBezTo>
                  <a:pt x="260" y="57"/>
                  <a:pt x="260" y="57"/>
                  <a:pt x="260" y="57"/>
                </a:cubicBezTo>
                <a:cubicBezTo>
                  <a:pt x="248" y="74"/>
                  <a:pt x="235" y="89"/>
                  <a:pt x="221" y="102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6"/>
                  <a:pt x="223" y="228"/>
                  <a:pt x="225" y="228"/>
                </a:cubicBezTo>
                <a:lnTo>
                  <a:pt x="256" y="228"/>
                </a:lnTo>
                <a:close/>
                <a:moveTo>
                  <a:pt x="287" y="47"/>
                </a:moveTo>
                <a:cubicBezTo>
                  <a:pt x="274" y="7"/>
                  <a:pt x="274" y="7"/>
                  <a:pt x="274" y="7"/>
                </a:cubicBezTo>
                <a:cubicBezTo>
                  <a:pt x="273" y="2"/>
                  <a:pt x="268" y="0"/>
                  <a:pt x="264" y="1"/>
                </a:cubicBezTo>
                <a:cubicBezTo>
                  <a:pt x="224" y="14"/>
                  <a:pt x="224" y="14"/>
                  <a:pt x="224" y="14"/>
                </a:cubicBezTo>
                <a:cubicBezTo>
                  <a:pt x="220" y="16"/>
                  <a:pt x="217" y="20"/>
                  <a:pt x="219" y="24"/>
                </a:cubicBezTo>
                <a:cubicBezTo>
                  <a:pt x="220" y="29"/>
                  <a:pt x="225" y="31"/>
                  <a:pt x="229" y="30"/>
                </a:cubicBezTo>
                <a:cubicBezTo>
                  <a:pt x="249" y="23"/>
                  <a:pt x="249" y="23"/>
                  <a:pt x="249" y="23"/>
                </a:cubicBezTo>
                <a:cubicBezTo>
                  <a:pt x="228" y="55"/>
                  <a:pt x="204" y="79"/>
                  <a:pt x="180" y="99"/>
                </a:cubicBezTo>
                <a:cubicBezTo>
                  <a:pt x="137" y="133"/>
                  <a:pt x="93" y="150"/>
                  <a:pt x="59" y="159"/>
                </a:cubicBezTo>
                <a:cubicBezTo>
                  <a:pt x="25" y="168"/>
                  <a:pt x="2" y="168"/>
                  <a:pt x="1" y="168"/>
                </a:cubicBezTo>
                <a:cubicBezTo>
                  <a:pt x="1" y="168"/>
                  <a:pt x="1" y="187"/>
                  <a:pt x="1" y="187"/>
                </a:cubicBezTo>
                <a:cubicBezTo>
                  <a:pt x="4" y="187"/>
                  <a:pt x="47" y="187"/>
                  <a:pt x="103" y="165"/>
                </a:cubicBezTo>
                <a:cubicBezTo>
                  <a:pt x="131" y="154"/>
                  <a:pt x="162" y="138"/>
                  <a:pt x="192" y="114"/>
                </a:cubicBezTo>
                <a:cubicBezTo>
                  <a:pt x="218" y="93"/>
                  <a:pt x="243" y="67"/>
                  <a:pt x="266" y="34"/>
                </a:cubicBezTo>
                <a:cubicBezTo>
                  <a:pt x="272" y="52"/>
                  <a:pt x="272" y="52"/>
                  <a:pt x="272" y="52"/>
                </a:cubicBezTo>
                <a:cubicBezTo>
                  <a:pt x="273" y="56"/>
                  <a:pt x="278" y="59"/>
                  <a:pt x="282" y="58"/>
                </a:cubicBezTo>
                <a:cubicBezTo>
                  <a:pt x="286" y="56"/>
                  <a:pt x="289" y="52"/>
                  <a:pt x="287" y="47"/>
                </a:cubicBezTo>
                <a:close/>
                <a:moveTo>
                  <a:pt x="38" y="131"/>
                </a:moveTo>
                <a:cubicBezTo>
                  <a:pt x="38" y="139"/>
                  <a:pt x="38" y="139"/>
                  <a:pt x="38" y="139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8" y="141"/>
                  <a:pt x="48" y="141"/>
                  <a:pt x="48" y="141"/>
                </a:cubicBezTo>
                <a:cubicBezTo>
                  <a:pt x="49" y="141"/>
                  <a:pt x="50" y="140"/>
                  <a:pt x="50" y="139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59" y="131"/>
                  <a:pt x="66" y="128"/>
                  <a:pt x="70" y="125"/>
                </a:cubicBezTo>
                <a:cubicBezTo>
                  <a:pt x="77" y="118"/>
                  <a:pt x="80" y="108"/>
                  <a:pt x="77" y="99"/>
                </a:cubicBezTo>
                <a:cubicBezTo>
                  <a:pt x="74" y="89"/>
                  <a:pt x="60" y="83"/>
                  <a:pt x="50" y="79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77"/>
                  <a:pt x="41" y="75"/>
                  <a:pt x="40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5" y="72"/>
                  <a:pt x="33" y="71"/>
                  <a:pt x="31" y="69"/>
                </a:cubicBezTo>
                <a:cubicBezTo>
                  <a:pt x="29" y="65"/>
                  <a:pt x="30" y="60"/>
                  <a:pt x="33" y="58"/>
                </a:cubicBezTo>
                <a:cubicBezTo>
                  <a:pt x="37" y="54"/>
                  <a:pt x="41" y="54"/>
                  <a:pt x="45" y="54"/>
                </a:cubicBezTo>
                <a:cubicBezTo>
                  <a:pt x="47" y="54"/>
                  <a:pt x="50" y="54"/>
                  <a:pt x="52" y="55"/>
                </a:cubicBezTo>
                <a:cubicBezTo>
                  <a:pt x="55" y="56"/>
                  <a:pt x="58" y="58"/>
                  <a:pt x="60" y="60"/>
                </a:cubicBezTo>
                <a:cubicBezTo>
                  <a:pt x="61" y="60"/>
                  <a:pt x="61" y="61"/>
                  <a:pt x="61" y="61"/>
                </a:cubicBezTo>
                <a:cubicBezTo>
                  <a:pt x="61" y="61"/>
                  <a:pt x="62" y="62"/>
                  <a:pt x="62" y="62"/>
                </a:cubicBezTo>
                <a:cubicBezTo>
                  <a:pt x="63" y="64"/>
                  <a:pt x="65" y="65"/>
                  <a:pt x="67" y="65"/>
                </a:cubicBezTo>
                <a:cubicBezTo>
                  <a:pt x="70" y="65"/>
                  <a:pt x="73" y="62"/>
                  <a:pt x="75" y="59"/>
                </a:cubicBezTo>
                <a:cubicBezTo>
                  <a:pt x="76" y="57"/>
                  <a:pt x="76" y="54"/>
                  <a:pt x="75" y="53"/>
                </a:cubicBezTo>
                <a:cubicBezTo>
                  <a:pt x="71" y="47"/>
                  <a:pt x="63" y="42"/>
                  <a:pt x="57" y="40"/>
                </a:cubicBezTo>
                <a:cubicBezTo>
                  <a:pt x="55" y="40"/>
                  <a:pt x="53" y="39"/>
                  <a:pt x="50" y="39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0"/>
                  <a:pt x="49" y="29"/>
                  <a:pt x="48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0"/>
                  <a:pt x="38" y="31"/>
                </a:cubicBezTo>
                <a:cubicBezTo>
                  <a:pt x="38" y="39"/>
                  <a:pt x="38" y="39"/>
                  <a:pt x="38" y="39"/>
                </a:cubicBezTo>
                <a:cubicBezTo>
                  <a:pt x="31" y="41"/>
                  <a:pt x="25" y="43"/>
                  <a:pt x="20" y="48"/>
                </a:cubicBezTo>
                <a:cubicBezTo>
                  <a:pt x="13" y="55"/>
                  <a:pt x="11" y="66"/>
                  <a:pt x="15" y="75"/>
                </a:cubicBezTo>
                <a:cubicBezTo>
                  <a:pt x="17" y="79"/>
                  <a:pt x="21" y="82"/>
                  <a:pt x="24" y="84"/>
                </a:cubicBezTo>
                <a:cubicBezTo>
                  <a:pt x="27" y="86"/>
                  <a:pt x="42" y="93"/>
                  <a:pt x="49" y="96"/>
                </a:cubicBezTo>
                <a:cubicBezTo>
                  <a:pt x="53" y="98"/>
                  <a:pt x="53" y="98"/>
                  <a:pt x="53" y="98"/>
                </a:cubicBezTo>
                <a:cubicBezTo>
                  <a:pt x="56" y="99"/>
                  <a:pt x="58" y="101"/>
                  <a:pt x="59" y="103"/>
                </a:cubicBezTo>
                <a:cubicBezTo>
                  <a:pt x="61" y="107"/>
                  <a:pt x="60" y="111"/>
                  <a:pt x="57" y="114"/>
                </a:cubicBezTo>
                <a:cubicBezTo>
                  <a:pt x="55" y="116"/>
                  <a:pt x="52" y="117"/>
                  <a:pt x="47" y="117"/>
                </a:cubicBezTo>
                <a:cubicBezTo>
                  <a:pt x="44" y="117"/>
                  <a:pt x="39" y="116"/>
                  <a:pt x="35" y="114"/>
                </a:cubicBezTo>
                <a:cubicBezTo>
                  <a:pt x="33" y="114"/>
                  <a:pt x="30" y="112"/>
                  <a:pt x="28" y="110"/>
                </a:cubicBezTo>
                <a:cubicBezTo>
                  <a:pt x="27" y="110"/>
                  <a:pt x="27" y="109"/>
                  <a:pt x="27" y="109"/>
                </a:cubicBezTo>
                <a:cubicBezTo>
                  <a:pt x="26" y="109"/>
                  <a:pt x="26" y="108"/>
                  <a:pt x="26" y="108"/>
                </a:cubicBezTo>
                <a:cubicBezTo>
                  <a:pt x="25" y="106"/>
                  <a:pt x="23" y="105"/>
                  <a:pt x="21" y="105"/>
                </a:cubicBezTo>
                <a:cubicBezTo>
                  <a:pt x="18" y="105"/>
                  <a:pt x="15" y="108"/>
                  <a:pt x="13" y="111"/>
                </a:cubicBezTo>
                <a:cubicBezTo>
                  <a:pt x="12" y="113"/>
                  <a:pt x="12" y="116"/>
                  <a:pt x="13" y="117"/>
                </a:cubicBezTo>
                <a:cubicBezTo>
                  <a:pt x="18" y="125"/>
                  <a:pt x="28" y="129"/>
                  <a:pt x="38" y="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8" name="任意多边形 7"/>
          <p:cNvSpPr>
            <a:spLocks noChangeArrowheads="1"/>
          </p:cNvSpPr>
          <p:nvPr/>
        </p:nvSpPr>
        <p:spPr bwMode="auto">
          <a:xfrm>
            <a:off x="3160395" y="4686935"/>
            <a:ext cx="483870" cy="374650"/>
          </a:xfrm>
          <a:custGeom>
            <a:avLst/>
            <a:gdLst>
              <a:gd name="connsiteX0" fmla="*/ 962602 w 1315898"/>
              <a:gd name="connsiteY0" fmla="*/ 690258 h 1020859"/>
              <a:gd name="connsiteX1" fmla="*/ 1315898 w 1315898"/>
              <a:gd name="connsiteY1" fmla="*/ 690258 h 1020859"/>
              <a:gd name="connsiteX2" fmla="*/ 1315898 w 1315898"/>
              <a:gd name="connsiteY2" fmla="*/ 1020859 h 1020859"/>
              <a:gd name="connsiteX3" fmla="*/ 962602 w 1315898"/>
              <a:gd name="connsiteY3" fmla="*/ 1020859 h 1020859"/>
              <a:gd name="connsiteX4" fmla="*/ 481084 w 1315898"/>
              <a:gd name="connsiteY4" fmla="*/ 337829 h 1020859"/>
              <a:gd name="connsiteX5" fmla="*/ 834814 w 1315898"/>
              <a:gd name="connsiteY5" fmla="*/ 337829 h 1020859"/>
              <a:gd name="connsiteX6" fmla="*/ 834814 w 1315898"/>
              <a:gd name="connsiteY6" fmla="*/ 1020859 h 1020859"/>
              <a:gd name="connsiteX7" fmla="*/ 481084 w 1315898"/>
              <a:gd name="connsiteY7" fmla="*/ 1020859 h 1020859"/>
              <a:gd name="connsiteX8" fmla="*/ 0 w 1315898"/>
              <a:gd name="connsiteY8" fmla="*/ 0 h 1020859"/>
              <a:gd name="connsiteX9" fmla="*/ 353296 w 1315898"/>
              <a:gd name="connsiteY9" fmla="*/ 0 h 1020859"/>
              <a:gd name="connsiteX10" fmla="*/ 353296 w 1315898"/>
              <a:gd name="connsiteY10" fmla="*/ 1020859 h 1020859"/>
              <a:gd name="connsiteX11" fmla="*/ 0 w 1315898"/>
              <a:gd name="connsiteY11" fmla="*/ 1020859 h 10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5898" h="1020859">
                <a:moveTo>
                  <a:pt x="962602" y="690258"/>
                </a:moveTo>
                <a:lnTo>
                  <a:pt x="1315898" y="690258"/>
                </a:lnTo>
                <a:lnTo>
                  <a:pt x="1315898" y="1020859"/>
                </a:lnTo>
                <a:lnTo>
                  <a:pt x="962602" y="1020859"/>
                </a:lnTo>
                <a:close/>
                <a:moveTo>
                  <a:pt x="481084" y="337829"/>
                </a:moveTo>
                <a:lnTo>
                  <a:pt x="834814" y="337829"/>
                </a:lnTo>
                <a:lnTo>
                  <a:pt x="834814" y="1020859"/>
                </a:lnTo>
                <a:lnTo>
                  <a:pt x="481084" y="1020859"/>
                </a:lnTo>
                <a:close/>
                <a:moveTo>
                  <a:pt x="0" y="0"/>
                </a:moveTo>
                <a:lnTo>
                  <a:pt x="353296" y="0"/>
                </a:lnTo>
                <a:lnTo>
                  <a:pt x="353296" y="1020859"/>
                </a:lnTo>
                <a:lnTo>
                  <a:pt x="0" y="10208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rgbClr val="23487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60078" y="5407660"/>
            <a:ext cx="6762115" cy="657225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用公式近似表示为：实际利率=名义利率-通货膨胀率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29" grpId="0"/>
      <p:bldP spid="29" grpId="1"/>
      <p:bldP spid="84" grpId="0"/>
      <p:bldP spid="84" grpId="1"/>
      <p:bldP spid="86" grpId="0" animBg="1"/>
      <p:bldP spid="86" grpId="1" animBg="1"/>
      <p:bldP spid="87" grpId="0"/>
      <p:bldP spid="87" grpId="1"/>
      <p:bldP spid="90" grpId="0" animBg="1"/>
      <p:bldP spid="90" grpId="1" animBg="1"/>
      <p:bldP spid="77" grpId="0"/>
      <p:bldP spid="77" grpId="1"/>
      <p:bldP spid="7" grpId="0" animBg="1"/>
      <p:bldP spid="7" grpId="1" animBg="1"/>
      <p:bldP spid="8" grpId="0" animBg="1"/>
      <p:bldP spid="8" grpId="1" animBg="1"/>
      <p:bldP spid="17" grpId="0" animBg="1"/>
      <p:bldP spid="1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二、利率的种类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7" name="直接连接符 2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721131"/>
            <a:ext cx="360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802093"/>
            <a:ext cx="360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"/>
          <p:cNvSpPr txBox="1"/>
          <p:nvPr/>
        </p:nvSpPr>
        <p:spPr>
          <a:xfrm>
            <a:off x="950069" y="2205003"/>
            <a:ext cx="27736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 存款利率与贷款利率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927350" y="3635658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存款利率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6" name="TextBox 6"/>
          <p:cNvSpPr txBox="1"/>
          <p:nvPr/>
        </p:nvSpPr>
        <p:spPr>
          <a:xfrm>
            <a:off x="4426268" y="3715033"/>
            <a:ext cx="6075680" cy="33718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指客户在银行和其他金融机构存款所取得的利息与存款本金的比率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927350" y="4567838"/>
            <a:ext cx="1402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贷款利率</a:t>
            </a:r>
            <a:endParaRPr lang="zh-CN" altLang="en-US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4426585" y="4562475"/>
            <a:ext cx="6075680" cy="33718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指银行和其他金融机构发放贷款所收取的利息与贷款本金的比率</a:t>
            </a:r>
            <a:endParaRPr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Freeform 16"/>
          <p:cNvSpPr>
            <a:spLocks noEditPoints="1"/>
          </p:cNvSpPr>
          <p:nvPr/>
        </p:nvSpPr>
        <p:spPr bwMode="auto">
          <a:xfrm>
            <a:off x="2423795" y="3616960"/>
            <a:ext cx="478790" cy="405130"/>
          </a:xfrm>
          <a:custGeom>
            <a:avLst/>
            <a:gdLst>
              <a:gd name="T0" fmla="*/ 281 w 289"/>
              <a:gd name="T1" fmla="*/ 236 h 246"/>
              <a:gd name="T2" fmla="*/ 0 w 289"/>
              <a:gd name="T3" fmla="*/ 246 h 246"/>
              <a:gd name="T4" fmla="*/ 53 w 289"/>
              <a:gd name="T5" fmla="*/ 228 h 246"/>
              <a:gd name="T6" fmla="*/ 58 w 289"/>
              <a:gd name="T7" fmla="*/ 192 h 246"/>
              <a:gd name="T8" fmla="*/ 18 w 289"/>
              <a:gd name="T9" fmla="*/ 224 h 246"/>
              <a:gd name="T10" fmla="*/ 53 w 289"/>
              <a:gd name="T11" fmla="*/ 228 h 246"/>
              <a:gd name="T12" fmla="*/ 108 w 289"/>
              <a:gd name="T13" fmla="*/ 224 h 246"/>
              <a:gd name="T14" fmla="*/ 105 w 289"/>
              <a:gd name="T15" fmla="*/ 177 h 246"/>
              <a:gd name="T16" fmla="*/ 69 w 289"/>
              <a:gd name="T17" fmla="*/ 224 h 246"/>
              <a:gd name="T18" fmla="*/ 104 w 289"/>
              <a:gd name="T19" fmla="*/ 228 h 246"/>
              <a:gd name="T20" fmla="*/ 159 w 289"/>
              <a:gd name="T21" fmla="*/ 224 h 246"/>
              <a:gd name="T22" fmla="*/ 119 w 289"/>
              <a:gd name="T23" fmla="*/ 171 h 246"/>
              <a:gd name="T24" fmla="*/ 124 w 289"/>
              <a:gd name="T25" fmla="*/ 228 h 246"/>
              <a:gd name="T26" fmla="*/ 205 w 289"/>
              <a:gd name="T27" fmla="*/ 228 h 246"/>
              <a:gd name="T28" fmla="*/ 209 w 289"/>
              <a:gd name="T29" fmla="*/ 113 h 246"/>
              <a:gd name="T30" fmla="*/ 170 w 289"/>
              <a:gd name="T31" fmla="*/ 143 h 246"/>
              <a:gd name="T32" fmla="*/ 175 w 289"/>
              <a:gd name="T33" fmla="*/ 228 h 246"/>
              <a:gd name="T34" fmla="*/ 256 w 289"/>
              <a:gd name="T35" fmla="*/ 228 h 246"/>
              <a:gd name="T36" fmla="*/ 260 w 289"/>
              <a:gd name="T37" fmla="*/ 57 h 246"/>
              <a:gd name="T38" fmla="*/ 221 w 289"/>
              <a:gd name="T39" fmla="*/ 224 h 246"/>
              <a:gd name="T40" fmla="*/ 256 w 289"/>
              <a:gd name="T41" fmla="*/ 228 h 246"/>
              <a:gd name="T42" fmla="*/ 274 w 289"/>
              <a:gd name="T43" fmla="*/ 7 h 246"/>
              <a:gd name="T44" fmla="*/ 224 w 289"/>
              <a:gd name="T45" fmla="*/ 14 h 246"/>
              <a:gd name="T46" fmla="*/ 229 w 289"/>
              <a:gd name="T47" fmla="*/ 30 h 246"/>
              <a:gd name="T48" fmla="*/ 180 w 289"/>
              <a:gd name="T49" fmla="*/ 99 h 246"/>
              <a:gd name="T50" fmla="*/ 1 w 289"/>
              <a:gd name="T51" fmla="*/ 168 h 246"/>
              <a:gd name="T52" fmla="*/ 103 w 289"/>
              <a:gd name="T53" fmla="*/ 165 h 246"/>
              <a:gd name="T54" fmla="*/ 266 w 289"/>
              <a:gd name="T55" fmla="*/ 34 h 246"/>
              <a:gd name="T56" fmla="*/ 282 w 289"/>
              <a:gd name="T57" fmla="*/ 58 h 246"/>
              <a:gd name="T58" fmla="*/ 38 w 289"/>
              <a:gd name="T59" fmla="*/ 131 h 246"/>
              <a:gd name="T60" fmla="*/ 40 w 289"/>
              <a:gd name="T61" fmla="*/ 141 h 246"/>
              <a:gd name="T62" fmla="*/ 50 w 289"/>
              <a:gd name="T63" fmla="*/ 139 h 246"/>
              <a:gd name="T64" fmla="*/ 70 w 289"/>
              <a:gd name="T65" fmla="*/ 125 h 246"/>
              <a:gd name="T66" fmla="*/ 50 w 289"/>
              <a:gd name="T67" fmla="*/ 79 h 246"/>
              <a:gd name="T68" fmla="*/ 40 w 289"/>
              <a:gd name="T69" fmla="*/ 74 h 246"/>
              <a:gd name="T70" fmla="*/ 31 w 289"/>
              <a:gd name="T71" fmla="*/ 69 h 246"/>
              <a:gd name="T72" fmla="*/ 45 w 289"/>
              <a:gd name="T73" fmla="*/ 54 h 246"/>
              <a:gd name="T74" fmla="*/ 60 w 289"/>
              <a:gd name="T75" fmla="*/ 60 h 246"/>
              <a:gd name="T76" fmla="*/ 62 w 289"/>
              <a:gd name="T77" fmla="*/ 62 h 246"/>
              <a:gd name="T78" fmla="*/ 75 w 289"/>
              <a:gd name="T79" fmla="*/ 59 h 246"/>
              <a:gd name="T80" fmla="*/ 57 w 289"/>
              <a:gd name="T81" fmla="*/ 40 h 246"/>
              <a:gd name="T82" fmla="*/ 50 w 289"/>
              <a:gd name="T83" fmla="*/ 31 h 246"/>
              <a:gd name="T84" fmla="*/ 40 w 289"/>
              <a:gd name="T85" fmla="*/ 29 h 246"/>
              <a:gd name="T86" fmla="*/ 38 w 289"/>
              <a:gd name="T87" fmla="*/ 39 h 246"/>
              <a:gd name="T88" fmla="*/ 15 w 289"/>
              <a:gd name="T89" fmla="*/ 75 h 246"/>
              <a:gd name="T90" fmla="*/ 49 w 289"/>
              <a:gd name="T91" fmla="*/ 96 h 246"/>
              <a:gd name="T92" fmla="*/ 59 w 289"/>
              <a:gd name="T93" fmla="*/ 103 h 246"/>
              <a:gd name="T94" fmla="*/ 47 w 289"/>
              <a:gd name="T95" fmla="*/ 117 h 246"/>
              <a:gd name="T96" fmla="*/ 28 w 289"/>
              <a:gd name="T97" fmla="*/ 110 h 246"/>
              <a:gd name="T98" fmla="*/ 26 w 289"/>
              <a:gd name="T99" fmla="*/ 108 h 246"/>
              <a:gd name="T100" fmla="*/ 13 w 289"/>
              <a:gd name="T101" fmla="*/ 111 h 246"/>
              <a:gd name="T102" fmla="*/ 38 w 289"/>
              <a:gd name="T103" fmla="*/ 13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9" h="246">
                <a:moveTo>
                  <a:pt x="0" y="236"/>
                </a:moveTo>
                <a:cubicBezTo>
                  <a:pt x="281" y="236"/>
                  <a:pt x="281" y="236"/>
                  <a:pt x="281" y="236"/>
                </a:cubicBezTo>
                <a:cubicBezTo>
                  <a:pt x="281" y="246"/>
                  <a:pt x="281" y="246"/>
                  <a:pt x="281" y="246"/>
                </a:cubicBezTo>
                <a:cubicBezTo>
                  <a:pt x="0" y="246"/>
                  <a:pt x="0" y="246"/>
                  <a:pt x="0" y="246"/>
                </a:cubicBezTo>
                <a:lnTo>
                  <a:pt x="0" y="236"/>
                </a:lnTo>
                <a:close/>
                <a:moveTo>
                  <a:pt x="53" y="228"/>
                </a:moveTo>
                <a:cubicBezTo>
                  <a:pt x="56" y="228"/>
                  <a:pt x="58" y="226"/>
                  <a:pt x="58" y="224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42" y="196"/>
                  <a:pt x="28" y="198"/>
                  <a:pt x="18" y="199"/>
                </a:cubicBezTo>
                <a:cubicBezTo>
                  <a:pt x="18" y="224"/>
                  <a:pt x="18" y="224"/>
                  <a:pt x="18" y="224"/>
                </a:cubicBezTo>
                <a:cubicBezTo>
                  <a:pt x="18" y="226"/>
                  <a:pt x="20" y="228"/>
                  <a:pt x="23" y="228"/>
                </a:cubicBezTo>
                <a:lnTo>
                  <a:pt x="53" y="228"/>
                </a:lnTo>
                <a:close/>
                <a:moveTo>
                  <a:pt x="104" y="228"/>
                </a:moveTo>
                <a:cubicBezTo>
                  <a:pt x="106" y="228"/>
                  <a:pt x="108" y="226"/>
                  <a:pt x="108" y="224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07" y="176"/>
                  <a:pt x="106" y="177"/>
                  <a:pt x="105" y="177"/>
                </a:cubicBezTo>
                <a:cubicBezTo>
                  <a:pt x="92" y="182"/>
                  <a:pt x="80" y="186"/>
                  <a:pt x="69" y="189"/>
                </a:cubicBezTo>
                <a:cubicBezTo>
                  <a:pt x="69" y="224"/>
                  <a:pt x="69" y="224"/>
                  <a:pt x="69" y="224"/>
                </a:cubicBezTo>
                <a:cubicBezTo>
                  <a:pt x="69" y="226"/>
                  <a:pt x="71" y="228"/>
                  <a:pt x="73" y="228"/>
                </a:cubicBezTo>
                <a:lnTo>
                  <a:pt x="104" y="228"/>
                </a:lnTo>
                <a:close/>
                <a:moveTo>
                  <a:pt x="154" y="228"/>
                </a:moveTo>
                <a:cubicBezTo>
                  <a:pt x="157" y="228"/>
                  <a:pt x="159" y="226"/>
                  <a:pt x="159" y="22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46" y="158"/>
                  <a:pt x="133" y="165"/>
                  <a:pt x="119" y="171"/>
                </a:cubicBezTo>
                <a:cubicBezTo>
                  <a:pt x="119" y="224"/>
                  <a:pt x="119" y="224"/>
                  <a:pt x="119" y="224"/>
                </a:cubicBezTo>
                <a:cubicBezTo>
                  <a:pt x="119" y="226"/>
                  <a:pt x="122" y="228"/>
                  <a:pt x="124" y="228"/>
                </a:cubicBezTo>
                <a:lnTo>
                  <a:pt x="154" y="228"/>
                </a:lnTo>
                <a:close/>
                <a:moveTo>
                  <a:pt x="205" y="228"/>
                </a:moveTo>
                <a:cubicBezTo>
                  <a:pt x="207" y="228"/>
                  <a:pt x="209" y="226"/>
                  <a:pt x="209" y="224"/>
                </a:cubicBezTo>
                <a:cubicBezTo>
                  <a:pt x="209" y="113"/>
                  <a:pt x="209" y="113"/>
                  <a:pt x="209" y="113"/>
                </a:cubicBezTo>
                <a:cubicBezTo>
                  <a:pt x="205" y="117"/>
                  <a:pt x="200" y="121"/>
                  <a:pt x="196" y="124"/>
                </a:cubicBezTo>
                <a:cubicBezTo>
                  <a:pt x="187" y="131"/>
                  <a:pt x="179" y="137"/>
                  <a:pt x="170" y="143"/>
                </a:cubicBezTo>
                <a:cubicBezTo>
                  <a:pt x="170" y="224"/>
                  <a:pt x="170" y="224"/>
                  <a:pt x="170" y="224"/>
                </a:cubicBezTo>
                <a:cubicBezTo>
                  <a:pt x="170" y="226"/>
                  <a:pt x="172" y="228"/>
                  <a:pt x="175" y="228"/>
                </a:cubicBezTo>
                <a:lnTo>
                  <a:pt x="205" y="228"/>
                </a:lnTo>
                <a:close/>
                <a:moveTo>
                  <a:pt x="256" y="228"/>
                </a:moveTo>
                <a:cubicBezTo>
                  <a:pt x="258" y="228"/>
                  <a:pt x="260" y="226"/>
                  <a:pt x="260" y="224"/>
                </a:cubicBezTo>
                <a:cubicBezTo>
                  <a:pt x="260" y="57"/>
                  <a:pt x="260" y="57"/>
                  <a:pt x="260" y="57"/>
                </a:cubicBezTo>
                <a:cubicBezTo>
                  <a:pt x="248" y="74"/>
                  <a:pt x="235" y="89"/>
                  <a:pt x="221" y="102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6"/>
                  <a:pt x="223" y="228"/>
                  <a:pt x="225" y="228"/>
                </a:cubicBezTo>
                <a:lnTo>
                  <a:pt x="256" y="228"/>
                </a:lnTo>
                <a:close/>
                <a:moveTo>
                  <a:pt x="287" y="47"/>
                </a:moveTo>
                <a:cubicBezTo>
                  <a:pt x="274" y="7"/>
                  <a:pt x="274" y="7"/>
                  <a:pt x="274" y="7"/>
                </a:cubicBezTo>
                <a:cubicBezTo>
                  <a:pt x="273" y="2"/>
                  <a:pt x="268" y="0"/>
                  <a:pt x="264" y="1"/>
                </a:cubicBezTo>
                <a:cubicBezTo>
                  <a:pt x="224" y="14"/>
                  <a:pt x="224" y="14"/>
                  <a:pt x="224" y="14"/>
                </a:cubicBezTo>
                <a:cubicBezTo>
                  <a:pt x="220" y="16"/>
                  <a:pt x="217" y="20"/>
                  <a:pt x="219" y="24"/>
                </a:cubicBezTo>
                <a:cubicBezTo>
                  <a:pt x="220" y="29"/>
                  <a:pt x="225" y="31"/>
                  <a:pt x="229" y="30"/>
                </a:cubicBezTo>
                <a:cubicBezTo>
                  <a:pt x="249" y="23"/>
                  <a:pt x="249" y="23"/>
                  <a:pt x="249" y="23"/>
                </a:cubicBezTo>
                <a:cubicBezTo>
                  <a:pt x="228" y="55"/>
                  <a:pt x="204" y="79"/>
                  <a:pt x="180" y="99"/>
                </a:cubicBezTo>
                <a:cubicBezTo>
                  <a:pt x="137" y="133"/>
                  <a:pt x="93" y="150"/>
                  <a:pt x="59" y="159"/>
                </a:cubicBezTo>
                <a:cubicBezTo>
                  <a:pt x="25" y="168"/>
                  <a:pt x="2" y="168"/>
                  <a:pt x="1" y="168"/>
                </a:cubicBezTo>
                <a:cubicBezTo>
                  <a:pt x="1" y="168"/>
                  <a:pt x="1" y="187"/>
                  <a:pt x="1" y="187"/>
                </a:cubicBezTo>
                <a:cubicBezTo>
                  <a:pt x="4" y="187"/>
                  <a:pt x="47" y="187"/>
                  <a:pt x="103" y="165"/>
                </a:cubicBezTo>
                <a:cubicBezTo>
                  <a:pt x="131" y="154"/>
                  <a:pt x="162" y="138"/>
                  <a:pt x="192" y="114"/>
                </a:cubicBezTo>
                <a:cubicBezTo>
                  <a:pt x="218" y="93"/>
                  <a:pt x="243" y="67"/>
                  <a:pt x="266" y="34"/>
                </a:cubicBezTo>
                <a:cubicBezTo>
                  <a:pt x="272" y="52"/>
                  <a:pt x="272" y="52"/>
                  <a:pt x="272" y="52"/>
                </a:cubicBezTo>
                <a:cubicBezTo>
                  <a:pt x="273" y="56"/>
                  <a:pt x="278" y="59"/>
                  <a:pt x="282" y="58"/>
                </a:cubicBezTo>
                <a:cubicBezTo>
                  <a:pt x="286" y="56"/>
                  <a:pt x="289" y="52"/>
                  <a:pt x="287" y="47"/>
                </a:cubicBezTo>
                <a:close/>
                <a:moveTo>
                  <a:pt x="38" y="131"/>
                </a:moveTo>
                <a:cubicBezTo>
                  <a:pt x="38" y="139"/>
                  <a:pt x="38" y="139"/>
                  <a:pt x="38" y="139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8" y="141"/>
                  <a:pt x="48" y="141"/>
                  <a:pt x="48" y="141"/>
                </a:cubicBezTo>
                <a:cubicBezTo>
                  <a:pt x="49" y="141"/>
                  <a:pt x="50" y="140"/>
                  <a:pt x="50" y="139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59" y="131"/>
                  <a:pt x="66" y="128"/>
                  <a:pt x="70" y="125"/>
                </a:cubicBezTo>
                <a:cubicBezTo>
                  <a:pt x="77" y="118"/>
                  <a:pt x="80" y="108"/>
                  <a:pt x="77" y="99"/>
                </a:cubicBezTo>
                <a:cubicBezTo>
                  <a:pt x="74" y="89"/>
                  <a:pt x="60" y="83"/>
                  <a:pt x="50" y="79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77"/>
                  <a:pt x="41" y="75"/>
                  <a:pt x="40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5" y="72"/>
                  <a:pt x="33" y="71"/>
                  <a:pt x="31" y="69"/>
                </a:cubicBezTo>
                <a:cubicBezTo>
                  <a:pt x="29" y="65"/>
                  <a:pt x="30" y="60"/>
                  <a:pt x="33" y="58"/>
                </a:cubicBezTo>
                <a:cubicBezTo>
                  <a:pt x="37" y="54"/>
                  <a:pt x="41" y="54"/>
                  <a:pt x="45" y="54"/>
                </a:cubicBezTo>
                <a:cubicBezTo>
                  <a:pt x="47" y="54"/>
                  <a:pt x="50" y="54"/>
                  <a:pt x="52" y="55"/>
                </a:cubicBezTo>
                <a:cubicBezTo>
                  <a:pt x="55" y="56"/>
                  <a:pt x="58" y="58"/>
                  <a:pt x="60" y="60"/>
                </a:cubicBezTo>
                <a:cubicBezTo>
                  <a:pt x="61" y="60"/>
                  <a:pt x="61" y="61"/>
                  <a:pt x="61" y="61"/>
                </a:cubicBezTo>
                <a:cubicBezTo>
                  <a:pt x="61" y="61"/>
                  <a:pt x="62" y="62"/>
                  <a:pt x="62" y="62"/>
                </a:cubicBezTo>
                <a:cubicBezTo>
                  <a:pt x="63" y="64"/>
                  <a:pt x="65" y="65"/>
                  <a:pt x="67" y="65"/>
                </a:cubicBezTo>
                <a:cubicBezTo>
                  <a:pt x="70" y="65"/>
                  <a:pt x="73" y="62"/>
                  <a:pt x="75" y="59"/>
                </a:cubicBezTo>
                <a:cubicBezTo>
                  <a:pt x="76" y="57"/>
                  <a:pt x="76" y="54"/>
                  <a:pt x="75" y="53"/>
                </a:cubicBezTo>
                <a:cubicBezTo>
                  <a:pt x="71" y="47"/>
                  <a:pt x="63" y="42"/>
                  <a:pt x="57" y="40"/>
                </a:cubicBezTo>
                <a:cubicBezTo>
                  <a:pt x="55" y="40"/>
                  <a:pt x="53" y="39"/>
                  <a:pt x="50" y="39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0"/>
                  <a:pt x="49" y="29"/>
                  <a:pt x="48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0"/>
                  <a:pt x="38" y="31"/>
                </a:cubicBezTo>
                <a:cubicBezTo>
                  <a:pt x="38" y="39"/>
                  <a:pt x="38" y="39"/>
                  <a:pt x="38" y="39"/>
                </a:cubicBezTo>
                <a:cubicBezTo>
                  <a:pt x="31" y="41"/>
                  <a:pt x="25" y="43"/>
                  <a:pt x="20" y="48"/>
                </a:cubicBezTo>
                <a:cubicBezTo>
                  <a:pt x="13" y="55"/>
                  <a:pt x="11" y="66"/>
                  <a:pt x="15" y="75"/>
                </a:cubicBezTo>
                <a:cubicBezTo>
                  <a:pt x="17" y="79"/>
                  <a:pt x="21" y="82"/>
                  <a:pt x="24" y="84"/>
                </a:cubicBezTo>
                <a:cubicBezTo>
                  <a:pt x="27" y="86"/>
                  <a:pt x="42" y="93"/>
                  <a:pt x="49" y="96"/>
                </a:cubicBezTo>
                <a:cubicBezTo>
                  <a:pt x="53" y="98"/>
                  <a:pt x="53" y="98"/>
                  <a:pt x="53" y="98"/>
                </a:cubicBezTo>
                <a:cubicBezTo>
                  <a:pt x="56" y="99"/>
                  <a:pt x="58" y="101"/>
                  <a:pt x="59" y="103"/>
                </a:cubicBezTo>
                <a:cubicBezTo>
                  <a:pt x="61" y="107"/>
                  <a:pt x="60" y="111"/>
                  <a:pt x="57" y="114"/>
                </a:cubicBezTo>
                <a:cubicBezTo>
                  <a:pt x="55" y="116"/>
                  <a:pt x="52" y="117"/>
                  <a:pt x="47" y="117"/>
                </a:cubicBezTo>
                <a:cubicBezTo>
                  <a:pt x="44" y="117"/>
                  <a:pt x="39" y="116"/>
                  <a:pt x="35" y="114"/>
                </a:cubicBezTo>
                <a:cubicBezTo>
                  <a:pt x="33" y="114"/>
                  <a:pt x="30" y="112"/>
                  <a:pt x="28" y="110"/>
                </a:cubicBezTo>
                <a:cubicBezTo>
                  <a:pt x="27" y="110"/>
                  <a:pt x="27" y="109"/>
                  <a:pt x="27" y="109"/>
                </a:cubicBezTo>
                <a:cubicBezTo>
                  <a:pt x="26" y="109"/>
                  <a:pt x="26" y="108"/>
                  <a:pt x="26" y="108"/>
                </a:cubicBezTo>
                <a:cubicBezTo>
                  <a:pt x="25" y="106"/>
                  <a:pt x="23" y="105"/>
                  <a:pt x="21" y="105"/>
                </a:cubicBezTo>
                <a:cubicBezTo>
                  <a:pt x="18" y="105"/>
                  <a:pt x="15" y="108"/>
                  <a:pt x="13" y="111"/>
                </a:cubicBezTo>
                <a:cubicBezTo>
                  <a:pt x="12" y="113"/>
                  <a:pt x="12" y="116"/>
                  <a:pt x="13" y="117"/>
                </a:cubicBezTo>
                <a:cubicBezTo>
                  <a:pt x="18" y="125"/>
                  <a:pt x="28" y="129"/>
                  <a:pt x="38" y="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8" name="任意多边形 7"/>
          <p:cNvSpPr>
            <a:spLocks noChangeArrowheads="1"/>
          </p:cNvSpPr>
          <p:nvPr/>
        </p:nvSpPr>
        <p:spPr bwMode="auto">
          <a:xfrm>
            <a:off x="2423795" y="4509770"/>
            <a:ext cx="483870" cy="374650"/>
          </a:xfrm>
          <a:custGeom>
            <a:avLst/>
            <a:gdLst>
              <a:gd name="connsiteX0" fmla="*/ 962602 w 1315898"/>
              <a:gd name="connsiteY0" fmla="*/ 690258 h 1020859"/>
              <a:gd name="connsiteX1" fmla="*/ 1315898 w 1315898"/>
              <a:gd name="connsiteY1" fmla="*/ 690258 h 1020859"/>
              <a:gd name="connsiteX2" fmla="*/ 1315898 w 1315898"/>
              <a:gd name="connsiteY2" fmla="*/ 1020859 h 1020859"/>
              <a:gd name="connsiteX3" fmla="*/ 962602 w 1315898"/>
              <a:gd name="connsiteY3" fmla="*/ 1020859 h 1020859"/>
              <a:gd name="connsiteX4" fmla="*/ 481084 w 1315898"/>
              <a:gd name="connsiteY4" fmla="*/ 337829 h 1020859"/>
              <a:gd name="connsiteX5" fmla="*/ 834814 w 1315898"/>
              <a:gd name="connsiteY5" fmla="*/ 337829 h 1020859"/>
              <a:gd name="connsiteX6" fmla="*/ 834814 w 1315898"/>
              <a:gd name="connsiteY6" fmla="*/ 1020859 h 1020859"/>
              <a:gd name="connsiteX7" fmla="*/ 481084 w 1315898"/>
              <a:gd name="connsiteY7" fmla="*/ 1020859 h 1020859"/>
              <a:gd name="connsiteX8" fmla="*/ 0 w 1315898"/>
              <a:gd name="connsiteY8" fmla="*/ 0 h 1020859"/>
              <a:gd name="connsiteX9" fmla="*/ 353296 w 1315898"/>
              <a:gd name="connsiteY9" fmla="*/ 0 h 1020859"/>
              <a:gd name="connsiteX10" fmla="*/ 353296 w 1315898"/>
              <a:gd name="connsiteY10" fmla="*/ 1020859 h 1020859"/>
              <a:gd name="connsiteX11" fmla="*/ 0 w 1315898"/>
              <a:gd name="connsiteY11" fmla="*/ 1020859 h 10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5898" h="1020859">
                <a:moveTo>
                  <a:pt x="962602" y="690258"/>
                </a:moveTo>
                <a:lnTo>
                  <a:pt x="1315898" y="690258"/>
                </a:lnTo>
                <a:lnTo>
                  <a:pt x="1315898" y="1020859"/>
                </a:lnTo>
                <a:lnTo>
                  <a:pt x="962602" y="1020859"/>
                </a:lnTo>
                <a:close/>
                <a:moveTo>
                  <a:pt x="481084" y="337829"/>
                </a:moveTo>
                <a:lnTo>
                  <a:pt x="834814" y="337829"/>
                </a:lnTo>
                <a:lnTo>
                  <a:pt x="834814" y="1020859"/>
                </a:lnTo>
                <a:lnTo>
                  <a:pt x="481084" y="1020859"/>
                </a:lnTo>
                <a:close/>
                <a:moveTo>
                  <a:pt x="0" y="0"/>
                </a:moveTo>
                <a:lnTo>
                  <a:pt x="353296" y="0"/>
                </a:lnTo>
                <a:lnTo>
                  <a:pt x="353296" y="1020859"/>
                </a:lnTo>
                <a:lnTo>
                  <a:pt x="0" y="10208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rgbClr val="23487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29" grpId="0"/>
      <p:bldP spid="29" grpId="1"/>
      <p:bldP spid="84" grpId="0"/>
      <p:bldP spid="84" grpId="1"/>
      <p:bldP spid="86" grpId="0" animBg="1"/>
      <p:bldP spid="86" grpId="1" animBg="1"/>
      <p:bldP spid="87" grpId="0"/>
      <p:bldP spid="87" grpId="1"/>
      <p:bldP spid="90" grpId="0" animBg="1"/>
      <p:bldP spid="90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三、还款方式的种类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9" name="TextBox 6"/>
          <p:cNvSpPr txBox="1"/>
          <p:nvPr/>
        </p:nvSpPr>
        <p:spPr>
          <a:xfrm>
            <a:off x="1077069" y="2168173"/>
            <a:ext cx="20116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到期还本付息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4885373" y="3925218"/>
            <a:ext cx="4450080" cy="33718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non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贷款期间不还款，期满时一次性付清本金和利息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25265" y="4878353"/>
            <a:ext cx="1402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适用人群</a:t>
            </a:r>
            <a:endParaRPr lang="zh-CN" altLang="en-US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605780" y="4886325"/>
            <a:ext cx="2237105" cy="33718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短期急需资金的借款人</a:t>
            </a:r>
            <a:endParaRPr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7" name="TextBox 6"/>
          <p:cNvSpPr txBox="1"/>
          <p:nvPr/>
        </p:nvSpPr>
        <p:spPr>
          <a:xfrm>
            <a:off x="732899" y="2802538"/>
            <a:ext cx="5897880" cy="506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即借款人在贷款期限到期时一次性还本付息，利随本清。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Freeform 35"/>
          <p:cNvSpPr>
            <a:spLocks noEditPoints="1"/>
          </p:cNvSpPr>
          <p:nvPr/>
        </p:nvSpPr>
        <p:spPr bwMode="auto">
          <a:xfrm>
            <a:off x="3432810" y="3873500"/>
            <a:ext cx="592455" cy="440055"/>
          </a:xfrm>
          <a:custGeom>
            <a:avLst/>
            <a:gdLst>
              <a:gd name="T0" fmla="*/ 56 w 144"/>
              <a:gd name="T1" fmla="*/ 10 h 107"/>
              <a:gd name="T2" fmla="*/ 0 w 144"/>
              <a:gd name="T3" fmla="*/ 92 h 107"/>
              <a:gd name="T4" fmla="*/ 104 w 144"/>
              <a:gd name="T5" fmla="*/ 92 h 107"/>
              <a:gd name="T6" fmla="*/ 131 w 144"/>
              <a:gd name="T7" fmla="*/ 78 h 107"/>
              <a:gd name="T8" fmla="*/ 4 w 144"/>
              <a:gd name="T9" fmla="*/ 92 h 107"/>
              <a:gd name="T10" fmla="*/ 127 w 144"/>
              <a:gd name="T11" fmla="*/ 77 h 107"/>
              <a:gd name="T12" fmla="*/ 106 w 144"/>
              <a:gd name="T13" fmla="*/ 52 h 107"/>
              <a:gd name="T14" fmla="*/ 105 w 144"/>
              <a:gd name="T15" fmla="*/ 50 h 107"/>
              <a:gd name="T16" fmla="*/ 104 w 144"/>
              <a:gd name="T17" fmla="*/ 43 h 107"/>
              <a:gd name="T18" fmla="*/ 133 w 144"/>
              <a:gd name="T19" fmla="*/ 24 h 107"/>
              <a:gd name="T20" fmla="*/ 109 w 144"/>
              <a:gd name="T21" fmla="*/ 51 h 107"/>
              <a:gd name="T22" fmla="*/ 108 w 144"/>
              <a:gd name="T23" fmla="*/ 53 h 107"/>
              <a:gd name="T24" fmla="*/ 115 w 144"/>
              <a:gd name="T25" fmla="*/ 55 h 107"/>
              <a:gd name="T26" fmla="*/ 117 w 144"/>
              <a:gd name="T27" fmla="*/ 52 h 107"/>
              <a:gd name="T28" fmla="*/ 118 w 144"/>
              <a:gd name="T29" fmla="*/ 56 h 107"/>
              <a:gd name="T30" fmla="*/ 119 w 144"/>
              <a:gd name="T31" fmla="*/ 55 h 107"/>
              <a:gd name="T32" fmla="*/ 118 w 144"/>
              <a:gd name="T33" fmla="*/ 55 h 107"/>
              <a:gd name="T34" fmla="*/ 122 w 144"/>
              <a:gd name="T35" fmla="*/ 57 h 107"/>
              <a:gd name="T36" fmla="*/ 121 w 144"/>
              <a:gd name="T37" fmla="*/ 56 h 107"/>
              <a:gd name="T38" fmla="*/ 125 w 144"/>
              <a:gd name="T39" fmla="*/ 59 h 107"/>
              <a:gd name="T40" fmla="*/ 124 w 144"/>
              <a:gd name="T41" fmla="*/ 57 h 107"/>
              <a:gd name="T42" fmla="*/ 64 w 144"/>
              <a:gd name="T43" fmla="*/ 85 h 107"/>
              <a:gd name="T44" fmla="*/ 21 w 144"/>
              <a:gd name="T45" fmla="*/ 72 h 107"/>
              <a:gd name="T46" fmla="*/ 20 w 144"/>
              <a:gd name="T47" fmla="*/ 70 h 107"/>
              <a:gd name="T48" fmla="*/ 23 w 144"/>
              <a:gd name="T49" fmla="*/ 72 h 107"/>
              <a:gd name="T50" fmla="*/ 23 w 144"/>
              <a:gd name="T51" fmla="*/ 71 h 107"/>
              <a:gd name="T52" fmla="*/ 26 w 144"/>
              <a:gd name="T53" fmla="*/ 72 h 107"/>
              <a:gd name="T54" fmla="*/ 28 w 144"/>
              <a:gd name="T55" fmla="*/ 69 h 107"/>
              <a:gd name="T56" fmla="*/ 28 w 144"/>
              <a:gd name="T57" fmla="*/ 70 h 107"/>
              <a:gd name="T58" fmla="*/ 27 w 144"/>
              <a:gd name="T59" fmla="*/ 72 h 107"/>
              <a:gd name="T60" fmla="*/ 33 w 144"/>
              <a:gd name="T61" fmla="*/ 73 h 107"/>
              <a:gd name="T62" fmla="*/ 30 w 144"/>
              <a:gd name="T63" fmla="*/ 72 h 107"/>
              <a:gd name="T64" fmla="*/ 42 w 144"/>
              <a:gd name="T65" fmla="*/ 70 h 107"/>
              <a:gd name="T66" fmla="*/ 41 w 144"/>
              <a:gd name="T67" fmla="*/ 70 h 107"/>
              <a:gd name="T68" fmla="*/ 45 w 144"/>
              <a:gd name="T69" fmla="*/ 69 h 107"/>
              <a:gd name="T70" fmla="*/ 43 w 144"/>
              <a:gd name="T71" fmla="*/ 72 h 107"/>
              <a:gd name="T72" fmla="*/ 49 w 144"/>
              <a:gd name="T73" fmla="*/ 70 h 107"/>
              <a:gd name="T74" fmla="*/ 49 w 144"/>
              <a:gd name="T75" fmla="*/ 69 h 107"/>
              <a:gd name="T76" fmla="*/ 50 w 144"/>
              <a:gd name="T77" fmla="*/ 72 h 107"/>
              <a:gd name="T78" fmla="*/ 51 w 144"/>
              <a:gd name="T79" fmla="*/ 71 h 107"/>
              <a:gd name="T80" fmla="*/ 53 w 144"/>
              <a:gd name="T81" fmla="*/ 71 h 107"/>
              <a:gd name="T82" fmla="*/ 60 w 144"/>
              <a:gd name="T83" fmla="*/ 70 h 107"/>
              <a:gd name="T84" fmla="*/ 60 w 144"/>
              <a:gd name="T85" fmla="*/ 69 h 107"/>
              <a:gd name="T86" fmla="*/ 60 w 144"/>
              <a:gd name="T87" fmla="*/ 72 h 107"/>
              <a:gd name="T88" fmla="*/ 64 w 144"/>
              <a:gd name="T89" fmla="*/ 70 h 107"/>
              <a:gd name="T90" fmla="*/ 63 w 144"/>
              <a:gd name="T91" fmla="*/ 71 h 107"/>
              <a:gd name="T92" fmla="*/ 64 w 144"/>
              <a:gd name="T93" fmla="*/ 71 h 107"/>
              <a:gd name="T94" fmla="*/ 67 w 144"/>
              <a:gd name="T95" fmla="*/ 70 h 107"/>
              <a:gd name="T96" fmla="*/ 69 w 144"/>
              <a:gd name="T97" fmla="*/ 72 h 107"/>
              <a:gd name="T98" fmla="*/ 71 w 144"/>
              <a:gd name="T99" fmla="*/ 70 h 107"/>
              <a:gd name="T100" fmla="*/ 73 w 144"/>
              <a:gd name="T101" fmla="*/ 70 h 107"/>
              <a:gd name="T102" fmla="*/ 79 w 144"/>
              <a:gd name="T103" fmla="*/ 73 h 107"/>
              <a:gd name="T104" fmla="*/ 80 w 144"/>
              <a:gd name="T105" fmla="*/ 72 h 107"/>
              <a:gd name="T106" fmla="*/ 83 w 144"/>
              <a:gd name="T107" fmla="*/ 72 h 107"/>
              <a:gd name="T108" fmla="*/ 84 w 144"/>
              <a:gd name="T109" fmla="*/ 72 h 107"/>
              <a:gd name="T110" fmla="*/ 83 w 144"/>
              <a:gd name="T111" fmla="*/ 72 h 107"/>
              <a:gd name="T112" fmla="*/ 88 w 144"/>
              <a:gd name="T113" fmla="*/ 73 h 107"/>
              <a:gd name="T114" fmla="*/ 87 w 144"/>
              <a:gd name="T115" fmla="*/ 72 h 107"/>
              <a:gd name="T116" fmla="*/ 91 w 144"/>
              <a:gd name="T117" fmla="*/ 73 h 107"/>
              <a:gd name="T118" fmla="*/ 91 w 144"/>
              <a:gd name="T119" fmla="*/ 6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4" h="107">
                <a:moveTo>
                  <a:pt x="142" y="26"/>
                </a:moveTo>
                <a:cubicBezTo>
                  <a:pt x="142" y="26"/>
                  <a:pt x="142" y="26"/>
                  <a:pt x="142" y="26"/>
                </a:cubicBezTo>
                <a:cubicBezTo>
                  <a:pt x="141" y="23"/>
                  <a:pt x="138" y="21"/>
                  <a:pt x="135" y="20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73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0" y="0"/>
                  <a:pt x="66" y="1"/>
                  <a:pt x="63" y="2"/>
                </a:cubicBezTo>
                <a:cubicBezTo>
                  <a:pt x="60" y="4"/>
                  <a:pt x="58" y="7"/>
                  <a:pt x="56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1" y="28"/>
                  <a:pt x="51" y="28"/>
                  <a:pt x="51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1" y="28"/>
                  <a:pt x="7" y="29"/>
                  <a:pt x="4" y="32"/>
                </a:cubicBezTo>
                <a:cubicBezTo>
                  <a:pt x="2" y="35"/>
                  <a:pt x="0" y="39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6"/>
                  <a:pt x="2" y="100"/>
                  <a:pt x="4" y="103"/>
                </a:cubicBezTo>
                <a:cubicBezTo>
                  <a:pt x="7" y="106"/>
                  <a:pt x="11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93" y="107"/>
                  <a:pt x="97" y="106"/>
                  <a:pt x="100" y="103"/>
                </a:cubicBezTo>
                <a:cubicBezTo>
                  <a:pt x="102" y="100"/>
                  <a:pt x="104" y="96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8" y="88"/>
                  <a:pt x="121" y="87"/>
                  <a:pt x="124" y="86"/>
                </a:cubicBezTo>
                <a:cubicBezTo>
                  <a:pt x="127" y="84"/>
                  <a:pt x="130" y="81"/>
                  <a:pt x="131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43" y="36"/>
                  <a:pt x="143" y="36"/>
                  <a:pt x="143" y="36"/>
                </a:cubicBezTo>
                <a:cubicBezTo>
                  <a:pt x="143" y="36"/>
                  <a:pt x="143" y="36"/>
                  <a:pt x="143" y="36"/>
                </a:cubicBezTo>
                <a:cubicBezTo>
                  <a:pt x="144" y="33"/>
                  <a:pt x="144" y="29"/>
                  <a:pt x="142" y="26"/>
                </a:cubicBezTo>
                <a:close/>
                <a:moveTo>
                  <a:pt x="56" y="26"/>
                </a:moveTo>
                <a:cubicBezTo>
                  <a:pt x="61" y="28"/>
                  <a:pt x="61" y="28"/>
                  <a:pt x="61" y="28"/>
                </a:cubicBezTo>
                <a:cubicBezTo>
                  <a:pt x="55" y="28"/>
                  <a:pt x="55" y="28"/>
                  <a:pt x="55" y="28"/>
                </a:cubicBezTo>
                <a:lnTo>
                  <a:pt x="56" y="26"/>
                </a:lnTo>
                <a:close/>
                <a:moveTo>
                  <a:pt x="100" y="92"/>
                </a:moveTo>
                <a:cubicBezTo>
                  <a:pt x="100" y="98"/>
                  <a:pt x="95" y="103"/>
                  <a:pt x="89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9" y="103"/>
                  <a:pt x="4" y="98"/>
                  <a:pt x="4" y="92"/>
                </a:cubicBezTo>
                <a:cubicBezTo>
                  <a:pt x="4" y="61"/>
                  <a:pt x="4" y="61"/>
                  <a:pt x="4" y="61"/>
                </a:cubicBezTo>
                <a:cubicBezTo>
                  <a:pt x="100" y="61"/>
                  <a:pt x="100" y="61"/>
                  <a:pt x="100" y="61"/>
                </a:cubicBezTo>
                <a:lnTo>
                  <a:pt x="100" y="92"/>
                </a:lnTo>
                <a:close/>
                <a:moveTo>
                  <a:pt x="100" y="48"/>
                </a:moveTo>
                <a:cubicBezTo>
                  <a:pt x="4" y="48"/>
                  <a:pt x="4" y="48"/>
                  <a:pt x="4" y="4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37"/>
                  <a:pt x="9" y="32"/>
                  <a:pt x="15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95" y="32"/>
                  <a:pt x="100" y="37"/>
                  <a:pt x="100" y="43"/>
                </a:cubicBezTo>
                <a:lnTo>
                  <a:pt x="100" y="48"/>
                </a:lnTo>
                <a:close/>
                <a:moveTo>
                  <a:pt x="127" y="77"/>
                </a:moveTo>
                <a:cubicBezTo>
                  <a:pt x="126" y="82"/>
                  <a:pt x="120" y="84"/>
                  <a:pt x="115" y="83"/>
                </a:cubicBezTo>
                <a:cubicBezTo>
                  <a:pt x="104" y="79"/>
                  <a:pt x="104" y="79"/>
                  <a:pt x="104" y="79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04" y="63"/>
                  <a:pt x="104" y="63"/>
                  <a:pt x="104" y="63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2"/>
                  <a:pt x="107" y="52"/>
                  <a:pt x="106" y="52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7" y="51"/>
                  <a:pt x="107" y="50"/>
                  <a:pt x="107" y="50"/>
                </a:cubicBezTo>
                <a:cubicBezTo>
                  <a:pt x="107" y="50"/>
                  <a:pt x="107" y="50"/>
                  <a:pt x="107" y="49"/>
                </a:cubicBezTo>
                <a:cubicBezTo>
                  <a:pt x="107" y="49"/>
                  <a:pt x="107" y="49"/>
                  <a:pt x="106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6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50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5" y="50"/>
                  <a:pt x="105" y="50"/>
                  <a:pt x="106" y="50"/>
                </a:cubicBezTo>
                <a:cubicBezTo>
                  <a:pt x="106" y="50"/>
                  <a:pt x="106" y="49"/>
                  <a:pt x="106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6" y="49"/>
                  <a:pt x="107" y="50"/>
                  <a:pt x="107" y="50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6" y="51"/>
                  <a:pt x="106" y="51"/>
                  <a:pt x="104" y="51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2"/>
                  <a:pt x="104" y="41"/>
                  <a:pt x="104" y="41"/>
                </a:cubicBezTo>
                <a:cubicBezTo>
                  <a:pt x="135" y="50"/>
                  <a:pt x="135" y="50"/>
                  <a:pt x="135" y="50"/>
                </a:cubicBezTo>
                <a:lnTo>
                  <a:pt x="127" y="77"/>
                </a:lnTo>
                <a:close/>
                <a:moveTo>
                  <a:pt x="140" y="35"/>
                </a:moveTo>
                <a:cubicBezTo>
                  <a:pt x="138" y="40"/>
                  <a:pt x="138" y="40"/>
                  <a:pt x="138" y="40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1"/>
                  <a:pt x="60" y="11"/>
                  <a:pt x="60" y="11"/>
                </a:cubicBezTo>
                <a:cubicBezTo>
                  <a:pt x="62" y="6"/>
                  <a:pt x="67" y="3"/>
                  <a:pt x="72" y="5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38" y="25"/>
                  <a:pt x="141" y="30"/>
                  <a:pt x="140" y="35"/>
                </a:cubicBezTo>
                <a:close/>
                <a:moveTo>
                  <a:pt x="110" y="54"/>
                </a:moveTo>
                <a:cubicBezTo>
                  <a:pt x="107" y="53"/>
                  <a:pt x="107" y="53"/>
                  <a:pt x="107" y="53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2"/>
                  <a:pt x="109" y="52"/>
                  <a:pt x="110" y="51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1"/>
                  <a:pt x="110" y="50"/>
                  <a:pt x="109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0"/>
                  <a:pt x="109" y="50"/>
                  <a:pt x="109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1"/>
                  <a:pt x="108" y="51"/>
                  <a:pt x="108" y="51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51"/>
                  <a:pt x="108" y="50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0"/>
                  <a:pt x="109" y="50"/>
                  <a:pt x="110" y="5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0" y="51"/>
                  <a:pt x="110" y="52"/>
                  <a:pt x="110" y="52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109" y="52"/>
                  <a:pt x="109" y="52"/>
                  <a:pt x="108" y="53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lnTo>
                  <a:pt x="110" y="54"/>
                </a:lnTo>
                <a:close/>
                <a:moveTo>
                  <a:pt x="115" y="55"/>
                </a:move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56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4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5" y="55"/>
                  <a:pt x="115" y="55"/>
                  <a:pt x="115" y="55"/>
                </a:cubicBezTo>
                <a:close/>
                <a:moveTo>
                  <a:pt x="115" y="54"/>
                </a:moveTo>
                <a:cubicBezTo>
                  <a:pt x="116" y="53"/>
                  <a:pt x="116" y="53"/>
                  <a:pt x="116" y="53"/>
                </a:cubicBezTo>
                <a:cubicBezTo>
                  <a:pt x="115" y="54"/>
                  <a:pt x="115" y="54"/>
                  <a:pt x="115" y="54"/>
                </a:cubicBezTo>
                <a:close/>
                <a:moveTo>
                  <a:pt x="118" y="56"/>
                </a:move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5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9" y="56"/>
                  <a:pt x="119" y="56"/>
                  <a:pt x="119" y="56"/>
                </a:cubicBezTo>
                <a:lnTo>
                  <a:pt x="118" y="56"/>
                </a:lnTo>
                <a:close/>
                <a:moveTo>
                  <a:pt x="118" y="55"/>
                </a:moveTo>
                <a:cubicBezTo>
                  <a:pt x="119" y="54"/>
                  <a:pt x="119" y="54"/>
                  <a:pt x="119" y="54"/>
                </a:cubicBezTo>
                <a:cubicBezTo>
                  <a:pt x="119" y="55"/>
                  <a:pt x="119" y="55"/>
                  <a:pt x="119" y="55"/>
                </a:cubicBezTo>
                <a:lnTo>
                  <a:pt x="118" y="55"/>
                </a:lnTo>
                <a:close/>
                <a:moveTo>
                  <a:pt x="122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6"/>
                  <a:pt x="123" y="56"/>
                </a:cubicBezTo>
                <a:cubicBezTo>
                  <a:pt x="123" y="56"/>
                  <a:pt x="123" y="56"/>
                  <a:pt x="122" y="56"/>
                </a:cubicBezTo>
                <a:cubicBezTo>
                  <a:pt x="123" y="54"/>
                  <a:pt x="123" y="54"/>
                  <a:pt x="123" y="54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2" y="57"/>
                  <a:pt x="122" y="57"/>
                  <a:pt x="122" y="57"/>
                </a:cubicBezTo>
                <a:close/>
                <a:moveTo>
                  <a:pt x="121" y="56"/>
                </a:moveTo>
                <a:cubicBezTo>
                  <a:pt x="122" y="55"/>
                  <a:pt x="122" y="55"/>
                  <a:pt x="122" y="55"/>
                </a:cubicBezTo>
                <a:cubicBezTo>
                  <a:pt x="122" y="56"/>
                  <a:pt x="122" y="56"/>
                  <a:pt x="122" y="56"/>
                </a:cubicBezTo>
                <a:lnTo>
                  <a:pt x="121" y="56"/>
                </a:lnTo>
                <a:close/>
                <a:moveTo>
                  <a:pt x="125" y="58"/>
                </a:moveTo>
                <a:cubicBezTo>
                  <a:pt x="125" y="58"/>
                  <a:pt x="125" y="58"/>
                  <a:pt x="125" y="58"/>
                </a:cubicBezTo>
                <a:cubicBezTo>
                  <a:pt x="125" y="58"/>
                  <a:pt x="124" y="58"/>
                  <a:pt x="12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5" y="58"/>
                  <a:pt x="125" y="58"/>
                  <a:pt x="125" y="58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5" y="58"/>
                  <a:pt x="125" y="58"/>
                </a:cubicBezTo>
                <a:cubicBezTo>
                  <a:pt x="125" y="58"/>
                  <a:pt x="125" y="58"/>
                  <a:pt x="125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5" y="58"/>
                  <a:pt x="125" y="58"/>
                  <a:pt x="125" y="58"/>
                </a:cubicBezTo>
                <a:close/>
                <a:moveTo>
                  <a:pt x="124" y="57"/>
                </a:moveTo>
                <a:cubicBezTo>
                  <a:pt x="125" y="56"/>
                  <a:pt x="125" y="56"/>
                  <a:pt x="125" y="56"/>
                </a:cubicBezTo>
                <a:cubicBezTo>
                  <a:pt x="125" y="57"/>
                  <a:pt x="125" y="57"/>
                  <a:pt x="125" y="57"/>
                </a:cubicBezTo>
                <a:lnTo>
                  <a:pt x="124" y="57"/>
                </a:lnTo>
                <a:close/>
                <a:moveTo>
                  <a:pt x="64" y="85"/>
                </a:moveTo>
                <a:cubicBezTo>
                  <a:pt x="90" y="85"/>
                  <a:pt x="90" y="85"/>
                  <a:pt x="90" y="85"/>
                </a:cubicBezTo>
                <a:cubicBezTo>
                  <a:pt x="90" y="96"/>
                  <a:pt x="90" y="96"/>
                  <a:pt x="90" y="96"/>
                </a:cubicBezTo>
                <a:cubicBezTo>
                  <a:pt x="64" y="96"/>
                  <a:pt x="64" y="96"/>
                  <a:pt x="64" y="96"/>
                </a:cubicBezTo>
                <a:lnTo>
                  <a:pt x="64" y="85"/>
                </a:lnTo>
                <a:close/>
                <a:moveTo>
                  <a:pt x="14" y="73"/>
                </a:moveTo>
                <a:cubicBezTo>
                  <a:pt x="11" y="71"/>
                  <a:pt x="11" y="71"/>
                  <a:pt x="11" y="71"/>
                </a:cubicBezTo>
                <a:cubicBezTo>
                  <a:pt x="14" y="69"/>
                  <a:pt x="14" y="69"/>
                  <a:pt x="14" y="69"/>
                </a:cubicBezTo>
                <a:lnTo>
                  <a:pt x="14" y="73"/>
                </a:lnTo>
                <a:close/>
                <a:moveTo>
                  <a:pt x="19" y="70"/>
                </a:moveTo>
                <a:cubicBezTo>
                  <a:pt x="19" y="70"/>
                  <a:pt x="19" y="70"/>
                  <a:pt x="19" y="70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72"/>
                  <a:pt x="20" y="72"/>
                  <a:pt x="20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3"/>
                  <a:pt x="21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3"/>
                  <a:pt x="19" y="72"/>
                  <a:pt x="19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0"/>
                  <a:pt x="20" y="70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lose/>
                <a:moveTo>
                  <a:pt x="24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72"/>
                  <a:pt x="25" y="71"/>
                  <a:pt x="25" y="71"/>
                </a:cubicBezTo>
                <a:cubicBezTo>
                  <a:pt x="25" y="72"/>
                  <a:pt x="24" y="72"/>
                  <a:pt x="24" y="72"/>
                </a:cubicBezTo>
                <a:cubicBezTo>
                  <a:pt x="24" y="72"/>
                  <a:pt x="24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3"/>
                  <a:pt x="23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4" y="73"/>
                  <a:pt x="24" y="73"/>
                  <a:pt x="25" y="73"/>
                </a:cubicBezTo>
                <a:cubicBezTo>
                  <a:pt x="25" y="72"/>
                  <a:pt x="25" y="72"/>
                  <a:pt x="25" y="71"/>
                </a:cubicBezTo>
                <a:cubicBezTo>
                  <a:pt x="25" y="71"/>
                  <a:pt x="25" y="70"/>
                  <a:pt x="25" y="70"/>
                </a:cubicBezTo>
                <a:cubicBezTo>
                  <a:pt x="25" y="70"/>
                  <a:pt x="25" y="69"/>
                  <a:pt x="25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3" y="69"/>
                  <a:pt x="23" y="69"/>
                  <a:pt x="23" y="69"/>
                </a:cubicBezTo>
                <a:cubicBezTo>
                  <a:pt x="23" y="70"/>
                  <a:pt x="23" y="70"/>
                  <a:pt x="23" y="70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2"/>
                  <a:pt x="23" y="72"/>
                  <a:pt x="24" y="72"/>
                </a:cubicBezTo>
                <a:close/>
                <a:moveTo>
                  <a:pt x="23" y="70"/>
                </a:moveTo>
                <a:cubicBezTo>
                  <a:pt x="24" y="70"/>
                  <a:pt x="24" y="69"/>
                  <a:pt x="24" y="69"/>
                </a:cubicBezTo>
                <a:cubicBezTo>
                  <a:pt x="24" y="69"/>
                  <a:pt x="24" y="70"/>
                  <a:pt x="24" y="70"/>
                </a:cubicBezTo>
                <a:cubicBezTo>
                  <a:pt x="24" y="70"/>
                  <a:pt x="25" y="70"/>
                  <a:pt x="25" y="70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3" y="71"/>
                </a:cubicBezTo>
                <a:cubicBezTo>
                  <a:pt x="23" y="71"/>
                  <a:pt x="23" y="70"/>
                  <a:pt x="23" y="70"/>
                </a:cubicBezTo>
                <a:cubicBezTo>
                  <a:pt x="23" y="70"/>
                  <a:pt x="23" y="70"/>
                  <a:pt x="23" y="70"/>
                </a:cubicBezTo>
                <a:close/>
                <a:moveTo>
                  <a:pt x="26" y="72"/>
                </a:moveTo>
                <a:cubicBezTo>
                  <a:pt x="26" y="72"/>
                  <a:pt x="26" y="72"/>
                  <a:pt x="26" y="72"/>
                </a:cubicBezTo>
                <a:cubicBezTo>
                  <a:pt x="26" y="73"/>
                  <a:pt x="27" y="73"/>
                  <a:pt x="27" y="73"/>
                </a:cubicBezTo>
                <a:cubicBezTo>
                  <a:pt x="27" y="73"/>
                  <a:pt x="27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9" y="73"/>
                  <a:pt x="29" y="73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69"/>
                  <a:pt x="29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6" y="69"/>
                  <a:pt x="26" y="70"/>
                  <a:pt x="26" y="70"/>
                </a:cubicBezTo>
                <a:cubicBezTo>
                  <a:pt x="26" y="70"/>
                  <a:pt x="26" y="70"/>
                  <a:pt x="26" y="71"/>
                </a:cubicBezTo>
                <a:cubicBezTo>
                  <a:pt x="26" y="71"/>
                  <a:pt x="27" y="71"/>
                  <a:pt x="27" y="71"/>
                </a:cubicBezTo>
                <a:cubicBezTo>
                  <a:pt x="27" y="71"/>
                  <a:pt x="26" y="71"/>
                  <a:pt x="26" y="71"/>
                </a:cubicBezTo>
                <a:cubicBezTo>
                  <a:pt x="26" y="72"/>
                  <a:pt x="26" y="72"/>
                  <a:pt x="26" y="72"/>
                </a:cubicBezTo>
                <a:close/>
                <a:moveTo>
                  <a:pt x="27" y="70"/>
                </a:moveTo>
                <a:cubicBezTo>
                  <a:pt x="27" y="70"/>
                  <a:pt x="27" y="69"/>
                  <a:pt x="28" y="69"/>
                </a:cubicBezTo>
                <a:cubicBezTo>
                  <a:pt x="28" y="69"/>
                  <a:pt x="28" y="70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1"/>
                  <a:pt x="28" y="71"/>
                  <a:pt x="28" y="71"/>
                </a:cubicBezTo>
                <a:cubicBezTo>
                  <a:pt x="27" y="71"/>
                  <a:pt x="27" y="71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27" y="71"/>
                </a:moveTo>
                <a:cubicBezTo>
                  <a:pt x="27" y="71"/>
                  <a:pt x="27" y="71"/>
                  <a:pt x="28" y="71"/>
                </a:cubicBezTo>
                <a:cubicBezTo>
                  <a:pt x="28" y="71"/>
                  <a:pt x="28" y="71"/>
                  <a:pt x="28" y="71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7" y="72"/>
                  <a:pt x="27" y="71"/>
                </a:cubicBezTo>
                <a:close/>
                <a:moveTo>
                  <a:pt x="32" y="72"/>
                </a:moveTo>
                <a:cubicBezTo>
                  <a:pt x="32" y="72"/>
                  <a:pt x="32" y="72"/>
                  <a:pt x="32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3"/>
                  <a:pt x="33" y="72"/>
                  <a:pt x="33" y="72"/>
                </a:cubicBezTo>
                <a:cubicBezTo>
                  <a:pt x="33" y="72"/>
                  <a:pt x="33" y="72"/>
                  <a:pt x="32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1"/>
                  <a:pt x="33" y="71"/>
                  <a:pt x="32" y="71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2" y="72"/>
                  <a:pt x="32" y="72"/>
                  <a:pt x="32" y="72"/>
                </a:cubicBezTo>
                <a:close/>
                <a:moveTo>
                  <a:pt x="31" y="71"/>
                </a:moveTo>
                <a:cubicBezTo>
                  <a:pt x="32" y="70"/>
                  <a:pt x="32" y="70"/>
                  <a:pt x="32" y="70"/>
                </a:cubicBezTo>
                <a:cubicBezTo>
                  <a:pt x="32" y="71"/>
                  <a:pt x="32" y="71"/>
                  <a:pt x="32" y="71"/>
                </a:cubicBezTo>
                <a:lnTo>
                  <a:pt x="31" y="71"/>
                </a:lnTo>
                <a:close/>
                <a:moveTo>
                  <a:pt x="40" y="73"/>
                </a:moveTo>
                <a:cubicBezTo>
                  <a:pt x="40" y="73"/>
                  <a:pt x="40" y="73"/>
                  <a:pt x="40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2"/>
                  <a:pt x="42" y="72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70"/>
                  <a:pt x="42" y="70"/>
                  <a:pt x="42" y="70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1" y="69"/>
                  <a:pt x="40" y="69"/>
                </a:cubicBezTo>
                <a:cubicBezTo>
                  <a:pt x="40" y="69"/>
                  <a:pt x="40" y="69"/>
                  <a:pt x="39" y="69"/>
                </a:cubicBezTo>
                <a:cubicBezTo>
                  <a:pt x="39" y="70"/>
                  <a:pt x="39" y="70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3"/>
                  <a:pt x="40" y="73"/>
                  <a:pt x="40" y="73"/>
                </a:cubicBezTo>
                <a:close/>
                <a:moveTo>
                  <a:pt x="40" y="71"/>
                </a:moveTo>
                <a:cubicBezTo>
                  <a:pt x="40" y="70"/>
                  <a:pt x="40" y="70"/>
                  <a:pt x="40" y="70"/>
                </a:cubicBezTo>
                <a:cubicBezTo>
                  <a:pt x="40" y="70"/>
                  <a:pt x="40" y="69"/>
                  <a:pt x="40" y="69"/>
                </a:cubicBezTo>
                <a:cubicBezTo>
                  <a:pt x="41" y="69"/>
                  <a:pt x="41" y="70"/>
                  <a:pt x="41" y="70"/>
                </a:cubicBezTo>
                <a:cubicBezTo>
                  <a:pt x="41" y="70"/>
                  <a:pt x="41" y="70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2"/>
                  <a:pt x="41" y="72"/>
                  <a:pt x="4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0" y="72"/>
                  <a:pt x="40" y="71"/>
                </a:cubicBezTo>
                <a:close/>
                <a:moveTo>
                  <a:pt x="43" y="70"/>
                </a:moveTo>
                <a:cubicBezTo>
                  <a:pt x="43" y="70"/>
                  <a:pt x="43" y="70"/>
                  <a:pt x="43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6" y="72"/>
                </a:cubicBezTo>
                <a:cubicBezTo>
                  <a:pt x="46" y="72"/>
                  <a:pt x="46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2"/>
                  <a:pt x="43" y="72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0"/>
                  <a:pt x="44" y="70"/>
                  <a:pt x="44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lose/>
                <a:moveTo>
                  <a:pt x="49" y="73"/>
                </a:moveTo>
                <a:cubicBezTo>
                  <a:pt x="46" y="73"/>
                  <a:pt x="46" y="73"/>
                  <a:pt x="46" y="73"/>
                </a:cubicBezTo>
                <a:cubicBezTo>
                  <a:pt x="46" y="72"/>
                  <a:pt x="46" y="72"/>
                  <a:pt x="46" y="72"/>
                </a:cubicBezTo>
                <a:cubicBezTo>
                  <a:pt x="48" y="71"/>
                  <a:pt x="48" y="71"/>
                  <a:pt x="49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8" y="70"/>
                  <a:pt x="48" y="69"/>
                  <a:pt x="48" y="69"/>
                </a:cubicBezTo>
                <a:cubicBezTo>
                  <a:pt x="48" y="69"/>
                  <a:pt x="48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69"/>
                </a:cubicBezTo>
                <a:cubicBezTo>
                  <a:pt x="47" y="69"/>
                  <a:pt x="47" y="69"/>
                  <a:pt x="47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9" y="69"/>
                  <a:pt x="49" y="69"/>
                </a:cubicBezTo>
                <a:cubicBezTo>
                  <a:pt x="49" y="69"/>
                  <a:pt x="49" y="70"/>
                  <a:pt x="49" y="70"/>
                </a:cubicBezTo>
                <a:cubicBezTo>
                  <a:pt x="49" y="70"/>
                  <a:pt x="49" y="70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1"/>
                  <a:pt x="48" y="72"/>
                  <a:pt x="47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3"/>
                  <a:pt x="49" y="73"/>
                </a:cubicBezTo>
                <a:close/>
                <a:moveTo>
                  <a:pt x="51" y="73"/>
                </a:moveTo>
                <a:cubicBezTo>
                  <a:pt x="50" y="73"/>
                  <a:pt x="50" y="73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2" y="72"/>
                  <a:pt x="52" y="72"/>
                </a:cubicBezTo>
                <a:cubicBezTo>
                  <a:pt x="52" y="72"/>
                  <a:pt x="52" y="72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1"/>
                  <a:pt x="53" y="71"/>
                  <a:pt x="53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2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69"/>
                  <a:pt x="51" y="69"/>
                  <a:pt x="51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70"/>
                  <a:pt x="53" y="70"/>
                  <a:pt x="53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3" y="70"/>
                  <a:pt x="53" y="71"/>
                </a:cubicBezTo>
                <a:cubicBezTo>
                  <a:pt x="53" y="71"/>
                  <a:pt x="53" y="71"/>
                  <a:pt x="53" y="72"/>
                </a:cubicBezTo>
                <a:cubicBezTo>
                  <a:pt x="53" y="72"/>
                  <a:pt x="53" y="72"/>
                  <a:pt x="53" y="73"/>
                </a:cubicBezTo>
                <a:cubicBezTo>
                  <a:pt x="53" y="73"/>
                  <a:pt x="52" y="73"/>
                  <a:pt x="52" y="73"/>
                </a:cubicBezTo>
                <a:cubicBezTo>
                  <a:pt x="51" y="73"/>
                  <a:pt x="51" y="73"/>
                  <a:pt x="51" y="73"/>
                </a:cubicBezTo>
                <a:close/>
                <a:moveTo>
                  <a:pt x="60" y="73"/>
                </a:moveTo>
                <a:cubicBezTo>
                  <a:pt x="60" y="73"/>
                  <a:pt x="60" y="73"/>
                  <a:pt x="60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1"/>
                  <a:pt x="62" y="71"/>
                  <a:pt x="61" y="71"/>
                </a:cubicBezTo>
                <a:cubicBezTo>
                  <a:pt x="61" y="70"/>
                  <a:pt x="61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1"/>
                  <a:pt x="60" y="71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70"/>
                  <a:pt x="61" y="70"/>
                </a:cubicBezTo>
                <a:cubicBezTo>
                  <a:pt x="61" y="70"/>
                  <a:pt x="62" y="69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0" y="69"/>
                  <a:pt x="60" y="69"/>
                </a:cubicBezTo>
                <a:cubicBezTo>
                  <a:pt x="60" y="69"/>
                  <a:pt x="59" y="69"/>
                  <a:pt x="59" y="70"/>
                </a:cubicBezTo>
                <a:cubicBezTo>
                  <a:pt x="59" y="70"/>
                  <a:pt x="59" y="70"/>
                  <a:pt x="59" y="71"/>
                </a:cubicBezTo>
                <a:cubicBezTo>
                  <a:pt x="59" y="71"/>
                  <a:pt x="59" y="72"/>
                  <a:pt x="59" y="72"/>
                </a:cubicBezTo>
                <a:cubicBezTo>
                  <a:pt x="59" y="72"/>
                  <a:pt x="59" y="73"/>
                  <a:pt x="60" y="73"/>
                </a:cubicBezTo>
                <a:close/>
                <a:moveTo>
                  <a:pt x="60" y="71"/>
                </a:moveTo>
                <a:cubicBezTo>
                  <a:pt x="60" y="71"/>
                  <a:pt x="60" y="71"/>
                  <a:pt x="60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2"/>
                  <a:pt x="61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2"/>
                  <a:pt x="61" y="72"/>
                  <a:pt x="60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1"/>
                  <a:pt x="60" y="71"/>
                  <a:pt x="60" y="71"/>
                </a:cubicBezTo>
                <a:close/>
                <a:moveTo>
                  <a:pt x="63" y="73"/>
                </a:moveTo>
                <a:cubicBezTo>
                  <a:pt x="64" y="73"/>
                  <a:pt x="64" y="73"/>
                  <a:pt x="64" y="73"/>
                </a:cubicBezTo>
                <a:cubicBezTo>
                  <a:pt x="65" y="73"/>
                  <a:pt x="65" y="73"/>
                  <a:pt x="65" y="73"/>
                </a:cubicBezTo>
                <a:cubicBezTo>
                  <a:pt x="65" y="72"/>
                  <a:pt x="66" y="72"/>
                  <a:pt x="66" y="72"/>
                </a:cubicBezTo>
                <a:cubicBezTo>
                  <a:pt x="66" y="71"/>
                  <a:pt x="65" y="71"/>
                  <a:pt x="65" y="71"/>
                </a:cubicBezTo>
                <a:cubicBezTo>
                  <a:pt x="65" y="70"/>
                  <a:pt x="65" y="70"/>
                  <a:pt x="64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70"/>
                  <a:pt x="64" y="71"/>
                  <a:pt x="63" y="71"/>
                </a:cubicBezTo>
                <a:cubicBezTo>
                  <a:pt x="63" y="70"/>
                  <a:pt x="64" y="70"/>
                  <a:pt x="64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69"/>
                  <a:pt x="65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69"/>
                  <a:pt x="65" y="70"/>
                  <a:pt x="65" y="70"/>
                </a:cubicBezTo>
                <a:cubicBezTo>
                  <a:pt x="65" y="70"/>
                  <a:pt x="65" y="69"/>
                  <a:pt x="65" y="69"/>
                </a:cubicBezTo>
                <a:cubicBezTo>
                  <a:pt x="65" y="69"/>
                  <a:pt x="66" y="69"/>
                  <a:pt x="66" y="69"/>
                </a:cubicBezTo>
                <a:cubicBezTo>
                  <a:pt x="66" y="69"/>
                  <a:pt x="65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4" y="69"/>
                  <a:pt x="63" y="69"/>
                  <a:pt x="63" y="70"/>
                </a:cubicBezTo>
                <a:cubicBezTo>
                  <a:pt x="63" y="70"/>
                  <a:pt x="63" y="70"/>
                  <a:pt x="63" y="71"/>
                </a:cubicBezTo>
                <a:cubicBezTo>
                  <a:pt x="63" y="71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lose/>
                <a:moveTo>
                  <a:pt x="64" y="71"/>
                </a:moveTo>
                <a:cubicBezTo>
                  <a:pt x="64" y="71"/>
                  <a:pt x="64" y="71"/>
                  <a:pt x="64" y="71"/>
                </a:cubicBezTo>
                <a:cubicBezTo>
                  <a:pt x="64" y="71"/>
                  <a:pt x="65" y="71"/>
                  <a:pt x="65" y="71"/>
                </a:cubicBezTo>
                <a:cubicBezTo>
                  <a:pt x="65" y="71"/>
                  <a:pt x="65" y="72"/>
                  <a:pt x="65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3" y="72"/>
                </a:cubicBezTo>
                <a:cubicBezTo>
                  <a:pt x="64" y="71"/>
                  <a:pt x="64" y="71"/>
                  <a:pt x="64" y="71"/>
                </a:cubicBezTo>
                <a:close/>
                <a:moveTo>
                  <a:pt x="69" y="73"/>
                </a:moveTo>
                <a:cubicBezTo>
                  <a:pt x="66" y="73"/>
                  <a:pt x="66" y="73"/>
                  <a:pt x="66" y="73"/>
                </a:cubicBezTo>
                <a:cubicBezTo>
                  <a:pt x="66" y="72"/>
                  <a:pt x="66" y="72"/>
                  <a:pt x="66" y="72"/>
                </a:cubicBezTo>
                <a:cubicBezTo>
                  <a:pt x="67" y="71"/>
                  <a:pt x="68" y="71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69"/>
                  <a:pt x="67" y="69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6" y="70"/>
                  <a:pt x="66" y="70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8" y="69"/>
                  <a:pt x="68" y="69"/>
                </a:cubicBezTo>
                <a:cubicBezTo>
                  <a:pt x="68" y="69"/>
                  <a:pt x="68" y="69"/>
                  <a:pt x="69" y="69"/>
                </a:cubicBezTo>
                <a:cubicBezTo>
                  <a:pt x="69" y="69"/>
                  <a:pt x="69" y="70"/>
                  <a:pt x="6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71"/>
                  <a:pt x="69" y="71"/>
                  <a:pt x="68" y="71"/>
                </a:cubicBezTo>
                <a:cubicBezTo>
                  <a:pt x="68" y="71"/>
                  <a:pt x="68" y="72"/>
                  <a:pt x="67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2"/>
                  <a:pt x="69" y="72"/>
                  <a:pt x="69" y="73"/>
                </a:cubicBezTo>
                <a:close/>
                <a:moveTo>
                  <a:pt x="73" y="73"/>
                </a:moveTo>
                <a:cubicBezTo>
                  <a:pt x="70" y="73"/>
                  <a:pt x="70" y="73"/>
                  <a:pt x="70" y="73"/>
                </a:cubicBezTo>
                <a:cubicBezTo>
                  <a:pt x="70" y="72"/>
                  <a:pt x="70" y="72"/>
                  <a:pt x="70" y="72"/>
                </a:cubicBezTo>
                <a:cubicBezTo>
                  <a:pt x="71" y="71"/>
                  <a:pt x="72" y="71"/>
                  <a:pt x="72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1" y="69"/>
                  <a:pt x="71" y="69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0" y="70"/>
                  <a:pt x="70" y="70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1" y="69"/>
                  <a:pt x="71" y="69"/>
                  <a:pt x="72" y="69"/>
                </a:cubicBezTo>
                <a:cubicBezTo>
                  <a:pt x="72" y="69"/>
                  <a:pt x="72" y="69"/>
                  <a:pt x="73" y="69"/>
                </a:cubicBezTo>
                <a:cubicBezTo>
                  <a:pt x="73" y="69"/>
                  <a:pt x="73" y="70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1"/>
                  <a:pt x="73" y="71"/>
                  <a:pt x="72" y="71"/>
                </a:cubicBezTo>
                <a:cubicBezTo>
                  <a:pt x="72" y="71"/>
                  <a:pt x="72" y="72"/>
                  <a:pt x="71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3"/>
                </a:cubicBezTo>
                <a:close/>
                <a:moveTo>
                  <a:pt x="79" y="72"/>
                </a:moveTo>
                <a:cubicBezTo>
                  <a:pt x="79" y="72"/>
                  <a:pt x="79" y="72"/>
                  <a:pt x="79" y="72"/>
                </a:cubicBezTo>
                <a:cubicBezTo>
                  <a:pt x="79" y="72"/>
                  <a:pt x="79" y="72"/>
                  <a:pt x="7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69"/>
                  <a:pt x="80" y="69"/>
                  <a:pt x="80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8" y="72"/>
                  <a:pt x="78" y="72"/>
                  <a:pt x="78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79" y="72"/>
                  <a:pt x="79" y="72"/>
                  <a:pt x="79" y="72"/>
                </a:cubicBezTo>
                <a:close/>
                <a:moveTo>
                  <a:pt x="78" y="72"/>
                </a:moveTo>
                <a:cubicBezTo>
                  <a:pt x="79" y="70"/>
                  <a:pt x="79" y="70"/>
                  <a:pt x="79" y="70"/>
                </a:cubicBezTo>
                <a:cubicBezTo>
                  <a:pt x="79" y="72"/>
                  <a:pt x="79" y="72"/>
                  <a:pt x="79" y="72"/>
                </a:cubicBezTo>
                <a:lnTo>
                  <a:pt x="78" y="72"/>
                </a:lnTo>
                <a:close/>
                <a:moveTo>
                  <a:pt x="83" y="72"/>
                </a:moveTo>
                <a:cubicBezTo>
                  <a:pt x="83" y="72"/>
                  <a:pt x="83" y="72"/>
                  <a:pt x="83" y="72"/>
                </a:cubicBezTo>
                <a:cubicBezTo>
                  <a:pt x="83" y="72"/>
                  <a:pt x="83" y="72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69"/>
                  <a:pt x="84" y="69"/>
                  <a:pt x="84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3" y="72"/>
                  <a:pt x="83" y="72"/>
                  <a:pt x="83" y="72"/>
                </a:cubicBezTo>
                <a:close/>
                <a:moveTo>
                  <a:pt x="82" y="72"/>
                </a:moveTo>
                <a:cubicBezTo>
                  <a:pt x="83" y="70"/>
                  <a:pt x="83" y="70"/>
                  <a:pt x="83" y="70"/>
                </a:cubicBezTo>
                <a:cubicBezTo>
                  <a:pt x="83" y="72"/>
                  <a:pt x="83" y="72"/>
                  <a:pt x="83" y="72"/>
                </a:cubicBezTo>
                <a:lnTo>
                  <a:pt x="82" y="72"/>
                </a:lnTo>
                <a:close/>
                <a:moveTo>
                  <a:pt x="87" y="72"/>
                </a:moveTo>
                <a:cubicBezTo>
                  <a:pt x="87" y="72"/>
                  <a:pt x="87" y="72"/>
                  <a:pt x="87" y="72"/>
                </a:cubicBezTo>
                <a:cubicBezTo>
                  <a:pt x="87" y="72"/>
                  <a:pt x="87" y="72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69"/>
                  <a:pt x="88" y="69"/>
                  <a:pt x="8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7" y="72"/>
                  <a:pt x="87" y="72"/>
                  <a:pt x="87" y="72"/>
                </a:cubicBezTo>
                <a:close/>
                <a:moveTo>
                  <a:pt x="86" y="72"/>
                </a:moveTo>
                <a:cubicBezTo>
                  <a:pt x="87" y="70"/>
                  <a:pt x="87" y="70"/>
                  <a:pt x="87" y="70"/>
                </a:cubicBezTo>
                <a:cubicBezTo>
                  <a:pt x="87" y="72"/>
                  <a:pt x="87" y="72"/>
                  <a:pt x="87" y="72"/>
                </a:cubicBezTo>
                <a:lnTo>
                  <a:pt x="86" y="72"/>
                </a:lnTo>
                <a:close/>
                <a:moveTo>
                  <a:pt x="91" y="72"/>
                </a:moveTo>
                <a:cubicBezTo>
                  <a:pt x="91" y="72"/>
                  <a:pt x="91" y="72"/>
                  <a:pt x="91" y="72"/>
                </a:cubicBezTo>
                <a:cubicBezTo>
                  <a:pt x="90" y="72"/>
                  <a:pt x="90" y="72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1" y="73"/>
                  <a:pt x="91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69"/>
                  <a:pt x="92" y="69"/>
                  <a:pt x="92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89" y="72"/>
                  <a:pt x="89" y="72"/>
                  <a:pt x="89" y="72"/>
                </a:cubicBezTo>
                <a:cubicBezTo>
                  <a:pt x="89" y="72"/>
                  <a:pt x="89" y="72"/>
                  <a:pt x="89" y="72"/>
                </a:cubicBezTo>
                <a:cubicBezTo>
                  <a:pt x="91" y="72"/>
                  <a:pt x="91" y="72"/>
                  <a:pt x="91" y="72"/>
                </a:cubicBezTo>
                <a:close/>
                <a:moveTo>
                  <a:pt x="90" y="72"/>
                </a:moveTo>
                <a:cubicBezTo>
                  <a:pt x="91" y="70"/>
                  <a:pt x="91" y="70"/>
                  <a:pt x="91" y="70"/>
                </a:cubicBezTo>
                <a:cubicBezTo>
                  <a:pt x="91" y="72"/>
                  <a:pt x="91" y="72"/>
                  <a:pt x="91" y="72"/>
                </a:cubicBezTo>
                <a:lnTo>
                  <a:pt x="90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31615" y="3863623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特点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 descr="32303038313137363b32303131373337383bc8cb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088640" y="4433570"/>
            <a:ext cx="556895" cy="556895"/>
          </a:xfrm>
          <a:prstGeom prst="rect">
            <a:avLst/>
          </a:prstGeom>
        </p:spPr>
      </p:pic>
      <p:cxnSp>
        <p:nvCxnSpPr>
          <p:cNvPr id="11" name="直接连接符 10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721131"/>
            <a:ext cx="216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802093"/>
            <a:ext cx="216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29" grpId="0"/>
      <p:bldP spid="29" grpId="1"/>
      <p:bldP spid="3" grpId="0" animBg="1"/>
      <p:bldP spid="3" grpId="1" animBg="1"/>
      <p:bldP spid="5" grpId="0"/>
      <p:bldP spid="5" grpId="1"/>
      <p:bldP spid="6" grpId="0" animBg="1"/>
      <p:bldP spid="6" grpId="1" animBg="1"/>
      <p:bldP spid="77" grpId="0"/>
      <p:bldP spid="77" grpId="1"/>
      <p:bldP spid="17" grpId="0" animBg="1"/>
      <p:bldP spid="17" grpId="1" animBg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三、还款方式的种类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9" name="TextBox 6"/>
          <p:cNvSpPr txBox="1"/>
          <p:nvPr/>
        </p:nvSpPr>
        <p:spPr>
          <a:xfrm>
            <a:off x="1331069" y="2205003"/>
            <a:ext cx="15036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等额本金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542665" y="5346348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适用人群</a:t>
            </a:r>
            <a:endParaRPr lang="zh-CN" altLang="en-US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5127625" y="5280025"/>
            <a:ext cx="4707255" cy="58356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适用当前收入较高，有一定积蓄，但家庭负担将日益加重，准备提前还款的人群，如中老年人</a:t>
            </a:r>
            <a:endParaRPr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169" y="2846988"/>
            <a:ext cx="8956298" cy="5078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指贷款人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将</a:t>
            </a:r>
            <a:r>
              <a:rPr lang="zh-CN" altLang="en-US" sz="180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本金平均分摊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到每个月内，同时付清上一交易日至本次还款日之间的利息。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6" name="TextBox 6"/>
          <p:cNvSpPr txBox="1"/>
          <p:nvPr/>
        </p:nvSpPr>
        <p:spPr>
          <a:xfrm>
            <a:off x="4465320" y="3767455"/>
            <a:ext cx="5369560" cy="107632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每月的还款额不同，呈现逐月递减的状态;它是将贷款本金按还款的总月数均分，再加上上期剩余本金的利息，这样就形成月还款额。所以等额本金法首月的还款额多，然后逐月减少，越还越少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Freeform 35"/>
          <p:cNvSpPr>
            <a:spLocks noEditPoints="1"/>
          </p:cNvSpPr>
          <p:nvPr/>
        </p:nvSpPr>
        <p:spPr bwMode="auto">
          <a:xfrm>
            <a:off x="3011170" y="4085590"/>
            <a:ext cx="592455" cy="440055"/>
          </a:xfrm>
          <a:custGeom>
            <a:avLst/>
            <a:gdLst>
              <a:gd name="T0" fmla="*/ 56 w 144"/>
              <a:gd name="T1" fmla="*/ 10 h 107"/>
              <a:gd name="T2" fmla="*/ 0 w 144"/>
              <a:gd name="T3" fmla="*/ 92 h 107"/>
              <a:gd name="T4" fmla="*/ 104 w 144"/>
              <a:gd name="T5" fmla="*/ 92 h 107"/>
              <a:gd name="T6" fmla="*/ 131 w 144"/>
              <a:gd name="T7" fmla="*/ 78 h 107"/>
              <a:gd name="T8" fmla="*/ 4 w 144"/>
              <a:gd name="T9" fmla="*/ 92 h 107"/>
              <a:gd name="T10" fmla="*/ 127 w 144"/>
              <a:gd name="T11" fmla="*/ 77 h 107"/>
              <a:gd name="T12" fmla="*/ 106 w 144"/>
              <a:gd name="T13" fmla="*/ 52 h 107"/>
              <a:gd name="T14" fmla="*/ 105 w 144"/>
              <a:gd name="T15" fmla="*/ 50 h 107"/>
              <a:gd name="T16" fmla="*/ 104 w 144"/>
              <a:gd name="T17" fmla="*/ 43 h 107"/>
              <a:gd name="T18" fmla="*/ 133 w 144"/>
              <a:gd name="T19" fmla="*/ 24 h 107"/>
              <a:gd name="T20" fmla="*/ 109 w 144"/>
              <a:gd name="T21" fmla="*/ 51 h 107"/>
              <a:gd name="T22" fmla="*/ 108 w 144"/>
              <a:gd name="T23" fmla="*/ 53 h 107"/>
              <a:gd name="T24" fmla="*/ 115 w 144"/>
              <a:gd name="T25" fmla="*/ 55 h 107"/>
              <a:gd name="T26" fmla="*/ 117 w 144"/>
              <a:gd name="T27" fmla="*/ 52 h 107"/>
              <a:gd name="T28" fmla="*/ 118 w 144"/>
              <a:gd name="T29" fmla="*/ 56 h 107"/>
              <a:gd name="T30" fmla="*/ 119 w 144"/>
              <a:gd name="T31" fmla="*/ 55 h 107"/>
              <a:gd name="T32" fmla="*/ 118 w 144"/>
              <a:gd name="T33" fmla="*/ 55 h 107"/>
              <a:gd name="T34" fmla="*/ 122 w 144"/>
              <a:gd name="T35" fmla="*/ 57 h 107"/>
              <a:gd name="T36" fmla="*/ 121 w 144"/>
              <a:gd name="T37" fmla="*/ 56 h 107"/>
              <a:gd name="T38" fmla="*/ 125 w 144"/>
              <a:gd name="T39" fmla="*/ 59 h 107"/>
              <a:gd name="T40" fmla="*/ 124 w 144"/>
              <a:gd name="T41" fmla="*/ 57 h 107"/>
              <a:gd name="T42" fmla="*/ 64 w 144"/>
              <a:gd name="T43" fmla="*/ 85 h 107"/>
              <a:gd name="T44" fmla="*/ 21 w 144"/>
              <a:gd name="T45" fmla="*/ 72 h 107"/>
              <a:gd name="T46" fmla="*/ 20 w 144"/>
              <a:gd name="T47" fmla="*/ 70 h 107"/>
              <a:gd name="T48" fmla="*/ 23 w 144"/>
              <a:gd name="T49" fmla="*/ 72 h 107"/>
              <a:gd name="T50" fmla="*/ 23 w 144"/>
              <a:gd name="T51" fmla="*/ 71 h 107"/>
              <a:gd name="T52" fmla="*/ 26 w 144"/>
              <a:gd name="T53" fmla="*/ 72 h 107"/>
              <a:gd name="T54" fmla="*/ 28 w 144"/>
              <a:gd name="T55" fmla="*/ 69 h 107"/>
              <a:gd name="T56" fmla="*/ 28 w 144"/>
              <a:gd name="T57" fmla="*/ 70 h 107"/>
              <a:gd name="T58" fmla="*/ 27 w 144"/>
              <a:gd name="T59" fmla="*/ 72 h 107"/>
              <a:gd name="T60" fmla="*/ 33 w 144"/>
              <a:gd name="T61" fmla="*/ 73 h 107"/>
              <a:gd name="T62" fmla="*/ 30 w 144"/>
              <a:gd name="T63" fmla="*/ 72 h 107"/>
              <a:gd name="T64" fmla="*/ 42 w 144"/>
              <a:gd name="T65" fmla="*/ 70 h 107"/>
              <a:gd name="T66" fmla="*/ 41 w 144"/>
              <a:gd name="T67" fmla="*/ 70 h 107"/>
              <a:gd name="T68" fmla="*/ 45 w 144"/>
              <a:gd name="T69" fmla="*/ 69 h 107"/>
              <a:gd name="T70" fmla="*/ 43 w 144"/>
              <a:gd name="T71" fmla="*/ 72 h 107"/>
              <a:gd name="T72" fmla="*/ 49 w 144"/>
              <a:gd name="T73" fmla="*/ 70 h 107"/>
              <a:gd name="T74" fmla="*/ 49 w 144"/>
              <a:gd name="T75" fmla="*/ 69 h 107"/>
              <a:gd name="T76" fmla="*/ 50 w 144"/>
              <a:gd name="T77" fmla="*/ 72 h 107"/>
              <a:gd name="T78" fmla="*/ 51 w 144"/>
              <a:gd name="T79" fmla="*/ 71 h 107"/>
              <a:gd name="T80" fmla="*/ 53 w 144"/>
              <a:gd name="T81" fmla="*/ 71 h 107"/>
              <a:gd name="T82" fmla="*/ 60 w 144"/>
              <a:gd name="T83" fmla="*/ 70 h 107"/>
              <a:gd name="T84" fmla="*/ 60 w 144"/>
              <a:gd name="T85" fmla="*/ 69 h 107"/>
              <a:gd name="T86" fmla="*/ 60 w 144"/>
              <a:gd name="T87" fmla="*/ 72 h 107"/>
              <a:gd name="T88" fmla="*/ 64 w 144"/>
              <a:gd name="T89" fmla="*/ 70 h 107"/>
              <a:gd name="T90" fmla="*/ 63 w 144"/>
              <a:gd name="T91" fmla="*/ 71 h 107"/>
              <a:gd name="T92" fmla="*/ 64 w 144"/>
              <a:gd name="T93" fmla="*/ 71 h 107"/>
              <a:gd name="T94" fmla="*/ 67 w 144"/>
              <a:gd name="T95" fmla="*/ 70 h 107"/>
              <a:gd name="T96" fmla="*/ 69 w 144"/>
              <a:gd name="T97" fmla="*/ 72 h 107"/>
              <a:gd name="T98" fmla="*/ 71 w 144"/>
              <a:gd name="T99" fmla="*/ 70 h 107"/>
              <a:gd name="T100" fmla="*/ 73 w 144"/>
              <a:gd name="T101" fmla="*/ 70 h 107"/>
              <a:gd name="T102" fmla="*/ 79 w 144"/>
              <a:gd name="T103" fmla="*/ 73 h 107"/>
              <a:gd name="T104" fmla="*/ 80 w 144"/>
              <a:gd name="T105" fmla="*/ 72 h 107"/>
              <a:gd name="T106" fmla="*/ 83 w 144"/>
              <a:gd name="T107" fmla="*/ 72 h 107"/>
              <a:gd name="T108" fmla="*/ 84 w 144"/>
              <a:gd name="T109" fmla="*/ 72 h 107"/>
              <a:gd name="T110" fmla="*/ 83 w 144"/>
              <a:gd name="T111" fmla="*/ 72 h 107"/>
              <a:gd name="T112" fmla="*/ 88 w 144"/>
              <a:gd name="T113" fmla="*/ 73 h 107"/>
              <a:gd name="T114" fmla="*/ 87 w 144"/>
              <a:gd name="T115" fmla="*/ 72 h 107"/>
              <a:gd name="T116" fmla="*/ 91 w 144"/>
              <a:gd name="T117" fmla="*/ 73 h 107"/>
              <a:gd name="T118" fmla="*/ 91 w 144"/>
              <a:gd name="T119" fmla="*/ 6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4" h="107">
                <a:moveTo>
                  <a:pt x="142" y="26"/>
                </a:moveTo>
                <a:cubicBezTo>
                  <a:pt x="142" y="26"/>
                  <a:pt x="142" y="26"/>
                  <a:pt x="142" y="26"/>
                </a:cubicBezTo>
                <a:cubicBezTo>
                  <a:pt x="141" y="23"/>
                  <a:pt x="138" y="21"/>
                  <a:pt x="135" y="20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73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0" y="0"/>
                  <a:pt x="66" y="1"/>
                  <a:pt x="63" y="2"/>
                </a:cubicBezTo>
                <a:cubicBezTo>
                  <a:pt x="60" y="4"/>
                  <a:pt x="58" y="7"/>
                  <a:pt x="56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1" y="28"/>
                  <a:pt x="51" y="28"/>
                  <a:pt x="51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1" y="28"/>
                  <a:pt x="7" y="29"/>
                  <a:pt x="4" y="32"/>
                </a:cubicBezTo>
                <a:cubicBezTo>
                  <a:pt x="2" y="35"/>
                  <a:pt x="0" y="39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6"/>
                  <a:pt x="2" y="100"/>
                  <a:pt x="4" y="103"/>
                </a:cubicBezTo>
                <a:cubicBezTo>
                  <a:pt x="7" y="106"/>
                  <a:pt x="11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93" y="107"/>
                  <a:pt x="97" y="106"/>
                  <a:pt x="100" y="103"/>
                </a:cubicBezTo>
                <a:cubicBezTo>
                  <a:pt x="102" y="100"/>
                  <a:pt x="104" y="96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8" y="88"/>
                  <a:pt x="121" y="87"/>
                  <a:pt x="124" y="86"/>
                </a:cubicBezTo>
                <a:cubicBezTo>
                  <a:pt x="127" y="84"/>
                  <a:pt x="130" y="81"/>
                  <a:pt x="131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43" y="36"/>
                  <a:pt x="143" y="36"/>
                  <a:pt x="143" y="36"/>
                </a:cubicBezTo>
                <a:cubicBezTo>
                  <a:pt x="143" y="36"/>
                  <a:pt x="143" y="36"/>
                  <a:pt x="143" y="36"/>
                </a:cubicBezTo>
                <a:cubicBezTo>
                  <a:pt x="144" y="33"/>
                  <a:pt x="144" y="29"/>
                  <a:pt x="142" y="26"/>
                </a:cubicBezTo>
                <a:close/>
                <a:moveTo>
                  <a:pt x="56" y="26"/>
                </a:moveTo>
                <a:cubicBezTo>
                  <a:pt x="61" y="28"/>
                  <a:pt x="61" y="28"/>
                  <a:pt x="61" y="28"/>
                </a:cubicBezTo>
                <a:cubicBezTo>
                  <a:pt x="55" y="28"/>
                  <a:pt x="55" y="28"/>
                  <a:pt x="55" y="28"/>
                </a:cubicBezTo>
                <a:lnTo>
                  <a:pt x="56" y="26"/>
                </a:lnTo>
                <a:close/>
                <a:moveTo>
                  <a:pt x="100" y="92"/>
                </a:moveTo>
                <a:cubicBezTo>
                  <a:pt x="100" y="98"/>
                  <a:pt x="95" y="103"/>
                  <a:pt x="89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9" y="103"/>
                  <a:pt x="4" y="98"/>
                  <a:pt x="4" y="92"/>
                </a:cubicBezTo>
                <a:cubicBezTo>
                  <a:pt x="4" y="61"/>
                  <a:pt x="4" y="61"/>
                  <a:pt x="4" y="61"/>
                </a:cubicBezTo>
                <a:cubicBezTo>
                  <a:pt x="100" y="61"/>
                  <a:pt x="100" y="61"/>
                  <a:pt x="100" y="61"/>
                </a:cubicBezTo>
                <a:lnTo>
                  <a:pt x="100" y="92"/>
                </a:lnTo>
                <a:close/>
                <a:moveTo>
                  <a:pt x="100" y="48"/>
                </a:moveTo>
                <a:cubicBezTo>
                  <a:pt x="4" y="48"/>
                  <a:pt x="4" y="48"/>
                  <a:pt x="4" y="4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37"/>
                  <a:pt x="9" y="32"/>
                  <a:pt x="15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95" y="32"/>
                  <a:pt x="100" y="37"/>
                  <a:pt x="100" y="43"/>
                </a:cubicBezTo>
                <a:lnTo>
                  <a:pt x="100" y="48"/>
                </a:lnTo>
                <a:close/>
                <a:moveTo>
                  <a:pt x="127" y="77"/>
                </a:moveTo>
                <a:cubicBezTo>
                  <a:pt x="126" y="82"/>
                  <a:pt x="120" y="84"/>
                  <a:pt x="115" y="83"/>
                </a:cubicBezTo>
                <a:cubicBezTo>
                  <a:pt x="104" y="79"/>
                  <a:pt x="104" y="79"/>
                  <a:pt x="104" y="79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04" y="63"/>
                  <a:pt x="104" y="63"/>
                  <a:pt x="104" y="63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2"/>
                  <a:pt x="107" y="52"/>
                  <a:pt x="106" y="52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7" y="51"/>
                  <a:pt x="107" y="50"/>
                  <a:pt x="107" y="50"/>
                </a:cubicBezTo>
                <a:cubicBezTo>
                  <a:pt x="107" y="50"/>
                  <a:pt x="107" y="50"/>
                  <a:pt x="107" y="49"/>
                </a:cubicBezTo>
                <a:cubicBezTo>
                  <a:pt x="107" y="49"/>
                  <a:pt x="107" y="49"/>
                  <a:pt x="106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6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50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5" y="50"/>
                  <a:pt x="105" y="50"/>
                  <a:pt x="106" y="50"/>
                </a:cubicBezTo>
                <a:cubicBezTo>
                  <a:pt x="106" y="50"/>
                  <a:pt x="106" y="49"/>
                  <a:pt x="106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6" y="49"/>
                  <a:pt x="107" y="50"/>
                  <a:pt x="107" y="50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6" y="51"/>
                  <a:pt x="106" y="51"/>
                  <a:pt x="104" y="51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2"/>
                  <a:pt x="104" y="41"/>
                  <a:pt x="104" y="41"/>
                </a:cubicBezTo>
                <a:cubicBezTo>
                  <a:pt x="135" y="50"/>
                  <a:pt x="135" y="50"/>
                  <a:pt x="135" y="50"/>
                </a:cubicBezTo>
                <a:lnTo>
                  <a:pt x="127" y="77"/>
                </a:lnTo>
                <a:close/>
                <a:moveTo>
                  <a:pt x="140" y="35"/>
                </a:moveTo>
                <a:cubicBezTo>
                  <a:pt x="138" y="40"/>
                  <a:pt x="138" y="40"/>
                  <a:pt x="138" y="40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1"/>
                  <a:pt x="60" y="11"/>
                  <a:pt x="60" y="11"/>
                </a:cubicBezTo>
                <a:cubicBezTo>
                  <a:pt x="62" y="6"/>
                  <a:pt x="67" y="3"/>
                  <a:pt x="72" y="5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38" y="25"/>
                  <a:pt x="141" y="30"/>
                  <a:pt x="140" y="35"/>
                </a:cubicBezTo>
                <a:close/>
                <a:moveTo>
                  <a:pt x="110" y="54"/>
                </a:moveTo>
                <a:cubicBezTo>
                  <a:pt x="107" y="53"/>
                  <a:pt x="107" y="53"/>
                  <a:pt x="107" y="53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2"/>
                  <a:pt x="109" y="52"/>
                  <a:pt x="110" y="51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1"/>
                  <a:pt x="110" y="50"/>
                  <a:pt x="109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0"/>
                  <a:pt x="109" y="50"/>
                  <a:pt x="109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1"/>
                  <a:pt x="108" y="51"/>
                  <a:pt x="108" y="51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51"/>
                  <a:pt x="108" y="50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0"/>
                  <a:pt x="109" y="50"/>
                  <a:pt x="110" y="5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0" y="51"/>
                  <a:pt x="110" y="52"/>
                  <a:pt x="110" y="52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109" y="52"/>
                  <a:pt x="109" y="52"/>
                  <a:pt x="108" y="53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lnTo>
                  <a:pt x="110" y="54"/>
                </a:lnTo>
                <a:close/>
                <a:moveTo>
                  <a:pt x="115" y="55"/>
                </a:move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56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4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5" y="55"/>
                  <a:pt x="115" y="55"/>
                  <a:pt x="115" y="55"/>
                </a:cubicBezTo>
                <a:close/>
                <a:moveTo>
                  <a:pt x="115" y="54"/>
                </a:moveTo>
                <a:cubicBezTo>
                  <a:pt x="116" y="53"/>
                  <a:pt x="116" y="53"/>
                  <a:pt x="116" y="53"/>
                </a:cubicBezTo>
                <a:cubicBezTo>
                  <a:pt x="115" y="54"/>
                  <a:pt x="115" y="54"/>
                  <a:pt x="115" y="54"/>
                </a:cubicBezTo>
                <a:close/>
                <a:moveTo>
                  <a:pt x="118" y="56"/>
                </a:move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5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9" y="56"/>
                  <a:pt x="119" y="56"/>
                  <a:pt x="119" y="56"/>
                </a:cubicBezTo>
                <a:lnTo>
                  <a:pt x="118" y="56"/>
                </a:lnTo>
                <a:close/>
                <a:moveTo>
                  <a:pt x="118" y="55"/>
                </a:moveTo>
                <a:cubicBezTo>
                  <a:pt x="119" y="54"/>
                  <a:pt x="119" y="54"/>
                  <a:pt x="119" y="54"/>
                </a:cubicBezTo>
                <a:cubicBezTo>
                  <a:pt x="119" y="55"/>
                  <a:pt x="119" y="55"/>
                  <a:pt x="119" y="55"/>
                </a:cubicBezTo>
                <a:lnTo>
                  <a:pt x="118" y="55"/>
                </a:lnTo>
                <a:close/>
                <a:moveTo>
                  <a:pt x="122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6"/>
                  <a:pt x="123" y="56"/>
                </a:cubicBezTo>
                <a:cubicBezTo>
                  <a:pt x="123" y="56"/>
                  <a:pt x="123" y="56"/>
                  <a:pt x="122" y="56"/>
                </a:cubicBezTo>
                <a:cubicBezTo>
                  <a:pt x="123" y="54"/>
                  <a:pt x="123" y="54"/>
                  <a:pt x="123" y="54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2" y="57"/>
                  <a:pt x="122" y="57"/>
                  <a:pt x="122" y="57"/>
                </a:cubicBezTo>
                <a:close/>
                <a:moveTo>
                  <a:pt x="121" y="56"/>
                </a:moveTo>
                <a:cubicBezTo>
                  <a:pt x="122" y="55"/>
                  <a:pt x="122" y="55"/>
                  <a:pt x="122" y="55"/>
                </a:cubicBezTo>
                <a:cubicBezTo>
                  <a:pt x="122" y="56"/>
                  <a:pt x="122" y="56"/>
                  <a:pt x="122" y="56"/>
                </a:cubicBezTo>
                <a:lnTo>
                  <a:pt x="121" y="56"/>
                </a:lnTo>
                <a:close/>
                <a:moveTo>
                  <a:pt x="125" y="58"/>
                </a:moveTo>
                <a:cubicBezTo>
                  <a:pt x="125" y="58"/>
                  <a:pt x="125" y="58"/>
                  <a:pt x="125" y="58"/>
                </a:cubicBezTo>
                <a:cubicBezTo>
                  <a:pt x="125" y="58"/>
                  <a:pt x="124" y="58"/>
                  <a:pt x="12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5" y="58"/>
                  <a:pt x="125" y="58"/>
                  <a:pt x="125" y="58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5" y="58"/>
                  <a:pt x="125" y="58"/>
                </a:cubicBezTo>
                <a:cubicBezTo>
                  <a:pt x="125" y="58"/>
                  <a:pt x="125" y="58"/>
                  <a:pt x="125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5" y="58"/>
                  <a:pt x="125" y="58"/>
                  <a:pt x="125" y="58"/>
                </a:cubicBezTo>
                <a:close/>
                <a:moveTo>
                  <a:pt x="124" y="57"/>
                </a:moveTo>
                <a:cubicBezTo>
                  <a:pt x="125" y="56"/>
                  <a:pt x="125" y="56"/>
                  <a:pt x="125" y="56"/>
                </a:cubicBezTo>
                <a:cubicBezTo>
                  <a:pt x="125" y="57"/>
                  <a:pt x="125" y="57"/>
                  <a:pt x="125" y="57"/>
                </a:cubicBezTo>
                <a:lnTo>
                  <a:pt x="124" y="57"/>
                </a:lnTo>
                <a:close/>
                <a:moveTo>
                  <a:pt x="64" y="85"/>
                </a:moveTo>
                <a:cubicBezTo>
                  <a:pt x="90" y="85"/>
                  <a:pt x="90" y="85"/>
                  <a:pt x="90" y="85"/>
                </a:cubicBezTo>
                <a:cubicBezTo>
                  <a:pt x="90" y="96"/>
                  <a:pt x="90" y="96"/>
                  <a:pt x="90" y="96"/>
                </a:cubicBezTo>
                <a:cubicBezTo>
                  <a:pt x="64" y="96"/>
                  <a:pt x="64" y="96"/>
                  <a:pt x="64" y="96"/>
                </a:cubicBezTo>
                <a:lnTo>
                  <a:pt x="64" y="85"/>
                </a:lnTo>
                <a:close/>
                <a:moveTo>
                  <a:pt x="14" y="73"/>
                </a:moveTo>
                <a:cubicBezTo>
                  <a:pt x="11" y="71"/>
                  <a:pt x="11" y="71"/>
                  <a:pt x="11" y="71"/>
                </a:cubicBezTo>
                <a:cubicBezTo>
                  <a:pt x="14" y="69"/>
                  <a:pt x="14" y="69"/>
                  <a:pt x="14" y="69"/>
                </a:cubicBezTo>
                <a:lnTo>
                  <a:pt x="14" y="73"/>
                </a:lnTo>
                <a:close/>
                <a:moveTo>
                  <a:pt x="19" y="70"/>
                </a:moveTo>
                <a:cubicBezTo>
                  <a:pt x="19" y="70"/>
                  <a:pt x="19" y="70"/>
                  <a:pt x="19" y="70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72"/>
                  <a:pt x="20" y="72"/>
                  <a:pt x="20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3"/>
                  <a:pt x="21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3"/>
                  <a:pt x="19" y="72"/>
                  <a:pt x="19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0"/>
                  <a:pt x="20" y="70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lose/>
                <a:moveTo>
                  <a:pt x="24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72"/>
                  <a:pt x="25" y="71"/>
                  <a:pt x="25" y="71"/>
                </a:cubicBezTo>
                <a:cubicBezTo>
                  <a:pt x="25" y="72"/>
                  <a:pt x="24" y="72"/>
                  <a:pt x="24" y="72"/>
                </a:cubicBezTo>
                <a:cubicBezTo>
                  <a:pt x="24" y="72"/>
                  <a:pt x="24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3"/>
                  <a:pt x="23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4" y="73"/>
                  <a:pt x="24" y="73"/>
                  <a:pt x="25" y="73"/>
                </a:cubicBezTo>
                <a:cubicBezTo>
                  <a:pt x="25" y="72"/>
                  <a:pt x="25" y="72"/>
                  <a:pt x="25" y="71"/>
                </a:cubicBezTo>
                <a:cubicBezTo>
                  <a:pt x="25" y="71"/>
                  <a:pt x="25" y="70"/>
                  <a:pt x="25" y="70"/>
                </a:cubicBezTo>
                <a:cubicBezTo>
                  <a:pt x="25" y="70"/>
                  <a:pt x="25" y="69"/>
                  <a:pt x="25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3" y="69"/>
                  <a:pt x="23" y="69"/>
                  <a:pt x="23" y="69"/>
                </a:cubicBezTo>
                <a:cubicBezTo>
                  <a:pt x="23" y="70"/>
                  <a:pt x="23" y="70"/>
                  <a:pt x="23" y="70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2"/>
                  <a:pt x="23" y="72"/>
                  <a:pt x="24" y="72"/>
                </a:cubicBezTo>
                <a:close/>
                <a:moveTo>
                  <a:pt x="23" y="70"/>
                </a:moveTo>
                <a:cubicBezTo>
                  <a:pt x="24" y="70"/>
                  <a:pt x="24" y="69"/>
                  <a:pt x="24" y="69"/>
                </a:cubicBezTo>
                <a:cubicBezTo>
                  <a:pt x="24" y="69"/>
                  <a:pt x="24" y="70"/>
                  <a:pt x="24" y="70"/>
                </a:cubicBezTo>
                <a:cubicBezTo>
                  <a:pt x="24" y="70"/>
                  <a:pt x="25" y="70"/>
                  <a:pt x="25" y="70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3" y="71"/>
                </a:cubicBezTo>
                <a:cubicBezTo>
                  <a:pt x="23" y="71"/>
                  <a:pt x="23" y="70"/>
                  <a:pt x="23" y="70"/>
                </a:cubicBezTo>
                <a:cubicBezTo>
                  <a:pt x="23" y="70"/>
                  <a:pt x="23" y="70"/>
                  <a:pt x="23" y="70"/>
                </a:cubicBezTo>
                <a:close/>
                <a:moveTo>
                  <a:pt x="26" y="72"/>
                </a:moveTo>
                <a:cubicBezTo>
                  <a:pt x="26" y="72"/>
                  <a:pt x="26" y="72"/>
                  <a:pt x="26" y="72"/>
                </a:cubicBezTo>
                <a:cubicBezTo>
                  <a:pt x="26" y="73"/>
                  <a:pt x="27" y="73"/>
                  <a:pt x="27" y="73"/>
                </a:cubicBezTo>
                <a:cubicBezTo>
                  <a:pt x="27" y="73"/>
                  <a:pt x="27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9" y="73"/>
                  <a:pt x="29" y="73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69"/>
                  <a:pt x="29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6" y="69"/>
                  <a:pt x="26" y="70"/>
                  <a:pt x="26" y="70"/>
                </a:cubicBezTo>
                <a:cubicBezTo>
                  <a:pt x="26" y="70"/>
                  <a:pt x="26" y="70"/>
                  <a:pt x="26" y="71"/>
                </a:cubicBezTo>
                <a:cubicBezTo>
                  <a:pt x="26" y="71"/>
                  <a:pt x="27" y="71"/>
                  <a:pt x="27" y="71"/>
                </a:cubicBezTo>
                <a:cubicBezTo>
                  <a:pt x="27" y="71"/>
                  <a:pt x="26" y="71"/>
                  <a:pt x="26" y="71"/>
                </a:cubicBezTo>
                <a:cubicBezTo>
                  <a:pt x="26" y="72"/>
                  <a:pt x="26" y="72"/>
                  <a:pt x="26" y="72"/>
                </a:cubicBezTo>
                <a:close/>
                <a:moveTo>
                  <a:pt x="27" y="70"/>
                </a:moveTo>
                <a:cubicBezTo>
                  <a:pt x="27" y="70"/>
                  <a:pt x="27" y="69"/>
                  <a:pt x="28" y="69"/>
                </a:cubicBezTo>
                <a:cubicBezTo>
                  <a:pt x="28" y="69"/>
                  <a:pt x="28" y="70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1"/>
                  <a:pt x="28" y="71"/>
                  <a:pt x="28" y="71"/>
                </a:cubicBezTo>
                <a:cubicBezTo>
                  <a:pt x="27" y="71"/>
                  <a:pt x="27" y="71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27" y="71"/>
                </a:moveTo>
                <a:cubicBezTo>
                  <a:pt x="27" y="71"/>
                  <a:pt x="27" y="71"/>
                  <a:pt x="28" y="71"/>
                </a:cubicBezTo>
                <a:cubicBezTo>
                  <a:pt x="28" y="71"/>
                  <a:pt x="28" y="71"/>
                  <a:pt x="28" y="71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7" y="72"/>
                  <a:pt x="27" y="71"/>
                </a:cubicBezTo>
                <a:close/>
                <a:moveTo>
                  <a:pt x="32" y="72"/>
                </a:moveTo>
                <a:cubicBezTo>
                  <a:pt x="32" y="72"/>
                  <a:pt x="32" y="72"/>
                  <a:pt x="32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3"/>
                  <a:pt x="33" y="72"/>
                  <a:pt x="33" y="72"/>
                </a:cubicBezTo>
                <a:cubicBezTo>
                  <a:pt x="33" y="72"/>
                  <a:pt x="33" y="72"/>
                  <a:pt x="32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1"/>
                  <a:pt x="33" y="71"/>
                  <a:pt x="32" y="71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2" y="72"/>
                  <a:pt x="32" y="72"/>
                  <a:pt x="32" y="72"/>
                </a:cubicBezTo>
                <a:close/>
                <a:moveTo>
                  <a:pt x="31" y="71"/>
                </a:moveTo>
                <a:cubicBezTo>
                  <a:pt x="32" y="70"/>
                  <a:pt x="32" y="70"/>
                  <a:pt x="32" y="70"/>
                </a:cubicBezTo>
                <a:cubicBezTo>
                  <a:pt x="32" y="71"/>
                  <a:pt x="32" y="71"/>
                  <a:pt x="32" y="71"/>
                </a:cubicBezTo>
                <a:lnTo>
                  <a:pt x="31" y="71"/>
                </a:lnTo>
                <a:close/>
                <a:moveTo>
                  <a:pt x="40" y="73"/>
                </a:moveTo>
                <a:cubicBezTo>
                  <a:pt x="40" y="73"/>
                  <a:pt x="40" y="73"/>
                  <a:pt x="40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2"/>
                  <a:pt x="42" y="72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70"/>
                  <a:pt x="42" y="70"/>
                  <a:pt x="42" y="70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1" y="69"/>
                  <a:pt x="40" y="69"/>
                </a:cubicBezTo>
                <a:cubicBezTo>
                  <a:pt x="40" y="69"/>
                  <a:pt x="40" y="69"/>
                  <a:pt x="39" y="69"/>
                </a:cubicBezTo>
                <a:cubicBezTo>
                  <a:pt x="39" y="70"/>
                  <a:pt x="39" y="70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3"/>
                  <a:pt x="40" y="73"/>
                  <a:pt x="40" y="73"/>
                </a:cubicBezTo>
                <a:close/>
                <a:moveTo>
                  <a:pt x="40" y="71"/>
                </a:moveTo>
                <a:cubicBezTo>
                  <a:pt x="40" y="70"/>
                  <a:pt x="40" y="70"/>
                  <a:pt x="40" y="70"/>
                </a:cubicBezTo>
                <a:cubicBezTo>
                  <a:pt x="40" y="70"/>
                  <a:pt x="40" y="69"/>
                  <a:pt x="40" y="69"/>
                </a:cubicBezTo>
                <a:cubicBezTo>
                  <a:pt x="41" y="69"/>
                  <a:pt x="41" y="70"/>
                  <a:pt x="41" y="70"/>
                </a:cubicBezTo>
                <a:cubicBezTo>
                  <a:pt x="41" y="70"/>
                  <a:pt x="41" y="70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2"/>
                  <a:pt x="41" y="72"/>
                  <a:pt x="4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0" y="72"/>
                  <a:pt x="40" y="71"/>
                </a:cubicBezTo>
                <a:close/>
                <a:moveTo>
                  <a:pt x="43" y="70"/>
                </a:moveTo>
                <a:cubicBezTo>
                  <a:pt x="43" y="70"/>
                  <a:pt x="43" y="70"/>
                  <a:pt x="43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6" y="72"/>
                </a:cubicBezTo>
                <a:cubicBezTo>
                  <a:pt x="46" y="72"/>
                  <a:pt x="46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2"/>
                  <a:pt x="43" y="72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0"/>
                  <a:pt x="44" y="70"/>
                  <a:pt x="44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lose/>
                <a:moveTo>
                  <a:pt x="49" y="73"/>
                </a:moveTo>
                <a:cubicBezTo>
                  <a:pt x="46" y="73"/>
                  <a:pt x="46" y="73"/>
                  <a:pt x="46" y="73"/>
                </a:cubicBezTo>
                <a:cubicBezTo>
                  <a:pt x="46" y="72"/>
                  <a:pt x="46" y="72"/>
                  <a:pt x="46" y="72"/>
                </a:cubicBezTo>
                <a:cubicBezTo>
                  <a:pt x="48" y="71"/>
                  <a:pt x="48" y="71"/>
                  <a:pt x="49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8" y="70"/>
                  <a:pt x="48" y="69"/>
                  <a:pt x="48" y="69"/>
                </a:cubicBezTo>
                <a:cubicBezTo>
                  <a:pt x="48" y="69"/>
                  <a:pt x="48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69"/>
                </a:cubicBezTo>
                <a:cubicBezTo>
                  <a:pt x="47" y="69"/>
                  <a:pt x="47" y="69"/>
                  <a:pt x="47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9" y="69"/>
                  <a:pt x="49" y="69"/>
                </a:cubicBezTo>
                <a:cubicBezTo>
                  <a:pt x="49" y="69"/>
                  <a:pt x="49" y="70"/>
                  <a:pt x="49" y="70"/>
                </a:cubicBezTo>
                <a:cubicBezTo>
                  <a:pt x="49" y="70"/>
                  <a:pt x="49" y="70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1"/>
                  <a:pt x="48" y="72"/>
                  <a:pt x="47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3"/>
                  <a:pt x="49" y="73"/>
                </a:cubicBezTo>
                <a:close/>
                <a:moveTo>
                  <a:pt x="51" y="73"/>
                </a:moveTo>
                <a:cubicBezTo>
                  <a:pt x="50" y="73"/>
                  <a:pt x="50" y="73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2" y="72"/>
                  <a:pt x="52" y="72"/>
                </a:cubicBezTo>
                <a:cubicBezTo>
                  <a:pt x="52" y="72"/>
                  <a:pt x="52" y="72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1"/>
                  <a:pt x="53" y="71"/>
                  <a:pt x="53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2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69"/>
                  <a:pt x="51" y="69"/>
                  <a:pt x="51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70"/>
                  <a:pt x="53" y="70"/>
                  <a:pt x="53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3" y="70"/>
                  <a:pt x="53" y="71"/>
                </a:cubicBezTo>
                <a:cubicBezTo>
                  <a:pt x="53" y="71"/>
                  <a:pt x="53" y="71"/>
                  <a:pt x="53" y="72"/>
                </a:cubicBezTo>
                <a:cubicBezTo>
                  <a:pt x="53" y="72"/>
                  <a:pt x="53" y="72"/>
                  <a:pt x="53" y="73"/>
                </a:cubicBezTo>
                <a:cubicBezTo>
                  <a:pt x="53" y="73"/>
                  <a:pt x="52" y="73"/>
                  <a:pt x="52" y="73"/>
                </a:cubicBezTo>
                <a:cubicBezTo>
                  <a:pt x="51" y="73"/>
                  <a:pt x="51" y="73"/>
                  <a:pt x="51" y="73"/>
                </a:cubicBezTo>
                <a:close/>
                <a:moveTo>
                  <a:pt x="60" y="73"/>
                </a:moveTo>
                <a:cubicBezTo>
                  <a:pt x="60" y="73"/>
                  <a:pt x="60" y="73"/>
                  <a:pt x="60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1"/>
                  <a:pt x="62" y="71"/>
                  <a:pt x="61" y="71"/>
                </a:cubicBezTo>
                <a:cubicBezTo>
                  <a:pt x="61" y="70"/>
                  <a:pt x="61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1"/>
                  <a:pt x="60" y="71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70"/>
                  <a:pt x="61" y="70"/>
                </a:cubicBezTo>
                <a:cubicBezTo>
                  <a:pt x="61" y="70"/>
                  <a:pt x="62" y="69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0" y="69"/>
                  <a:pt x="60" y="69"/>
                </a:cubicBezTo>
                <a:cubicBezTo>
                  <a:pt x="60" y="69"/>
                  <a:pt x="59" y="69"/>
                  <a:pt x="59" y="70"/>
                </a:cubicBezTo>
                <a:cubicBezTo>
                  <a:pt x="59" y="70"/>
                  <a:pt x="59" y="70"/>
                  <a:pt x="59" y="71"/>
                </a:cubicBezTo>
                <a:cubicBezTo>
                  <a:pt x="59" y="71"/>
                  <a:pt x="59" y="72"/>
                  <a:pt x="59" y="72"/>
                </a:cubicBezTo>
                <a:cubicBezTo>
                  <a:pt x="59" y="72"/>
                  <a:pt x="59" y="73"/>
                  <a:pt x="60" y="73"/>
                </a:cubicBezTo>
                <a:close/>
                <a:moveTo>
                  <a:pt x="60" y="71"/>
                </a:moveTo>
                <a:cubicBezTo>
                  <a:pt x="60" y="71"/>
                  <a:pt x="60" y="71"/>
                  <a:pt x="60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2"/>
                  <a:pt x="61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2"/>
                  <a:pt x="61" y="72"/>
                  <a:pt x="60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1"/>
                  <a:pt x="60" y="71"/>
                  <a:pt x="60" y="71"/>
                </a:cubicBezTo>
                <a:close/>
                <a:moveTo>
                  <a:pt x="63" y="73"/>
                </a:moveTo>
                <a:cubicBezTo>
                  <a:pt x="64" y="73"/>
                  <a:pt x="64" y="73"/>
                  <a:pt x="64" y="73"/>
                </a:cubicBezTo>
                <a:cubicBezTo>
                  <a:pt x="65" y="73"/>
                  <a:pt x="65" y="73"/>
                  <a:pt x="65" y="73"/>
                </a:cubicBezTo>
                <a:cubicBezTo>
                  <a:pt x="65" y="72"/>
                  <a:pt x="66" y="72"/>
                  <a:pt x="66" y="72"/>
                </a:cubicBezTo>
                <a:cubicBezTo>
                  <a:pt x="66" y="71"/>
                  <a:pt x="65" y="71"/>
                  <a:pt x="65" y="71"/>
                </a:cubicBezTo>
                <a:cubicBezTo>
                  <a:pt x="65" y="70"/>
                  <a:pt x="65" y="70"/>
                  <a:pt x="64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70"/>
                  <a:pt x="64" y="71"/>
                  <a:pt x="63" y="71"/>
                </a:cubicBezTo>
                <a:cubicBezTo>
                  <a:pt x="63" y="70"/>
                  <a:pt x="64" y="70"/>
                  <a:pt x="64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69"/>
                  <a:pt x="65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69"/>
                  <a:pt x="65" y="70"/>
                  <a:pt x="65" y="70"/>
                </a:cubicBezTo>
                <a:cubicBezTo>
                  <a:pt x="65" y="70"/>
                  <a:pt x="65" y="69"/>
                  <a:pt x="65" y="69"/>
                </a:cubicBezTo>
                <a:cubicBezTo>
                  <a:pt x="65" y="69"/>
                  <a:pt x="66" y="69"/>
                  <a:pt x="66" y="69"/>
                </a:cubicBezTo>
                <a:cubicBezTo>
                  <a:pt x="66" y="69"/>
                  <a:pt x="65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4" y="69"/>
                  <a:pt x="63" y="69"/>
                  <a:pt x="63" y="70"/>
                </a:cubicBezTo>
                <a:cubicBezTo>
                  <a:pt x="63" y="70"/>
                  <a:pt x="63" y="70"/>
                  <a:pt x="63" y="71"/>
                </a:cubicBezTo>
                <a:cubicBezTo>
                  <a:pt x="63" y="71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lose/>
                <a:moveTo>
                  <a:pt x="64" y="71"/>
                </a:moveTo>
                <a:cubicBezTo>
                  <a:pt x="64" y="71"/>
                  <a:pt x="64" y="71"/>
                  <a:pt x="64" y="71"/>
                </a:cubicBezTo>
                <a:cubicBezTo>
                  <a:pt x="64" y="71"/>
                  <a:pt x="65" y="71"/>
                  <a:pt x="65" y="71"/>
                </a:cubicBezTo>
                <a:cubicBezTo>
                  <a:pt x="65" y="71"/>
                  <a:pt x="65" y="72"/>
                  <a:pt x="65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3" y="72"/>
                </a:cubicBezTo>
                <a:cubicBezTo>
                  <a:pt x="64" y="71"/>
                  <a:pt x="64" y="71"/>
                  <a:pt x="64" y="71"/>
                </a:cubicBezTo>
                <a:close/>
                <a:moveTo>
                  <a:pt x="69" y="73"/>
                </a:moveTo>
                <a:cubicBezTo>
                  <a:pt x="66" y="73"/>
                  <a:pt x="66" y="73"/>
                  <a:pt x="66" y="73"/>
                </a:cubicBezTo>
                <a:cubicBezTo>
                  <a:pt x="66" y="72"/>
                  <a:pt x="66" y="72"/>
                  <a:pt x="66" y="72"/>
                </a:cubicBezTo>
                <a:cubicBezTo>
                  <a:pt x="67" y="71"/>
                  <a:pt x="68" y="71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69"/>
                  <a:pt x="67" y="69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6" y="70"/>
                  <a:pt x="66" y="70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8" y="69"/>
                  <a:pt x="68" y="69"/>
                </a:cubicBezTo>
                <a:cubicBezTo>
                  <a:pt x="68" y="69"/>
                  <a:pt x="68" y="69"/>
                  <a:pt x="69" y="69"/>
                </a:cubicBezTo>
                <a:cubicBezTo>
                  <a:pt x="69" y="69"/>
                  <a:pt x="69" y="70"/>
                  <a:pt x="6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71"/>
                  <a:pt x="69" y="71"/>
                  <a:pt x="68" y="71"/>
                </a:cubicBezTo>
                <a:cubicBezTo>
                  <a:pt x="68" y="71"/>
                  <a:pt x="68" y="72"/>
                  <a:pt x="67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2"/>
                  <a:pt x="69" y="72"/>
                  <a:pt x="69" y="73"/>
                </a:cubicBezTo>
                <a:close/>
                <a:moveTo>
                  <a:pt x="73" y="73"/>
                </a:moveTo>
                <a:cubicBezTo>
                  <a:pt x="70" y="73"/>
                  <a:pt x="70" y="73"/>
                  <a:pt x="70" y="73"/>
                </a:cubicBezTo>
                <a:cubicBezTo>
                  <a:pt x="70" y="72"/>
                  <a:pt x="70" y="72"/>
                  <a:pt x="70" y="72"/>
                </a:cubicBezTo>
                <a:cubicBezTo>
                  <a:pt x="71" y="71"/>
                  <a:pt x="72" y="71"/>
                  <a:pt x="72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1" y="69"/>
                  <a:pt x="71" y="69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0" y="70"/>
                  <a:pt x="70" y="70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1" y="69"/>
                  <a:pt x="71" y="69"/>
                  <a:pt x="72" y="69"/>
                </a:cubicBezTo>
                <a:cubicBezTo>
                  <a:pt x="72" y="69"/>
                  <a:pt x="72" y="69"/>
                  <a:pt x="73" y="69"/>
                </a:cubicBezTo>
                <a:cubicBezTo>
                  <a:pt x="73" y="69"/>
                  <a:pt x="73" y="70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1"/>
                  <a:pt x="73" y="71"/>
                  <a:pt x="72" y="71"/>
                </a:cubicBezTo>
                <a:cubicBezTo>
                  <a:pt x="72" y="71"/>
                  <a:pt x="72" y="72"/>
                  <a:pt x="71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3"/>
                </a:cubicBezTo>
                <a:close/>
                <a:moveTo>
                  <a:pt x="79" y="72"/>
                </a:moveTo>
                <a:cubicBezTo>
                  <a:pt x="79" y="72"/>
                  <a:pt x="79" y="72"/>
                  <a:pt x="79" y="72"/>
                </a:cubicBezTo>
                <a:cubicBezTo>
                  <a:pt x="79" y="72"/>
                  <a:pt x="79" y="72"/>
                  <a:pt x="7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69"/>
                  <a:pt x="80" y="69"/>
                  <a:pt x="80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8" y="72"/>
                  <a:pt x="78" y="72"/>
                  <a:pt x="78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79" y="72"/>
                  <a:pt x="79" y="72"/>
                  <a:pt x="79" y="72"/>
                </a:cubicBezTo>
                <a:close/>
                <a:moveTo>
                  <a:pt x="78" y="72"/>
                </a:moveTo>
                <a:cubicBezTo>
                  <a:pt x="79" y="70"/>
                  <a:pt x="79" y="70"/>
                  <a:pt x="79" y="70"/>
                </a:cubicBezTo>
                <a:cubicBezTo>
                  <a:pt x="79" y="72"/>
                  <a:pt x="79" y="72"/>
                  <a:pt x="79" y="72"/>
                </a:cubicBezTo>
                <a:lnTo>
                  <a:pt x="78" y="72"/>
                </a:lnTo>
                <a:close/>
                <a:moveTo>
                  <a:pt x="83" y="72"/>
                </a:moveTo>
                <a:cubicBezTo>
                  <a:pt x="83" y="72"/>
                  <a:pt x="83" y="72"/>
                  <a:pt x="83" y="72"/>
                </a:cubicBezTo>
                <a:cubicBezTo>
                  <a:pt x="83" y="72"/>
                  <a:pt x="83" y="72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69"/>
                  <a:pt x="84" y="69"/>
                  <a:pt x="84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3" y="72"/>
                  <a:pt x="83" y="72"/>
                  <a:pt x="83" y="72"/>
                </a:cubicBezTo>
                <a:close/>
                <a:moveTo>
                  <a:pt x="82" y="72"/>
                </a:moveTo>
                <a:cubicBezTo>
                  <a:pt x="83" y="70"/>
                  <a:pt x="83" y="70"/>
                  <a:pt x="83" y="70"/>
                </a:cubicBezTo>
                <a:cubicBezTo>
                  <a:pt x="83" y="72"/>
                  <a:pt x="83" y="72"/>
                  <a:pt x="83" y="72"/>
                </a:cubicBezTo>
                <a:lnTo>
                  <a:pt x="82" y="72"/>
                </a:lnTo>
                <a:close/>
                <a:moveTo>
                  <a:pt x="87" y="72"/>
                </a:moveTo>
                <a:cubicBezTo>
                  <a:pt x="87" y="72"/>
                  <a:pt x="87" y="72"/>
                  <a:pt x="87" y="72"/>
                </a:cubicBezTo>
                <a:cubicBezTo>
                  <a:pt x="87" y="72"/>
                  <a:pt x="87" y="72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69"/>
                  <a:pt x="88" y="69"/>
                  <a:pt x="8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7" y="72"/>
                  <a:pt x="87" y="72"/>
                  <a:pt x="87" y="72"/>
                </a:cubicBezTo>
                <a:close/>
                <a:moveTo>
                  <a:pt x="86" y="72"/>
                </a:moveTo>
                <a:cubicBezTo>
                  <a:pt x="87" y="70"/>
                  <a:pt x="87" y="70"/>
                  <a:pt x="87" y="70"/>
                </a:cubicBezTo>
                <a:cubicBezTo>
                  <a:pt x="87" y="72"/>
                  <a:pt x="87" y="72"/>
                  <a:pt x="87" y="72"/>
                </a:cubicBezTo>
                <a:lnTo>
                  <a:pt x="86" y="72"/>
                </a:lnTo>
                <a:close/>
                <a:moveTo>
                  <a:pt x="91" y="72"/>
                </a:moveTo>
                <a:cubicBezTo>
                  <a:pt x="91" y="72"/>
                  <a:pt x="91" y="72"/>
                  <a:pt x="91" y="72"/>
                </a:cubicBezTo>
                <a:cubicBezTo>
                  <a:pt x="90" y="72"/>
                  <a:pt x="90" y="72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1" y="73"/>
                  <a:pt x="91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69"/>
                  <a:pt x="92" y="69"/>
                  <a:pt x="92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89" y="72"/>
                  <a:pt x="89" y="72"/>
                  <a:pt x="89" y="72"/>
                </a:cubicBezTo>
                <a:cubicBezTo>
                  <a:pt x="89" y="72"/>
                  <a:pt x="89" y="72"/>
                  <a:pt x="89" y="72"/>
                </a:cubicBezTo>
                <a:cubicBezTo>
                  <a:pt x="91" y="72"/>
                  <a:pt x="91" y="72"/>
                  <a:pt x="91" y="72"/>
                </a:cubicBezTo>
                <a:close/>
                <a:moveTo>
                  <a:pt x="90" y="72"/>
                </a:moveTo>
                <a:cubicBezTo>
                  <a:pt x="91" y="70"/>
                  <a:pt x="91" y="70"/>
                  <a:pt x="91" y="70"/>
                </a:cubicBezTo>
                <a:cubicBezTo>
                  <a:pt x="91" y="72"/>
                  <a:pt x="91" y="72"/>
                  <a:pt x="91" y="72"/>
                </a:cubicBezTo>
                <a:lnTo>
                  <a:pt x="90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7915" y="411988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特点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5" name="图片 14" descr="32303038313137363b32303131373337383bc8cb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894330" y="5314315"/>
            <a:ext cx="556895" cy="556895"/>
          </a:xfrm>
          <a:prstGeom prst="rect">
            <a:avLst/>
          </a:prstGeom>
        </p:spPr>
      </p:pic>
      <p:cxnSp>
        <p:nvCxnSpPr>
          <p:cNvPr id="16" name="直接连接符 15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721131"/>
            <a:ext cx="216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802093"/>
            <a:ext cx="216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29" grpId="0"/>
      <p:bldP spid="29" grpId="1"/>
      <p:bldP spid="87" grpId="0"/>
      <p:bldP spid="87" grpId="1"/>
      <p:bldP spid="90" grpId="0" animBg="1"/>
      <p:bldP spid="90" grpId="1" animBg="1"/>
      <p:bldP spid="7" grpId="0"/>
      <p:bldP spid="7" grpId="1"/>
      <p:bldP spid="86" grpId="0" animBg="1"/>
      <p:bldP spid="86" grpId="1" animBg="1"/>
      <p:bldP spid="8" grpId="0" animBg="1"/>
      <p:bldP spid="8" grpId="1" animBg="1"/>
      <p:bldP spid="11" grpId="0"/>
      <p:bldP spid="1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三、还款方式的种类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9" name="TextBox 6"/>
          <p:cNvSpPr txBox="1"/>
          <p:nvPr/>
        </p:nvSpPr>
        <p:spPr>
          <a:xfrm>
            <a:off x="1331069" y="2205003"/>
            <a:ext cx="15036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等额本金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710565" y="2846705"/>
            <a:ext cx="3732530" cy="13379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指贷款人将本金分摊到每个月内，同时付清上一交易日至本次还款日之间的利息。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 descr="汽车金融基础知识p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7684" t="5453" r="7768" b="4158"/>
          <a:stretch>
            <a:fillRect/>
          </a:stretch>
        </p:blipFill>
        <p:spPr>
          <a:xfrm>
            <a:off x="4772025" y="2101215"/>
            <a:ext cx="5609590" cy="4238625"/>
          </a:xfrm>
          <a:prstGeom prst="rect">
            <a:avLst/>
          </a:prstGeom>
        </p:spPr>
      </p:pic>
      <p:cxnSp>
        <p:nvCxnSpPr>
          <p:cNvPr id="6" name="直接连接符 5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721131"/>
            <a:ext cx="216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802093"/>
            <a:ext cx="216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29" grpId="0"/>
      <p:bldP spid="29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三、还款方式的种类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9" name="TextBox 6"/>
          <p:cNvSpPr txBox="1"/>
          <p:nvPr/>
        </p:nvSpPr>
        <p:spPr>
          <a:xfrm>
            <a:off x="1331069" y="2168173"/>
            <a:ext cx="15036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等额本金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40" y="2132965"/>
            <a:ext cx="6767195" cy="402717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直接连接符 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721131"/>
            <a:ext cx="216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802093"/>
            <a:ext cx="216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29" grpId="0"/>
      <p:bldP spid="2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343769" y="2192303"/>
            <a:ext cx="1428115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3.等额本息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215640" y="5511448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适用人群</a:t>
            </a:r>
            <a:endParaRPr lang="zh-CN" altLang="en-US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4800600" y="5445125"/>
            <a:ext cx="4707255" cy="58356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现期收入少，负担人口少，预期收入将稳定增加，并且无打算提前还款的人群,如部分年轻人。</a:t>
            </a:r>
            <a:endParaRPr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7" name="TextBox 6"/>
          <p:cNvSpPr txBox="1"/>
          <p:nvPr/>
        </p:nvSpPr>
        <p:spPr>
          <a:xfrm>
            <a:off x="572879" y="2811428"/>
            <a:ext cx="10241280" cy="506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即借款人每月按相等的金额偿还贷款本息，其中每月贷款利息按月初剩余贷款本金计算并逐月结清。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6" name="TextBox 6"/>
          <p:cNvSpPr txBox="1"/>
          <p:nvPr/>
        </p:nvSpPr>
        <p:spPr>
          <a:xfrm>
            <a:off x="4138295" y="3789045"/>
            <a:ext cx="5369560" cy="1322070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月的还款额相同，从本质上来说是本金所占比例逐月递增，利息所占比例逐月递减，月还款数不变，即在月供“本金与利息”的分配比例中，前半段时期所还的利息比例大、本金比例小，还款期限过半后逐步转为本金比例大、利息比例小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Freeform 35"/>
          <p:cNvSpPr>
            <a:spLocks noEditPoints="1"/>
          </p:cNvSpPr>
          <p:nvPr/>
        </p:nvSpPr>
        <p:spPr bwMode="auto">
          <a:xfrm>
            <a:off x="2684145" y="4250690"/>
            <a:ext cx="592455" cy="440055"/>
          </a:xfrm>
          <a:custGeom>
            <a:avLst/>
            <a:gdLst>
              <a:gd name="T0" fmla="*/ 56 w 144"/>
              <a:gd name="T1" fmla="*/ 10 h 107"/>
              <a:gd name="T2" fmla="*/ 0 w 144"/>
              <a:gd name="T3" fmla="*/ 92 h 107"/>
              <a:gd name="T4" fmla="*/ 104 w 144"/>
              <a:gd name="T5" fmla="*/ 92 h 107"/>
              <a:gd name="T6" fmla="*/ 131 w 144"/>
              <a:gd name="T7" fmla="*/ 78 h 107"/>
              <a:gd name="T8" fmla="*/ 4 w 144"/>
              <a:gd name="T9" fmla="*/ 92 h 107"/>
              <a:gd name="T10" fmla="*/ 127 w 144"/>
              <a:gd name="T11" fmla="*/ 77 h 107"/>
              <a:gd name="T12" fmla="*/ 106 w 144"/>
              <a:gd name="T13" fmla="*/ 52 h 107"/>
              <a:gd name="T14" fmla="*/ 105 w 144"/>
              <a:gd name="T15" fmla="*/ 50 h 107"/>
              <a:gd name="T16" fmla="*/ 104 w 144"/>
              <a:gd name="T17" fmla="*/ 43 h 107"/>
              <a:gd name="T18" fmla="*/ 133 w 144"/>
              <a:gd name="T19" fmla="*/ 24 h 107"/>
              <a:gd name="T20" fmla="*/ 109 w 144"/>
              <a:gd name="T21" fmla="*/ 51 h 107"/>
              <a:gd name="T22" fmla="*/ 108 w 144"/>
              <a:gd name="T23" fmla="*/ 53 h 107"/>
              <a:gd name="T24" fmla="*/ 115 w 144"/>
              <a:gd name="T25" fmla="*/ 55 h 107"/>
              <a:gd name="T26" fmla="*/ 117 w 144"/>
              <a:gd name="T27" fmla="*/ 52 h 107"/>
              <a:gd name="T28" fmla="*/ 118 w 144"/>
              <a:gd name="T29" fmla="*/ 56 h 107"/>
              <a:gd name="T30" fmla="*/ 119 w 144"/>
              <a:gd name="T31" fmla="*/ 55 h 107"/>
              <a:gd name="T32" fmla="*/ 118 w 144"/>
              <a:gd name="T33" fmla="*/ 55 h 107"/>
              <a:gd name="T34" fmla="*/ 122 w 144"/>
              <a:gd name="T35" fmla="*/ 57 h 107"/>
              <a:gd name="T36" fmla="*/ 121 w 144"/>
              <a:gd name="T37" fmla="*/ 56 h 107"/>
              <a:gd name="T38" fmla="*/ 125 w 144"/>
              <a:gd name="T39" fmla="*/ 59 h 107"/>
              <a:gd name="T40" fmla="*/ 124 w 144"/>
              <a:gd name="T41" fmla="*/ 57 h 107"/>
              <a:gd name="T42" fmla="*/ 64 w 144"/>
              <a:gd name="T43" fmla="*/ 85 h 107"/>
              <a:gd name="T44" fmla="*/ 21 w 144"/>
              <a:gd name="T45" fmla="*/ 72 h 107"/>
              <a:gd name="T46" fmla="*/ 20 w 144"/>
              <a:gd name="T47" fmla="*/ 70 h 107"/>
              <a:gd name="T48" fmla="*/ 23 w 144"/>
              <a:gd name="T49" fmla="*/ 72 h 107"/>
              <a:gd name="T50" fmla="*/ 23 w 144"/>
              <a:gd name="T51" fmla="*/ 71 h 107"/>
              <a:gd name="T52" fmla="*/ 26 w 144"/>
              <a:gd name="T53" fmla="*/ 72 h 107"/>
              <a:gd name="T54" fmla="*/ 28 w 144"/>
              <a:gd name="T55" fmla="*/ 69 h 107"/>
              <a:gd name="T56" fmla="*/ 28 w 144"/>
              <a:gd name="T57" fmla="*/ 70 h 107"/>
              <a:gd name="T58" fmla="*/ 27 w 144"/>
              <a:gd name="T59" fmla="*/ 72 h 107"/>
              <a:gd name="T60" fmla="*/ 33 w 144"/>
              <a:gd name="T61" fmla="*/ 73 h 107"/>
              <a:gd name="T62" fmla="*/ 30 w 144"/>
              <a:gd name="T63" fmla="*/ 72 h 107"/>
              <a:gd name="T64" fmla="*/ 42 w 144"/>
              <a:gd name="T65" fmla="*/ 70 h 107"/>
              <a:gd name="T66" fmla="*/ 41 w 144"/>
              <a:gd name="T67" fmla="*/ 70 h 107"/>
              <a:gd name="T68" fmla="*/ 45 w 144"/>
              <a:gd name="T69" fmla="*/ 69 h 107"/>
              <a:gd name="T70" fmla="*/ 43 w 144"/>
              <a:gd name="T71" fmla="*/ 72 h 107"/>
              <a:gd name="T72" fmla="*/ 49 w 144"/>
              <a:gd name="T73" fmla="*/ 70 h 107"/>
              <a:gd name="T74" fmla="*/ 49 w 144"/>
              <a:gd name="T75" fmla="*/ 69 h 107"/>
              <a:gd name="T76" fmla="*/ 50 w 144"/>
              <a:gd name="T77" fmla="*/ 72 h 107"/>
              <a:gd name="T78" fmla="*/ 51 w 144"/>
              <a:gd name="T79" fmla="*/ 71 h 107"/>
              <a:gd name="T80" fmla="*/ 53 w 144"/>
              <a:gd name="T81" fmla="*/ 71 h 107"/>
              <a:gd name="T82" fmla="*/ 60 w 144"/>
              <a:gd name="T83" fmla="*/ 70 h 107"/>
              <a:gd name="T84" fmla="*/ 60 w 144"/>
              <a:gd name="T85" fmla="*/ 69 h 107"/>
              <a:gd name="T86" fmla="*/ 60 w 144"/>
              <a:gd name="T87" fmla="*/ 72 h 107"/>
              <a:gd name="T88" fmla="*/ 64 w 144"/>
              <a:gd name="T89" fmla="*/ 70 h 107"/>
              <a:gd name="T90" fmla="*/ 63 w 144"/>
              <a:gd name="T91" fmla="*/ 71 h 107"/>
              <a:gd name="T92" fmla="*/ 64 w 144"/>
              <a:gd name="T93" fmla="*/ 71 h 107"/>
              <a:gd name="T94" fmla="*/ 67 w 144"/>
              <a:gd name="T95" fmla="*/ 70 h 107"/>
              <a:gd name="T96" fmla="*/ 69 w 144"/>
              <a:gd name="T97" fmla="*/ 72 h 107"/>
              <a:gd name="T98" fmla="*/ 71 w 144"/>
              <a:gd name="T99" fmla="*/ 70 h 107"/>
              <a:gd name="T100" fmla="*/ 73 w 144"/>
              <a:gd name="T101" fmla="*/ 70 h 107"/>
              <a:gd name="T102" fmla="*/ 79 w 144"/>
              <a:gd name="T103" fmla="*/ 73 h 107"/>
              <a:gd name="T104" fmla="*/ 80 w 144"/>
              <a:gd name="T105" fmla="*/ 72 h 107"/>
              <a:gd name="T106" fmla="*/ 83 w 144"/>
              <a:gd name="T107" fmla="*/ 72 h 107"/>
              <a:gd name="T108" fmla="*/ 84 w 144"/>
              <a:gd name="T109" fmla="*/ 72 h 107"/>
              <a:gd name="T110" fmla="*/ 83 w 144"/>
              <a:gd name="T111" fmla="*/ 72 h 107"/>
              <a:gd name="T112" fmla="*/ 88 w 144"/>
              <a:gd name="T113" fmla="*/ 73 h 107"/>
              <a:gd name="T114" fmla="*/ 87 w 144"/>
              <a:gd name="T115" fmla="*/ 72 h 107"/>
              <a:gd name="T116" fmla="*/ 91 w 144"/>
              <a:gd name="T117" fmla="*/ 73 h 107"/>
              <a:gd name="T118" fmla="*/ 91 w 144"/>
              <a:gd name="T119" fmla="*/ 6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4" h="107">
                <a:moveTo>
                  <a:pt x="142" y="26"/>
                </a:moveTo>
                <a:cubicBezTo>
                  <a:pt x="142" y="26"/>
                  <a:pt x="142" y="26"/>
                  <a:pt x="142" y="26"/>
                </a:cubicBezTo>
                <a:cubicBezTo>
                  <a:pt x="141" y="23"/>
                  <a:pt x="138" y="21"/>
                  <a:pt x="135" y="20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135" y="20"/>
                  <a:pt x="135" y="20"/>
                  <a:pt x="135" y="20"/>
                </a:cubicBezTo>
                <a:cubicBezTo>
                  <a:pt x="73" y="1"/>
                  <a:pt x="73" y="1"/>
                  <a:pt x="73" y="1"/>
                </a:cubicBezTo>
                <a:cubicBezTo>
                  <a:pt x="73" y="1"/>
                  <a:pt x="73" y="1"/>
                  <a:pt x="73" y="1"/>
                </a:cubicBezTo>
                <a:cubicBezTo>
                  <a:pt x="70" y="0"/>
                  <a:pt x="66" y="1"/>
                  <a:pt x="63" y="2"/>
                </a:cubicBezTo>
                <a:cubicBezTo>
                  <a:pt x="60" y="4"/>
                  <a:pt x="58" y="7"/>
                  <a:pt x="56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51" y="28"/>
                  <a:pt x="51" y="28"/>
                  <a:pt x="51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1" y="28"/>
                  <a:pt x="7" y="29"/>
                  <a:pt x="4" y="32"/>
                </a:cubicBezTo>
                <a:cubicBezTo>
                  <a:pt x="2" y="35"/>
                  <a:pt x="0" y="39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6"/>
                  <a:pt x="2" y="100"/>
                  <a:pt x="4" y="103"/>
                </a:cubicBezTo>
                <a:cubicBezTo>
                  <a:pt x="7" y="106"/>
                  <a:pt x="11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93" y="107"/>
                  <a:pt x="97" y="106"/>
                  <a:pt x="100" y="103"/>
                </a:cubicBezTo>
                <a:cubicBezTo>
                  <a:pt x="102" y="100"/>
                  <a:pt x="104" y="96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8" y="88"/>
                  <a:pt x="121" y="87"/>
                  <a:pt x="124" y="86"/>
                </a:cubicBezTo>
                <a:cubicBezTo>
                  <a:pt x="127" y="84"/>
                  <a:pt x="130" y="81"/>
                  <a:pt x="131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31" y="78"/>
                  <a:pt x="131" y="78"/>
                  <a:pt x="131" y="78"/>
                </a:cubicBezTo>
                <a:cubicBezTo>
                  <a:pt x="143" y="36"/>
                  <a:pt x="143" y="36"/>
                  <a:pt x="143" y="36"/>
                </a:cubicBezTo>
                <a:cubicBezTo>
                  <a:pt x="143" y="36"/>
                  <a:pt x="143" y="36"/>
                  <a:pt x="143" y="36"/>
                </a:cubicBezTo>
                <a:cubicBezTo>
                  <a:pt x="144" y="33"/>
                  <a:pt x="144" y="29"/>
                  <a:pt x="142" y="26"/>
                </a:cubicBezTo>
                <a:close/>
                <a:moveTo>
                  <a:pt x="56" y="26"/>
                </a:moveTo>
                <a:cubicBezTo>
                  <a:pt x="61" y="28"/>
                  <a:pt x="61" y="28"/>
                  <a:pt x="61" y="28"/>
                </a:cubicBezTo>
                <a:cubicBezTo>
                  <a:pt x="55" y="28"/>
                  <a:pt x="55" y="28"/>
                  <a:pt x="55" y="28"/>
                </a:cubicBezTo>
                <a:lnTo>
                  <a:pt x="56" y="26"/>
                </a:lnTo>
                <a:close/>
                <a:moveTo>
                  <a:pt x="100" y="92"/>
                </a:moveTo>
                <a:cubicBezTo>
                  <a:pt x="100" y="98"/>
                  <a:pt x="95" y="103"/>
                  <a:pt x="89" y="103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9" y="103"/>
                  <a:pt x="4" y="98"/>
                  <a:pt x="4" y="92"/>
                </a:cubicBezTo>
                <a:cubicBezTo>
                  <a:pt x="4" y="61"/>
                  <a:pt x="4" y="61"/>
                  <a:pt x="4" y="61"/>
                </a:cubicBezTo>
                <a:cubicBezTo>
                  <a:pt x="100" y="61"/>
                  <a:pt x="100" y="61"/>
                  <a:pt x="100" y="61"/>
                </a:cubicBezTo>
                <a:lnTo>
                  <a:pt x="100" y="92"/>
                </a:lnTo>
                <a:close/>
                <a:moveTo>
                  <a:pt x="100" y="48"/>
                </a:moveTo>
                <a:cubicBezTo>
                  <a:pt x="4" y="48"/>
                  <a:pt x="4" y="48"/>
                  <a:pt x="4" y="4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37"/>
                  <a:pt x="9" y="32"/>
                  <a:pt x="15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95" y="32"/>
                  <a:pt x="100" y="37"/>
                  <a:pt x="100" y="43"/>
                </a:cubicBezTo>
                <a:lnTo>
                  <a:pt x="100" y="48"/>
                </a:lnTo>
                <a:close/>
                <a:moveTo>
                  <a:pt x="127" y="77"/>
                </a:moveTo>
                <a:cubicBezTo>
                  <a:pt x="126" y="82"/>
                  <a:pt x="120" y="84"/>
                  <a:pt x="115" y="83"/>
                </a:cubicBezTo>
                <a:cubicBezTo>
                  <a:pt x="104" y="79"/>
                  <a:pt x="104" y="79"/>
                  <a:pt x="104" y="79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1" y="68"/>
                  <a:pt x="121" y="68"/>
                  <a:pt x="121" y="68"/>
                </a:cubicBezTo>
                <a:cubicBezTo>
                  <a:pt x="104" y="63"/>
                  <a:pt x="104" y="63"/>
                  <a:pt x="104" y="63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7" y="53"/>
                  <a:pt x="107" y="53"/>
                  <a:pt x="107" y="53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7" y="52"/>
                  <a:pt x="107" y="52"/>
                  <a:pt x="106" y="52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7" y="51"/>
                  <a:pt x="107" y="50"/>
                  <a:pt x="107" y="50"/>
                </a:cubicBezTo>
                <a:cubicBezTo>
                  <a:pt x="107" y="50"/>
                  <a:pt x="107" y="50"/>
                  <a:pt x="107" y="49"/>
                </a:cubicBezTo>
                <a:cubicBezTo>
                  <a:pt x="107" y="49"/>
                  <a:pt x="107" y="49"/>
                  <a:pt x="106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6" y="49"/>
                  <a:pt x="105" y="49"/>
                  <a:pt x="105" y="4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5" y="50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5" y="50"/>
                  <a:pt x="105" y="50"/>
                  <a:pt x="106" y="50"/>
                </a:cubicBezTo>
                <a:cubicBezTo>
                  <a:pt x="106" y="50"/>
                  <a:pt x="106" y="49"/>
                  <a:pt x="106" y="49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06" y="49"/>
                  <a:pt x="107" y="50"/>
                  <a:pt x="107" y="50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7" y="50"/>
                  <a:pt x="107" y="50"/>
                  <a:pt x="107" y="50"/>
                </a:cubicBezTo>
                <a:cubicBezTo>
                  <a:pt x="106" y="51"/>
                  <a:pt x="106" y="51"/>
                  <a:pt x="104" y="51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3"/>
                  <a:pt x="104" y="43"/>
                  <a:pt x="104" y="43"/>
                </a:cubicBezTo>
                <a:cubicBezTo>
                  <a:pt x="104" y="42"/>
                  <a:pt x="104" y="41"/>
                  <a:pt x="104" y="41"/>
                </a:cubicBezTo>
                <a:cubicBezTo>
                  <a:pt x="135" y="50"/>
                  <a:pt x="135" y="50"/>
                  <a:pt x="135" y="50"/>
                </a:cubicBezTo>
                <a:lnTo>
                  <a:pt x="127" y="77"/>
                </a:lnTo>
                <a:close/>
                <a:moveTo>
                  <a:pt x="140" y="35"/>
                </a:moveTo>
                <a:cubicBezTo>
                  <a:pt x="138" y="40"/>
                  <a:pt x="138" y="40"/>
                  <a:pt x="138" y="40"/>
                </a:cubicBezTo>
                <a:cubicBezTo>
                  <a:pt x="59" y="16"/>
                  <a:pt x="59" y="16"/>
                  <a:pt x="59" y="16"/>
                </a:cubicBezTo>
                <a:cubicBezTo>
                  <a:pt x="60" y="11"/>
                  <a:pt x="60" y="11"/>
                  <a:pt x="60" y="11"/>
                </a:cubicBezTo>
                <a:cubicBezTo>
                  <a:pt x="62" y="6"/>
                  <a:pt x="67" y="3"/>
                  <a:pt x="72" y="5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38" y="25"/>
                  <a:pt x="141" y="30"/>
                  <a:pt x="140" y="35"/>
                </a:cubicBezTo>
                <a:close/>
                <a:moveTo>
                  <a:pt x="110" y="54"/>
                </a:moveTo>
                <a:cubicBezTo>
                  <a:pt x="107" y="53"/>
                  <a:pt x="107" y="53"/>
                  <a:pt x="107" y="53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9" y="52"/>
                  <a:pt x="109" y="52"/>
                  <a:pt x="110" y="51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1"/>
                  <a:pt x="110" y="50"/>
                  <a:pt x="109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0"/>
                  <a:pt x="109" y="50"/>
                  <a:pt x="109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1"/>
                  <a:pt x="108" y="51"/>
                  <a:pt x="108" y="51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51"/>
                  <a:pt x="108" y="50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0"/>
                  <a:pt x="109" y="50"/>
                  <a:pt x="110" y="50"/>
                </a:cubicBezTo>
                <a:cubicBezTo>
                  <a:pt x="110" y="50"/>
                  <a:pt x="110" y="50"/>
                  <a:pt x="110" y="50"/>
                </a:cubicBezTo>
                <a:cubicBezTo>
                  <a:pt x="111" y="51"/>
                  <a:pt x="111" y="51"/>
                  <a:pt x="111" y="51"/>
                </a:cubicBezTo>
                <a:cubicBezTo>
                  <a:pt x="110" y="51"/>
                  <a:pt x="110" y="52"/>
                  <a:pt x="110" y="52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109" y="52"/>
                  <a:pt x="109" y="52"/>
                  <a:pt x="108" y="53"/>
                </a:cubicBezTo>
                <a:cubicBezTo>
                  <a:pt x="109" y="53"/>
                  <a:pt x="109" y="53"/>
                  <a:pt x="109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53"/>
                  <a:pt x="110" y="53"/>
                  <a:pt x="110" y="53"/>
                </a:cubicBezTo>
                <a:lnTo>
                  <a:pt x="110" y="54"/>
                </a:lnTo>
                <a:close/>
                <a:moveTo>
                  <a:pt x="115" y="55"/>
                </a:move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6" y="56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4"/>
                </a:cubicBezTo>
                <a:cubicBezTo>
                  <a:pt x="116" y="54"/>
                  <a:pt x="116" y="54"/>
                  <a:pt x="116" y="54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5" y="55"/>
                  <a:pt x="115" y="55"/>
                  <a:pt x="115" y="55"/>
                </a:cubicBezTo>
                <a:close/>
                <a:moveTo>
                  <a:pt x="115" y="54"/>
                </a:moveTo>
                <a:cubicBezTo>
                  <a:pt x="116" y="53"/>
                  <a:pt x="116" y="53"/>
                  <a:pt x="116" y="53"/>
                </a:cubicBezTo>
                <a:cubicBezTo>
                  <a:pt x="115" y="54"/>
                  <a:pt x="115" y="54"/>
                  <a:pt x="115" y="54"/>
                </a:cubicBezTo>
                <a:close/>
                <a:moveTo>
                  <a:pt x="118" y="56"/>
                </a:move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57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6"/>
                  <a:pt x="119" y="55"/>
                  <a:pt x="119" y="55"/>
                </a:cubicBezTo>
                <a:cubicBezTo>
                  <a:pt x="119" y="55"/>
                  <a:pt x="119" y="55"/>
                  <a:pt x="119" y="55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19" y="53"/>
                  <a:pt x="119" y="53"/>
                  <a:pt x="119" y="53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7" y="55"/>
                  <a:pt x="117" y="55"/>
                  <a:pt x="117" y="55"/>
                </a:cubicBezTo>
                <a:cubicBezTo>
                  <a:pt x="119" y="56"/>
                  <a:pt x="119" y="56"/>
                  <a:pt x="119" y="56"/>
                </a:cubicBezTo>
                <a:lnTo>
                  <a:pt x="118" y="56"/>
                </a:lnTo>
                <a:close/>
                <a:moveTo>
                  <a:pt x="118" y="55"/>
                </a:moveTo>
                <a:cubicBezTo>
                  <a:pt x="119" y="54"/>
                  <a:pt x="119" y="54"/>
                  <a:pt x="119" y="54"/>
                </a:cubicBezTo>
                <a:cubicBezTo>
                  <a:pt x="119" y="55"/>
                  <a:pt x="119" y="55"/>
                  <a:pt x="119" y="55"/>
                </a:cubicBezTo>
                <a:lnTo>
                  <a:pt x="118" y="55"/>
                </a:lnTo>
                <a:close/>
                <a:moveTo>
                  <a:pt x="122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3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3" y="57"/>
                  <a:pt x="123" y="56"/>
                  <a:pt x="123" y="56"/>
                </a:cubicBezTo>
                <a:cubicBezTo>
                  <a:pt x="123" y="56"/>
                  <a:pt x="123" y="56"/>
                  <a:pt x="122" y="56"/>
                </a:cubicBezTo>
                <a:cubicBezTo>
                  <a:pt x="123" y="54"/>
                  <a:pt x="123" y="54"/>
                  <a:pt x="123" y="54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2" y="57"/>
                  <a:pt x="122" y="57"/>
                  <a:pt x="122" y="57"/>
                </a:cubicBezTo>
                <a:close/>
                <a:moveTo>
                  <a:pt x="121" y="56"/>
                </a:moveTo>
                <a:cubicBezTo>
                  <a:pt x="122" y="55"/>
                  <a:pt x="122" y="55"/>
                  <a:pt x="122" y="55"/>
                </a:cubicBezTo>
                <a:cubicBezTo>
                  <a:pt x="122" y="56"/>
                  <a:pt x="122" y="56"/>
                  <a:pt x="122" y="56"/>
                </a:cubicBezTo>
                <a:lnTo>
                  <a:pt x="121" y="56"/>
                </a:lnTo>
                <a:close/>
                <a:moveTo>
                  <a:pt x="125" y="58"/>
                </a:moveTo>
                <a:cubicBezTo>
                  <a:pt x="125" y="58"/>
                  <a:pt x="125" y="58"/>
                  <a:pt x="125" y="58"/>
                </a:cubicBezTo>
                <a:cubicBezTo>
                  <a:pt x="125" y="58"/>
                  <a:pt x="124" y="58"/>
                  <a:pt x="12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25" y="58"/>
                  <a:pt x="125" y="58"/>
                  <a:pt x="125" y="58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5" y="58"/>
                  <a:pt x="125" y="58"/>
                </a:cubicBezTo>
                <a:cubicBezTo>
                  <a:pt x="125" y="58"/>
                  <a:pt x="125" y="58"/>
                  <a:pt x="125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8"/>
                  <a:pt x="126" y="58"/>
                </a:cubicBezTo>
                <a:cubicBezTo>
                  <a:pt x="126" y="58"/>
                  <a:pt x="126" y="57"/>
                  <a:pt x="126" y="57"/>
                </a:cubicBezTo>
                <a:cubicBezTo>
                  <a:pt x="126" y="57"/>
                  <a:pt x="126" y="57"/>
                  <a:pt x="126" y="57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5" y="58"/>
                  <a:pt x="125" y="58"/>
                  <a:pt x="125" y="58"/>
                </a:cubicBezTo>
                <a:close/>
                <a:moveTo>
                  <a:pt x="124" y="57"/>
                </a:moveTo>
                <a:cubicBezTo>
                  <a:pt x="125" y="56"/>
                  <a:pt x="125" y="56"/>
                  <a:pt x="125" y="56"/>
                </a:cubicBezTo>
                <a:cubicBezTo>
                  <a:pt x="125" y="57"/>
                  <a:pt x="125" y="57"/>
                  <a:pt x="125" y="57"/>
                </a:cubicBezTo>
                <a:lnTo>
                  <a:pt x="124" y="57"/>
                </a:lnTo>
                <a:close/>
                <a:moveTo>
                  <a:pt x="64" y="85"/>
                </a:moveTo>
                <a:cubicBezTo>
                  <a:pt x="90" y="85"/>
                  <a:pt x="90" y="85"/>
                  <a:pt x="90" y="85"/>
                </a:cubicBezTo>
                <a:cubicBezTo>
                  <a:pt x="90" y="96"/>
                  <a:pt x="90" y="96"/>
                  <a:pt x="90" y="96"/>
                </a:cubicBezTo>
                <a:cubicBezTo>
                  <a:pt x="64" y="96"/>
                  <a:pt x="64" y="96"/>
                  <a:pt x="64" y="96"/>
                </a:cubicBezTo>
                <a:lnTo>
                  <a:pt x="64" y="85"/>
                </a:lnTo>
                <a:close/>
                <a:moveTo>
                  <a:pt x="14" y="73"/>
                </a:moveTo>
                <a:cubicBezTo>
                  <a:pt x="11" y="71"/>
                  <a:pt x="11" y="71"/>
                  <a:pt x="11" y="71"/>
                </a:cubicBezTo>
                <a:cubicBezTo>
                  <a:pt x="14" y="69"/>
                  <a:pt x="14" y="69"/>
                  <a:pt x="14" y="69"/>
                </a:cubicBezTo>
                <a:lnTo>
                  <a:pt x="14" y="73"/>
                </a:lnTo>
                <a:close/>
                <a:moveTo>
                  <a:pt x="19" y="70"/>
                </a:moveTo>
                <a:cubicBezTo>
                  <a:pt x="19" y="70"/>
                  <a:pt x="19" y="70"/>
                  <a:pt x="19" y="70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72"/>
                  <a:pt x="20" y="72"/>
                  <a:pt x="20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2"/>
                  <a:pt x="21" y="72"/>
                </a:cubicBezTo>
                <a:cubicBezTo>
                  <a:pt x="21" y="72"/>
                  <a:pt x="21" y="73"/>
                  <a:pt x="21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21" y="73"/>
                  <a:pt x="21" y="73"/>
                  <a:pt x="21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9" y="73"/>
                  <a:pt x="19" y="72"/>
                  <a:pt x="19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0"/>
                  <a:pt x="20" y="70"/>
                  <a:pt x="20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ubicBezTo>
                  <a:pt x="19" y="70"/>
                  <a:pt x="19" y="70"/>
                  <a:pt x="19" y="70"/>
                </a:cubicBezTo>
                <a:close/>
                <a:moveTo>
                  <a:pt x="24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72"/>
                  <a:pt x="25" y="71"/>
                  <a:pt x="25" y="71"/>
                </a:cubicBezTo>
                <a:cubicBezTo>
                  <a:pt x="25" y="72"/>
                  <a:pt x="24" y="72"/>
                  <a:pt x="24" y="72"/>
                </a:cubicBezTo>
                <a:cubicBezTo>
                  <a:pt x="24" y="72"/>
                  <a:pt x="24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2"/>
                  <a:pt x="23" y="73"/>
                  <a:pt x="23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3" y="73"/>
                  <a:pt x="23" y="73"/>
                  <a:pt x="23" y="73"/>
                </a:cubicBezTo>
                <a:cubicBezTo>
                  <a:pt x="24" y="73"/>
                  <a:pt x="24" y="73"/>
                  <a:pt x="25" y="73"/>
                </a:cubicBezTo>
                <a:cubicBezTo>
                  <a:pt x="25" y="72"/>
                  <a:pt x="25" y="72"/>
                  <a:pt x="25" y="71"/>
                </a:cubicBezTo>
                <a:cubicBezTo>
                  <a:pt x="25" y="71"/>
                  <a:pt x="25" y="70"/>
                  <a:pt x="25" y="70"/>
                </a:cubicBezTo>
                <a:cubicBezTo>
                  <a:pt x="25" y="70"/>
                  <a:pt x="25" y="69"/>
                  <a:pt x="25" y="69"/>
                </a:cubicBezTo>
                <a:cubicBezTo>
                  <a:pt x="24" y="69"/>
                  <a:pt x="24" y="69"/>
                  <a:pt x="24" y="69"/>
                </a:cubicBezTo>
                <a:cubicBezTo>
                  <a:pt x="23" y="69"/>
                  <a:pt x="23" y="69"/>
                  <a:pt x="23" y="69"/>
                </a:cubicBezTo>
                <a:cubicBezTo>
                  <a:pt x="23" y="70"/>
                  <a:pt x="23" y="70"/>
                  <a:pt x="23" y="70"/>
                </a:cubicBezTo>
                <a:cubicBezTo>
                  <a:pt x="23" y="71"/>
                  <a:pt x="23" y="71"/>
                  <a:pt x="23" y="71"/>
                </a:cubicBezTo>
                <a:cubicBezTo>
                  <a:pt x="23" y="72"/>
                  <a:pt x="23" y="72"/>
                  <a:pt x="24" y="72"/>
                </a:cubicBezTo>
                <a:close/>
                <a:moveTo>
                  <a:pt x="23" y="70"/>
                </a:moveTo>
                <a:cubicBezTo>
                  <a:pt x="24" y="70"/>
                  <a:pt x="24" y="69"/>
                  <a:pt x="24" y="69"/>
                </a:cubicBezTo>
                <a:cubicBezTo>
                  <a:pt x="24" y="69"/>
                  <a:pt x="24" y="70"/>
                  <a:pt x="24" y="70"/>
                </a:cubicBezTo>
                <a:cubicBezTo>
                  <a:pt x="24" y="70"/>
                  <a:pt x="25" y="70"/>
                  <a:pt x="25" y="70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1"/>
                  <a:pt x="23" y="71"/>
                </a:cubicBezTo>
                <a:cubicBezTo>
                  <a:pt x="23" y="71"/>
                  <a:pt x="23" y="70"/>
                  <a:pt x="23" y="70"/>
                </a:cubicBezTo>
                <a:cubicBezTo>
                  <a:pt x="23" y="70"/>
                  <a:pt x="23" y="70"/>
                  <a:pt x="23" y="70"/>
                </a:cubicBezTo>
                <a:close/>
                <a:moveTo>
                  <a:pt x="26" y="72"/>
                </a:moveTo>
                <a:cubicBezTo>
                  <a:pt x="26" y="72"/>
                  <a:pt x="26" y="72"/>
                  <a:pt x="26" y="72"/>
                </a:cubicBezTo>
                <a:cubicBezTo>
                  <a:pt x="26" y="73"/>
                  <a:pt x="27" y="73"/>
                  <a:pt x="27" y="73"/>
                </a:cubicBezTo>
                <a:cubicBezTo>
                  <a:pt x="27" y="73"/>
                  <a:pt x="27" y="73"/>
                  <a:pt x="28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9" y="73"/>
                  <a:pt x="29" y="73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70"/>
                  <a:pt x="29" y="69"/>
                  <a:pt x="29" y="69"/>
                </a:cubicBezTo>
                <a:cubicBezTo>
                  <a:pt x="28" y="69"/>
                  <a:pt x="28" y="69"/>
                  <a:pt x="28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26" y="69"/>
                  <a:pt x="26" y="70"/>
                  <a:pt x="26" y="70"/>
                </a:cubicBezTo>
                <a:cubicBezTo>
                  <a:pt x="26" y="70"/>
                  <a:pt x="26" y="70"/>
                  <a:pt x="26" y="71"/>
                </a:cubicBezTo>
                <a:cubicBezTo>
                  <a:pt x="26" y="71"/>
                  <a:pt x="27" y="71"/>
                  <a:pt x="27" y="71"/>
                </a:cubicBezTo>
                <a:cubicBezTo>
                  <a:pt x="27" y="71"/>
                  <a:pt x="26" y="71"/>
                  <a:pt x="26" y="71"/>
                </a:cubicBezTo>
                <a:cubicBezTo>
                  <a:pt x="26" y="72"/>
                  <a:pt x="26" y="72"/>
                  <a:pt x="26" y="72"/>
                </a:cubicBezTo>
                <a:close/>
                <a:moveTo>
                  <a:pt x="27" y="70"/>
                </a:moveTo>
                <a:cubicBezTo>
                  <a:pt x="27" y="70"/>
                  <a:pt x="27" y="69"/>
                  <a:pt x="28" y="69"/>
                </a:cubicBezTo>
                <a:cubicBezTo>
                  <a:pt x="28" y="69"/>
                  <a:pt x="28" y="70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1"/>
                  <a:pt x="28" y="71"/>
                  <a:pt x="28" y="71"/>
                </a:cubicBezTo>
                <a:cubicBezTo>
                  <a:pt x="27" y="71"/>
                  <a:pt x="27" y="71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lose/>
                <a:moveTo>
                  <a:pt x="27" y="71"/>
                </a:moveTo>
                <a:cubicBezTo>
                  <a:pt x="27" y="71"/>
                  <a:pt x="27" y="71"/>
                  <a:pt x="28" y="71"/>
                </a:cubicBezTo>
                <a:cubicBezTo>
                  <a:pt x="28" y="71"/>
                  <a:pt x="28" y="71"/>
                  <a:pt x="28" y="71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7" y="72"/>
                  <a:pt x="27" y="72"/>
                </a:cubicBezTo>
                <a:cubicBezTo>
                  <a:pt x="27" y="72"/>
                  <a:pt x="27" y="72"/>
                  <a:pt x="27" y="71"/>
                </a:cubicBezTo>
                <a:close/>
                <a:moveTo>
                  <a:pt x="32" y="72"/>
                </a:moveTo>
                <a:cubicBezTo>
                  <a:pt x="32" y="72"/>
                  <a:pt x="32" y="72"/>
                  <a:pt x="32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72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2" y="73"/>
                </a:cubicBezTo>
                <a:cubicBezTo>
                  <a:pt x="32" y="73"/>
                  <a:pt x="32" y="73"/>
                  <a:pt x="32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3" y="73"/>
                  <a:pt x="33" y="72"/>
                  <a:pt x="33" y="72"/>
                </a:cubicBezTo>
                <a:cubicBezTo>
                  <a:pt x="33" y="72"/>
                  <a:pt x="33" y="72"/>
                  <a:pt x="32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2"/>
                  <a:pt x="33" y="72"/>
                  <a:pt x="33" y="72"/>
                </a:cubicBezTo>
                <a:cubicBezTo>
                  <a:pt x="33" y="71"/>
                  <a:pt x="33" y="71"/>
                  <a:pt x="32" y="71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2" y="72"/>
                  <a:pt x="32" y="72"/>
                  <a:pt x="32" y="72"/>
                </a:cubicBezTo>
                <a:close/>
                <a:moveTo>
                  <a:pt x="31" y="71"/>
                </a:moveTo>
                <a:cubicBezTo>
                  <a:pt x="32" y="70"/>
                  <a:pt x="32" y="70"/>
                  <a:pt x="32" y="70"/>
                </a:cubicBezTo>
                <a:cubicBezTo>
                  <a:pt x="32" y="71"/>
                  <a:pt x="32" y="71"/>
                  <a:pt x="32" y="71"/>
                </a:cubicBezTo>
                <a:lnTo>
                  <a:pt x="31" y="71"/>
                </a:lnTo>
                <a:close/>
                <a:moveTo>
                  <a:pt x="40" y="73"/>
                </a:moveTo>
                <a:cubicBezTo>
                  <a:pt x="40" y="73"/>
                  <a:pt x="40" y="73"/>
                  <a:pt x="40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2" y="72"/>
                  <a:pt x="42" y="72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70"/>
                  <a:pt x="42" y="70"/>
                  <a:pt x="42" y="70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1" y="69"/>
                  <a:pt x="40" y="69"/>
                </a:cubicBezTo>
                <a:cubicBezTo>
                  <a:pt x="40" y="69"/>
                  <a:pt x="40" y="69"/>
                  <a:pt x="39" y="69"/>
                </a:cubicBezTo>
                <a:cubicBezTo>
                  <a:pt x="39" y="70"/>
                  <a:pt x="39" y="70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3"/>
                  <a:pt x="40" y="73"/>
                  <a:pt x="40" y="73"/>
                </a:cubicBezTo>
                <a:close/>
                <a:moveTo>
                  <a:pt x="40" y="71"/>
                </a:moveTo>
                <a:cubicBezTo>
                  <a:pt x="40" y="70"/>
                  <a:pt x="40" y="70"/>
                  <a:pt x="40" y="70"/>
                </a:cubicBezTo>
                <a:cubicBezTo>
                  <a:pt x="40" y="70"/>
                  <a:pt x="40" y="69"/>
                  <a:pt x="40" y="69"/>
                </a:cubicBezTo>
                <a:cubicBezTo>
                  <a:pt x="41" y="69"/>
                  <a:pt x="41" y="70"/>
                  <a:pt x="41" y="70"/>
                </a:cubicBezTo>
                <a:cubicBezTo>
                  <a:pt x="41" y="70"/>
                  <a:pt x="41" y="70"/>
                  <a:pt x="41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1" y="72"/>
                  <a:pt x="41" y="72"/>
                  <a:pt x="41" y="72"/>
                </a:cubicBezTo>
                <a:cubicBezTo>
                  <a:pt x="41" y="72"/>
                  <a:pt x="41" y="72"/>
                  <a:pt x="4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0" y="72"/>
                  <a:pt x="40" y="71"/>
                </a:cubicBezTo>
                <a:close/>
                <a:moveTo>
                  <a:pt x="43" y="70"/>
                </a:moveTo>
                <a:cubicBezTo>
                  <a:pt x="43" y="70"/>
                  <a:pt x="43" y="70"/>
                  <a:pt x="43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5" y="72"/>
                  <a:pt x="46" y="72"/>
                </a:cubicBezTo>
                <a:cubicBezTo>
                  <a:pt x="46" y="72"/>
                  <a:pt x="46" y="73"/>
                  <a:pt x="46" y="73"/>
                </a:cubicBezTo>
                <a:cubicBezTo>
                  <a:pt x="46" y="73"/>
                  <a:pt x="46" y="73"/>
                  <a:pt x="4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2"/>
                  <a:pt x="43" y="72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0"/>
                  <a:pt x="44" y="70"/>
                  <a:pt x="44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lose/>
                <a:moveTo>
                  <a:pt x="49" y="73"/>
                </a:moveTo>
                <a:cubicBezTo>
                  <a:pt x="46" y="73"/>
                  <a:pt x="46" y="73"/>
                  <a:pt x="46" y="73"/>
                </a:cubicBezTo>
                <a:cubicBezTo>
                  <a:pt x="46" y="72"/>
                  <a:pt x="46" y="72"/>
                  <a:pt x="46" y="72"/>
                </a:cubicBezTo>
                <a:cubicBezTo>
                  <a:pt x="48" y="71"/>
                  <a:pt x="48" y="71"/>
                  <a:pt x="49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8" y="70"/>
                  <a:pt x="48" y="69"/>
                  <a:pt x="48" y="69"/>
                </a:cubicBezTo>
                <a:cubicBezTo>
                  <a:pt x="48" y="69"/>
                  <a:pt x="48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70"/>
                  <a:pt x="47" y="70"/>
                  <a:pt x="47" y="69"/>
                </a:cubicBezTo>
                <a:cubicBezTo>
                  <a:pt x="47" y="69"/>
                  <a:pt x="47" y="69"/>
                  <a:pt x="47" y="69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9" y="69"/>
                  <a:pt x="49" y="69"/>
                </a:cubicBezTo>
                <a:cubicBezTo>
                  <a:pt x="49" y="69"/>
                  <a:pt x="49" y="70"/>
                  <a:pt x="49" y="70"/>
                </a:cubicBezTo>
                <a:cubicBezTo>
                  <a:pt x="49" y="70"/>
                  <a:pt x="49" y="70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1"/>
                  <a:pt x="48" y="72"/>
                  <a:pt x="47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3"/>
                  <a:pt x="49" y="73"/>
                </a:cubicBezTo>
                <a:close/>
                <a:moveTo>
                  <a:pt x="51" y="73"/>
                </a:moveTo>
                <a:cubicBezTo>
                  <a:pt x="50" y="73"/>
                  <a:pt x="50" y="73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1" y="72"/>
                  <a:pt x="51" y="72"/>
                </a:cubicBezTo>
                <a:cubicBezTo>
                  <a:pt x="51" y="72"/>
                  <a:pt x="52" y="72"/>
                  <a:pt x="52" y="72"/>
                </a:cubicBezTo>
                <a:cubicBezTo>
                  <a:pt x="52" y="72"/>
                  <a:pt x="52" y="72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1"/>
                  <a:pt x="53" y="71"/>
                  <a:pt x="53" y="71"/>
                </a:cubicBezTo>
                <a:cubicBezTo>
                  <a:pt x="52" y="71"/>
                  <a:pt x="52" y="71"/>
                  <a:pt x="52" y="71"/>
                </a:cubicBezTo>
                <a:cubicBezTo>
                  <a:pt x="52" y="71"/>
                  <a:pt x="52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69"/>
                  <a:pt x="51" y="69"/>
                  <a:pt x="51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70"/>
                  <a:pt x="53" y="70"/>
                  <a:pt x="53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70"/>
                  <a:pt x="53" y="70"/>
                  <a:pt x="53" y="71"/>
                </a:cubicBezTo>
                <a:cubicBezTo>
                  <a:pt x="53" y="71"/>
                  <a:pt x="53" y="71"/>
                  <a:pt x="53" y="72"/>
                </a:cubicBezTo>
                <a:cubicBezTo>
                  <a:pt x="53" y="72"/>
                  <a:pt x="53" y="72"/>
                  <a:pt x="53" y="73"/>
                </a:cubicBezTo>
                <a:cubicBezTo>
                  <a:pt x="53" y="73"/>
                  <a:pt x="52" y="73"/>
                  <a:pt x="52" y="73"/>
                </a:cubicBezTo>
                <a:cubicBezTo>
                  <a:pt x="51" y="73"/>
                  <a:pt x="51" y="73"/>
                  <a:pt x="51" y="73"/>
                </a:cubicBezTo>
                <a:close/>
                <a:moveTo>
                  <a:pt x="60" y="73"/>
                </a:moveTo>
                <a:cubicBezTo>
                  <a:pt x="60" y="73"/>
                  <a:pt x="60" y="73"/>
                  <a:pt x="60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1"/>
                  <a:pt x="62" y="71"/>
                  <a:pt x="61" y="71"/>
                </a:cubicBezTo>
                <a:cubicBezTo>
                  <a:pt x="61" y="70"/>
                  <a:pt x="61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1"/>
                  <a:pt x="60" y="71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70"/>
                  <a:pt x="61" y="70"/>
                </a:cubicBezTo>
                <a:cubicBezTo>
                  <a:pt x="61" y="70"/>
                  <a:pt x="62" y="69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0" y="69"/>
                  <a:pt x="60" y="69"/>
                </a:cubicBezTo>
                <a:cubicBezTo>
                  <a:pt x="60" y="69"/>
                  <a:pt x="59" y="69"/>
                  <a:pt x="59" y="70"/>
                </a:cubicBezTo>
                <a:cubicBezTo>
                  <a:pt x="59" y="70"/>
                  <a:pt x="59" y="70"/>
                  <a:pt x="59" y="71"/>
                </a:cubicBezTo>
                <a:cubicBezTo>
                  <a:pt x="59" y="71"/>
                  <a:pt x="59" y="72"/>
                  <a:pt x="59" y="72"/>
                </a:cubicBezTo>
                <a:cubicBezTo>
                  <a:pt x="59" y="72"/>
                  <a:pt x="59" y="73"/>
                  <a:pt x="60" y="73"/>
                </a:cubicBezTo>
                <a:close/>
                <a:moveTo>
                  <a:pt x="60" y="71"/>
                </a:moveTo>
                <a:cubicBezTo>
                  <a:pt x="60" y="71"/>
                  <a:pt x="60" y="71"/>
                  <a:pt x="60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2"/>
                  <a:pt x="61" y="72"/>
                </a:cubicBezTo>
                <a:cubicBezTo>
                  <a:pt x="61" y="72"/>
                  <a:pt x="61" y="72"/>
                  <a:pt x="61" y="72"/>
                </a:cubicBezTo>
                <a:cubicBezTo>
                  <a:pt x="61" y="72"/>
                  <a:pt x="61" y="72"/>
                  <a:pt x="60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1"/>
                  <a:pt x="60" y="71"/>
                  <a:pt x="60" y="71"/>
                </a:cubicBezTo>
                <a:close/>
                <a:moveTo>
                  <a:pt x="63" y="73"/>
                </a:moveTo>
                <a:cubicBezTo>
                  <a:pt x="64" y="73"/>
                  <a:pt x="64" y="73"/>
                  <a:pt x="64" y="73"/>
                </a:cubicBezTo>
                <a:cubicBezTo>
                  <a:pt x="65" y="73"/>
                  <a:pt x="65" y="73"/>
                  <a:pt x="65" y="73"/>
                </a:cubicBezTo>
                <a:cubicBezTo>
                  <a:pt x="65" y="72"/>
                  <a:pt x="66" y="72"/>
                  <a:pt x="66" y="72"/>
                </a:cubicBezTo>
                <a:cubicBezTo>
                  <a:pt x="66" y="71"/>
                  <a:pt x="65" y="71"/>
                  <a:pt x="65" y="71"/>
                </a:cubicBezTo>
                <a:cubicBezTo>
                  <a:pt x="65" y="70"/>
                  <a:pt x="65" y="70"/>
                  <a:pt x="64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70"/>
                  <a:pt x="64" y="71"/>
                  <a:pt x="63" y="71"/>
                </a:cubicBezTo>
                <a:cubicBezTo>
                  <a:pt x="63" y="70"/>
                  <a:pt x="64" y="70"/>
                  <a:pt x="64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69"/>
                  <a:pt x="65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69"/>
                  <a:pt x="65" y="70"/>
                  <a:pt x="65" y="70"/>
                </a:cubicBezTo>
                <a:cubicBezTo>
                  <a:pt x="65" y="70"/>
                  <a:pt x="65" y="69"/>
                  <a:pt x="65" y="69"/>
                </a:cubicBezTo>
                <a:cubicBezTo>
                  <a:pt x="65" y="69"/>
                  <a:pt x="66" y="69"/>
                  <a:pt x="66" y="69"/>
                </a:cubicBezTo>
                <a:cubicBezTo>
                  <a:pt x="66" y="69"/>
                  <a:pt x="65" y="69"/>
                  <a:pt x="6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4" y="69"/>
                  <a:pt x="64" y="69"/>
                  <a:pt x="64" y="69"/>
                </a:cubicBezTo>
                <a:cubicBezTo>
                  <a:pt x="64" y="69"/>
                  <a:pt x="63" y="69"/>
                  <a:pt x="63" y="70"/>
                </a:cubicBezTo>
                <a:cubicBezTo>
                  <a:pt x="63" y="70"/>
                  <a:pt x="63" y="70"/>
                  <a:pt x="63" y="71"/>
                </a:cubicBezTo>
                <a:cubicBezTo>
                  <a:pt x="63" y="71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lose/>
                <a:moveTo>
                  <a:pt x="64" y="71"/>
                </a:moveTo>
                <a:cubicBezTo>
                  <a:pt x="64" y="71"/>
                  <a:pt x="64" y="71"/>
                  <a:pt x="64" y="71"/>
                </a:cubicBezTo>
                <a:cubicBezTo>
                  <a:pt x="64" y="71"/>
                  <a:pt x="65" y="71"/>
                  <a:pt x="65" y="71"/>
                </a:cubicBezTo>
                <a:cubicBezTo>
                  <a:pt x="65" y="71"/>
                  <a:pt x="65" y="72"/>
                  <a:pt x="65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5" y="72"/>
                  <a:pt x="64" y="72"/>
                  <a:pt x="64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2"/>
                  <a:pt x="64" y="72"/>
                  <a:pt x="63" y="72"/>
                </a:cubicBezTo>
                <a:cubicBezTo>
                  <a:pt x="64" y="71"/>
                  <a:pt x="64" y="71"/>
                  <a:pt x="64" y="71"/>
                </a:cubicBezTo>
                <a:close/>
                <a:moveTo>
                  <a:pt x="69" y="73"/>
                </a:moveTo>
                <a:cubicBezTo>
                  <a:pt x="66" y="73"/>
                  <a:pt x="66" y="73"/>
                  <a:pt x="66" y="73"/>
                </a:cubicBezTo>
                <a:cubicBezTo>
                  <a:pt x="66" y="72"/>
                  <a:pt x="66" y="72"/>
                  <a:pt x="66" y="72"/>
                </a:cubicBezTo>
                <a:cubicBezTo>
                  <a:pt x="67" y="71"/>
                  <a:pt x="68" y="71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8" y="70"/>
                  <a:pt x="68" y="70"/>
                  <a:pt x="68" y="70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69"/>
                  <a:pt x="67" y="69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6" y="70"/>
                </a:cubicBezTo>
                <a:cubicBezTo>
                  <a:pt x="66" y="70"/>
                  <a:pt x="66" y="70"/>
                  <a:pt x="66" y="70"/>
                </a:cubicBezTo>
                <a:cubicBezTo>
                  <a:pt x="66" y="70"/>
                  <a:pt x="66" y="70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8" y="69"/>
                  <a:pt x="68" y="69"/>
                </a:cubicBezTo>
                <a:cubicBezTo>
                  <a:pt x="68" y="69"/>
                  <a:pt x="68" y="69"/>
                  <a:pt x="69" y="69"/>
                </a:cubicBezTo>
                <a:cubicBezTo>
                  <a:pt x="69" y="69"/>
                  <a:pt x="69" y="70"/>
                  <a:pt x="6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71"/>
                  <a:pt x="69" y="71"/>
                  <a:pt x="68" y="71"/>
                </a:cubicBezTo>
                <a:cubicBezTo>
                  <a:pt x="68" y="71"/>
                  <a:pt x="68" y="72"/>
                  <a:pt x="67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69" y="72"/>
                  <a:pt x="69" y="72"/>
                  <a:pt x="69" y="73"/>
                </a:cubicBezTo>
                <a:close/>
                <a:moveTo>
                  <a:pt x="73" y="73"/>
                </a:moveTo>
                <a:cubicBezTo>
                  <a:pt x="70" y="73"/>
                  <a:pt x="70" y="73"/>
                  <a:pt x="70" y="73"/>
                </a:cubicBezTo>
                <a:cubicBezTo>
                  <a:pt x="70" y="72"/>
                  <a:pt x="70" y="72"/>
                  <a:pt x="70" y="72"/>
                </a:cubicBezTo>
                <a:cubicBezTo>
                  <a:pt x="71" y="71"/>
                  <a:pt x="72" y="71"/>
                  <a:pt x="72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70"/>
                  <a:pt x="72" y="70"/>
                  <a:pt x="72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1" y="69"/>
                  <a:pt x="71" y="69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0" y="70"/>
                  <a:pt x="70" y="70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1" y="69"/>
                  <a:pt x="71" y="69"/>
                  <a:pt x="72" y="69"/>
                </a:cubicBezTo>
                <a:cubicBezTo>
                  <a:pt x="72" y="69"/>
                  <a:pt x="72" y="69"/>
                  <a:pt x="73" y="69"/>
                </a:cubicBezTo>
                <a:cubicBezTo>
                  <a:pt x="73" y="69"/>
                  <a:pt x="73" y="70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1"/>
                  <a:pt x="73" y="71"/>
                  <a:pt x="72" y="71"/>
                </a:cubicBezTo>
                <a:cubicBezTo>
                  <a:pt x="72" y="71"/>
                  <a:pt x="72" y="72"/>
                  <a:pt x="71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3"/>
                </a:cubicBezTo>
                <a:close/>
                <a:moveTo>
                  <a:pt x="79" y="72"/>
                </a:moveTo>
                <a:cubicBezTo>
                  <a:pt x="79" y="72"/>
                  <a:pt x="79" y="72"/>
                  <a:pt x="79" y="72"/>
                </a:cubicBezTo>
                <a:cubicBezTo>
                  <a:pt x="79" y="72"/>
                  <a:pt x="79" y="72"/>
                  <a:pt x="7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69"/>
                  <a:pt x="80" y="69"/>
                  <a:pt x="80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8" y="72"/>
                  <a:pt x="78" y="72"/>
                  <a:pt x="78" y="72"/>
                </a:cubicBezTo>
                <a:cubicBezTo>
                  <a:pt x="78" y="72"/>
                  <a:pt x="78" y="72"/>
                  <a:pt x="78" y="72"/>
                </a:cubicBezTo>
                <a:cubicBezTo>
                  <a:pt x="79" y="72"/>
                  <a:pt x="79" y="72"/>
                  <a:pt x="79" y="72"/>
                </a:cubicBezTo>
                <a:close/>
                <a:moveTo>
                  <a:pt x="78" y="72"/>
                </a:moveTo>
                <a:cubicBezTo>
                  <a:pt x="79" y="70"/>
                  <a:pt x="79" y="70"/>
                  <a:pt x="79" y="70"/>
                </a:cubicBezTo>
                <a:cubicBezTo>
                  <a:pt x="79" y="72"/>
                  <a:pt x="79" y="72"/>
                  <a:pt x="79" y="72"/>
                </a:cubicBezTo>
                <a:lnTo>
                  <a:pt x="78" y="72"/>
                </a:lnTo>
                <a:close/>
                <a:moveTo>
                  <a:pt x="83" y="72"/>
                </a:moveTo>
                <a:cubicBezTo>
                  <a:pt x="83" y="72"/>
                  <a:pt x="83" y="72"/>
                  <a:pt x="83" y="72"/>
                </a:cubicBezTo>
                <a:cubicBezTo>
                  <a:pt x="83" y="72"/>
                  <a:pt x="83" y="72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69"/>
                  <a:pt x="84" y="69"/>
                  <a:pt x="84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1" y="72"/>
                  <a:pt x="81" y="72"/>
                  <a:pt x="81" y="72"/>
                </a:cubicBezTo>
                <a:cubicBezTo>
                  <a:pt x="81" y="72"/>
                  <a:pt x="81" y="72"/>
                  <a:pt x="81" y="72"/>
                </a:cubicBezTo>
                <a:cubicBezTo>
                  <a:pt x="83" y="72"/>
                  <a:pt x="83" y="72"/>
                  <a:pt x="83" y="72"/>
                </a:cubicBezTo>
                <a:close/>
                <a:moveTo>
                  <a:pt x="82" y="72"/>
                </a:moveTo>
                <a:cubicBezTo>
                  <a:pt x="83" y="70"/>
                  <a:pt x="83" y="70"/>
                  <a:pt x="83" y="70"/>
                </a:cubicBezTo>
                <a:cubicBezTo>
                  <a:pt x="83" y="72"/>
                  <a:pt x="83" y="72"/>
                  <a:pt x="83" y="72"/>
                </a:cubicBezTo>
                <a:lnTo>
                  <a:pt x="82" y="72"/>
                </a:lnTo>
                <a:close/>
                <a:moveTo>
                  <a:pt x="87" y="72"/>
                </a:moveTo>
                <a:cubicBezTo>
                  <a:pt x="87" y="72"/>
                  <a:pt x="87" y="72"/>
                  <a:pt x="87" y="72"/>
                </a:cubicBezTo>
                <a:cubicBezTo>
                  <a:pt x="87" y="72"/>
                  <a:pt x="87" y="72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8" y="69"/>
                  <a:pt x="88" y="69"/>
                  <a:pt x="8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5" y="72"/>
                  <a:pt x="85" y="72"/>
                  <a:pt x="85" y="72"/>
                </a:cubicBezTo>
                <a:cubicBezTo>
                  <a:pt x="85" y="72"/>
                  <a:pt x="85" y="72"/>
                  <a:pt x="85" y="72"/>
                </a:cubicBezTo>
                <a:cubicBezTo>
                  <a:pt x="87" y="72"/>
                  <a:pt x="87" y="72"/>
                  <a:pt x="87" y="72"/>
                </a:cubicBezTo>
                <a:close/>
                <a:moveTo>
                  <a:pt x="86" y="72"/>
                </a:moveTo>
                <a:cubicBezTo>
                  <a:pt x="87" y="70"/>
                  <a:pt x="87" y="70"/>
                  <a:pt x="87" y="70"/>
                </a:cubicBezTo>
                <a:cubicBezTo>
                  <a:pt x="87" y="72"/>
                  <a:pt x="87" y="72"/>
                  <a:pt x="87" y="72"/>
                </a:cubicBezTo>
                <a:lnTo>
                  <a:pt x="86" y="72"/>
                </a:lnTo>
                <a:close/>
                <a:moveTo>
                  <a:pt x="91" y="72"/>
                </a:moveTo>
                <a:cubicBezTo>
                  <a:pt x="91" y="72"/>
                  <a:pt x="91" y="72"/>
                  <a:pt x="91" y="72"/>
                </a:cubicBezTo>
                <a:cubicBezTo>
                  <a:pt x="90" y="72"/>
                  <a:pt x="90" y="72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1" y="73"/>
                  <a:pt x="91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69"/>
                  <a:pt x="92" y="69"/>
                  <a:pt x="92" y="69"/>
                </a:cubicBezTo>
                <a:cubicBezTo>
                  <a:pt x="91" y="69"/>
                  <a:pt x="91" y="69"/>
                  <a:pt x="91" y="69"/>
                </a:cubicBezTo>
                <a:cubicBezTo>
                  <a:pt x="89" y="72"/>
                  <a:pt x="89" y="72"/>
                  <a:pt x="89" y="72"/>
                </a:cubicBezTo>
                <a:cubicBezTo>
                  <a:pt x="89" y="72"/>
                  <a:pt x="89" y="72"/>
                  <a:pt x="89" y="72"/>
                </a:cubicBezTo>
                <a:cubicBezTo>
                  <a:pt x="91" y="72"/>
                  <a:pt x="91" y="72"/>
                  <a:pt x="91" y="72"/>
                </a:cubicBezTo>
                <a:close/>
                <a:moveTo>
                  <a:pt x="90" y="72"/>
                </a:moveTo>
                <a:cubicBezTo>
                  <a:pt x="91" y="70"/>
                  <a:pt x="91" y="70"/>
                  <a:pt x="91" y="70"/>
                </a:cubicBezTo>
                <a:cubicBezTo>
                  <a:pt x="91" y="72"/>
                  <a:pt x="91" y="72"/>
                  <a:pt x="91" y="72"/>
                </a:cubicBezTo>
                <a:lnTo>
                  <a:pt x="90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82950" y="4240530"/>
            <a:ext cx="79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特点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图片 8" descr="32303038313137363b32303131373337383bc8cb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567305" y="5479415"/>
            <a:ext cx="556895" cy="556895"/>
          </a:xfrm>
          <a:prstGeom prst="rect">
            <a:avLst/>
          </a:prstGeom>
        </p:spPr>
      </p:pic>
      <p:cxnSp>
        <p:nvCxnSpPr>
          <p:cNvPr id="4" name="直接连接符 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721131"/>
            <a:ext cx="216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802093"/>
            <a:ext cx="216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三、还款方式的种类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7" grpId="0"/>
      <p:bldP spid="87" grpId="1"/>
      <p:bldP spid="90" grpId="0" animBg="1"/>
      <p:bldP spid="90" grpId="1" animBg="1"/>
      <p:bldP spid="77" grpId="0"/>
      <p:bldP spid="77" grpId="1"/>
      <p:bldP spid="86" grpId="0" animBg="1"/>
      <p:bldP spid="86" grpId="1" animBg="1"/>
      <p:bldP spid="17" grpId="0" animBg="1"/>
      <p:bldP spid="17" grpId="1" animBg="1"/>
      <p:bldP spid="5" grpId="0"/>
      <p:bldP spid="5" grpId="1"/>
      <p:bldP spid="10" grpId="0"/>
      <p:bldP spid="10" grpId="1"/>
      <p:bldP spid="11" grpId="0" bldLvl="0" animBg="1"/>
      <p:bldP spid="1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343769" y="2192303"/>
            <a:ext cx="1428115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3.等额本息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4" name="直接连接符 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721131"/>
            <a:ext cx="216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003034" y="2802093"/>
            <a:ext cx="216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三、还款方式的种类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" name="TextBox 6"/>
          <p:cNvSpPr txBox="1"/>
          <p:nvPr/>
        </p:nvSpPr>
        <p:spPr>
          <a:xfrm>
            <a:off x="1077704" y="2853338"/>
            <a:ext cx="2011680" cy="506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等额本息计算公式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5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740" y="2362200"/>
            <a:ext cx="7618730" cy="4034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  <p:bldP spid="11" grpId="0" bldLvl="0" animBg="1"/>
      <p:bldP spid="11" grpId="1" animBg="1"/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93" y="1856"/>
              <a:ext cx="597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四、手续费率与实际利率的计算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7" name="TextBox 6"/>
          <p:cNvSpPr txBox="1"/>
          <p:nvPr/>
        </p:nvSpPr>
        <p:spPr>
          <a:xfrm>
            <a:off x="1218565" y="2753995"/>
            <a:ext cx="10274935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在利率模式下，利息计算的基数是剩余本金（即贷款期内剩余未还的本金金额），利息会随着剩余本金的减少而减少。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8" name="直接连接符 2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218299" y="2663981"/>
            <a:ext cx="288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218299" y="2744943"/>
            <a:ext cx="288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6"/>
          <p:cNvSpPr txBox="1"/>
          <p:nvPr/>
        </p:nvSpPr>
        <p:spPr>
          <a:xfrm>
            <a:off x="1805414" y="2183413"/>
            <a:ext cx="1706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在利率模式下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1196340" y="4530725"/>
            <a:ext cx="10274935" cy="13379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费率模式下，手续费计算的基数是贷款本金（即向金融机构贷款的金额），费率通常用于信用卡等消费类贷款的手续费计算，每期缴纳的金额相同，也就是按最初贷款本金计费，即使剩余本金减少了，但每期要还的手续费是不变的。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2" name="直接连接符 31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196074" y="4440711"/>
            <a:ext cx="288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1196074" y="4521673"/>
            <a:ext cx="288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6"/>
          <p:cNvSpPr txBox="1"/>
          <p:nvPr/>
        </p:nvSpPr>
        <p:spPr>
          <a:xfrm>
            <a:off x="1805414" y="3960143"/>
            <a:ext cx="1706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在费率模式下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 bldLvl="0" animBg="1"/>
      <p:bldP spid="11" grpId="1" animBg="1"/>
      <p:bldP spid="77" grpId="0"/>
      <p:bldP spid="77" grpId="1"/>
      <p:bldP spid="30" grpId="0"/>
      <p:bldP spid="30" grpId="1"/>
      <p:bldP spid="31" grpId="0"/>
      <p:bldP spid="31" grpId="1"/>
      <p:bldP spid="34" grpId="0"/>
      <p:bldP spid="3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24300" y="3134360"/>
            <a:ext cx="2259330" cy="782955"/>
            <a:chOff x="6140" y="4209"/>
            <a:chExt cx="3558" cy="1233"/>
          </a:xfrm>
        </p:grpSpPr>
        <p:sp>
          <p:nvSpPr>
            <p:cNvPr id="23" name="文本框 22"/>
            <p:cNvSpPr txBox="1"/>
            <p:nvPr/>
          </p:nvSpPr>
          <p:spPr>
            <a:xfrm>
              <a:off x="6140" y="4209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方正粗黑宋简体" panose="02000000000000000000" charset="-122"/>
                  <a:ea typeface="方正粗黑宋简体" panose="02000000000000000000" charset="-122"/>
                </a:rPr>
                <a:t>学习准备</a:t>
              </a:r>
              <a:endParaRPr lang="zh-CN" altLang="en-US" sz="3200" dirty="0"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40" y="5056"/>
              <a:ext cx="3559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spc="300" dirty="0">
                  <a:latin typeface="方正粗黑宋简体" panose="02000000000000000000" charset="-122"/>
                  <a:ea typeface="方正粗黑宋简体" panose="02000000000000000000" charset="-122"/>
                </a:rPr>
                <a:t>STUDY PREPARATION</a:t>
              </a:r>
              <a:endParaRPr lang="en-US" altLang="zh-CN" sz="1000" spc="300" dirty="0"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pic>
        <p:nvPicPr>
          <p:cNvPr id="4" name="图片 3" descr="RA7IGZ95I0VWYH2E3R3)K(6"/>
          <p:cNvPicPr>
            <a:picLocks noChangeAspect="1"/>
          </p:cNvPicPr>
          <p:nvPr/>
        </p:nvPicPr>
        <p:blipFill>
          <a:blip r:embed="rId1"/>
          <a:srcRect r="58014"/>
          <a:stretch>
            <a:fillRect/>
          </a:stretch>
        </p:blipFill>
        <p:spPr>
          <a:xfrm>
            <a:off x="7666990" y="-316230"/>
            <a:ext cx="4849200" cy="4849495"/>
          </a:xfrm>
          <a:prstGeom prst="ellipse">
            <a:avLst/>
          </a:prstGeom>
          <a:ln w="177800">
            <a:solidFill>
              <a:srgbClr val="ED7D31"/>
            </a:solidFill>
          </a:ln>
        </p:spPr>
      </p:pic>
      <p:sp>
        <p:nvSpPr>
          <p:cNvPr id="5" name="任意多边形: 形状 4"/>
          <p:cNvSpPr/>
          <p:nvPr/>
        </p:nvSpPr>
        <p:spPr>
          <a:xfrm>
            <a:off x="184285" y="5704478"/>
            <a:ext cx="3740015" cy="11535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300" y="33337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方正粗黑宋简体" panose="02000000000000000000" charset="-122"/>
                <a:ea typeface="方正粗黑宋简体" panose="02000000000000000000" charset="-122"/>
              </a:rPr>
              <a:t>目录</a:t>
            </a:r>
            <a:endParaRPr lang="zh-CN" altLang="en-US" sz="40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300" y="1041261"/>
            <a:ext cx="1624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方正粗黑宋简体" panose="02000000000000000000" charset="-122"/>
                <a:ea typeface="方正粗黑宋简体" panose="02000000000000000000" charset="-122"/>
              </a:rPr>
              <a:t>CONTENTS</a:t>
            </a:r>
            <a:endParaRPr lang="en-US" altLang="zh-CN" sz="20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562735" y="2374733"/>
            <a:ext cx="1857375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562735" y="3250932"/>
            <a:ext cx="1857375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1562735" y="4127131"/>
            <a:ext cx="1857375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87410" y="2374733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PART 01</a:t>
            </a:r>
            <a:endParaRPr lang="en-US" altLang="zh-CN" sz="20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87410" y="3252910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PART 02</a:t>
            </a:r>
            <a:endParaRPr lang="en-US" altLang="zh-CN" sz="20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87410" y="4131087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PART 03</a:t>
            </a:r>
            <a:endParaRPr lang="en-US" altLang="zh-CN" sz="20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24419" y="224875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粗黑宋简体" panose="02000000000000000000" charset="-122"/>
                <a:ea typeface="方正粗黑宋简体" panose="02000000000000000000" charset="-122"/>
              </a:rPr>
              <a:t>学习目标</a:t>
            </a:r>
            <a:endParaRPr lang="zh-CN" altLang="en-US" sz="32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24419" y="2774843"/>
            <a:ext cx="203835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spc="300" dirty="0">
                <a:latin typeface="方正粗黑宋简体" panose="02000000000000000000" charset="-122"/>
                <a:ea typeface="方正粗黑宋简体" panose="02000000000000000000" charset="-122"/>
              </a:rPr>
              <a:t>LEARNING TARGET</a:t>
            </a:r>
            <a:endParaRPr lang="en-US" altLang="zh-CN" sz="1000" spc="3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49819" y="404014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粗黑宋简体" panose="02000000000000000000" charset="-122"/>
                <a:ea typeface="方正粗黑宋简体" panose="02000000000000000000" charset="-122"/>
              </a:rPr>
              <a:t>知识链接</a:t>
            </a:r>
            <a:endParaRPr lang="zh-CN" altLang="en-US" sz="32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49819" y="4624918"/>
            <a:ext cx="194627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spc="300" dirty="0">
                <a:latin typeface="方正粗黑宋简体" panose="02000000000000000000" charset="-122"/>
                <a:ea typeface="方正粗黑宋简体" panose="02000000000000000000" charset="-122"/>
              </a:rPr>
              <a:t>KNOWLEDGE LINK</a:t>
            </a:r>
            <a:endParaRPr lang="en-US" altLang="zh-CN" sz="1000" spc="3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8" grpId="0"/>
      <p:bldP spid="9" grpId="0" bldLvl="0" animBg="1"/>
      <p:bldP spid="10" grpId="0" bldLvl="0" animBg="1"/>
      <p:bldP spid="13" grpId="0" bldLvl="0" animBg="1"/>
      <p:bldP spid="15" grpId="0"/>
      <p:bldP spid="16" grpId="0"/>
      <p:bldP spid="17" grpId="0"/>
      <p:bldP spid="19" grpId="0"/>
      <p:bldP spid="20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93" y="1856"/>
              <a:ext cx="597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四、手续费率与实际利率的计算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TextBox 6"/>
          <p:cNvSpPr txBox="1"/>
          <p:nvPr/>
        </p:nvSpPr>
        <p:spPr>
          <a:xfrm>
            <a:off x="1075055" y="2882900"/>
            <a:ext cx="1969770" cy="506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计算公式为：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8030" y="3573145"/>
            <a:ext cx="5901055" cy="1340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885" y="3929380"/>
            <a:ext cx="510540" cy="490220"/>
          </a:xfrm>
          <a:prstGeom prst="rect">
            <a:avLst/>
          </a:prstGeom>
        </p:spPr>
      </p:pic>
      <p:cxnSp>
        <p:nvCxnSpPr>
          <p:cNvPr id="3" name="直接连接符 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999224" y="2792886"/>
            <a:ext cx="288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999224" y="2873848"/>
            <a:ext cx="288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6"/>
          <p:cNvSpPr txBox="1"/>
          <p:nvPr/>
        </p:nvSpPr>
        <p:spPr>
          <a:xfrm>
            <a:off x="1586339" y="2276758"/>
            <a:ext cx="1706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在费率模式下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441"/>
          <a:stretch>
            <a:fillRect/>
          </a:stretch>
        </p:blipFill>
        <p:spPr>
          <a:xfrm>
            <a:off x="-22860" y="4097655"/>
            <a:ext cx="12214860" cy="2776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 bldLvl="0" animBg="1"/>
      <p:bldP spid="11" grpId="1" animBg="1"/>
      <p:bldP spid="2" grpId="0"/>
      <p:bldP spid="2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93" y="1856"/>
              <a:ext cx="597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四、手续费率与实际利率的计算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343134" y="2210718"/>
            <a:ext cx="2214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信用卡最低还款额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6" name="MH_Other_9"/>
          <p:cNvCxnSpPr/>
          <p:nvPr>
            <p:custDataLst>
              <p:tags r:id="rId1"/>
            </p:custDataLst>
          </p:nvPr>
        </p:nvCxnSpPr>
        <p:spPr>
          <a:xfrm>
            <a:off x="5366204" y="2850981"/>
            <a:ext cx="3960000" cy="0"/>
          </a:xfrm>
          <a:prstGeom prst="line">
            <a:avLst/>
          </a:prstGeom>
          <a:ln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MH_Other_10"/>
          <p:cNvCxnSpPr/>
          <p:nvPr>
            <p:custDataLst>
              <p:tags r:id="rId2"/>
            </p:custDataLst>
          </p:nvPr>
        </p:nvCxnSpPr>
        <p:spPr>
          <a:xfrm>
            <a:off x="9679533" y="2850981"/>
            <a:ext cx="453360" cy="0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MH_Other_11"/>
          <p:cNvCxnSpPr/>
          <p:nvPr>
            <p:custDataLst>
              <p:tags r:id="rId3"/>
            </p:custDataLst>
          </p:nvPr>
        </p:nvCxnSpPr>
        <p:spPr>
          <a:xfrm>
            <a:off x="10120192" y="2850983"/>
            <a:ext cx="0" cy="148590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MH_Other_12"/>
          <p:cNvCxnSpPr/>
          <p:nvPr>
            <p:custDataLst>
              <p:tags r:id="rId4"/>
            </p:custDataLst>
          </p:nvPr>
        </p:nvCxnSpPr>
        <p:spPr>
          <a:xfrm>
            <a:off x="5378904" y="6090115"/>
            <a:ext cx="3960000" cy="0"/>
          </a:xfrm>
          <a:prstGeom prst="line">
            <a:avLst/>
          </a:prstGeom>
          <a:ln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MH_Other_13"/>
          <p:cNvCxnSpPr/>
          <p:nvPr>
            <p:custDataLst>
              <p:tags r:id="rId5"/>
            </p:custDataLst>
          </p:nvPr>
        </p:nvCxnSpPr>
        <p:spPr>
          <a:xfrm>
            <a:off x="9679533" y="6090115"/>
            <a:ext cx="453360" cy="0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MH_Other_14"/>
          <p:cNvCxnSpPr/>
          <p:nvPr>
            <p:custDataLst>
              <p:tags r:id="rId6"/>
            </p:custDataLst>
          </p:nvPr>
        </p:nvCxnSpPr>
        <p:spPr>
          <a:xfrm>
            <a:off x="10120192" y="4602642"/>
            <a:ext cx="0" cy="1487487"/>
          </a:xfrm>
          <a:prstGeom prst="line">
            <a:avLst/>
          </a:prstGeom>
          <a:ln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H_Desc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52415" y="3068955"/>
            <a:ext cx="4575175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76" tIns="45719" rIns="107976" bIns="45719" anchor="t">
            <a:noAutofit/>
          </a:bodyPr>
          <a:lstStyle>
            <a:lvl1pPr indent="358775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indent="406400" fontAlgn="auto">
              <a:lnSpc>
                <a:spcPct val="150000"/>
              </a:lnSpc>
              <a:defRPr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最低还款额是指信用卡每月最低需偿还的金额，显示在信用卡当月账单上。若不能一次性还清，可在最后缴款日前按时还足最低还款额，不会影响个人信用。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indent="406400" fontAlgn="auto">
              <a:lnSpc>
                <a:spcPct val="150000"/>
              </a:lnSpc>
              <a:defRPr/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但无法享受免息还款期，当期所有消费从记账日开始计收利息，日息万分之五。(按时全额还款，刷卡消费是可以享受免息期)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115" y="3064510"/>
            <a:ext cx="3096895" cy="2810510"/>
          </a:xfrm>
          <a:prstGeom prst="rect">
            <a:avLst/>
          </a:prstGeom>
        </p:spPr>
      </p:pic>
      <p:cxnSp>
        <p:nvCxnSpPr>
          <p:cNvPr id="32" name="直接连接符 31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999224" y="2792886"/>
            <a:ext cx="288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999224" y="2873848"/>
            <a:ext cx="288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 bldLvl="0" animBg="1"/>
      <p:bldP spid="11" grpId="1" animBg="1"/>
      <p:bldP spid="7" grpId="0"/>
      <p:bldP spid="7" grpId="1"/>
      <p:bldP spid="26" grpId="0"/>
      <p:bldP spid="26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428874" y="-90488"/>
            <a:ext cx="7334252" cy="733425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71862" y="952499"/>
            <a:ext cx="5248275" cy="5248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4942" y="3308035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知识链接</a:t>
            </a:r>
            <a:endParaRPr lang="zh-CN" altLang="en-US" sz="48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7970" y="4259820"/>
            <a:ext cx="24358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400" spc="3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KNOWLEDGE LINK</a:t>
            </a:r>
            <a:endParaRPr lang="en-US" altLang="zh-CN" sz="1400" spc="3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104" y="2108203"/>
            <a:ext cx="38315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PART 03</a:t>
            </a:r>
            <a:endParaRPr lang="zh-CN" altLang="en-US" sz="72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-889416" y="4823240"/>
            <a:ext cx="2572152" cy="7933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977562" y="462965"/>
            <a:ext cx="2428875" cy="24288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83047" y="1998971"/>
            <a:ext cx="6259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5" grpId="0"/>
      <p:bldP spid="6" grpId="0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42"/>
          <p:cNvSpPr txBox="1"/>
          <p:nvPr/>
        </p:nvSpPr>
        <p:spPr>
          <a:xfrm>
            <a:off x="4439920" y="1196975"/>
            <a:ext cx="7368540" cy="521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rPr>
              <a:t>利息、利率看似简单，里面却颇多学问。</a:t>
            </a:r>
            <a:endParaRPr lang="zh-CN" altLang="en-US" sz="1600" dirty="0">
              <a:solidFill>
                <a:schemeClr val="tx1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rPr>
              <a:t>不管是借款还是投资，最重要的都会涉及到利率。对借款来说，利率关系到你要付出的成本有多少；对投资来说，则意味着你的收益有多高。</a:t>
            </a:r>
            <a:endParaRPr lang="zh-CN" altLang="en-US" sz="1600" dirty="0">
              <a:solidFill>
                <a:schemeClr val="tx1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rPr>
              <a:t>现实生活中，跟利率有关的名词概念不少，让普通人头晕眼花。更重要的是，还经常有这样的套路：给你分期或贷款的银行，会将利率往低里说；而你去理财的平台，会将利率往高里说。</a:t>
            </a:r>
            <a:endParaRPr lang="zh-CN" altLang="en-US" sz="1600" dirty="0">
              <a:solidFill>
                <a:schemeClr val="tx1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rPr>
              <a:t>不能说他们都在撒谎，只不过他们往往用不同的利率指标来说同一个事情，并可能有意无意地少提供了些信息——从对他们最有利的角度。</a:t>
            </a:r>
            <a:endParaRPr lang="zh-CN" altLang="en-US" sz="1600" dirty="0">
              <a:solidFill>
                <a:schemeClr val="tx1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rPr>
              <a:t>比如说投资网贷理财产品，会告诉你利率指标中最高的年化收益率；给你信用卡做消费或现金分期的，会告诉你看起来很低的月息率；你去小贷公司或网贷平台上贷款，他们会告诉你每月要还的看起来不高的借款利率，加上按月支付的服务费，又或者直接告诉你每月还款的金额多少，看起来似乎并不高；此外还有多种多样的还款/回款方式……</a:t>
            </a:r>
            <a:endParaRPr lang="zh-CN" altLang="en-US" sz="1600" dirty="0">
              <a:solidFill>
                <a:schemeClr val="tx1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Bebas" pitchFamily="2" charset="0"/>
                <a:ea typeface="微软雅黑" panose="020B0503020204020204" charset="-122"/>
                <a:sym typeface="Bebas" pitchFamily="2" charset="0"/>
              </a:rPr>
              <a:t>但是，年利率、月息率、服务费、还款金额……对借贷和投资利率的这么多种不同的表达方式中，你只要能很快分清真实成本/收益是多少，就能做出明智的选择。利息率的决定决定和影响利息率变化的因素。</a:t>
            </a:r>
            <a:endParaRPr lang="en-US" altLang="zh-CN" sz="1600" dirty="0">
              <a:solidFill>
                <a:schemeClr val="tx1"/>
              </a:solidFill>
              <a:latin typeface="Bebas" pitchFamily="2" charset="0"/>
              <a:ea typeface="微软雅黑" panose="020B0503020204020204" charset="-122"/>
              <a:sym typeface="Bebas" pitchFamily="2" charset="0"/>
            </a:endParaRPr>
          </a:p>
        </p:txBody>
      </p:sp>
      <p:pic>
        <p:nvPicPr>
          <p:cNvPr id="9" name="图片 9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108" y="2571433"/>
            <a:ext cx="3692525" cy="2460625"/>
          </a:xfrm>
          <a:prstGeom prst="rect">
            <a:avLst/>
          </a:prstGeom>
        </p:spPr>
      </p:pic>
      <p:cxnSp>
        <p:nvCxnSpPr>
          <p:cNvPr id="36" name="MH_Other_9"/>
          <p:cNvCxnSpPr/>
          <p:nvPr>
            <p:custDataLst>
              <p:tags r:id="rId2"/>
            </p:custDataLst>
          </p:nvPr>
        </p:nvCxnSpPr>
        <p:spPr>
          <a:xfrm>
            <a:off x="4439739" y="1084411"/>
            <a:ext cx="6840000" cy="0"/>
          </a:xfrm>
          <a:prstGeom prst="line">
            <a:avLst/>
          </a:prstGeom>
          <a:ln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MH_Other_10"/>
          <p:cNvCxnSpPr/>
          <p:nvPr>
            <p:custDataLst>
              <p:tags r:id="rId3"/>
            </p:custDataLst>
          </p:nvPr>
        </p:nvCxnSpPr>
        <p:spPr>
          <a:xfrm>
            <a:off x="11467693" y="1084411"/>
            <a:ext cx="453360" cy="0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MH_Other_11"/>
          <p:cNvCxnSpPr/>
          <p:nvPr>
            <p:custDataLst>
              <p:tags r:id="rId4"/>
            </p:custDataLst>
          </p:nvPr>
        </p:nvCxnSpPr>
        <p:spPr>
          <a:xfrm>
            <a:off x="11929942" y="1052663"/>
            <a:ext cx="0" cy="234000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MH_Other_12"/>
          <p:cNvCxnSpPr/>
          <p:nvPr>
            <p:custDataLst>
              <p:tags r:id="rId5"/>
            </p:custDataLst>
          </p:nvPr>
        </p:nvCxnSpPr>
        <p:spPr>
          <a:xfrm>
            <a:off x="4448629" y="6520010"/>
            <a:ext cx="6840000" cy="0"/>
          </a:xfrm>
          <a:prstGeom prst="line">
            <a:avLst/>
          </a:prstGeom>
          <a:ln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MH_Other_13"/>
          <p:cNvCxnSpPr/>
          <p:nvPr>
            <p:custDataLst>
              <p:tags r:id="rId6"/>
            </p:custDataLst>
          </p:nvPr>
        </p:nvCxnSpPr>
        <p:spPr>
          <a:xfrm>
            <a:off x="11475948" y="6520010"/>
            <a:ext cx="453360" cy="0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MH_Other_14"/>
          <p:cNvCxnSpPr/>
          <p:nvPr>
            <p:custDataLst>
              <p:tags r:id="rId7"/>
            </p:custDataLst>
          </p:nvPr>
        </p:nvCxnSpPr>
        <p:spPr>
          <a:xfrm>
            <a:off x="11928672" y="4180367"/>
            <a:ext cx="0" cy="2340000"/>
          </a:xfrm>
          <a:prstGeom prst="line">
            <a:avLst/>
          </a:prstGeom>
          <a:ln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" grpId="0" bldLvl="0" animBg="1"/>
      <p:bldP spid="4" grpId="1" animBg="1"/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352239" y="1978226"/>
            <a:ext cx="857818" cy="857818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>
            <a:outerShdw blurRad="1778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374464" y="3202440"/>
            <a:ext cx="857818" cy="857818"/>
          </a:xfrm>
          <a:prstGeom prst="ellipse">
            <a:avLst/>
          </a:prstGeom>
          <a:solidFill>
            <a:schemeClr val="accent4"/>
          </a:solidFill>
          <a:ln w="25400">
            <a:noFill/>
          </a:ln>
          <a:effectLst>
            <a:outerShdw blurRad="1778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52239" y="4426654"/>
            <a:ext cx="857818" cy="857818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>
            <a:outerShdw blurRad="1778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5" name="Freeform 158"/>
          <p:cNvSpPr>
            <a:spLocks noEditPoints="1"/>
          </p:cNvSpPr>
          <p:nvPr/>
        </p:nvSpPr>
        <p:spPr bwMode="auto">
          <a:xfrm>
            <a:off x="1611913" y="4683358"/>
            <a:ext cx="332714" cy="344410"/>
          </a:xfrm>
          <a:custGeom>
            <a:avLst/>
            <a:gdLst>
              <a:gd name="T0" fmla="*/ 107 w 108"/>
              <a:gd name="T1" fmla="*/ 7 h 112"/>
              <a:gd name="T2" fmla="*/ 108 w 108"/>
              <a:gd name="T3" fmla="*/ 4 h 112"/>
              <a:gd name="T4" fmla="*/ 105 w 108"/>
              <a:gd name="T5" fmla="*/ 0 h 112"/>
              <a:gd name="T6" fmla="*/ 104 w 108"/>
              <a:gd name="T7" fmla="*/ 0 h 112"/>
              <a:gd name="T8" fmla="*/ 4 w 108"/>
              <a:gd name="T9" fmla="*/ 0 h 112"/>
              <a:gd name="T10" fmla="*/ 1 w 108"/>
              <a:gd name="T11" fmla="*/ 1 h 112"/>
              <a:gd name="T12" fmla="*/ 1 w 108"/>
              <a:gd name="T13" fmla="*/ 7 h 112"/>
              <a:gd name="T14" fmla="*/ 52 w 108"/>
              <a:gd name="T15" fmla="*/ 70 h 112"/>
              <a:gd name="T16" fmla="*/ 52 w 108"/>
              <a:gd name="T17" fmla="*/ 104 h 112"/>
              <a:gd name="T18" fmla="*/ 36 w 108"/>
              <a:gd name="T19" fmla="*/ 104 h 112"/>
              <a:gd name="T20" fmla="*/ 32 w 108"/>
              <a:gd name="T21" fmla="*/ 108 h 112"/>
              <a:gd name="T22" fmla="*/ 36 w 108"/>
              <a:gd name="T23" fmla="*/ 112 h 112"/>
              <a:gd name="T24" fmla="*/ 76 w 108"/>
              <a:gd name="T25" fmla="*/ 112 h 112"/>
              <a:gd name="T26" fmla="*/ 80 w 108"/>
              <a:gd name="T27" fmla="*/ 108 h 112"/>
              <a:gd name="T28" fmla="*/ 76 w 108"/>
              <a:gd name="T29" fmla="*/ 104 h 112"/>
              <a:gd name="T30" fmla="*/ 60 w 108"/>
              <a:gd name="T31" fmla="*/ 104 h 112"/>
              <a:gd name="T32" fmla="*/ 60 w 108"/>
              <a:gd name="T33" fmla="*/ 69 h 112"/>
              <a:gd name="T34" fmla="*/ 107 w 108"/>
              <a:gd name="T35" fmla="*/ 7 h 112"/>
              <a:gd name="T36" fmla="*/ 56 w 108"/>
              <a:gd name="T37" fmla="*/ 62 h 112"/>
              <a:gd name="T38" fmla="*/ 12 w 108"/>
              <a:gd name="T39" fmla="*/ 8 h 112"/>
              <a:gd name="T40" fmla="*/ 96 w 108"/>
              <a:gd name="T41" fmla="*/ 8 h 112"/>
              <a:gd name="T42" fmla="*/ 56 w 108"/>
              <a:gd name="T43" fmla="*/ 6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12">
                <a:moveTo>
                  <a:pt x="107" y="7"/>
                </a:moveTo>
                <a:cubicBezTo>
                  <a:pt x="107" y="6"/>
                  <a:pt x="108" y="5"/>
                  <a:pt x="108" y="4"/>
                </a:cubicBezTo>
                <a:cubicBezTo>
                  <a:pt x="108" y="2"/>
                  <a:pt x="107" y="1"/>
                  <a:pt x="105" y="0"/>
                </a:cubicBezTo>
                <a:cubicBezTo>
                  <a:pt x="105" y="0"/>
                  <a:pt x="104" y="0"/>
                  <a:pt x="10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4" y="104"/>
                  <a:pt x="32" y="106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8" y="112"/>
                  <a:pt x="80" y="110"/>
                  <a:pt x="80" y="108"/>
                </a:cubicBezTo>
                <a:cubicBezTo>
                  <a:pt x="80" y="106"/>
                  <a:pt x="78" y="104"/>
                  <a:pt x="7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69"/>
                  <a:pt x="60" y="69"/>
                  <a:pt x="60" y="69"/>
                </a:cubicBezTo>
                <a:lnTo>
                  <a:pt x="107" y="7"/>
                </a:lnTo>
                <a:close/>
                <a:moveTo>
                  <a:pt x="56" y="62"/>
                </a:moveTo>
                <a:cubicBezTo>
                  <a:pt x="12" y="8"/>
                  <a:pt x="12" y="8"/>
                  <a:pt x="12" y="8"/>
                </a:cubicBezTo>
                <a:cubicBezTo>
                  <a:pt x="96" y="8"/>
                  <a:pt x="96" y="8"/>
                  <a:pt x="96" y="8"/>
                </a:cubicBezTo>
                <a:lnTo>
                  <a:pt x="56" y="62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44" name="Freeform 204"/>
          <p:cNvSpPr>
            <a:spLocks noEditPoints="1"/>
          </p:cNvSpPr>
          <p:nvPr/>
        </p:nvSpPr>
        <p:spPr bwMode="auto">
          <a:xfrm>
            <a:off x="1581371" y="3446797"/>
            <a:ext cx="393800" cy="369104"/>
          </a:xfrm>
          <a:custGeom>
            <a:avLst/>
            <a:gdLst>
              <a:gd name="T0" fmla="*/ 112 w 128"/>
              <a:gd name="T1" fmla="*/ 16 h 120"/>
              <a:gd name="T2" fmla="*/ 88 w 128"/>
              <a:gd name="T3" fmla="*/ 16 h 120"/>
              <a:gd name="T4" fmla="*/ 88 w 128"/>
              <a:gd name="T5" fmla="*/ 8 h 120"/>
              <a:gd name="T6" fmla="*/ 80 w 128"/>
              <a:gd name="T7" fmla="*/ 0 h 120"/>
              <a:gd name="T8" fmla="*/ 48 w 128"/>
              <a:gd name="T9" fmla="*/ 0 h 120"/>
              <a:gd name="T10" fmla="*/ 40 w 128"/>
              <a:gd name="T11" fmla="*/ 8 h 120"/>
              <a:gd name="T12" fmla="*/ 40 w 128"/>
              <a:gd name="T13" fmla="*/ 16 h 120"/>
              <a:gd name="T14" fmla="*/ 16 w 128"/>
              <a:gd name="T15" fmla="*/ 16 h 120"/>
              <a:gd name="T16" fmla="*/ 0 w 128"/>
              <a:gd name="T17" fmla="*/ 32 h 120"/>
              <a:gd name="T18" fmla="*/ 0 w 128"/>
              <a:gd name="T19" fmla="*/ 104 h 120"/>
              <a:gd name="T20" fmla="*/ 16 w 128"/>
              <a:gd name="T21" fmla="*/ 120 h 120"/>
              <a:gd name="T22" fmla="*/ 112 w 128"/>
              <a:gd name="T23" fmla="*/ 120 h 120"/>
              <a:gd name="T24" fmla="*/ 128 w 128"/>
              <a:gd name="T25" fmla="*/ 104 h 120"/>
              <a:gd name="T26" fmla="*/ 128 w 128"/>
              <a:gd name="T27" fmla="*/ 32 h 120"/>
              <a:gd name="T28" fmla="*/ 112 w 128"/>
              <a:gd name="T29" fmla="*/ 16 h 120"/>
              <a:gd name="T30" fmla="*/ 48 w 128"/>
              <a:gd name="T31" fmla="*/ 12 h 120"/>
              <a:gd name="T32" fmla="*/ 52 w 128"/>
              <a:gd name="T33" fmla="*/ 8 h 120"/>
              <a:gd name="T34" fmla="*/ 76 w 128"/>
              <a:gd name="T35" fmla="*/ 8 h 120"/>
              <a:gd name="T36" fmla="*/ 80 w 128"/>
              <a:gd name="T37" fmla="*/ 12 h 120"/>
              <a:gd name="T38" fmla="*/ 80 w 128"/>
              <a:gd name="T39" fmla="*/ 16 h 120"/>
              <a:gd name="T40" fmla="*/ 76 w 128"/>
              <a:gd name="T41" fmla="*/ 16 h 120"/>
              <a:gd name="T42" fmla="*/ 52 w 128"/>
              <a:gd name="T43" fmla="*/ 16 h 120"/>
              <a:gd name="T44" fmla="*/ 48 w 128"/>
              <a:gd name="T45" fmla="*/ 16 h 120"/>
              <a:gd name="T46" fmla="*/ 48 w 128"/>
              <a:gd name="T47" fmla="*/ 12 h 120"/>
              <a:gd name="T48" fmla="*/ 120 w 128"/>
              <a:gd name="T49" fmla="*/ 104 h 120"/>
              <a:gd name="T50" fmla="*/ 112 w 128"/>
              <a:gd name="T51" fmla="*/ 112 h 120"/>
              <a:gd name="T52" fmla="*/ 16 w 128"/>
              <a:gd name="T53" fmla="*/ 112 h 120"/>
              <a:gd name="T54" fmla="*/ 8 w 128"/>
              <a:gd name="T55" fmla="*/ 104 h 120"/>
              <a:gd name="T56" fmla="*/ 8 w 128"/>
              <a:gd name="T57" fmla="*/ 60 h 120"/>
              <a:gd name="T58" fmla="*/ 49 w 128"/>
              <a:gd name="T59" fmla="*/ 60 h 120"/>
              <a:gd name="T60" fmla="*/ 48 w 128"/>
              <a:gd name="T61" fmla="*/ 64 h 120"/>
              <a:gd name="T62" fmla="*/ 64 w 128"/>
              <a:gd name="T63" fmla="*/ 80 h 120"/>
              <a:gd name="T64" fmla="*/ 80 w 128"/>
              <a:gd name="T65" fmla="*/ 64 h 120"/>
              <a:gd name="T66" fmla="*/ 79 w 128"/>
              <a:gd name="T67" fmla="*/ 60 h 120"/>
              <a:gd name="T68" fmla="*/ 120 w 128"/>
              <a:gd name="T69" fmla="*/ 60 h 120"/>
              <a:gd name="T70" fmla="*/ 120 w 128"/>
              <a:gd name="T71" fmla="*/ 104 h 120"/>
              <a:gd name="T72" fmla="*/ 56 w 128"/>
              <a:gd name="T73" fmla="*/ 64 h 120"/>
              <a:gd name="T74" fmla="*/ 57 w 128"/>
              <a:gd name="T75" fmla="*/ 60 h 120"/>
              <a:gd name="T76" fmla="*/ 71 w 128"/>
              <a:gd name="T77" fmla="*/ 60 h 120"/>
              <a:gd name="T78" fmla="*/ 72 w 128"/>
              <a:gd name="T79" fmla="*/ 64 h 120"/>
              <a:gd name="T80" fmla="*/ 64 w 128"/>
              <a:gd name="T81" fmla="*/ 72 h 120"/>
              <a:gd name="T82" fmla="*/ 56 w 128"/>
              <a:gd name="T83" fmla="*/ 64 h 120"/>
              <a:gd name="T84" fmla="*/ 120 w 128"/>
              <a:gd name="T85" fmla="*/ 52 h 120"/>
              <a:gd name="T86" fmla="*/ 8 w 128"/>
              <a:gd name="T87" fmla="*/ 52 h 120"/>
              <a:gd name="T88" fmla="*/ 8 w 128"/>
              <a:gd name="T89" fmla="*/ 32 h 120"/>
              <a:gd name="T90" fmla="*/ 16 w 128"/>
              <a:gd name="T91" fmla="*/ 24 h 120"/>
              <a:gd name="T92" fmla="*/ 112 w 128"/>
              <a:gd name="T93" fmla="*/ 24 h 120"/>
              <a:gd name="T94" fmla="*/ 120 w 128"/>
              <a:gd name="T95" fmla="*/ 32 h 120"/>
              <a:gd name="T96" fmla="*/ 120 w 128"/>
              <a:gd name="T97" fmla="*/ 5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0">
                <a:moveTo>
                  <a:pt x="112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"/>
                  <a:pt x="84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6"/>
                  <a:pt x="40" y="16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3"/>
                  <a:pt x="7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21" y="120"/>
                  <a:pt x="128" y="113"/>
                  <a:pt x="128" y="104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48" y="12"/>
                </a:moveTo>
                <a:cubicBezTo>
                  <a:pt x="48" y="10"/>
                  <a:pt x="50" y="8"/>
                  <a:pt x="5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78" y="16"/>
                  <a:pt x="78" y="16"/>
                  <a:pt x="7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50" y="16"/>
                  <a:pt x="48" y="16"/>
                </a:cubicBezTo>
                <a:lnTo>
                  <a:pt x="48" y="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2" y="112"/>
                  <a:pt x="8" y="108"/>
                  <a:pt x="8" y="104"/>
                </a:cubicBezTo>
                <a:cubicBezTo>
                  <a:pt x="8" y="60"/>
                  <a:pt x="8" y="60"/>
                  <a:pt x="8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1"/>
                  <a:pt x="48" y="63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ubicBezTo>
                  <a:pt x="80" y="63"/>
                  <a:pt x="80" y="61"/>
                  <a:pt x="79" y="60"/>
                </a:cubicBezTo>
                <a:cubicBezTo>
                  <a:pt x="120" y="60"/>
                  <a:pt x="120" y="60"/>
                  <a:pt x="120" y="60"/>
                </a:cubicBezTo>
                <a:lnTo>
                  <a:pt x="120" y="104"/>
                </a:lnTo>
                <a:close/>
                <a:moveTo>
                  <a:pt x="56" y="64"/>
                </a:moveTo>
                <a:cubicBezTo>
                  <a:pt x="56" y="63"/>
                  <a:pt x="56" y="61"/>
                  <a:pt x="57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2" y="61"/>
                  <a:pt x="72" y="63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lose/>
                <a:moveTo>
                  <a:pt x="120" y="52"/>
                </a:moveTo>
                <a:cubicBezTo>
                  <a:pt x="8" y="52"/>
                  <a:pt x="8" y="52"/>
                  <a:pt x="8" y="5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52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45" name="Freeform 207"/>
          <p:cNvSpPr>
            <a:spLocks noEditPoints="1"/>
          </p:cNvSpPr>
          <p:nvPr/>
        </p:nvSpPr>
        <p:spPr bwMode="auto">
          <a:xfrm>
            <a:off x="1581371" y="2234930"/>
            <a:ext cx="393800" cy="344410"/>
          </a:xfrm>
          <a:custGeom>
            <a:avLst/>
            <a:gdLst>
              <a:gd name="T0" fmla="*/ 112 w 128"/>
              <a:gd name="T1" fmla="*/ 60 h 112"/>
              <a:gd name="T2" fmla="*/ 104 w 128"/>
              <a:gd name="T3" fmla="*/ 60 h 112"/>
              <a:gd name="T4" fmla="*/ 104 w 128"/>
              <a:gd name="T5" fmla="*/ 16 h 112"/>
              <a:gd name="T6" fmla="*/ 88 w 128"/>
              <a:gd name="T7" fmla="*/ 0 h 112"/>
              <a:gd name="T8" fmla="*/ 40 w 128"/>
              <a:gd name="T9" fmla="*/ 0 h 112"/>
              <a:gd name="T10" fmla="*/ 24 w 128"/>
              <a:gd name="T11" fmla="*/ 16 h 112"/>
              <a:gd name="T12" fmla="*/ 24 w 128"/>
              <a:gd name="T13" fmla="*/ 52 h 112"/>
              <a:gd name="T14" fmla="*/ 24 w 128"/>
              <a:gd name="T15" fmla="*/ 56 h 112"/>
              <a:gd name="T16" fmla="*/ 24 w 128"/>
              <a:gd name="T17" fmla="*/ 56 h 112"/>
              <a:gd name="T18" fmla="*/ 24 w 128"/>
              <a:gd name="T19" fmla="*/ 60 h 112"/>
              <a:gd name="T20" fmla="*/ 16 w 128"/>
              <a:gd name="T21" fmla="*/ 60 h 112"/>
              <a:gd name="T22" fmla="*/ 0 w 128"/>
              <a:gd name="T23" fmla="*/ 76 h 112"/>
              <a:gd name="T24" fmla="*/ 0 w 128"/>
              <a:gd name="T25" fmla="*/ 84 h 112"/>
              <a:gd name="T26" fmla="*/ 16 w 128"/>
              <a:gd name="T27" fmla="*/ 100 h 112"/>
              <a:gd name="T28" fmla="*/ 25 w 128"/>
              <a:gd name="T29" fmla="*/ 100 h 112"/>
              <a:gd name="T30" fmla="*/ 40 w 128"/>
              <a:gd name="T31" fmla="*/ 112 h 112"/>
              <a:gd name="T32" fmla="*/ 88 w 128"/>
              <a:gd name="T33" fmla="*/ 112 h 112"/>
              <a:gd name="T34" fmla="*/ 103 w 128"/>
              <a:gd name="T35" fmla="*/ 100 h 112"/>
              <a:gd name="T36" fmla="*/ 112 w 128"/>
              <a:gd name="T37" fmla="*/ 100 h 112"/>
              <a:gd name="T38" fmla="*/ 128 w 128"/>
              <a:gd name="T39" fmla="*/ 84 h 112"/>
              <a:gd name="T40" fmla="*/ 128 w 128"/>
              <a:gd name="T41" fmla="*/ 76 h 112"/>
              <a:gd name="T42" fmla="*/ 112 w 128"/>
              <a:gd name="T43" fmla="*/ 60 h 112"/>
              <a:gd name="T44" fmla="*/ 32 w 128"/>
              <a:gd name="T45" fmla="*/ 16 h 112"/>
              <a:gd name="T46" fmla="*/ 40 w 128"/>
              <a:gd name="T47" fmla="*/ 8 h 112"/>
              <a:gd name="T48" fmla="*/ 88 w 128"/>
              <a:gd name="T49" fmla="*/ 8 h 112"/>
              <a:gd name="T50" fmla="*/ 96 w 128"/>
              <a:gd name="T51" fmla="*/ 16 h 112"/>
              <a:gd name="T52" fmla="*/ 96 w 128"/>
              <a:gd name="T53" fmla="*/ 60 h 112"/>
              <a:gd name="T54" fmla="*/ 32 w 128"/>
              <a:gd name="T55" fmla="*/ 60 h 112"/>
              <a:gd name="T56" fmla="*/ 32 w 128"/>
              <a:gd name="T57" fmla="*/ 16 h 112"/>
              <a:gd name="T58" fmla="*/ 88 w 128"/>
              <a:gd name="T59" fmla="*/ 104 h 112"/>
              <a:gd name="T60" fmla="*/ 40 w 128"/>
              <a:gd name="T61" fmla="*/ 104 h 112"/>
              <a:gd name="T62" fmla="*/ 32 w 128"/>
              <a:gd name="T63" fmla="*/ 96 h 112"/>
              <a:gd name="T64" fmla="*/ 40 w 128"/>
              <a:gd name="T65" fmla="*/ 88 h 112"/>
              <a:gd name="T66" fmla="*/ 88 w 128"/>
              <a:gd name="T67" fmla="*/ 88 h 112"/>
              <a:gd name="T68" fmla="*/ 96 w 128"/>
              <a:gd name="T69" fmla="*/ 96 h 112"/>
              <a:gd name="T70" fmla="*/ 88 w 128"/>
              <a:gd name="T71" fmla="*/ 104 h 112"/>
              <a:gd name="T72" fmla="*/ 120 w 128"/>
              <a:gd name="T73" fmla="*/ 84 h 112"/>
              <a:gd name="T74" fmla="*/ 112 w 128"/>
              <a:gd name="T75" fmla="*/ 92 h 112"/>
              <a:gd name="T76" fmla="*/ 103 w 128"/>
              <a:gd name="T77" fmla="*/ 92 h 112"/>
              <a:gd name="T78" fmla="*/ 88 w 128"/>
              <a:gd name="T79" fmla="*/ 80 h 112"/>
              <a:gd name="T80" fmla="*/ 40 w 128"/>
              <a:gd name="T81" fmla="*/ 80 h 112"/>
              <a:gd name="T82" fmla="*/ 25 w 128"/>
              <a:gd name="T83" fmla="*/ 92 h 112"/>
              <a:gd name="T84" fmla="*/ 16 w 128"/>
              <a:gd name="T85" fmla="*/ 92 h 112"/>
              <a:gd name="T86" fmla="*/ 8 w 128"/>
              <a:gd name="T87" fmla="*/ 84 h 112"/>
              <a:gd name="T88" fmla="*/ 8 w 128"/>
              <a:gd name="T89" fmla="*/ 76 h 112"/>
              <a:gd name="T90" fmla="*/ 16 w 128"/>
              <a:gd name="T91" fmla="*/ 68 h 112"/>
              <a:gd name="T92" fmla="*/ 112 w 128"/>
              <a:gd name="T93" fmla="*/ 68 h 112"/>
              <a:gd name="T94" fmla="*/ 120 w 128"/>
              <a:gd name="T95" fmla="*/ 76 h 112"/>
              <a:gd name="T96" fmla="*/ 120 w 128"/>
              <a:gd name="T97" fmla="*/ 8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12">
                <a:moveTo>
                  <a:pt x="112" y="60"/>
                </a:moveTo>
                <a:cubicBezTo>
                  <a:pt x="104" y="60"/>
                  <a:pt x="104" y="60"/>
                  <a:pt x="104" y="60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7"/>
                  <a:pt x="97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5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7"/>
                  <a:pt x="24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0"/>
                  <a:pt x="0" y="67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3"/>
                  <a:pt x="7" y="100"/>
                  <a:pt x="1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6" y="107"/>
                  <a:pt x="33" y="112"/>
                  <a:pt x="40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5" y="112"/>
                  <a:pt x="102" y="107"/>
                  <a:pt x="103" y="10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21" y="100"/>
                  <a:pt x="128" y="93"/>
                  <a:pt x="128" y="84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67"/>
                  <a:pt x="121" y="60"/>
                  <a:pt x="112" y="60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2" y="8"/>
                  <a:pt x="96" y="12"/>
                  <a:pt x="96" y="16"/>
                </a:cubicBezTo>
                <a:cubicBezTo>
                  <a:pt x="96" y="60"/>
                  <a:pt x="96" y="60"/>
                  <a:pt x="96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16"/>
                </a:lnTo>
                <a:close/>
                <a:moveTo>
                  <a:pt x="88" y="104"/>
                </a:moveTo>
                <a:cubicBezTo>
                  <a:pt x="40" y="104"/>
                  <a:pt x="40" y="104"/>
                  <a:pt x="40" y="104"/>
                </a:cubicBezTo>
                <a:cubicBezTo>
                  <a:pt x="36" y="104"/>
                  <a:pt x="32" y="100"/>
                  <a:pt x="32" y="96"/>
                </a:cubicBezTo>
                <a:cubicBezTo>
                  <a:pt x="32" y="92"/>
                  <a:pt x="36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2" y="88"/>
                  <a:pt x="96" y="92"/>
                  <a:pt x="96" y="96"/>
                </a:cubicBezTo>
                <a:cubicBezTo>
                  <a:pt x="96" y="100"/>
                  <a:pt x="92" y="104"/>
                  <a:pt x="88" y="104"/>
                </a:cubicBezTo>
                <a:close/>
                <a:moveTo>
                  <a:pt x="120" y="84"/>
                </a:moveTo>
                <a:cubicBezTo>
                  <a:pt x="120" y="88"/>
                  <a:pt x="116" y="92"/>
                  <a:pt x="112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2" y="85"/>
                  <a:pt x="95" y="80"/>
                  <a:pt x="88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33" y="80"/>
                  <a:pt x="26" y="85"/>
                  <a:pt x="25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2" y="92"/>
                  <a:pt x="8" y="88"/>
                  <a:pt x="8" y="84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6" y="68"/>
                  <a:pt x="120" y="72"/>
                  <a:pt x="120" y="76"/>
                </a:cubicBezTo>
                <a:lnTo>
                  <a:pt x="120" y="84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379820" y="2031636"/>
            <a:ext cx="15322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1</a:t>
            </a:r>
            <a:r>
              <a:rPr lang="en-US" altLang="zh-CN" sz="1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.</a:t>
            </a: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平均利润率</a:t>
            </a:r>
            <a:endParaRPr lang="zh-CN" altLang="en-US" sz="18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79980" y="2336165"/>
            <a:ext cx="2503170" cy="386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0＜利率＜平均利润率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79821" y="3184095"/>
            <a:ext cx="22523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zh-CN" altLang="en-US" sz="18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2</a:t>
            </a:r>
            <a:r>
              <a:rPr lang="en-US" altLang="zh-CN" sz="18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.</a:t>
            </a:r>
            <a:r>
              <a:rPr lang="zh-CN" altLang="en-US" sz="18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借贷资金供求状况</a:t>
            </a:r>
            <a:endParaRPr lang="zh-CN" altLang="en-US" sz="1800" b="1" dirty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379980" y="3488690"/>
            <a:ext cx="3295650" cy="68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借贷资金供＞求，利率下降；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借贷资金供＜求，利率上升；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379820" y="4480064"/>
            <a:ext cx="15665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3</a:t>
            </a:r>
            <a:r>
              <a:rPr lang="en-US" altLang="zh-CN" sz="1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.</a:t>
            </a: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通货膨胀率</a:t>
            </a:r>
            <a:endParaRPr lang="zh-CN" altLang="en-US" sz="18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379980" y="4784725"/>
            <a:ext cx="8891270" cy="1565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利率与通货膨胀率同方向变化。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通胀率影响利率的传导机制：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◆重物轻币、囤积商品，引起资金需求增加，供应减少。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◆在其它条件不变的情况下，名义利率只有与通胀率同方向同比率变化，才能保持实际利率不变。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◆为了抑制通货膨胀，政府常采用紧缩性政策，促使利率上升。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2" name="Oval 25"/>
          <p:cNvSpPr/>
          <p:nvPr/>
        </p:nvSpPr>
        <p:spPr>
          <a:xfrm>
            <a:off x="7056755" y="1986915"/>
            <a:ext cx="847725" cy="847725"/>
          </a:xfrm>
          <a:prstGeom prst="ellipse">
            <a:avLst/>
          </a:prstGeom>
          <a:solidFill>
            <a:schemeClr val="accent4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3" name="Freeform 131"/>
          <p:cNvSpPr>
            <a:spLocks noChangeAspect="1" noEditPoints="1"/>
          </p:cNvSpPr>
          <p:nvPr/>
        </p:nvSpPr>
        <p:spPr bwMode="auto">
          <a:xfrm>
            <a:off x="7273925" y="2186940"/>
            <a:ext cx="410845" cy="410845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US" sz="9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Lato Light"/>
              <a:sym typeface="Bebas" pitchFamily="2" charset="0"/>
            </a:endParaRPr>
          </a:p>
        </p:txBody>
      </p:sp>
      <p:sp>
        <p:nvSpPr>
          <p:cNvPr id="15" name="Oval 37"/>
          <p:cNvSpPr/>
          <p:nvPr/>
        </p:nvSpPr>
        <p:spPr>
          <a:xfrm>
            <a:off x="7068185" y="3235325"/>
            <a:ext cx="825500" cy="825500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>
            <a:outerShdw blurRad="1651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6" name="Freeform 231"/>
          <p:cNvSpPr>
            <a:spLocks noChangeAspect="1" noEditPoints="1"/>
          </p:cNvSpPr>
          <p:nvPr/>
        </p:nvSpPr>
        <p:spPr bwMode="auto">
          <a:xfrm>
            <a:off x="7277100" y="3463925"/>
            <a:ext cx="407670" cy="403860"/>
          </a:xfrm>
          <a:custGeom>
            <a:avLst/>
            <a:gdLst>
              <a:gd name="T0" fmla="*/ 59 w 59"/>
              <a:gd name="T1" fmla="*/ 47 h 58"/>
              <a:gd name="T2" fmla="*/ 48 w 59"/>
              <a:gd name="T3" fmla="*/ 58 h 58"/>
              <a:gd name="T4" fmla="*/ 11 w 59"/>
              <a:gd name="T5" fmla="*/ 58 h 58"/>
              <a:gd name="T6" fmla="*/ 0 w 59"/>
              <a:gd name="T7" fmla="*/ 47 h 58"/>
              <a:gd name="T8" fmla="*/ 0 w 59"/>
              <a:gd name="T9" fmla="*/ 10 h 58"/>
              <a:gd name="T10" fmla="*/ 11 w 59"/>
              <a:gd name="T11" fmla="*/ 0 h 58"/>
              <a:gd name="T12" fmla="*/ 48 w 59"/>
              <a:gd name="T13" fmla="*/ 0 h 58"/>
              <a:gd name="T14" fmla="*/ 59 w 59"/>
              <a:gd name="T15" fmla="*/ 10 h 58"/>
              <a:gd name="T16" fmla="*/ 59 w 59"/>
              <a:gd name="T17" fmla="*/ 47 h 58"/>
              <a:gd name="T18" fmla="*/ 49 w 59"/>
              <a:gd name="T19" fmla="*/ 39 h 58"/>
              <a:gd name="T20" fmla="*/ 42 w 59"/>
              <a:gd name="T21" fmla="*/ 35 h 58"/>
              <a:gd name="T22" fmla="*/ 40 w 59"/>
              <a:gd name="T23" fmla="*/ 34 h 58"/>
              <a:gd name="T24" fmla="*/ 34 w 59"/>
              <a:gd name="T25" fmla="*/ 39 h 58"/>
              <a:gd name="T26" fmla="*/ 32 w 59"/>
              <a:gd name="T27" fmla="*/ 38 h 58"/>
              <a:gd name="T28" fmla="*/ 20 w 59"/>
              <a:gd name="T29" fmla="*/ 27 h 58"/>
              <a:gd name="T30" fmla="*/ 19 w 59"/>
              <a:gd name="T31" fmla="*/ 24 h 58"/>
              <a:gd name="T32" fmla="*/ 24 w 59"/>
              <a:gd name="T33" fmla="*/ 19 h 58"/>
              <a:gd name="T34" fmla="*/ 23 w 59"/>
              <a:gd name="T35" fmla="*/ 16 h 58"/>
              <a:gd name="T36" fmla="*/ 19 w 59"/>
              <a:gd name="T37" fmla="*/ 9 h 58"/>
              <a:gd name="T38" fmla="*/ 18 w 59"/>
              <a:gd name="T39" fmla="*/ 9 h 58"/>
              <a:gd name="T40" fmla="*/ 14 w 59"/>
              <a:gd name="T41" fmla="*/ 10 h 58"/>
              <a:gd name="T42" fmla="*/ 10 w 59"/>
              <a:gd name="T43" fmla="*/ 19 h 58"/>
              <a:gd name="T44" fmla="*/ 12 w 59"/>
              <a:gd name="T45" fmla="*/ 26 h 58"/>
              <a:gd name="T46" fmla="*/ 32 w 59"/>
              <a:gd name="T47" fmla="*/ 46 h 58"/>
              <a:gd name="T48" fmla="*/ 40 w 59"/>
              <a:gd name="T49" fmla="*/ 48 h 58"/>
              <a:gd name="T50" fmla="*/ 48 w 59"/>
              <a:gd name="T51" fmla="*/ 44 h 58"/>
              <a:gd name="T52" fmla="*/ 49 w 59"/>
              <a:gd name="T53" fmla="*/ 40 h 58"/>
              <a:gd name="T54" fmla="*/ 49 w 59"/>
              <a:gd name="T55" fmla="*/ 39 h 5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</a:ln>
        </p:spPr>
        <p:txBody>
          <a:bodyPr/>
          <a:lstStyle/>
          <a:p>
            <a:endParaRPr lang="en-US" sz="900"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65611" y="2201816"/>
            <a:ext cx="24466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sz="18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4.政府经济政策的影响</a:t>
            </a:r>
            <a:endParaRPr sz="1800" b="1" dirty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65611" y="3455240"/>
            <a:ext cx="24809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l"/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5.国际利率水平的影响</a:t>
            </a:r>
            <a:endParaRPr lang="zh-CN" altLang="en-US" sz="18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  <p:sp>
        <p:nvSpPr>
          <p:cNvPr id="57" name="TextBox 6"/>
          <p:cNvSpPr txBox="1"/>
          <p:nvPr/>
        </p:nvSpPr>
        <p:spPr>
          <a:xfrm>
            <a:off x="4394200" y="1106170"/>
            <a:ext cx="3499485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决定和影响利息率变化的因素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4" name="图片 23" descr="31393935333132383b31393939333930353bb0d9b7d6b1c8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785235" y="978535"/>
            <a:ext cx="608965" cy="608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" grpId="0" bldLvl="0" animBg="1"/>
      <p:bldP spid="4" grpId="1" animBg="1"/>
      <p:bldP spid="10" grpId="0" animBg="1"/>
      <p:bldP spid="10" grpId="1" animBg="1"/>
      <p:bldP spid="3" grpId="0" animBg="1"/>
      <p:bldP spid="3" grpId="1" animBg="1"/>
      <p:bldP spid="14" grpId="0" animBg="1"/>
      <p:bldP spid="14" grpId="1" animBg="1"/>
      <p:bldP spid="5" grpId="0" animBg="1"/>
      <p:bldP spid="5" grpId="1" animBg="1"/>
      <p:bldP spid="44" grpId="0" animBg="1"/>
      <p:bldP spid="44" grpId="1" animBg="1"/>
      <p:bldP spid="45" grpId="0" animBg="1"/>
      <p:bldP spid="45" grpId="1" animBg="1"/>
      <p:bldP spid="46" grpId="0"/>
      <p:bldP spid="46" grpId="1"/>
      <p:bldP spid="47" grpId="0"/>
      <p:bldP spid="47" grpId="1"/>
      <p:bldP spid="11" grpId="0"/>
      <p:bldP spid="11" grpId="1"/>
      <p:bldP spid="50" grpId="0"/>
      <p:bldP spid="50" grpId="1"/>
      <p:bldP spid="51" grpId="0"/>
      <p:bldP spid="51" grpId="1"/>
      <p:bldP spid="53" grpId="0"/>
      <p:bldP spid="53" grpId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7" grpId="0"/>
      <p:bldP spid="17" grpId="1"/>
      <p:bldP spid="19" grpId="0"/>
      <p:bldP spid="19" grpId="1"/>
      <p:bldP spid="57" grpId="0" animBg="1"/>
      <p:bldP spid="5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403164" y="2069666"/>
            <a:ext cx="857818" cy="857818"/>
          </a:xfrm>
          <a:prstGeom prst="ellipse">
            <a:avLst/>
          </a:prstGeom>
          <a:solidFill>
            <a:schemeClr val="accent4"/>
          </a:solidFill>
          <a:ln w="25400">
            <a:noFill/>
          </a:ln>
          <a:effectLst>
            <a:outerShdw blurRad="1778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403164" y="4298450"/>
            <a:ext cx="857818" cy="857818"/>
          </a:xfrm>
          <a:prstGeom prst="ellipse">
            <a:avLst/>
          </a:prstGeom>
          <a:solidFill>
            <a:schemeClr val="accent2"/>
          </a:solidFill>
          <a:ln w="25400">
            <a:noFill/>
          </a:ln>
          <a:effectLst>
            <a:outerShdw blurRad="1778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rgbClr val="FEFAB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44" name="Freeform 204"/>
          <p:cNvSpPr>
            <a:spLocks noEditPoints="1"/>
          </p:cNvSpPr>
          <p:nvPr/>
        </p:nvSpPr>
        <p:spPr bwMode="auto">
          <a:xfrm>
            <a:off x="2632296" y="4542807"/>
            <a:ext cx="393800" cy="369104"/>
          </a:xfrm>
          <a:custGeom>
            <a:avLst/>
            <a:gdLst>
              <a:gd name="T0" fmla="*/ 112 w 128"/>
              <a:gd name="T1" fmla="*/ 16 h 120"/>
              <a:gd name="T2" fmla="*/ 88 w 128"/>
              <a:gd name="T3" fmla="*/ 16 h 120"/>
              <a:gd name="T4" fmla="*/ 88 w 128"/>
              <a:gd name="T5" fmla="*/ 8 h 120"/>
              <a:gd name="T6" fmla="*/ 80 w 128"/>
              <a:gd name="T7" fmla="*/ 0 h 120"/>
              <a:gd name="T8" fmla="*/ 48 w 128"/>
              <a:gd name="T9" fmla="*/ 0 h 120"/>
              <a:gd name="T10" fmla="*/ 40 w 128"/>
              <a:gd name="T11" fmla="*/ 8 h 120"/>
              <a:gd name="T12" fmla="*/ 40 w 128"/>
              <a:gd name="T13" fmla="*/ 16 h 120"/>
              <a:gd name="T14" fmla="*/ 16 w 128"/>
              <a:gd name="T15" fmla="*/ 16 h 120"/>
              <a:gd name="T16" fmla="*/ 0 w 128"/>
              <a:gd name="T17" fmla="*/ 32 h 120"/>
              <a:gd name="T18" fmla="*/ 0 w 128"/>
              <a:gd name="T19" fmla="*/ 104 h 120"/>
              <a:gd name="T20" fmla="*/ 16 w 128"/>
              <a:gd name="T21" fmla="*/ 120 h 120"/>
              <a:gd name="T22" fmla="*/ 112 w 128"/>
              <a:gd name="T23" fmla="*/ 120 h 120"/>
              <a:gd name="T24" fmla="*/ 128 w 128"/>
              <a:gd name="T25" fmla="*/ 104 h 120"/>
              <a:gd name="T26" fmla="*/ 128 w 128"/>
              <a:gd name="T27" fmla="*/ 32 h 120"/>
              <a:gd name="T28" fmla="*/ 112 w 128"/>
              <a:gd name="T29" fmla="*/ 16 h 120"/>
              <a:gd name="T30" fmla="*/ 48 w 128"/>
              <a:gd name="T31" fmla="*/ 12 h 120"/>
              <a:gd name="T32" fmla="*/ 52 w 128"/>
              <a:gd name="T33" fmla="*/ 8 h 120"/>
              <a:gd name="T34" fmla="*/ 76 w 128"/>
              <a:gd name="T35" fmla="*/ 8 h 120"/>
              <a:gd name="T36" fmla="*/ 80 w 128"/>
              <a:gd name="T37" fmla="*/ 12 h 120"/>
              <a:gd name="T38" fmla="*/ 80 w 128"/>
              <a:gd name="T39" fmla="*/ 16 h 120"/>
              <a:gd name="T40" fmla="*/ 76 w 128"/>
              <a:gd name="T41" fmla="*/ 16 h 120"/>
              <a:gd name="T42" fmla="*/ 52 w 128"/>
              <a:gd name="T43" fmla="*/ 16 h 120"/>
              <a:gd name="T44" fmla="*/ 48 w 128"/>
              <a:gd name="T45" fmla="*/ 16 h 120"/>
              <a:gd name="T46" fmla="*/ 48 w 128"/>
              <a:gd name="T47" fmla="*/ 12 h 120"/>
              <a:gd name="T48" fmla="*/ 120 w 128"/>
              <a:gd name="T49" fmla="*/ 104 h 120"/>
              <a:gd name="T50" fmla="*/ 112 w 128"/>
              <a:gd name="T51" fmla="*/ 112 h 120"/>
              <a:gd name="T52" fmla="*/ 16 w 128"/>
              <a:gd name="T53" fmla="*/ 112 h 120"/>
              <a:gd name="T54" fmla="*/ 8 w 128"/>
              <a:gd name="T55" fmla="*/ 104 h 120"/>
              <a:gd name="T56" fmla="*/ 8 w 128"/>
              <a:gd name="T57" fmla="*/ 60 h 120"/>
              <a:gd name="T58" fmla="*/ 49 w 128"/>
              <a:gd name="T59" fmla="*/ 60 h 120"/>
              <a:gd name="T60" fmla="*/ 48 w 128"/>
              <a:gd name="T61" fmla="*/ 64 h 120"/>
              <a:gd name="T62" fmla="*/ 64 w 128"/>
              <a:gd name="T63" fmla="*/ 80 h 120"/>
              <a:gd name="T64" fmla="*/ 80 w 128"/>
              <a:gd name="T65" fmla="*/ 64 h 120"/>
              <a:gd name="T66" fmla="*/ 79 w 128"/>
              <a:gd name="T67" fmla="*/ 60 h 120"/>
              <a:gd name="T68" fmla="*/ 120 w 128"/>
              <a:gd name="T69" fmla="*/ 60 h 120"/>
              <a:gd name="T70" fmla="*/ 120 w 128"/>
              <a:gd name="T71" fmla="*/ 104 h 120"/>
              <a:gd name="T72" fmla="*/ 56 w 128"/>
              <a:gd name="T73" fmla="*/ 64 h 120"/>
              <a:gd name="T74" fmla="*/ 57 w 128"/>
              <a:gd name="T75" fmla="*/ 60 h 120"/>
              <a:gd name="T76" fmla="*/ 71 w 128"/>
              <a:gd name="T77" fmla="*/ 60 h 120"/>
              <a:gd name="T78" fmla="*/ 72 w 128"/>
              <a:gd name="T79" fmla="*/ 64 h 120"/>
              <a:gd name="T80" fmla="*/ 64 w 128"/>
              <a:gd name="T81" fmla="*/ 72 h 120"/>
              <a:gd name="T82" fmla="*/ 56 w 128"/>
              <a:gd name="T83" fmla="*/ 64 h 120"/>
              <a:gd name="T84" fmla="*/ 120 w 128"/>
              <a:gd name="T85" fmla="*/ 52 h 120"/>
              <a:gd name="T86" fmla="*/ 8 w 128"/>
              <a:gd name="T87" fmla="*/ 52 h 120"/>
              <a:gd name="T88" fmla="*/ 8 w 128"/>
              <a:gd name="T89" fmla="*/ 32 h 120"/>
              <a:gd name="T90" fmla="*/ 16 w 128"/>
              <a:gd name="T91" fmla="*/ 24 h 120"/>
              <a:gd name="T92" fmla="*/ 112 w 128"/>
              <a:gd name="T93" fmla="*/ 24 h 120"/>
              <a:gd name="T94" fmla="*/ 120 w 128"/>
              <a:gd name="T95" fmla="*/ 32 h 120"/>
              <a:gd name="T96" fmla="*/ 120 w 128"/>
              <a:gd name="T97" fmla="*/ 5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0">
                <a:moveTo>
                  <a:pt x="112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"/>
                  <a:pt x="84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6"/>
                  <a:pt x="40" y="16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3"/>
                  <a:pt x="7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21" y="120"/>
                  <a:pt x="128" y="113"/>
                  <a:pt x="128" y="104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48" y="12"/>
                </a:moveTo>
                <a:cubicBezTo>
                  <a:pt x="48" y="10"/>
                  <a:pt x="50" y="8"/>
                  <a:pt x="5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78" y="16"/>
                  <a:pt x="78" y="16"/>
                  <a:pt x="7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50" y="16"/>
                  <a:pt x="48" y="16"/>
                </a:cubicBezTo>
                <a:lnTo>
                  <a:pt x="48" y="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2" y="112"/>
                  <a:pt x="8" y="108"/>
                  <a:pt x="8" y="104"/>
                </a:cubicBezTo>
                <a:cubicBezTo>
                  <a:pt x="8" y="60"/>
                  <a:pt x="8" y="60"/>
                  <a:pt x="8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1"/>
                  <a:pt x="48" y="63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ubicBezTo>
                  <a:pt x="80" y="63"/>
                  <a:pt x="80" y="61"/>
                  <a:pt x="79" y="60"/>
                </a:cubicBezTo>
                <a:cubicBezTo>
                  <a:pt x="120" y="60"/>
                  <a:pt x="120" y="60"/>
                  <a:pt x="120" y="60"/>
                </a:cubicBezTo>
                <a:lnTo>
                  <a:pt x="120" y="104"/>
                </a:lnTo>
                <a:close/>
                <a:moveTo>
                  <a:pt x="56" y="64"/>
                </a:moveTo>
                <a:cubicBezTo>
                  <a:pt x="56" y="63"/>
                  <a:pt x="56" y="61"/>
                  <a:pt x="57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2" y="61"/>
                  <a:pt x="72" y="63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lose/>
                <a:moveTo>
                  <a:pt x="120" y="52"/>
                </a:moveTo>
                <a:cubicBezTo>
                  <a:pt x="8" y="52"/>
                  <a:pt x="8" y="52"/>
                  <a:pt x="8" y="5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52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45" name="Freeform 207"/>
          <p:cNvSpPr>
            <a:spLocks noEditPoints="1"/>
          </p:cNvSpPr>
          <p:nvPr/>
        </p:nvSpPr>
        <p:spPr bwMode="auto">
          <a:xfrm>
            <a:off x="2632296" y="2326370"/>
            <a:ext cx="393800" cy="344410"/>
          </a:xfrm>
          <a:custGeom>
            <a:avLst/>
            <a:gdLst>
              <a:gd name="T0" fmla="*/ 112 w 128"/>
              <a:gd name="T1" fmla="*/ 60 h 112"/>
              <a:gd name="T2" fmla="*/ 104 w 128"/>
              <a:gd name="T3" fmla="*/ 60 h 112"/>
              <a:gd name="T4" fmla="*/ 104 w 128"/>
              <a:gd name="T5" fmla="*/ 16 h 112"/>
              <a:gd name="T6" fmla="*/ 88 w 128"/>
              <a:gd name="T7" fmla="*/ 0 h 112"/>
              <a:gd name="T8" fmla="*/ 40 w 128"/>
              <a:gd name="T9" fmla="*/ 0 h 112"/>
              <a:gd name="T10" fmla="*/ 24 w 128"/>
              <a:gd name="T11" fmla="*/ 16 h 112"/>
              <a:gd name="T12" fmla="*/ 24 w 128"/>
              <a:gd name="T13" fmla="*/ 52 h 112"/>
              <a:gd name="T14" fmla="*/ 24 w 128"/>
              <a:gd name="T15" fmla="*/ 56 h 112"/>
              <a:gd name="T16" fmla="*/ 24 w 128"/>
              <a:gd name="T17" fmla="*/ 56 h 112"/>
              <a:gd name="T18" fmla="*/ 24 w 128"/>
              <a:gd name="T19" fmla="*/ 60 h 112"/>
              <a:gd name="T20" fmla="*/ 16 w 128"/>
              <a:gd name="T21" fmla="*/ 60 h 112"/>
              <a:gd name="T22" fmla="*/ 0 w 128"/>
              <a:gd name="T23" fmla="*/ 76 h 112"/>
              <a:gd name="T24" fmla="*/ 0 w 128"/>
              <a:gd name="T25" fmla="*/ 84 h 112"/>
              <a:gd name="T26" fmla="*/ 16 w 128"/>
              <a:gd name="T27" fmla="*/ 100 h 112"/>
              <a:gd name="T28" fmla="*/ 25 w 128"/>
              <a:gd name="T29" fmla="*/ 100 h 112"/>
              <a:gd name="T30" fmla="*/ 40 w 128"/>
              <a:gd name="T31" fmla="*/ 112 h 112"/>
              <a:gd name="T32" fmla="*/ 88 w 128"/>
              <a:gd name="T33" fmla="*/ 112 h 112"/>
              <a:gd name="T34" fmla="*/ 103 w 128"/>
              <a:gd name="T35" fmla="*/ 100 h 112"/>
              <a:gd name="T36" fmla="*/ 112 w 128"/>
              <a:gd name="T37" fmla="*/ 100 h 112"/>
              <a:gd name="T38" fmla="*/ 128 w 128"/>
              <a:gd name="T39" fmla="*/ 84 h 112"/>
              <a:gd name="T40" fmla="*/ 128 w 128"/>
              <a:gd name="T41" fmla="*/ 76 h 112"/>
              <a:gd name="T42" fmla="*/ 112 w 128"/>
              <a:gd name="T43" fmla="*/ 60 h 112"/>
              <a:gd name="T44" fmla="*/ 32 w 128"/>
              <a:gd name="T45" fmla="*/ 16 h 112"/>
              <a:gd name="T46" fmla="*/ 40 w 128"/>
              <a:gd name="T47" fmla="*/ 8 h 112"/>
              <a:gd name="T48" fmla="*/ 88 w 128"/>
              <a:gd name="T49" fmla="*/ 8 h 112"/>
              <a:gd name="T50" fmla="*/ 96 w 128"/>
              <a:gd name="T51" fmla="*/ 16 h 112"/>
              <a:gd name="T52" fmla="*/ 96 w 128"/>
              <a:gd name="T53" fmla="*/ 60 h 112"/>
              <a:gd name="T54" fmla="*/ 32 w 128"/>
              <a:gd name="T55" fmla="*/ 60 h 112"/>
              <a:gd name="T56" fmla="*/ 32 w 128"/>
              <a:gd name="T57" fmla="*/ 16 h 112"/>
              <a:gd name="T58" fmla="*/ 88 w 128"/>
              <a:gd name="T59" fmla="*/ 104 h 112"/>
              <a:gd name="T60" fmla="*/ 40 w 128"/>
              <a:gd name="T61" fmla="*/ 104 h 112"/>
              <a:gd name="T62" fmla="*/ 32 w 128"/>
              <a:gd name="T63" fmla="*/ 96 h 112"/>
              <a:gd name="T64" fmla="*/ 40 w 128"/>
              <a:gd name="T65" fmla="*/ 88 h 112"/>
              <a:gd name="T66" fmla="*/ 88 w 128"/>
              <a:gd name="T67" fmla="*/ 88 h 112"/>
              <a:gd name="T68" fmla="*/ 96 w 128"/>
              <a:gd name="T69" fmla="*/ 96 h 112"/>
              <a:gd name="T70" fmla="*/ 88 w 128"/>
              <a:gd name="T71" fmla="*/ 104 h 112"/>
              <a:gd name="T72" fmla="*/ 120 w 128"/>
              <a:gd name="T73" fmla="*/ 84 h 112"/>
              <a:gd name="T74" fmla="*/ 112 w 128"/>
              <a:gd name="T75" fmla="*/ 92 h 112"/>
              <a:gd name="T76" fmla="*/ 103 w 128"/>
              <a:gd name="T77" fmla="*/ 92 h 112"/>
              <a:gd name="T78" fmla="*/ 88 w 128"/>
              <a:gd name="T79" fmla="*/ 80 h 112"/>
              <a:gd name="T80" fmla="*/ 40 w 128"/>
              <a:gd name="T81" fmla="*/ 80 h 112"/>
              <a:gd name="T82" fmla="*/ 25 w 128"/>
              <a:gd name="T83" fmla="*/ 92 h 112"/>
              <a:gd name="T84" fmla="*/ 16 w 128"/>
              <a:gd name="T85" fmla="*/ 92 h 112"/>
              <a:gd name="T86" fmla="*/ 8 w 128"/>
              <a:gd name="T87" fmla="*/ 84 h 112"/>
              <a:gd name="T88" fmla="*/ 8 w 128"/>
              <a:gd name="T89" fmla="*/ 76 h 112"/>
              <a:gd name="T90" fmla="*/ 16 w 128"/>
              <a:gd name="T91" fmla="*/ 68 h 112"/>
              <a:gd name="T92" fmla="*/ 112 w 128"/>
              <a:gd name="T93" fmla="*/ 68 h 112"/>
              <a:gd name="T94" fmla="*/ 120 w 128"/>
              <a:gd name="T95" fmla="*/ 76 h 112"/>
              <a:gd name="T96" fmla="*/ 120 w 128"/>
              <a:gd name="T97" fmla="*/ 8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12">
                <a:moveTo>
                  <a:pt x="112" y="60"/>
                </a:moveTo>
                <a:cubicBezTo>
                  <a:pt x="104" y="60"/>
                  <a:pt x="104" y="60"/>
                  <a:pt x="104" y="60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7"/>
                  <a:pt x="97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5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7"/>
                  <a:pt x="24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0"/>
                  <a:pt x="0" y="67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3"/>
                  <a:pt x="7" y="100"/>
                  <a:pt x="1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6" y="107"/>
                  <a:pt x="33" y="112"/>
                  <a:pt x="40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5" y="112"/>
                  <a:pt x="102" y="107"/>
                  <a:pt x="103" y="10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21" y="100"/>
                  <a:pt x="128" y="93"/>
                  <a:pt x="128" y="84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67"/>
                  <a:pt x="121" y="60"/>
                  <a:pt x="112" y="60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2" y="8"/>
                  <a:pt x="96" y="12"/>
                  <a:pt x="96" y="16"/>
                </a:cubicBezTo>
                <a:cubicBezTo>
                  <a:pt x="96" y="60"/>
                  <a:pt x="96" y="60"/>
                  <a:pt x="96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16"/>
                </a:lnTo>
                <a:close/>
                <a:moveTo>
                  <a:pt x="88" y="104"/>
                </a:moveTo>
                <a:cubicBezTo>
                  <a:pt x="40" y="104"/>
                  <a:pt x="40" y="104"/>
                  <a:pt x="40" y="104"/>
                </a:cubicBezTo>
                <a:cubicBezTo>
                  <a:pt x="36" y="104"/>
                  <a:pt x="32" y="100"/>
                  <a:pt x="32" y="96"/>
                </a:cubicBezTo>
                <a:cubicBezTo>
                  <a:pt x="32" y="92"/>
                  <a:pt x="36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2" y="88"/>
                  <a:pt x="96" y="92"/>
                  <a:pt x="96" y="96"/>
                </a:cubicBezTo>
                <a:cubicBezTo>
                  <a:pt x="96" y="100"/>
                  <a:pt x="92" y="104"/>
                  <a:pt x="88" y="104"/>
                </a:cubicBezTo>
                <a:close/>
                <a:moveTo>
                  <a:pt x="120" y="84"/>
                </a:moveTo>
                <a:cubicBezTo>
                  <a:pt x="120" y="88"/>
                  <a:pt x="116" y="92"/>
                  <a:pt x="112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2" y="85"/>
                  <a:pt x="95" y="80"/>
                  <a:pt x="88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33" y="80"/>
                  <a:pt x="26" y="85"/>
                  <a:pt x="25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2" y="92"/>
                  <a:pt x="8" y="88"/>
                  <a:pt x="8" y="84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6" y="68"/>
                  <a:pt x="120" y="72"/>
                  <a:pt x="120" y="76"/>
                </a:cubicBezTo>
                <a:lnTo>
                  <a:pt x="120" y="84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430745" y="2123076"/>
            <a:ext cx="3154680" cy="3683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lvl="0" algn="l"/>
            <a:r>
              <a:rPr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利率在宏观经济活动中的作用</a:t>
            </a:r>
            <a:endParaRPr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430905" y="2427605"/>
            <a:ext cx="2503170" cy="1565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1.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积累资金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2.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调整信用规模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3.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调节国民经济结构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4.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抵制通货膨胀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5.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平衡国际收支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430746" y="4280105"/>
            <a:ext cx="3154680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lvl="0" algn="l"/>
            <a:r>
              <a:rPr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Bebas" pitchFamily="2" charset="0"/>
              </a:rPr>
              <a:t>利率在微观经济活动中的作用</a:t>
            </a:r>
            <a:endParaRPr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Bebas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30905" y="4584700"/>
            <a:ext cx="3295650" cy="975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1.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激励提高资金使用效率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2.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影响家庭和个人的金融资产投资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3.</a:t>
            </a: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rPr>
              <a:t>作为租金计算基础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/>
          <a:srcRect l="7695" t="3220" r="9722" b="3895"/>
          <a:stretch>
            <a:fillRect/>
          </a:stretch>
        </p:blipFill>
        <p:spPr>
          <a:xfrm>
            <a:off x="7532370" y="2061210"/>
            <a:ext cx="2562225" cy="3846830"/>
          </a:xfrm>
          <a:prstGeom prst="roundRect">
            <a:avLst/>
          </a:prstGeom>
          <a:noFill/>
          <a:ln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4473893" y="978535"/>
            <a:ext cx="3244215" cy="608330"/>
            <a:chOff x="5961" y="1541"/>
            <a:chExt cx="5109" cy="958"/>
          </a:xfrm>
        </p:grpSpPr>
        <p:sp>
          <p:nvSpPr>
            <p:cNvPr id="5" name="TextBox 6"/>
            <p:cNvSpPr txBox="1"/>
            <p:nvPr/>
          </p:nvSpPr>
          <p:spPr>
            <a:xfrm>
              <a:off x="6920" y="1742"/>
              <a:ext cx="4151" cy="58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利率的作用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6" name="图片 5" descr="31393935333132383b31393939333930353bb0d9b7d6b1c8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61" y="1541"/>
              <a:ext cx="959" cy="95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" grpId="0" animBg="1"/>
      <p:bldP spid="2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/>
      <p:bldP spid="47" grpId="1"/>
      <p:bldP spid="48" grpId="0" animBg="1"/>
      <p:bldP spid="48" grpId="1" animBg="1"/>
      <p:bldP spid="50" grpId="0"/>
      <p:bldP spid="50" grpId="1"/>
      <p:bldP spid="8" grpId="0"/>
      <p:bldP spid="8" grpId="1"/>
      <p:bldP spid="9" grpId="0" bldLvl="0" animBg="1"/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3011805" y="2802890"/>
            <a:ext cx="2667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银行存贷款利率仍然是官方利率占主导</a:t>
            </a:r>
            <a:endParaRPr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TextBox 15"/>
          <p:cNvSpPr txBox="1"/>
          <p:nvPr/>
        </p:nvSpPr>
        <p:spPr>
          <a:xfrm>
            <a:off x="3006090" y="4150360"/>
            <a:ext cx="2660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非银行金融机构利率远高于银行利率</a:t>
            </a:r>
            <a:endParaRPr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80680" y="2929255"/>
            <a:ext cx="2868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民间借贷市场呈现高利贷</a:t>
            </a:r>
            <a:endParaRPr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67980" y="4369435"/>
            <a:ext cx="2868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中小企业融资难、成本高</a:t>
            </a:r>
            <a:endParaRPr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44860" y="2661679"/>
            <a:ext cx="912000" cy="912000"/>
            <a:chOff x="1691680" y="2879185"/>
            <a:chExt cx="684000" cy="684000"/>
          </a:xfrm>
        </p:grpSpPr>
        <p:sp>
          <p:nvSpPr>
            <p:cNvPr id="25" name="椭圆 24"/>
            <p:cNvSpPr/>
            <p:nvPr/>
          </p:nvSpPr>
          <p:spPr>
            <a:xfrm>
              <a:off x="1691680" y="2879185"/>
              <a:ext cx="684000" cy="68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7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6" name="Oval 4"/>
            <p:cNvSpPr>
              <a:spLocks noChangeArrowheads="1"/>
            </p:cNvSpPr>
            <p:nvPr/>
          </p:nvSpPr>
          <p:spPr bwMode="auto">
            <a:xfrm>
              <a:off x="1771743" y="2958057"/>
              <a:ext cx="523875" cy="526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3735" dirty="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Calibri" panose="020F0502020204030204" charset="0"/>
                </a:rPr>
                <a:t>1</a:t>
              </a:r>
              <a:endParaRPr lang="en-US" altLang="zh-CN" sz="3735" dirty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89375" y="2641243"/>
            <a:ext cx="912000" cy="912000"/>
            <a:chOff x="2806361" y="-1373773"/>
            <a:chExt cx="684000" cy="684000"/>
          </a:xfrm>
        </p:grpSpPr>
        <p:sp>
          <p:nvSpPr>
            <p:cNvPr id="31" name="椭圆 30"/>
            <p:cNvSpPr/>
            <p:nvPr/>
          </p:nvSpPr>
          <p:spPr>
            <a:xfrm>
              <a:off x="2806361" y="-1373773"/>
              <a:ext cx="684000" cy="68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7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2885828" y="-1294901"/>
              <a:ext cx="525066" cy="5262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3735" dirty="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Calibri" panose="020F0502020204030204" charset="0"/>
                </a:rPr>
                <a:t>2</a:t>
              </a:r>
              <a:endParaRPr lang="en-US" altLang="zh-CN" sz="3735" dirty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91280" y="4042338"/>
            <a:ext cx="912000" cy="912000"/>
            <a:chOff x="6244472" y="-1384893"/>
            <a:chExt cx="684000" cy="684000"/>
          </a:xfrm>
        </p:grpSpPr>
        <p:sp>
          <p:nvSpPr>
            <p:cNvPr id="23" name="椭圆 22"/>
            <p:cNvSpPr/>
            <p:nvPr/>
          </p:nvSpPr>
          <p:spPr>
            <a:xfrm>
              <a:off x="6244472" y="-1384893"/>
              <a:ext cx="684000" cy="68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7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6325130" y="-1306021"/>
              <a:ext cx="522685" cy="526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3735" dirty="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Calibri" panose="020F0502020204030204" charset="0"/>
                </a:rPr>
                <a:t>4</a:t>
              </a:r>
              <a:endParaRPr lang="en-US" altLang="zh-CN" sz="3735" dirty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942955" y="4030363"/>
            <a:ext cx="912000" cy="912000"/>
            <a:chOff x="5149762" y="2859868"/>
            <a:chExt cx="684000" cy="684000"/>
          </a:xfrm>
        </p:grpSpPr>
        <p:sp>
          <p:nvSpPr>
            <p:cNvPr id="68" name="椭圆 67"/>
            <p:cNvSpPr/>
            <p:nvPr/>
          </p:nvSpPr>
          <p:spPr>
            <a:xfrm>
              <a:off x="5149762" y="2859868"/>
              <a:ext cx="684000" cy="684000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90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735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>
              <a:off x="5229825" y="2938740"/>
              <a:ext cx="523875" cy="5262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635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3735" dirty="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  <a:sym typeface="Calibri" panose="020F0502020204030204" charset="0"/>
                </a:rPr>
                <a:t>3</a:t>
              </a:r>
              <a:endParaRPr lang="en-US" altLang="zh-CN" sz="3735" dirty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Calibri" panose="020F050202020403020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73258" y="1438275"/>
            <a:ext cx="3244850" cy="608965"/>
            <a:chOff x="5961" y="1541"/>
            <a:chExt cx="5110" cy="959"/>
          </a:xfrm>
        </p:grpSpPr>
        <p:sp>
          <p:nvSpPr>
            <p:cNvPr id="4" name="TextBox 6"/>
            <p:cNvSpPr txBox="1"/>
            <p:nvPr/>
          </p:nvSpPr>
          <p:spPr>
            <a:xfrm>
              <a:off x="6920" y="1742"/>
              <a:ext cx="4151" cy="58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当前我国利率的特点</a:t>
              </a:r>
              <a:endPara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6" name="图片 5" descr="31393935333132383b31393939333930353bb0d9b7d6b1c8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961" y="1541"/>
              <a:ext cx="959" cy="959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18" grpId="0"/>
      <p:bldP spid="18" grpId="1"/>
      <p:bldP spid="20" grpId="0"/>
      <p:bldP spid="20" grpId="1"/>
      <p:bldP spid="8" grpId="0"/>
      <p:bldP spid="8" grpId="1"/>
      <p:bldP spid="9" grpId="0" bldLvl="0" animBg="1"/>
      <p:bldP spid="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5090160" y="1395730"/>
            <a:ext cx="2240280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汽车金融的授信管理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 descr="31393935333436333b31393936333833343bcfdfd0d4cafdbeddcdbc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64050" y="1343025"/>
            <a:ext cx="473710" cy="473710"/>
          </a:xfrm>
          <a:prstGeom prst="rect">
            <a:avLst/>
          </a:prstGeom>
        </p:spPr>
      </p:pic>
      <p:cxnSp>
        <p:nvCxnSpPr>
          <p:cNvPr id="11" name="直接连接符 10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57239" y="2721131"/>
            <a:ext cx="3600000" cy="0"/>
          </a:xfrm>
          <a:prstGeom prst="line">
            <a:avLst/>
          </a:prstGeom>
          <a:ln w="12700">
            <a:solidFill>
              <a:srgbClr val="ED7D3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57239" y="2802093"/>
            <a:ext cx="3600000" cy="0"/>
          </a:xfrm>
          <a:prstGeom prst="line">
            <a:avLst/>
          </a:prstGeom>
          <a:ln w="38100">
            <a:solidFill>
              <a:srgbClr val="ED7D3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6"/>
          <p:cNvSpPr txBox="1"/>
          <p:nvPr/>
        </p:nvSpPr>
        <p:spPr>
          <a:xfrm>
            <a:off x="696069" y="2205003"/>
            <a:ext cx="2487295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递增型阶梯式信贷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35280" y="2846705"/>
            <a:ext cx="503301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借款人还款期按季（半年、年）分成若干阶段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相邻阶段的每月还款额是递增的，同一个阶段内的还款额是相等的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期限不超过36个月，只能一次性全部提前还款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6" name="图片 15" descr="汽车金融基础知识p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43" r="6570"/>
          <a:stretch>
            <a:fillRect/>
          </a:stretch>
        </p:blipFill>
        <p:spPr>
          <a:xfrm>
            <a:off x="5664200" y="1917065"/>
            <a:ext cx="5525135" cy="447421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680325" y="6237605"/>
            <a:ext cx="19608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递增型阶梯式信贷图示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 bldLvl="0" animBg="1"/>
      <p:bldP spid="9" grpId="1" animBg="1"/>
      <p:bldP spid="2" grpId="0" animBg="1"/>
      <p:bldP spid="2" grpId="1" animBg="1"/>
      <p:bldP spid="14" grpId="0"/>
      <p:bldP spid="14" grpId="1"/>
      <p:bldP spid="15" grpId="0"/>
      <p:bldP spid="15" grpId="1"/>
      <p:bldP spid="17" grpId="0"/>
      <p:bldP spid="1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57239" y="2721131"/>
            <a:ext cx="360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357239" y="2802093"/>
            <a:ext cx="360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"/>
          <p:cNvSpPr txBox="1"/>
          <p:nvPr/>
        </p:nvSpPr>
        <p:spPr>
          <a:xfrm>
            <a:off x="696069" y="2205003"/>
            <a:ext cx="2444115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递减型阶梯式信贷</a:t>
            </a:r>
            <a:endParaRPr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35280" y="2846705"/>
            <a:ext cx="503301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借款人还款期按季（半年、年）分成若干阶段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相邻阶段的每月还款额是递减的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同一个阶段内的还款额是相等的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期限不超过36个月，只能一次性全部提前还款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0325" y="6237605"/>
            <a:ext cx="19608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递减型阶梯式信贷图示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2" name="图片 16" descr="汽车金融基础知识p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809" r="6973"/>
          <a:stretch>
            <a:fillRect/>
          </a:stretch>
        </p:blipFill>
        <p:spPr>
          <a:xfrm>
            <a:off x="5735955" y="1844675"/>
            <a:ext cx="5613400" cy="4601210"/>
          </a:xfrm>
          <a:prstGeom prst="rect">
            <a:avLst/>
          </a:prstGeom>
        </p:spPr>
      </p:pic>
      <p:sp>
        <p:nvSpPr>
          <p:cNvPr id="13" name="TextBox 6"/>
          <p:cNvSpPr txBox="1"/>
          <p:nvPr/>
        </p:nvSpPr>
        <p:spPr>
          <a:xfrm>
            <a:off x="5090160" y="1395730"/>
            <a:ext cx="2240280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汽车金融的授信管理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" name="图片 17" descr="31393935333436333b31393936333833343bcfdfd0d4cafdbeddcdbc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64050" y="1343025"/>
            <a:ext cx="473710" cy="4737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 bldLvl="0" animBg="1"/>
      <p:bldP spid="9" grpId="1" animBg="1"/>
      <p:bldP spid="5" grpId="0"/>
      <p:bldP spid="5" grpId="1"/>
      <p:bldP spid="6" grpId="0"/>
      <p:bldP spid="6" grpId="1"/>
      <p:bldP spid="7" grpId="0"/>
      <p:bldP spid="7" grpId="1"/>
      <p:bldP spid="13" grpId="0" animBg="1"/>
      <p:bldP spid="1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5090160" y="1395730"/>
            <a:ext cx="2240280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汽车金融的授信管理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 descr="31393935333436333b31393936333833343bcfdfd0d4cafdbeddcdbc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64050" y="1343025"/>
            <a:ext cx="473710" cy="473710"/>
          </a:xfrm>
          <a:prstGeom prst="rect">
            <a:avLst/>
          </a:prstGeom>
        </p:spPr>
      </p:pic>
      <p:cxnSp>
        <p:nvCxnSpPr>
          <p:cNvPr id="3" name="直接连接符 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573139" y="2721131"/>
            <a:ext cx="360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573139" y="2802093"/>
            <a:ext cx="360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6"/>
          <p:cNvSpPr txBox="1"/>
          <p:nvPr/>
        </p:nvSpPr>
        <p:spPr>
          <a:xfrm>
            <a:off x="911969" y="2205003"/>
            <a:ext cx="1936115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预留尾款信贷</a:t>
            </a:r>
            <a:endParaRPr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551180" y="2846705"/>
            <a:ext cx="5033010" cy="2584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客户可以预留贷款金额的一定比例，到期一次性付清或申请展期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预留尾款不超过贷款额的20％；预留尾款贷款期间必须按月本息等额还款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贷款期限不超过36个月，展期期限不超过12个月；只能一次性提前全部还款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96225" y="6237605"/>
            <a:ext cx="16052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预留尾款信贷图示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7" name="图片 17" descr="汽车金融基础知识p5"/>
          <p:cNvPicPr>
            <a:picLocks noChangeAspect="1"/>
          </p:cNvPicPr>
          <p:nvPr/>
        </p:nvPicPr>
        <p:blipFill>
          <a:blip r:embed="rId3"/>
          <a:srcRect l="6639" t="4022" r="6046" b="4618"/>
          <a:stretch>
            <a:fillRect/>
          </a:stretch>
        </p:blipFill>
        <p:spPr>
          <a:xfrm>
            <a:off x="6023610" y="2082800"/>
            <a:ext cx="5560695" cy="41116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 bldLvl="0" animBg="1"/>
      <p:bldP spid="9" grpId="1" animBg="1"/>
      <p:bldP spid="2" grpId="0" animBg="1"/>
      <p:bldP spid="2" grpId="1" animBg="1"/>
      <p:bldP spid="4" grpId="0"/>
      <p:bldP spid="4" grpId="1"/>
      <p:bldP spid="5" grpId="0"/>
      <p:bldP spid="5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428874" y="-90488"/>
            <a:ext cx="7334252" cy="733425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71862" y="952499"/>
            <a:ext cx="5248275" cy="5248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360" y="329216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学习目标</a:t>
            </a:r>
            <a:endParaRPr lang="zh-CN" altLang="en-US" sz="48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1238" y="4259185"/>
            <a:ext cx="25495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3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LEARNING TARGET</a:t>
            </a:r>
            <a:endParaRPr lang="en-US" altLang="zh-CN" sz="1400" spc="3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104" y="2108203"/>
            <a:ext cx="38677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PART 01</a:t>
            </a:r>
            <a:endParaRPr lang="zh-CN" altLang="en-US" sz="72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-889416" y="4823240"/>
            <a:ext cx="2572152" cy="7933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977562" y="462965"/>
            <a:ext cx="2428875" cy="24288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83047" y="1998971"/>
            <a:ext cx="6259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5" grpId="0"/>
      <p:bldP spid="6" grpId="0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5090160" y="1395730"/>
            <a:ext cx="2240280" cy="368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defRPr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汽车金融的授信管理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 descr="31393935333436333b31393936333833343bcfdfd0d4cafdbeddcdbc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64050" y="1343025"/>
            <a:ext cx="473710" cy="473710"/>
          </a:xfrm>
          <a:prstGeom prst="rect">
            <a:avLst/>
          </a:prstGeom>
        </p:spPr>
      </p:pic>
      <p:cxnSp>
        <p:nvCxnSpPr>
          <p:cNvPr id="3" name="直接连接符 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738239" y="2657631"/>
            <a:ext cx="360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738239" y="2738593"/>
            <a:ext cx="360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6"/>
          <p:cNvSpPr txBox="1"/>
          <p:nvPr/>
        </p:nvSpPr>
        <p:spPr>
          <a:xfrm>
            <a:off x="1077069" y="2141503"/>
            <a:ext cx="1682115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关怀型信贷</a:t>
            </a:r>
            <a:endParaRPr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716280" y="2783205"/>
            <a:ext cx="5033010" cy="13379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关怀型信贷产品期限可选择14、26、38个月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前2个月为关怀期，关怀期内只还利息不还本金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关怀期后本息等额按月还款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61325" y="6174105"/>
            <a:ext cx="14274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关怀型信贷图示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8" name="图片 18" descr="汽车金融基础知识p6"/>
          <p:cNvPicPr>
            <a:picLocks noChangeAspect="1"/>
          </p:cNvPicPr>
          <p:nvPr/>
        </p:nvPicPr>
        <p:blipFill>
          <a:blip r:embed="rId3"/>
          <a:srcRect l="7451" t="5547" r="7423" b="5803"/>
          <a:stretch>
            <a:fillRect/>
          </a:stretch>
        </p:blipFill>
        <p:spPr>
          <a:xfrm>
            <a:off x="5972810" y="2096135"/>
            <a:ext cx="5497830" cy="40462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 bldLvl="0" animBg="1"/>
      <p:bldP spid="9" grpId="1" animBg="1"/>
      <p:bldP spid="2" grpId="0" animBg="1"/>
      <p:bldP spid="2" grpId="1" animBg="1"/>
      <p:bldP spid="4" grpId="0"/>
      <p:bldP spid="4" grpId="1"/>
      <p:bldP spid="5" grpId="0"/>
      <p:bldP spid="5" grpId="1"/>
      <p:bldP spid="11" grpId="0"/>
      <p:bldP spid="1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52621" y="2"/>
            <a:ext cx="13975032" cy="6857998"/>
            <a:chOff x="-152621" y="2"/>
            <a:chExt cx="13975032" cy="6857998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61581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4480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152621" y="2"/>
              <a:ext cx="13660830" cy="6857998"/>
            </a:xfrm>
            <a:custGeom>
              <a:avLst/>
              <a:gdLst>
                <a:gd name="connsiteX0" fmla="*/ 13660830 w 13660830"/>
                <a:gd name="connsiteY0" fmla="*/ 3988372 h 6857998"/>
                <a:gd name="connsiteX1" fmla="*/ 13562073 w 13660830"/>
                <a:gd name="connsiteY1" fmla="*/ 4280240 h 6857998"/>
                <a:gd name="connsiteX2" fmla="*/ 12211831 w 13660830"/>
                <a:gd name="connsiteY2" fmla="*/ 6531055 h 6857998"/>
                <a:gd name="connsiteX3" fmla="*/ 11897318 w 13660830"/>
                <a:gd name="connsiteY3" fmla="*/ 6857998 h 6857998"/>
                <a:gd name="connsiteX4" fmla="*/ 8255666 w 13660830"/>
                <a:gd name="connsiteY4" fmla="*/ 6857998 h 6857998"/>
                <a:gd name="connsiteX5" fmla="*/ 8421134 w 13660830"/>
                <a:gd name="connsiteY5" fmla="*/ 6853292 h 6857998"/>
                <a:gd name="connsiteX6" fmla="*/ 13412904 w 13660830"/>
                <a:gd name="connsiteY6" fmla="*/ 4319920 h 6857998"/>
                <a:gd name="connsiteX7" fmla="*/ 259262 w 13660830"/>
                <a:gd name="connsiteY7" fmla="*/ 0 h 6857998"/>
                <a:gd name="connsiteX8" fmla="*/ 1026641 w 13660830"/>
                <a:gd name="connsiteY8" fmla="*/ 0 h 6857998"/>
                <a:gd name="connsiteX9" fmla="*/ 1032493 w 13660830"/>
                <a:gd name="connsiteY9" fmla="*/ 231457 h 6857998"/>
                <a:gd name="connsiteX10" fmla="*/ 7667910 w 13660830"/>
                <a:gd name="connsiteY10" fmla="*/ 6856255 h 6857998"/>
                <a:gd name="connsiteX11" fmla="*/ 7739054 w 13660830"/>
                <a:gd name="connsiteY11" fmla="*/ 6857998 h 6857998"/>
                <a:gd name="connsiteX12" fmla="*/ 2087399 w 13660830"/>
                <a:gd name="connsiteY12" fmla="*/ 6857998 h 6857998"/>
                <a:gd name="connsiteX13" fmla="*/ 2048264 w 13660830"/>
                <a:gd name="connsiteY13" fmla="*/ 6820686 h 6857998"/>
                <a:gd name="connsiteX14" fmla="*/ 0 w 13660830"/>
                <a:gd name="connsiteY14" fmla="*/ 1875740 h 6857998"/>
                <a:gd name="connsiteX15" fmla="*/ 179075 w 13660830"/>
                <a:gd name="connsiteY15" fmla="*/ 29641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60830" h="6857998">
                  <a:moveTo>
                    <a:pt x="13660830" y="3988372"/>
                  </a:moveTo>
                  <a:lnTo>
                    <a:pt x="13562073" y="4280240"/>
                  </a:lnTo>
                  <a:cubicBezTo>
                    <a:pt x="13255684" y="5117028"/>
                    <a:pt x="12793964" y="5878939"/>
                    <a:pt x="12211831" y="6531055"/>
                  </a:cubicBezTo>
                  <a:lnTo>
                    <a:pt x="11897318" y="6857998"/>
                  </a:lnTo>
                  <a:lnTo>
                    <a:pt x="8255666" y="6857998"/>
                  </a:lnTo>
                  <a:lnTo>
                    <a:pt x="8421134" y="6853292"/>
                  </a:lnTo>
                  <a:cubicBezTo>
                    <a:pt x="10429184" y="6738764"/>
                    <a:pt x="12210412" y="5777002"/>
                    <a:pt x="13412904" y="4319920"/>
                  </a:cubicBezTo>
                  <a:close/>
                  <a:moveTo>
                    <a:pt x="259262" y="0"/>
                  </a:moveTo>
                  <a:lnTo>
                    <a:pt x="1026641" y="0"/>
                  </a:lnTo>
                  <a:lnTo>
                    <a:pt x="1032493" y="231457"/>
                  </a:lnTo>
                  <a:cubicBezTo>
                    <a:pt x="1213940" y="3810990"/>
                    <a:pt x="4086902" y="6680412"/>
                    <a:pt x="7667910" y="6856255"/>
                  </a:cubicBezTo>
                  <a:lnTo>
                    <a:pt x="7739054" y="6857998"/>
                  </a:lnTo>
                  <a:lnTo>
                    <a:pt x="2087399" y="6857998"/>
                  </a:lnTo>
                  <a:lnTo>
                    <a:pt x="2048264" y="6820686"/>
                  </a:lnTo>
                  <a:cubicBezTo>
                    <a:pt x="782742" y="5555164"/>
                    <a:pt x="0" y="3806862"/>
                    <a:pt x="0" y="1875740"/>
                  </a:cubicBezTo>
                  <a:cubicBezTo>
                    <a:pt x="0" y="1332612"/>
                    <a:pt x="61917" y="803945"/>
                    <a:pt x="179075" y="296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362897" y="2635435"/>
            <a:ext cx="52608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谢谢您的观看</a:t>
            </a:r>
            <a:endParaRPr lang="zh-CN" altLang="en-US" sz="66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15665" y="2106930"/>
            <a:ext cx="2755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spc="6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Auto Finance</a:t>
            </a:r>
            <a:endParaRPr lang="en-US" altLang="zh-CN" sz="2000" spc="6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77902" y="442058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汽车金融服务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27235" y="450850"/>
            <a:ext cx="350520" cy="3505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2" name="图片 1" descr="RA7IGZ95I0VWYH2E3R3)K(6"/>
          <p:cNvPicPr/>
          <p:nvPr/>
        </p:nvPicPr>
        <p:blipFill>
          <a:blip r:embed="rId1"/>
          <a:srcRect l="32830" t="-14" r="25806" b="14"/>
          <a:stretch>
            <a:fillRect/>
          </a:stretch>
        </p:blipFill>
        <p:spPr>
          <a:xfrm>
            <a:off x="1203960" y="1552575"/>
            <a:ext cx="4377600" cy="4377600"/>
          </a:xfrm>
          <a:prstGeom prst="ellipse">
            <a:avLst/>
          </a:prstGeom>
          <a:ln w="50800">
            <a:solidFill>
              <a:srgbClr val="C00000"/>
            </a:solidFill>
          </a:ln>
        </p:spPr>
      </p:pic>
      <p:sp>
        <p:nvSpPr>
          <p:cNvPr id="3" name="矩形: 圆角 43"/>
          <p:cNvSpPr/>
          <p:nvPr/>
        </p:nvSpPr>
        <p:spPr>
          <a:xfrm>
            <a:off x="6777782" y="4109252"/>
            <a:ext cx="4431030" cy="49149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9857" y="4155607"/>
            <a:ext cx="373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模块二　汽车交易中的金融知识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5" grpId="0" bldLvl="0" animBg="1"/>
      <p:bldP spid="5" grpId="1" animBg="1"/>
      <p:bldP spid="3" grpId="0" bldLvl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A7IGZ95I0VWYH2E3R3)K(6"/>
          <p:cNvPicPr>
            <a:picLocks noChangeAspect="1"/>
          </p:cNvPicPr>
          <p:nvPr/>
        </p:nvPicPr>
        <p:blipFill>
          <a:blip r:embed="rId1"/>
          <a:srcRect l="32830" t="-14" r="25806" b="14"/>
          <a:stretch>
            <a:fillRect/>
          </a:stretch>
        </p:blipFill>
        <p:spPr>
          <a:xfrm>
            <a:off x="1723390" y="2284730"/>
            <a:ext cx="2433600" cy="2433600"/>
          </a:xfrm>
          <a:prstGeom prst="ellipse">
            <a:avLst/>
          </a:prstGeom>
          <a:ln w="50800">
            <a:noFill/>
          </a:ln>
        </p:spPr>
      </p:pic>
      <p:sp>
        <p:nvSpPr>
          <p:cNvPr id="5" name="空心弧 4"/>
          <p:cNvSpPr/>
          <p:nvPr/>
        </p:nvSpPr>
        <p:spPr>
          <a:xfrm rot="16200000">
            <a:off x="1101725" y="1636395"/>
            <a:ext cx="3730625" cy="3730625"/>
          </a:xfrm>
          <a:prstGeom prst="blockArc">
            <a:avLst>
              <a:gd name="adj1" fmla="val 10800000"/>
              <a:gd name="adj2" fmla="val 92758"/>
              <a:gd name="adj3" fmla="val 13722"/>
            </a:avLst>
          </a:prstGeom>
          <a:gradFill>
            <a:gsLst>
              <a:gs pos="54000">
                <a:srgbClr val="FFC880">
                  <a:alpha val="100000"/>
                </a:srgbClr>
              </a:gs>
              <a:gs pos="0">
                <a:srgbClr val="FF90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73855" y="1883410"/>
            <a:ext cx="658495" cy="6584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92625" y="3172460"/>
            <a:ext cx="658495" cy="6584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73855" y="4461510"/>
            <a:ext cx="658495" cy="6584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矩形: 圆顶角 792"/>
          <p:cNvSpPr/>
          <p:nvPr/>
        </p:nvSpPr>
        <p:spPr>
          <a:xfrm rot="5400000" flipH="1">
            <a:off x="7454900" y="-584200"/>
            <a:ext cx="985520" cy="5593080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: 圆顶角 792"/>
          <p:cNvSpPr/>
          <p:nvPr/>
        </p:nvSpPr>
        <p:spPr>
          <a:xfrm rot="5400000" flipH="1">
            <a:off x="7892415" y="705485"/>
            <a:ext cx="985520" cy="5593080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: 圆顶角 792"/>
          <p:cNvSpPr/>
          <p:nvPr/>
        </p:nvSpPr>
        <p:spPr>
          <a:xfrm rot="5400000" flipH="1">
            <a:off x="7454900" y="1995170"/>
            <a:ext cx="985520" cy="5593080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14495" y="195135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en-US" altLang="zh-CN" sz="2800" b="1" i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76115" y="324040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en-US" altLang="zh-CN" sz="2800" b="1" i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56710" y="4538980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en-US" altLang="zh-CN" sz="2800" b="1" i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37810" y="2059940"/>
            <a:ext cx="5220335" cy="30670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sz="1400" dirty="0">
                <a:latin typeface="微软雅黑" panose="020B0503020204020204" charset="-122"/>
                <a:ea typeface="微软雅黑" panose="020B0503020204020204" charset="-122"/>
              </a:rPr>
              <a:t>能熟悉并理解不同种类的利息与利率的概念</a:t>
            </a:r>
            <a:endParaRPr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75325" y="3348990"/>
            <a:ext cx="5220335" cy="30670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sz="1400" dirty="0">
                <a:latin typeface="微软雅黑" panose="020B0503020204020204" charset="-122"/>
                <a:ea typeface="微软雅黑" panose="020B0503020204020204" charset="-122"/>
              </a:rPr>
              <a:t>能为客户进行汽车消费信贷利息的计算与还款方式的选择</a:t>
            </a:r>
            <a:endParaRPr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37810" y="4637405"/>
            <a:ext cx="5220335" cy="30670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sz="1400" dirty="0">
                <a:latin typeface="微软雅黑" panose="020B0503020204020204" charset="-122"/>
                <a:ea typeface="微软雅黑" panose="020B0503020204020204" charset="-122"/>
              </a:rPr>
              <a:t>能合理运用小组合作学习法，进行团队协作，完成此次任务</a:t>
            </a:r>
            <a:endParaRPr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8" grpId="0"/>
      <p:bldP spid="48" grpId="1"/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8" grpId="0" bldLvl="0" animBg="1"/>
      <p:bldP spid="8" grpId="1" animBg="1"/>
      <p:bldP spid="10" grpId="0" bldLvl="0" animBg="1"/>
      <p:bldP spid="10" grpId="1" animBg="1"/>
      <p:bldP spid="12" grpId="0" bldLvl="0" animBg="1"/>
      <p:bldP spid="12" grpId="1" animBg="1"/>
      <p:bldP spid="14" grpId="0" bldLvl="0" animBg="1"/>
      <p:bldP spid="14" grpId="1" animBg="1"/>
      <p:bldP spid="17" grpId="0"/>
      <p:bldP spid="17" grpId="1"/>
      <p:bldP spid="18" grpId="0"/>
      <p:bldP spid="18" grpId="1"/>
      <p:bldP spid="19" grpId="0"/>
      <p:bldP spid="19" grpId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428874" y="-90488"/>
            <a:ext cx="7334252" cy="733425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71862" y="952499"/>
            <a:ext cx="5248275" cy="5248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4942" y="3308035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学习准备</a:t>
            </a:r>
            <a:endParaRPr lang="zh-CN" altLang="en-US" sz="48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4625" y="4244580"/>
            <a:ext cx="282765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400" spc="3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STUDY PREPARATION</a:t>
            </a:r>
            <a:endParaRPr lang="en-US" altLang="zh-CN" sz="1400" spc="3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104" y="2108203"/>
            <a:ext cx="38315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PART 02</a:t>
            </a:r>
            <a:endParaRPr lang="zh-CN" altLang="en-US" sz="72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-889416" y="4823240"/>
            <a:ext cx="2572152" cy="7933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977562" y="462965"/>
            <a:ext cx="2428875" cy="24288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83047" y="1998971"/>
            <a:ext cx="6259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5" grpId="0"/>
      <p:bldP spid="6" grpId="0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-25400" y="4347845"/>
            <a:ext cx="1220406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402715" y="3479165"/>
            <a:ext cx="0" cy="899795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298575" y="4243705"/>
            <a:ext cx="208280" cy="20828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22655" y="2622550"/>
            <a:ext cx="959485" cy="95885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17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054735" y="2754630"/>
            <a:ext cx="695960" cy="69532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innerShdw blurRad="76200" dist="101600" dir="180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45713" rIns="0" bIns="45713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652395" y="4347845"/>
            <a:ext cx="0" cy="82804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548255" y="4243705"/>
            <a:ext cx="208280" cy="20828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172335" y="5151120"/>
            <a:ext cx="959485" cy="95885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17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304415" y="5283200"/>
            <a:ext cx="695960" cy="695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innerShdw blurRad="76200" dist="101600" dir="180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45713" rIns="0" bIns="45713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94760" y="4243705"/>
            <a:ext cx="959485" cy="1464310"/>
            <a:chOff x="2950684" y="2735590"/>
            <a:chExt cx="829228" cy="126615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3365298" y="2825590"/>
              <a:ext cx="0" cy="90000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275298" y="273559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950684" y="3172518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064691" y="3286519"/>
              <a:ext cx="601237" cy="6012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36540" y="2479040"/>
            <a:ext cx="959485" cy="1972946"/>
            <a:chOff x="4283968" y="1023579"/>
            <a:chExt cx="829228" cy="1705885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4698582" y="1876069"/>
              <a:ext cx="0" cy="778175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4608582" y="2549464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283968" y="1023579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397968" y="1137579"/>
              <a:ext cx="601237" cy="60123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b="1" dirty="0">
                  <a:latin typeface="微软雅黑" panose="020B0503020204020204" charset="-122"/>
                  <a:ea typeface="微软雅黑" panose="020B0503020204020204" charset="-122"/>
                </a:rPr>
                <a:t>D</a:t>
              </a:r>
              <a:endParaRPr lang="en-US" altLang="zh-CN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7459980" y="3396615"/>
            <a:ext cx="0" cy="1040765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7356475" y="4229100"/>
            <a:ext cx="208280" cy="20828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980555" y="3073400"/>
            <a:ext cx="959485" cy="95885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17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112635" y="3205480"/>
            <a:ext cx="695960" cy="695325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innerShdw blurRad="76200" dist="101600" dir="180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45713" rIns="0" bIns="45713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E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834120" y="4243705"/>
            <a:ext cx="959485" cy="1464310"/>
            <a:chOff x="7308304" y="2735590"/>
            <a:chExt cx="829228" cy="1266156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7722918" y="2836513"/>
              <a:ext cx="0" cy="9000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7632918" y="2735590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308304" y="3172518"/>
              <a:ext cx="829228" cy="829228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3175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422311" y="3286519"/>
              <a:ext cx="601237" cy="601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b="1" dirty="0">
                  <a:latin typeface="微软雅黑" panose="020B0503020204020204" charset="-122"/>
                  <a:ea typeface="微软雅黑" panose="020B0503020204020204" charset="-122"/>
                </a:rPr>
                <a:t>F</a:t>
              </a:r>
              <a:endParaRPr lang="en-US" altLang="zh-CN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7" name="MH_SubTitle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7540" y="1962785"/>
            <a:ext cx="2070100" cy="360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algn="l">
              <a:buSzTx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日利率（微信、支付宝）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48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06220" y="6210300"/>
            <a:ext cx="2818130" cy="276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algn="l">
              <a:buSzTx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年化收益率（理财产品）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50920" y="5800725"/>
            <a:ext cx="2081530" cy="2495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algn="l">
              <a:buSzTx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利息的计算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37405" y="1924050"/>
            <a:ext cx="2358390" cy="355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algn="l">
              <a:buSzTx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到期还款方式如何选择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58890" y="4826000"/>
            <a:ext cx="2081530" cy="2495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algn="l">
              <a:buSzTx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分期付款（花呗、京东白条）手续费率折算利率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186420" y="6001385"/>
            <a:ext cx="2081530" cy="2495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>
              <a:buClr>
                <a:schemeClr val="accent2"/>
              </a:buClr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利率的计算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0681335" y="3395345"/>
            <a:ext cx="0" cy="935990"/>
          </a:xfrm>
          <a:prstGeom prst="line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10577195" y="4231640"/>
            <a:ext cx="208280" cy="20828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0201275" y="2538730"/>
            <a:ext cx="959485" cy="95885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317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0333355" y="2670810"/>
            <a:ext cx="695960" cy="69532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innerShdw blurRad="76200" dist="101600" dir="180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45713" rIns="0" bIns="45713" numCol="1" spcCol="0" rtlCol="0" fromWordArt="0" anchor="ctr" anchorCtr="0" forceAA="0" compatLnSpc="1">
            <a:noAutofit/>
          </a:bodyPr>
          <a:lstStyle/>
          <a:p>
            <a:pPr algn="ctr" defTabSz="913765"/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</a:rPr>
              <a:t>G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599295" y="2056765"/>
            <a:ext cx="2324100" cy="33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40" tIns="0" rIns="178140" bIns="0" rtlCol="0" anchor="t">
            <a:noAutofit/>
          </a:bodyPr>
          <a:lstStyle>
            <a:defPPr>
              <a:defRPr lang="zh-CN"/>
            </a:defPPr>
            <a:lvl1pPr marL="319405" indent="-31940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2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</a:lstStyle>
          <a:p>
            <a:pPr algn="l">
              <a:buSzTx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lt"/>
              </a:rPr>
              <a:t>信用卡最低还款额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59" name="TextBox 6"/>
          <p:cNvSpPr txBox="1"/>
          <p:nvPr/>
        </p:nvSpPr>
        <p:spPr>
          <a:xfrm>
            <a:off x="2539365" y="1088038"/>
            <a:ext cx="711327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日常生活中有许多关于利率利息的话题,请选出你最关心的话题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10" grpId="0" animBg="1"/>
      <p:bldP spid="10" grpId="1" animBg="1"/>
      <p:bldP spid="17" grpId="0" animBg="1"/>
      <p:bldP spid="17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/>
      <p:bldP spid="5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图片 2" descr="2-3利率二维码 带框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2080" y="2277110"/>
            <a:ext cx="3742055" cy="3742055"/>
          </a:xfrm>
          <a:prstGeom prst="rect">
            <a:avLst/>
          </a:prstGeom>
        </p:spPr>
      </p:pic>
      <p:sp>
        <p:nvSpPr>
          <p:cNvPr id="858" name="MH_Other_368"/>
          <p:cNvSpPr/>
          <p:nvPr>
            <p:custDataLst>
              <p:tags r:id="rId3"/>
            </p:custDataLst>
          </p:nvPr>
        </p:nvSpPr>
        <p:spPr>
          <a:xfrm rot="16200000">
            <a:off x="1183005" y="2725420"/>
            <a:ext cx="725170" cy="97980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094" name="MH_Other_37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10800000" flipV="1">
            <a:off x="1199324" y="2852824"/>
            <a:ext cx="642740" cy="760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charset="-122"/>
              </a:rPr>
              <a:t>01</a:t>
            </a:r>
            <a:endParaRPr lang="en-US" altLang="zh-CN" sz="3200" b="1" dirty="0">
              <a:solidFill>
                <a:schemeClr val="accent2"/>
              </a:solidFill>
              <a:latin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470" y="2853055"/>
            <a:ext cx="215900" cy="7200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150854" y="2709193"/>
            <a:ext cx="5770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利息是债务人为取得货币使用权而向债权人支付的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超过本金的部分。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MH_Other_368"/>
          <p:cNvSpPr/>
          <p:nvPr>
            <p:custDataLst>
              <p:tags r:id="rId5"/>
            </p:custDataLst>
          </p:nvPr>
        </p:nvSpPr>
        <p:spPr>
          <a:xfrm rot="16200000">
            <a:off x="1183005" y="4453890"/>
            <a:ext cx="725170" cy="97980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32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MH_Other_37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0800000" flipV="1">
            <a:off x="1199324" y="4581294"/>
            <a:ext cx="642740" cy="760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charset="-122"/>
              </a:rPr>
              <a:t>02</a:t>
            </a:r>
            <a:endParaRPr lang="en-US" altLang="zh-CN" sz="3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9470" y="4581525"/>
            <a:ext cx="215900" cy="7200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2150854" y="4656738"/>
            <a:ext cx="52628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利率是一定时间内利息额与投资本金的比率。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一、利息与利率的概念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858" grpId="0" animBg="1"/>
      <p:bldP spid="858" grpId="1" animBg="1"/>
      <p:bldP spid="31094" grpId="0"/>
      <p:bldP spid="31094" grpId="1"/>
      <p:bldP spid="5" grpId="0" animBg="1"/>
      <p:bldP spid="5" grpId="1" animBg="1"/>
      <p:bldP spid="6" grpId="0"/>
      <p:bldP spid="6" grpId="1"/>
      <p:bldP spid="7" grpId="0" animBg="1"/>
      <p:bldP spid="7" grpId="1" animBg="1"/>
      <p:bldP spid="8" grpId="0"/>
      <p:bldP spid="8" grpId="1"/>
      <p:bldP spid="9" grpId="0" animBg="1"/>
      <p:bldP spid="9" grpId="1" animBg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二、利率的种类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3" name="直接连接符 2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721131"/>
            <a:ext cx="360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802093"/>
            <a:ext cx="360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6"/>
          <p:cNvSpPr txBox="1"/>
          <p:nvPr/>
        </p:nvSpPr>
        <p:spPr>
          <a:xfrm>
            <a:off x="950069" y="2205003"/>
            <a:ext cx="25196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年率、月率与日率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7" name="TextBox 6"/>
          <p:cNvSpPr txBox="1"/>
          <p:nvPr/>
        </p:nvSpPr>
        <p:spPr>
          <a:xfrm>
            <a:off x="611614" y="2899693"/>
            <a:ext cx="4983480" cy="506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按计算期限不同分为：</a:t>
            </a:r>
            <a:r>
              <a:rPr lang="zh-CN" altLang="en-US" sz="1800" b="1" u="sng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年利率</a:t>
            </a:r>
            <a:r>
              <a:rPr lang="zh-CN" altLang="en-US" sz="18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zh-CN" altLang="en-US" sz="1800" b="1" u="sng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月利率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和</a:t>
            </a:r>
            <a:r>
              <a:rPr lang="zh-CN" altLang="en-US" sz="1800" b="1" u="sng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日利率</a:t>
            </a:r>
            <a:endParaRPr lang="zh-CN" altLang="en-US" sz="1800" b="1" u="sng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07160" y="3735070"/>
            <a:ext cx="5287645" cy="463550"/>
            <a:chOff x="1541" y="5981"/>
            <a:chExt cx="8327" cy="730"/>
          </a:xfrm>
        </p:grpSpPr>
        <p:sp>
          <p:nvSpPr>
            <p:cNvPr id="78" name="文本框 77"/>
            <p:cNvSpPr txBox="1"/>
            <p:nvPr/>
          </p:nvSpPr>
          <p:spPr>
            <a:xfrm>
              <a:off x="2334" y="6057"/>
              <a:ext cx="1728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年利率</a:t>
              </a:r>
              <a:endPara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81" name="图片 80" descr="32303036343138353b32303037313632313bc7ae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541" y="5981"/>
              <a:ext cx="731" cy="731"/>
            </a:xfrm>
            <a:prstGeom prst="rect">
              <a:avLst/>
            </a:prstGeom>
          </p:spPr>
        </p:pic>
        <p:sp>
          <p:nvSpPr>
            <p:cNvPr id="82" name="TextBox 6"/>
            <p:cNvSpPr txBox="1"/>
            <p:nvPr/>
          </p:nvSpPr>
          <p:spPr>
            <a:xfrm>
              <a:off x="4170" y="6081"/>
              <a:ext cx="5698" cy="531"/>
            </a:xfrm>
            <a:prstGeom prst="rect">
              <a:avLst/>
            </a:prstGeom>
            <a:noFill/>
            <a:ln>
              <a:solidFill>
                <a:srgbClr val="A5A5A5"/>
              </a:solidFill>
            </a:ln>
          </p:spPr>
          <p:txBody>
            <a:bodyPr wrap="none" rtlCol="0">
              <a:spAutoFit/>
            </a:bodyPr>
            <a:lstStyle/>
            <a:p>
              <a:pPr fontAlgn="auto">
                <a:lnSpc>
                  <a:spcPct val="100000"/>
                </a:lnSpc>
                <a:spcBef>
                  <a:spcPts val="1000"/>
                </a:spcBef>
                <a:spcAft>
                  <a:spcPts val="1000"/>
                </a:spcAft>
                <a:defRPr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按年计算的利率，用百分数(％)来表示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07160" y="4581525"/>
            <a:ext cx="5266055" cy="431800"/>
            <a:chOff x="1695" y="7372"/>
            <a:chExt cx="8293" cy="680"/>
          </a:xfrm>
        </p:grpSpPr>
        <p:sp>
          <p:nvSpPr>
            <p:cNvPr id="83" name="Freeform 22"/>
            <p:cNvSpPr>
              <a:spLocks noEditPoints="1"/>
            </p:cNvSpPr>
            <p:nvPr/>
          </p:nvSpPr>
          <p:spPr bwMode="auto">
            <a:xfrm>
              <a:off x="1695" y="7372"/>
              <a:ext cx="423" cy="680"/>
            </a:xfrm>
            <a:custGeom>
              <a:avLst/>
              <a:gdLst>
                <a:gd name="T0" fmla="*/ 45 w 105"/>
                <a:gd name="T1" fmla="*/ 139 h 182"/>
                <a:gd name="T2" fmla="*/ 45 w 105"/>
                <a:gd name="T3" fmla="*/ 96 h 182"/>
                <a:gd name="T4" fmla="*/ 14 w 105"/>
                <a:gd name="T5" fmla="*/ 79 h 182"/>
                <a:gd name="T6" fmla="*/ 4 w 105"/>
                <a:gd name="T7" fmla="*/ 51 h 182"/>
                <a:gd name="T8" fmla="*/ 15 w 105"/>
                <a:gd name="T9" fmla="*/ 23 h 182"/>
                <a:gd name="T10" fmla="*/ 45 w 105"/>
                <a:gd name="T11" fmla="*/ 10 h 182"/>
                <a:gd name="T12" fmla="*/ 45 w 105"/>
                <a:gd name="T13" fmla="*/ 0 h 182"/>
                <a:gd name="T14" fmla="*/ 60 w 105"/>
                <a:gd name="T15" fmla="*/ 0 h 182"/>
                <a:gd name="T16" fmla="*/ 60 w 105"/>
                <a:gd name="T17" fmla="*/ 10 h 182"/>
                <a:gd name="T18" fmla="*/ 87 w 105"/>
                <a:gd name="T19" fmla="*/ 21 h 182"/>
                <a:gd name="T20" fmla="*/ 100 w 105"/>
                <a:gd name="T21" fmla="*/ 45 h 182"/>
                <a:gd name="T22" fmla="*/ 73 w 105"/>
                <a:gd name="T23" fmla="*/ 49 h 182"/>
                <a:gd name="T24" fmla="*/ 60 w 105"/>
                <a:gd name="T25" fmla="*/ 32 h 182"/>
                <a:gd name="T26" fmla="*/ 60 w 105"/>
                <a:gd name="T27" fmla="*/ 72 h 182"/>
                <a:gd name="T28" fmla="*/ 95 w 105"/>
                <a:gd name="T29" fmla="*/ 89 h 182"/>
                <a:gd name="T30" fmla="*/ 105 w 105"/>
                <a:gd name="T31" fmla="*/ 116 h 182"/>
                <a:gd name="T32" fmla="*/ 93 w 105"/>
                <a:gd name="T33" fmla="*/ 147 h 182"/>
                <a:gd name="T34" fmla="*/ 60 w 105"/>
                <a:gd name="T35" fmla="*/ 163 h 182"/>
                <a:gd name="T36" fmla="*/ 60 w 105"/>
                <a:gd name="T37" fmla="*/ 182 h 182"/>
                <a:gd name="T38" fmla="*/ 45 w 105"/>
                <a:gd name="T39" fmla="*/ 182 h 182"/>
                <a:gd name="T40" fmla="*/ 45 w 105"/>
                <a:gd name="T41" fmla="*/ 163 h 182"/>
                <a:gd name="T42" fmla="*/ 14 w 105"/>
                <a:gd name="T43" fmla="*/ 150 h 182"/>
                <a:gd name="T44" fmla="*/ 0 w 105"/>
                <a:gd name="T45" fmla="*/ 119 h 182"/>
                <a:gd name="T46" fmla="*/ 28 w 105"/>
                <a:gd name="T47" fmla="*/ 116 h 182"/>
                <a:gd name="T48" fmla="*/ 34 w 105"/>
                <a:gd name="T49" fmla="*/ 130 h 182"/>
                <a:gd name="T50" fmla="*/ 45 w 105"/>
                <a:gd name="T51" fmla="*/ 139 h 182"/>
                <a:gd name="T52" fmla="*/ 45 w 105"/>
                <a:gd name="T53" fmla="*/ 32 h 182"/>
                <a:gd name="T54" fmla="*/ 35 w 105"/>
                <a:gd name="T55" fmla="*/ 39 h 182"/>
                <a:gd name="T56" fmla="*/ 31 w 105"/>
                <a:gd name="T57" fmla="*/ 50 h 182"/>
                <a:gd name="T58" fmla="*/ 34 w 105"/>
                <a:gd name="T59" fmla="*/ 60 h 182"/>
                <a:gd name="T60" fmla="*/ 45 w 105"/>
                <a:gd name="T61" fmla="*/ 67 h 182"/>
                <a:gd name="T62" fmla="*/ 45 w 105"/>
                <a:gd name="T63" fmla="*/ 32 h 182"/>
                <a:gd name="T64" fmla="*/ 60 w 105"/>
                <a:gd name="T65" fmla="*/ 140 h 182"/>
                <a:gd name="T66" fmla="*/ 73 w 105"/>
                <a:gd name="T67" fmla="*/ 133 h 182"/>
                <a:gd name="T68" fmla="*/ 78 w 105"/>
                <a:gd name="T69" fmla="*/ 120 h 182"/>
                <a:gd name="T70" fmla="*/ 74 w 105"/>
                <a:gd name="T71" fmla="*/ 108 h 182"/>
                <a:gd name="T72" fmla="*/ 60 w 105"/>
                <a:gd name="T73" fmla="*/ 101 h 182"/>
                <a:gd name="T74" fmla="*/ 60 w 105"/>
                <a:gd name="T75" fmla="*/ 14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82">
                  <a:moveTo>
                    <a:pt x="45" y="139"/>
                  </a:moveTo>
                  <a:cubicBezTo>
                    <a:pt x="45" y="96"/>
                    <a:pt x="45" y="96"/>
                    <a:pt x="45" y="96"/>
                  </a:cubicBezTo>
                  <a:cubicBezTo>
                    <a:pt x="31" y="92"/>
                    <a:pt x="20" y="87"/>
                    <a:pt x="14" y="79"/>
                  </a:cubicBezTo>
                  <a:cubicBezTo>
                    <a:pt x="7" y="71"/>
                    <a:pt x="4" y="62"/>
                    <a:pt x="4" y="51"/>
                  </a:cubicBezTo>
                  <a:cubicBezTo>
                    <a:pt x="4" y="40"/>
                    <a:pt x="8" y="30"/>
                    <a:pt x="15" y="23"/>
                  </a:cubicBezTo>
                  <a:cubicBezTo>
                    <a:pt x="22" y="15"/>
                    <a:pt x="32" y="11"/>
                    <a:pt x="45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72" y="11"/>
                    <a:pt x="81" y="15"/>
                    <a:pt x="87" y="21"/>
                  </a:cubicBezTo>
                  <a:cubicBezTo>
                    <a:pt x="94" y="27"/>
                    <a:pt x="99" y="35"/>
                    <a:pt x="100" y="45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1" y="41"/>
                    <a:pt x="67" y="35"/>
                    <a:pt x="60" y="3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77" y="76"/>
                    <a:pt x="89" y="82"/>
                    <a:pt x="95" y="89"/>
                  </a:cubicBezTo>
                  <a:cubicBezTo>
                    <a:pt x="102" y="96"/>
                    <a:pt x="105" y="105"/>
                    <a:pt x="105" y="116"/>
                  </a:cubicBezTo>
                  <a:cubicBezTo>
                    <a:pt x="105" y="128"/>
                    <a:pt x="101" y="139"/>
                    <a:pt x="93" y="147"/>
                  </a:cubicBezTo>
                  <a:cubicBezTo>
                    <a:pt x="85" y="156"/>
                    <a:pt x="74" y="161"/>
                    <a:pt x="60" y="163"/>
                  </a:cubicBezTo>
                  <a:cubicBezTo>
                    <a:pt x="60" y="182"/>
                    <a:pt x="60" y="182"/>
                    <a:pt x="60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32" y="162"/>
                    <a:pt x="22" y="157"/>
                    <a:pt x="14" y="150"/>
                  </a:cubicBezTo>
                  <a:cubicBezTo>
                    <a:pt x="7" y="143"/>
                    <a:pt x="2" y="132"/>
                    <a:pt x="0" y="119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9" y="122"/>
                    <a:pt x="31" y="126"/>
                    <a:pt x="34" y="130"/>
                  </a:cubicBezTo>
                  <a:cubicBezTo>
                    <a:pt x="37" y="134"/>
                    <a:pt x="41" y="137"/>
                    <a:pt x="45" y="139"/>
                  </a:cubicBezTo>
                  <a:close/>
                  <a:moveTo>
                    <a:pt x="45" y="32"/>
                  </a:moveTo>
                  <a:cubicBezTo>
                    <a:pt x="40" y="33"/>
                    <a:pt x="37" y="36"/>
                    <a:pt x="35" y="39"/>
                  </a:cubicBezTo>
                  <a:cubicBezTo>
                    <a:pt x="32" y="42"/>
                    <a:pt x="31" y="46"/>
                    <a:pt x="31" y="50"/>
                  </a:cubicBezTo>
                  <a:cubicBezTo>
                    <a:pt x="31" y="53"/>
                    <a:pt x="32" y="57"/>
                    <a:pt x="34" y="60"/>
                  </a:cubicBezTo>
                  <a:cubicBezTo>
                    <a:pt x="36" y="63"/>
                    <a:pt x="40" y="65"/>
                    <a:pt x="45" y="67"/>
                  </a:cubicBezTo>
                  <a:lnTo>
                    <a:pt x="45" y="32"/>
                  </a:lnTo>
                  <a:close/>
                  <a:moveTo>
                    <a:pt x="60" y="140"/>
                  </a:moveTo>
                  <a:cubicBezTo>
                    <a:pt x="66" y="139"/>
                    <a:pt x="70" y="137"/>
                    <a:pt x="73" y="133"/>
                  </a:cubicBezTo>
                  <a:cubicBezTo>
                    <a:pt x="77" y="129"/>
                    <a:pt x="78" y="125"/>
                    <a:pt x="78" y="120"/>
                  </a:cubicBezTo>
                  <a:cubicBezTo>
                    <a:pt x="78" y="115"/>
                    <a:pt x="77" y="111"/>
                    <a:pt x="74" y="108"/>
                  </a:cubicBezTo>
                  <a:cubicBezTo>
                    <a:pt x="71" y="105"/>
                    <a:pt x="67" y="102"/>
                    <a:pt x="60" y="101"/>
                  </a:cubicBezTo>
                  <a:lnTo>
                    <a:pt x="60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2334" y="7419"/>
              <a:ext cx="1728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月利率</a:t>
              </a:r>
              <a:endPara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86" name="TextBox 6"/>
            <p:cNvSpPr txBox="1"/>
            <p:nvPr/>
          </p:nvSpPr>
          <p:spPr>
            <a:xfrm>
              <a:off x="4124" y="7437"/>
              <a:ext cx="5865" cy="531"/>
            </a:xfrm>
            <a:prstGeom prst="rect">
              <a:avLst/>
            </a:prstGeom>
            <a:noFill/>
            <a:ln>
              <a:solidFill>
                <a:srgbClr val="A5A5A5"/>
              </a:solidFill>
            </a:ln>
          </p:spPr>
          <p:txBody>
            <a:bodyPr wrap="none" rtlCol="0">
              <a:spAutoFit/>
            </a:bodyPr>
            <a:lstStyle/>
            <a:p>
              <a:pPr fontAlgn="auto">
                <a:lnSpc>
                  <a:spcPct val="100000"/>
                </a:lnSpc>
                <a:spcBef>
                  <a:spcPts val="1000"/>
                </a:spcBef>
                <a:spcAft>
                  <a:spcPts val="1000"/>
                </a:spcAft>
                <a:defRPr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按月计算的利率，用千分数(‰)来表示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07160" y="5396230"/>
            <a:ext cx="6226175" cy="463550"/>
            <a:chOff x="1541" y="8596"/>
            <a:chExt cx="9805" cy="730"/>
          </a:xfrm>
        </p:grpSpPr>
        <p:sp>
          <p:nvSpPr>
            <p:cNvPr id="87" name="文本框 86"/>
            <p:cNvSpPr txBox="1"/>
            <p:nvPr/>
          </p:nvSpPr>
          <p:spPr>
            <a:xfrm>
              <a:off x="2334" y="8640"/>
              <a:ext cx="1728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日利率</a:t>
              </a:r>
              <a:endPara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89" name="图片 88" descr="32303036343138353b32303037313632313bc7ae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541" y="8596"/>
              <a:ext cx="731" cy="731"/>
            </a:xfrm>
            <a:prstGeom prst="rect">
              <a:avLst/>
            </a:prstGeom>
          </p:spPr>
        </p:pic>
        <p:sp>
          <p:nvSpPr>
            <p:cNvPr id="90" name="TextBox 6"/>
            <p:cNvSpPr txBox="1"/>
            <p:nvPr/>
          </p:nvSpPr>
          <p:spPr>
            <a:xfrm>
              <a:off x="4124" y="8689"/>
              <a:ext cx="7223" cy="531"/>
            </a:xfrm>
            <a:prstGeom prst="rect">
              <a:avLst/>
            </a:prstGeom>
            <a:noFill/>
            <a:ln>
              <a:solidFill>
                <a:srgbClr val="A5A5A5"/>
              </a:solidFill>
            </a:ln>
          </p:spPr>
          <p:txBody>
            <a:bodyPr wrap="none" rtlCol="0">
              <a:spAutoFit/>
            </a:bodyPr>
            <a:lstStyle/>
            <a:p>
              <a:pPr fontAlgn="auto">
                <a:lnSpc>
                  <a:spcPct val="100000"/>
                </a:lnSpc>
                <a:spcBef>
                  <a:spcPts val="1000"/>
                </a:spcBef>
                <a:spcAft>
                  <a:spcPts val="1000"/>
                </a:spcAft>
                <a:defRPr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日利率：按天计算的利率，用万分数(</a:t>
              </a:r>
              <a:r>
                <a:rPr lang="en-US" alt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</a:t>
              </a: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</a:t>
              </a:r>
              <a:r>
                <a:rPr lang="en-US" altLang="zh-CN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)来表示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graphicFrame>
          <p:nvGraphicFramePr>
            <p:cNvPr id="10" name="对象 -2147482623"/>
            <p:cNvGraphicFramePr>
              <a:graphicFrameLocks noChangeAspect="1"/>
            </p:cNvGraphicFramePr>
            <p:nvPr/>
          </p:nvGraphicFramePr>
          <p:xfrm>
            <a:off x="9464" y="8750"/>
            <a:ext cx="525" cy="4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3" imgW="241300" imgH="203200" progId="Equation.3">
                    <p:embed/>
                  </p:oleObj>
                </mc:Choice>
                <mc:Fallback>
                  <p:oleObj name="" r:id="rId3" imgW="241300" imgH="2032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464" y="8750"/>
                          <a:ext cx="525" cy="4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315" y="3500120"/>
            <a:ext cx="551815" cy="555625"/>
          </a:xfrm>
          <a:prstGeom prst="rect">
            <a:avLst/>
          </a:prstGeom>
        </p:spPr>
      </p:pic>
      <p:sp>
        <p:nvSpPr>
          <p:cNvPr id="32" name="TextBox 22"/>
          <p:cNvSpPr txBox="1"/>
          <p:nvPr/>
        </p:nvSpPr>
        <p:spPr>
          <a:xfrm>
            <a:off x="9246870" y="3595370"/>
            <a:ext cx="1784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中国的“厘”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89975" y="4198620"/>
            <a:ext cx="21971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fontAlgn="auto">
              <a:lnSpc>
                <a:spcPct val="20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年利率1厘：1%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auto">
              <a:lnSpc>
                <a:spcPct val="20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月利率1厘：0.1 % 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auto">
              <a:lnSpc>
                <a:spcPct val="20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日利率1厘：0.01 %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9765" y="3284220"/>
            <a:ext cx="3018155" cy="2611120"/>
          </a:xfrm>
          <a:prstGeom prst="rect">
            <a:avLst/>
          </a:prstGeom>
          <a:noFill/>
          <a:ln w="28575" cmpd="sng">
            <a:solidFill>
              <a:schemeClr val="accent2">
                <a:lumMod val="50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3" grpId="0"/>
      <p:bldP spid="3" grpId="1"/>
      <p:bldP spid="77" grpId="0"/>
      <p:bldP spid="77" grpId="1"/>
      <p:bldP spid="32" grpId="0"/>
      <p:bldP spid="32" grpId="1"/>
      <p:bldP spid="16" grpId="0"/>
      <p:bldP spid="16" grpId="1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13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二、利率的种类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915285" y="3894738"/>
            <a:ext cx="1402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官方利率</a:t>
            </a:r>
            <a:endParaRPr lang="zh-CN" altLang="en-US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4426268" y="3930298"/>
            <a:ext cx="5669280" cy="33718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是指一国政府或货币管理当局（通常为中央银行）确定的利率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66085" y="4753893"/>
            <a:ext cx="1402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市场利率</a:t>
            </a:r>
            <a:endParaRPr lang="zh-CN" altLang="en-US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4426268" y="4769133"/>
            <a:ext cx="5262880" cy="337185"/>
          </a:xfrm>
          <a:prstGeom prst="rect">
            <a:avLst/>
          </a:prstGeom>
          <a:noFill/>
          <a:ln>
            <a:solidFill>
              <a:srgbClr val="A5A5A5"/>
            </a:solidFill>
          </a:ln>
        </p:spPr>
        <p:txBody>
          <a:bodyPr wrap="none" rtlCol="0">
            <a:spAutoFit/>
          </a:bodyPr>
          <a:lstStyle/>
          <a:p>
            <a:pPr algn="l" fontAlgn="auto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defRPr/>
            </a:pPr>
            <a:r>
              <a:rPr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是指在货币借贷市场上由借贷双方通过竞争而形成的利率</a:t>
            </a:r>
            <a:endParaRPr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357614" y="2811428"/>
            <a:ext cx="4069080" cy="506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按形成方式分为：</a:t>
            </a:r>
            <a:r>
              <a:rPr lang="zh-CN" altLang="en-US" sz="1800" b="1" u="sng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官方利率</a:t>
            </a:r>
            <a:r>
              <a:rPr lang="zh-CN" altLang="en-US" sz="1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和</a:t>
            </a:r>
            <a:r>
              <a:rPr lang="zh-CN" altLang="en-US" sz="1800" b="1" u="sng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市场利率</a:t>
            </a:r>
            <a:endParaRPr lang="zh-CN" altLang="en-US" sz="1800" b="1" u="sng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2423795" y="3832225"/>
            <a:ext cx="478790" cy="405130"/>
          </a:xfrm>
          <a:custGeom>
            <a:avLst/>
            <a:gdLst>
              <a:gd name="T0" fmla="*/ 281 w 289"/>
              <a:gd name="T1" fmla="*/ 236 h 246"/>
              <a:gd name="T2" fmla="*/ 0 w 289"/>
              <a:gd name="T3" fmla="*/ 246 h 246"/>
              <a:gd name="T4" fmla="*/ 53 w 289"/>
              <a:gd name="T5" fmla="*/ 228 h 246"/>
              <a:gd name="T6" fmla="*/ 58 w 289"/>
              <a:gd name="T7" fmla="*/ 192 h 246"/>
              <a:gd name="T8" fmla="*/ 18 w 289"/>
              <a:gd name="T9" fmla="*/ 224 h 246"/>
              <a:gd name="T10" fmla="*/ 53 w 289"/>
              <a:gd name="T11" fmla="*/ 228 h 246"/>
              <a:gd name="T12" fmla="*/ 108 w 289"/>
              <a:gd name="T13" fmla="*/ 224 h 246"/>
              <a:gd name="T14" fmla="*/ 105 w 289"/>
              <a:gd name="T15" fmla="*/ 177 h 246"/>
              <a:gd name="T16" fmla="*/ 69 w 289"/>
              <a:gd name="T17" fmla="*/ 224 h 246"/>
              <a:gd name="T18" fmla="*/ 104 w 289"/>
              <a:gd name="T19" fmla="*/ 228 h 246"/>
              <a:gd name="T20" fmla="*/ 159 w 289"/>
              <a:gd name="T21" fmla="*/ 224 h 246"/>
              <a:gd name="T22" fmla="*/ 119 w 289"/>
              <a:gd name="T23" fmla="*/ 171 h 246"/>
              <a:gd name="T24" fmla="*/ 124 w 289"/>
              <a:gd name="T25" fmla="*/ 228 h 246"/>
              <a:gd name="T26" fmla="*/ 205 w 289"/>
              <a:gd name="T27" fmla="*/ 228 h 246"/>
              <a:gd name="T28" fmla="*/ 209 w 289"/>
              <a:gd name="T29" fmla="*/ 113 h 246"/>
              <a:gd name="T30" fmla="*/ 170 w 289"/>
              <a:gd name="T31" fmla="*/ 143 h 246"/>
              <a:gd name="T32" fmla="*/ 175 w 289"/>
              <a:gd name="T33" fmla="*/ 228 h 246"/>
              <a:gd name="T34" fmla="*/ 256 w 289"/>
              <a:gd name="T35" fmla="*/ 228 h 246"/>
              <a:gd name="T36" fmla="*/ 260 w 289"/>
              <a:gd name="T37" fmla="*/ 57 h 246"/>
              <a:gd name="T38" fmla="*/ 221 w 289"/>
              <a:gd name="T39" fmla="*/ 224 h 246"/>
              <a:gd name="T40" fmla="*/ 256 w 289"/>
              <a:gd name="T41" fmla="*/ 228 h 246"/>
              <a:gd name="T42" fmla="*/ 274 w 289"/>
              <a:gd name="T43" fmla="*/ 7 h 246"/>
              <a:gd name="T44" fmla="*/ 224 w 289"/>
              <a:gd name="T45" fmla="*/ 14 h 246"/>
              <a:gd name="T46" fmla="*/ 229 w 289"/>
              <a:gd name="T47" fmla="*/ 30 h 246"/>
              <a:gd name="T48" fmla="*/ 180 w 289"/>
              <a:gd name="T49" fmla="*/ 99 h 246"/>
              <a:gd name="T50" fmla="*/ 1 w 289"/>
              <a:gd name="T51" fmla="*/ 168 h 246"/>
              <a:gd name="T52" fmla="*/ 103 w 289"/>
              <a:gd name="T53" fmla="*/ 165 h 246"/>
              <a:gd name="T54" fmla="*/ 266 w 289"/>
              <a:gd name="T55" fmla="*/ 34 h 246"/>
              <a:gd name="T56" fmla="*/ 282 w 289"/>
              <a:gd name="T57" fmla="*/ 58 h 246"/>
              <a:gd name="T58" fmla="*/ 38 w 289"/>
              <a:gd name="T59" fmla="*/ 131 h 246"/>
              <a:gd name="T60" fmla="*/ 40 w 289"/>
              <a:gd name="T61" fmla="*/ 141 h 246"/>
              <a:gd name="T62" fmla="*/ 50 w 289"/>
              <a:gd name="T63" fmla="*/ 139 h 246"/>
              <a:gd name="T64" fmla="*/ 70 w 289"/>
              <a:gd name="T65" fmla="*/ 125 h 246"/>
              <a:gd name="T66" fmla="*/ 50 w 289"/>
              <a:gd name="T67" fmla="*/ 79 h 246"/>
              <a:gd name="T68" fmla="*/ 40 w 289"/>
              <a:gd name="T69" fmla="*/ 74 h 246"/>
              <a:gd name="T70" fmla="*/ 31 w 289"/>
              <a:gd name="T71" fmla="*/ 69 h 246"/>
              <a:gd name="T72" fmla="*/ 45 w 289"/>
              <a:gd name="T73" fmla="*/ 54 h 246"/>
              <a:gd name="T74" fmla="*/ 60 w 289"/>
              <a:gd name="T75" fmla="*/ 60 h 246"/>
              <a:gd name="T76" fmla="*/ 62 w 289"/>
              <a:gd name="T77" fmla="*/ 62 h 246"/>
              <a:gd name="T78" fmla="*/ 75 w 289"/>
              <a:gd name="T79" fmla="*/ 59 h 246"/>
              <a:gd name="T80" fmla="*/ 57 w 289"/>
              <a:gd name="T81" fmla="*/ 40 h 246"/>
              <a:gd name="T82" fmla="*/ 50 w 289"/>
              <a:gd name="T83" fmla="*/ 31 h 246"/>
              <a:gd name="T84" fmla="*/ 40 w 289"/>
              <a:gd name="T85" fmla="*/ 29 h 246"/>
              <a:gd name="T86" fmla="*/ 38 w 289"/>
              <a:gd name="T87" fmla="*/ 39 h 246"/>
              <a:gd name="T88" fmla="*/ 15 w 289"/>
              <a:gd name="T89" fmla="*/ 75 h 246"/>
              <a:gd name="T90" fmla="*/ 49 w 289"/>
              <a:gd name="T91" fmla="*/ 96 h 246"/>
              <a:gd name="T92" fmla="*/ 59 w 289"/>
              <a:gd name="T93" fmla="*/ 103 h 246"/>
              <a:gd name="T94" fmla="*/ 47 w 289"/>
              <a:gd name="T95" fmla="*/ 117 h 246"/>
              <a:gd name="T96" fmla="*/ 28 w 289"/>
              <a:gd name="T97" fmla="*/ 110 h 246"/>
              <a:gd name="T98" fmla="*/ 26 w 289"/>
              <a:gd name="T99" fmla="*/ 108 h 246"/>
              <a:gd name="T100" fmla="*/ 13 w 289"/>
              <a:gd name="T101" fmla="*/ 111 h 246"/>
              <a:gd name="T102" fmla="*/ 38 w 289"/>
              <a:gd name="T103" fmla="*/ 13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9" h="246">
                <a:moveTo>
                  <a:pt x="0" y="236"/>
                </a:moveTo>
                <a:cubicBezTo>
                  <a:pt x="281" y="236"/>
                  <a:pt x="281" y="236"/>
                  <a:pt x="281" y="236"/>
                </a:cubicBezTo>
                <a:cubicBezTo>
                  <a:pt x="281" y="246"/>
                  <a:pt x="281" y="246"/>
                  <a:pt x="281" y="246"/>
                </a:cubicBezTo>
                <a:cubicBezTo>
                  <a:pt x="0" y="246"/>
                  <a:pt x="0" y="246"/>
                  <a:pt x="0" y="246"/>
                </a:cubicBezTo>
                <a:lnTo>
                  <a:pt x="0" y="236"/>
                </a:lnTo>
                <a:close/>
                <a:moveTo>
                  <a:pt x="53" y="228"/>
                </a:moveTo>
                <a:cubicBezTo>
                  <a:pt x="56" y="228"/>
                  <a:pt x="58" y="226"/>
                  <a:pt x="58" y="224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42" y="196"/>
                  <a:pt x="28" y="198"/>
                  <a:pt x="18" y="199"/>
                </a:cubicBezTo>
                <a:cubicBezTo>
                  <a:pt x="18" y="224"/>
                  <a:pt x="18" y="224"/>
                  <a:pt x="18" y="224"/>
                </a:cubicBezTo>
                <a:cubicBezTo>
                  <a:pt x="18" y="226"/>
                  <a:pt x="20" y="228"/>
                  <a:pt x="23" y="228"/>
                </a:cubicBezTo>
                <a:lnTo>
                  <a:pt x="53" y="228"/>
                </a:lnTo>
                <a:close/>
                <a:moveTo>
                  <a:pt x="104" y="228"/>
                </a:moveTo>
                <a:cubicBezTo>
                  <a:pt x="106" y="228"/>
                  <a:pt x="108" y="226"/>
                  <a:pt x="108" y="224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07" y="176"/>
                  <a:pt x="106" y="177"/>
                  <a:pt x="105" y="177"/>
                </a:cubicBezTo>
                <a:cubicBezTo>
                  <a:pt x="92" y="182"/>
                  <a:pt x="80" y="186"/>
                  <a:pt x="69" y="189"/>
                </a:cubicBezTo>
                <a:cubicBezTo>
                  <a:pt x="69" y="224"/>
                  <a:pt x="69" y="224"/>
                  <a:pt x="69" y="224"/>
                </a:cubicBezTo>
                <a:cubicBezTo>
                  <a:pt x="69" y="226"/>
                  <a:pt x="71" y="228"/>
                  <a:pt x="73" y="228"/>
                </a:cubicBezTo>
                <a:lnTo>
                  <a:pt x="104" y="228"/>
                </a:lnTo>
                <a:close/>
                <a:moveTo>
                  <a:pt x="154" y="228"/>
                </a:moveTo>
                <a:cubicBezTo>
                  <a:pt x="157" y="228"/>
                  <a:pt x="159" y="226"/>
                  <a:pt x="159" y="224"/>
                </a:cubicBezTo>
                <a:cubicBezTo>
                  <a:pt x="159" y="150"/>
                  <a:pt x="159" y="150"/>
                  <a:pt x="159" y="150"/>
                </a:cubicBezTo>
                <a:cubicBezTo>
                  <a:pt x="146" y="158"/>
                  <a:pt x="133" y="165"/>
                  <a:pt x="119" y="171"/>
                </a:cubicBezTo>
                <a:cubicBezTo>
                  <a:pt x="119" y="224"/>
                  <a:pt x="119" y="224"/>
                  <a:pt x="119" y="224"/>
                </a:cubicBezTo>
                <a:cubicBezTo>
                  <a:pt x="119" y="226"/>
                  <a:pt x="122" y="228"/>
                  <a:pt x="124" y="228"/>
                </a:cubicBezTo>
                <a:lnTo>
                  <a:pt x="154" y="228"/>
                </a:lnTo>
                <a:close/>
                <a:moveTo>
                  <a:pt x="205" y="228"/>
                </a:moveTo>
                <a:cubicBezTo>
                  <a:pt x="207" y="228"/>
                  <a:pt x="209" y="226"/>
                  <a:pt x="209" y="224"/>
                </a:cubicBezTo>
                <a:cubicBezTo>
                  <a:pt x="209" y="113"/>
                  <a:pt x="209" y="113"/>
                  <a:pt x="209" y="113"/>
                </a:cubicBezTo>
                <a:cubicBezTo>
                  <a:pt x="205" y="117"/>
                  <a:pt x="200" y="121"/>
                  <a:pt x="196" y="124"/>
                </a:cubicBezTo>
                <a:cubicBezTo>
                  <a:pt x="187" y="131"/>
                  <a:pt x="179" y="137"/>
                  <a:pt x="170" y="143"/>
                </a:cubicBezTo>
                <a:cubicBezTo>
                  <a:pt x="170" y="224"/>
                  <a:pt x="170" y="224"/>
                  <a:pt x="170" y="224"/>
                </a:cubicBezTo>
                <a:cubicBezTo>
                  <a:pt x="170" y="226"/>
                  <a:pt x="172" y="228"/>
                  <a:pt x="175" y="228"/>
                </a:cubicBezTo>
                <a:lnTo>
                  <a:pt x="205" y="228"/>
                </a:lnTo>
                <a:close/>
                <a:moveTo>
                  <a:pt x="256" y="228"/>
                </a:moveTo>
                <a:cubicBezTo>
                  <a:pt x="258" y="228"/>
                  <a:pt x="260" y="226"/>
                  <a:pt x="260" y="224"/>
                </a:cubicBezTo>
                <a:cubicBezTo>
                  <a:pt x="260" y="57"/>
                  <a:pt x="260" y="57"/>
                  <a:pt x="260" y="57"/>
                </a:cubicBezTo>
                <a:cubicBezTo>
                  <a:pt x="248" y="74"/>
                  <a:pt x="235" y="89"/>
                  <a:pt x="221" y="102"/>
                </a:cubicBezTo>
                <a:cubicBezTo>
                  <a:pt x="221" y="224"/>
                  <a:pt x="221" y="224"/>
                  <a:pt x="221" y="224"/>
                </a:cubicBezTo>
                <a:cubicBezTo>
                  <a:pt x="221" y="226"/>
                  <a:pt x="223" y="228"/>
                  <a:pt x="225" y="228"/>
                </a:cubicBezTo>
                <a:lnTo>
                  <a:pt x="256" y="228"/>
                </a:lnTo>
                <a:close/>
                <a:moveTo>
                  <a:pt x="287" y="47"/>
                </a:moveTo>
                <a:cubicBezTo>
                  <a:pt x="274" y="7"/>
                  <a:pt x="274" y="7"/>
                  <a:pt x="274" y="7"/>
                </a:cubicBezTo>
                <a:cubicBezTo>
                  <a:pt x="273" y="2"/>
                  <a:pt x="268" y="0"/>
                  <a:pt x="264" y="1"/>
                </a:cubicBezTo>
                <a:cubicBezTo>
                  <a:pt x="224" y="14"/>
                  <a:pt x="224" y="14"/>
                  <a:pt x="224" y="14"/>
                </a:cubicBezTo>
                <a:cubicBezTo>
                  <a:pt x="220" y="16"/>
                  <a:pt x="217" y="20"/>
                  <a:pt x="219" y="24"/>
                </a:cubicBezTo>
                <a:cubicBezTo>
                  <a:pt x="220" y="29"/>
                  <a:pt x="225" y="31"/>
                  <a:pt x="229" y="30"/>
                </a:cubicBezTo>
                <a:cubicBezTo>
                  <a:pt x="249" y="23"/>
                  <a:pt x="249" y="23"/>
                  <a:pt x="249" y="23"/>
                </a:cubicBezTo>
                <a:cubicBezTo>
                  <a:pt x="228" y="55"/>
                  <a:pt x="204" y="79"/>
                  <a:pt x="180" y="99"/>
                </a:cubicBezTo>
                <a:cubicBezTo>
                  <a:pt x="137" y="133"/>
                  <a:pt x="93" y="150"/>
                  <a:pt x="59" y="159"/>
                </a:cubicBezTo>
                <a:cubicBezTo>
                  <a:pt x="25" y="168"/>
                  <a:pt x="2" y="168"/>
                  <a:pt x="1" y="168"/>
                </a:cubicBezTo>
                <a:cubicBezTo>
                  <a:pt x="1" y="168"/>
                  <a:pt x="1" y="187"/>
                  <a:pt x="1" y="187"/>
                </a:cubicBezTo>
                <a:cubicBezTo>
                  <a:pt x="4" y="187"/>
                  <a:pt x="47" y="187"/>
                  <a:pt x="103" y="165"/>
                </a:cubicBezTo>
                <a:cubicBezTo>
                  <a:pt x="131" y="154"/>
                  <a:pt x="162" y="138"/>
                  <a:pt x="192" y="114"/>
                </a:cubicBezTo>
                <a:cubicBezTo>
                  <a:pt x="218" y="93"/>
                  <a:pt x="243" y="67"/>
                  <a:pt x="266" y="34"/>
                </a:cubicBezTo>
                <a:cubicBezTo>
                  <a:pt x="272" y="52"/>
                  <a:pt x="272" y="52"/>
                  <a:pt x="272" y="52"/>
                </a:cubicBezTo>
                <a:cubicBezTo>
                  <a:pt x="273" y="56"/>
                  <a:pt x="278" y="59"/>
                  <a:pt x="282" y="58"/>
                </a:cubicBezTo>
                <a:cubicBezTo>
                  <a:pt x="286" y="56"/>
                  <a:pt x="289" y="52"/>
                  <a:pt x="287" y="47"/>
                </a:cubicBezTo>
                <a:close/>
                <a:moveTo>
                  <a:pt x="38" y="131"/>
                </a:moveTo>
                <a:cubicBezTo>
                  <a:pt x="38" y="139"/>
                  <a:pt x="38" y="139"/>
                  <a:pt x="38" y="139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8" y="141"/>
                  <a:pt x="48" y="141"/>
                  <a:pt x="48" y="141"/>
                </a:cubicBezTo>
                <a:cubicBezTo>
                  <a:pt x="49" y="141"/>
                  <a:pt x="50" y="140"/>
                  <a:pt x="50" y="139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59" y="131"/>
                  <a:pt x="66" y="128"/>
                  <a:pt x="70" y="125"/>
                </a:cubicBezTo>
                <a:cubicBezTo>
                  <a:pt x="77" y="118"/>
                  <a:pt x="80" y="108"/>
                  <a:pt x="77" y="99"/>
                </a:cubicBezTo>
                <a:cubicBezTo>
                  <a:pt x="74" y="89"/>
                  <a:pt x="60" y="83"/>
                  <a:pt x="50" y="79"/>
                </a:cubicBezTo>
                <a:cubicBezTo>
                  <a:pt x="49" y="78"/>
                  <a:pt x="49" y="78"/>
                  <a:pt x="49" y="78"/>
                </a:cubicBezTo>
                <a:cubicBezTo>
                  <a:pt x="46" y="77"/>
                  <a:pt x="41" y="75"/>
                  <a:pt x="40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5" y="72"/>
                  <a:pt x="33" y="71"/>
                  <a:pt x="31" y="69"/>
                </a:cubicBezTo>
                <a:cubicBezTo>
                  <a:pt x="29" y="65"/>
                  <a:pt x="30" y="60"/>
                  <a:pt x="33" y="58"/>
                </a:cubicBezTo>
                <a:cubicBezTo>
                  <a:pt x="37" y="54"/>
                  <a:pt x="41" y="54"/>
                  <a:pt x="45" y="54"/>
                </a:cubicBezTo>
                <a:cubicBezTo>
                  <a:pt x="47" y="54"/>
                  <a:pt x="50" y="54"/>
                  <a:pt x="52" y="55"/>
                </a:cubicBezTo>
                <a:cubicBezTo>
                  <a:pt x="55" y="56"/>
                  <a:pt x="58" y="58"/>
                  <a:pt x="60" y="60"/>
                </a:cubicBezTo>
                <a:cubicBezTo>
                  <a:pt x="61" y="60"/>
                  <a:pt x="61" y="61"/>
                  <a:pt x="61" y="61"/>
                </a:cubicBezTo>
                <a:cubicBezTo>
                  <a:pt x="61" y="61"/>
                  <a:pt x="62" y="62"/>
                  <a:pt x="62" y="62"/>
                </a:cubicBezTo>
                <a:cubicBezTo>
                  <a:pt x="63" y="64"/>
                  <a:pt x="65" y="65"/>
                  <a:pt x="67" y="65"/>
                </a:cubicBezTo>
                <a:cubicBezTo>
                  <a:pt x="70" y="65"/>
                  <a:pt x="73" y="62"/>
                  <a:pt x="75" y="59"/>
                </a:cubicBezTo>
                <a:cubicBezTo>
                  <a:pt x="76" y="57"/>
                  <a:pt x="76" y="54"/>
                  <a:pt x="75" y="53"/>
                </a:cubicBezTo>
                <a:cubicBezTo>
                  <a:pt x="71" y="47"/>
                  <a:pt x="63" y="42"/>
                  <a:pt x="57" y="40"/>
                </a:cubicBezTo>
                <a:cubicBezTo>
                  <a:pt x="55" y="40"/>
                  <a:pt x="53" y="39"/>
                  <a:pt x="50" y="39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0"/>
                  <a:pt x="49" y="29"/>
                  <a:pt x="48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39" y="29"/>
                  <a:pt x="38" y="30"/>
                  <a:pt x="38" y="31"/>
                </a:cubicBezTo>
                <a:cubicBezTo>
                  <a:pt x="38" y="39"/>
                  <a:pt x="38" y="39"/>
                  <a:pt x="38" y="39"/>
                </a:cubicBezTo>
                <a:cubicBezTo>
                  <a:pt x="31" y="41"/>
                  <a:pt x="25" y="43"/>
                  <a:pt x="20" y="48"/>
                </a:cubicBezTo>
                <a:cubicBezTo>
                  <a:pt x="13" y="55"/>
                  <a:pt x="11" y="66"/>
                  <a:pt x="15" y="75"/>
                </a:cubicBezTo>
                <a:cubicBezTo>
                  <a:pt x="17" y="79"/>
                  <a:pt x="21" y="82"/>
                  <a:pt x="24" y="84"/>
                </a:cubicBezTo>
                <a:cubicBezTo>
                  <a:pt x="27" y="86"/>
                  <a:pt x="42" y="93"/>
                  <a:pt x="49" y="96"/>
                </a:cubicBezTo>
                <a:cubicBezTo>
                  <a:pt x="53" y="98"/>
                  <a:pt x="53" y="98"/>
                  <a:pt x="53" y="98"/>
                </a:cubicBezTo>
                <a:cubicBezTo>
                  <a:pt x="56" y="99"/>
                  <a:pt x="58" y="101"/>
                  <a:pt x="59" y="103"/>
                </a:cubicBezTo>
                <a:cubicBezTo>
                  <a:pt x="61" y="107"/>
                  <a:pt x="60" y="111"/>
                  <a:pt x="57" y="114"/>
                </a:cubicBezTo>
                <a:cubicBezTo>
                  <a:pt x="55" y="116"/>
                  <a:pt x="52" y="117"/>
                  <a:pt x="47" y="117"/>
                </a:cubicBezTo>
                <a:cubicBezTo>
                  <a:pt x="44" y="117"/>
                  <a:pt x="39" y="116"/>
                  <a:pt x="35" y="114"/>
                </a:cubicBezTo>
                <a:cubicBezTo>
                  <a:pt x="33" y="114"/>
                  <a:pt x="30" y="112"/>
                  <a:pt x="28" y="110"/>
                </a:cubicBezTo>
                <a:cubicBezTo>
                  <a:pt x="27" y="110"/>
                  <a:pt x="27" y="109"/>
                  <a:pt x="27" y="109"/>
                </a:cubicBezTo>
                <a:cubicBezTo>
                  <a:pt x="26" y="109"/>
                  <a:pt x="26" y="108"/>
                  <a:pt x="26" y="108"/>
                </a:cubicBezTo>
                <a:cubicBezTo>
                  <a:pt x="25" y="106"/>
                  <a:pt x="23" y="105"/>
                  <a:pt x="21" y="105"/>
                </a:cubicBezTo>
                <a:cubicBezTo>
                  <a:pt x="18" y="105"/>
                  <a:pt x="15" y="108"/>
                  <a:pt x="13" y="111"/>
                </a:cubicBezTo>
                <a:cubicBezTo>
                  <a:pt x="12" y="113"/>
                  <a:pt x="12" y="116"/>
                  <a:pt x="13" y="117"/>
                </a:cubicBezTo>
                <a:cubicBezTo>
                  <a:pt x="18" y="125"/>
                  <a:pt x="28" y="129"/>
                  <a:pt x="38" y="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sp>
        <p:nvSpPr>
          <p:cNvPr id="26" name="任意多边形 25"/>
          <p:cNvSpPr>
            <a:spLocks noChangeArrowheads="1"/>
          </p:cNvSpPr>
          <p:nvPr/>
        </p:nvSpPr>
        <p:spPr bwMode="auto">
          <a:xfrm>
            <a:off x="2423795" y="4725035"/>
            <a:ext cx="483870" cy="374650"/>
          </a:xfrm>
          <a:custGeom>
            <a:avLst/>
            <a:gdLst>
              <a:gd name="connsiteX0" fmla="*/ 962602 w 1315898"/>
              <a:gd name="connsiteY0" fmla="*/ 690258 h 1020859"/>
              <a:gd name="connsiteX1" fmla="*/ 1315898 w 1315898"/>
              <a:gd name="connsiteY1" fmla="*/ 690258 h 1020859"/>
              <a:gd name="connsiteX2" fmla="*/ 1315898 w 1315898"/>
              <a:gd name="connsiteY2" fmla="*/ 1020859 h 1020859"/>
              <a:gd name="connsiteX3" fmla="*/ 962602 w 1315898"/>
              <a:gd name="connsiteY3" fmla="*/ 1020859 h 1020859"/>
              <a:gd name="connsiteX4" fmla="*/ 481084 w 1315898"/>
              <a:gd name="connsiteY4" fmla="*/ 337829 h 1020859"/>
              <a:gd name="connsiteX5" fmla="*/ 834814 w 1315898"/>
              <a:gd name="connsiteY5" fmla="*/ 337829 h 1020859"/>
              <a:gd name="connsiteX6" fmla="*/ 834814 w 1315898"/>
              <a:gd name="connsiteY6" fmla="*/ 1020859 h 1020859"/>
              <a:gd name="connsiteX7" fmla="*/ 481084 w 1315898"/>
              <a:gd name="connsiteY7" fmla="*/ 1020859 h 1020859"/>
              <a:gd name="connsiteX8" fmla="*/ 0 w 1315898"/>
              <a:gd name="connsiteY8" fmla="*/ 0 h 1020859"/>
              <a:gd name="connsiteX9" fmla="*/ 353296 w 1315898"/>
              <a:gd name="connsiteY9" fmla="*/ 0 h 1020859"/>
              <a:gd name="connsiteX10" fmla="*/ 353296 w 1315898"/>
              <a:gd name="connsiteY10" fmla="*/ 1020859 h 1020859"/>
              <a:gd name="connsiteX11" fmla="*/ 0 w 1315898"/>
              <a:gd name="connsiteY11" fmla="*/ 1020859 h 102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5898" h="1020859">
                <a:moveTo>
                  <a:pt x="962602" y="690258"/>
                </a:moveTo>
                <a:lnTo>
                  <a:pt x="1315898" y="690258"/>
                </a:lnTo>
                <a:lnTo>
                  <a:pt x="1315898" y="1020859"/>
                </a:lnTo>
                <a:lnTo>
                  <a:pt x="962602" y="1020859"/>
                </a:lnTo>
                <a:close/>
                <a:moveTo>
                  <a:pt x="481084" y="337829"/>
                </a:moveTo>
                <a:lnTo>
                  <a:pt x="834814" y="337829"/>
                </a:lnTo>
                <a:lnTo>
                  <a:pt x="834814" y="1020859"/>
                </a:lnTo>
                <a:lnTo>
                  <a:pt x="481084" y="1020859"/>
                </a:lnTo>
                <a:close/>
                <a:moveTo>
                  <a:pt x="0" y="0"/>
                </a:moveTo>
                <a:lnTo>
                  <a:pt x="353296" y="0"/>
                </a:lnTo>
                <a:lnTo>
                  <a:pt x="353296" y="1020859"/>
                </a:lnTo>
                <a:lnTo>
                  <a:pt x="0" y="102085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rgbClr val="23487C"/>
              </a:solidFill>
              <a:latin typeface="微软雅黑" panose="020B0503020204020204" charset="-122"/>
              <a:ea typeface="微软雅黑" panose="020B0503020204020204" charset="-122"/>
              <a:sym typeface="Bebas" pitchFamily="2" charset="0"/>
            </a:endParaRPr>
          </a:p>
        </p:txBody>
      </p:sp>
      <p:cxnSp>
        <p:nvCxnSpPr>
          <p:cNvPr id="27" name="直接连接符 26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721131"/>
            <a:ext cx="3600000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611239" y="2802093"/>
            <a:ext cx="3600000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6"/>
          <p:cNvSpPr txBox="1"/>
          <p:nvPr/>
        </p:nvSpPr>
        <p:spPr>
          <a:xfrm>
            <a:off x="950069" y="2205003"/>
            <a:ext cx="2773680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官方利率与市场利率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8" grpId="0"/>
      <p:bldP spid="8" grpId="1"/>
      <p:bldP spid="9" grpId="0" animBg="1"/>
      <p:bldP spid="9" grpId="1" animBg="1"/>
      <p:bldP spid="11" grpId="0"/>
      <p:bldP spid="11" grpId="1"/>
      <p:bldP spid="21" grpId="0" animBg="1"/>
      <p:bldP spid="21" grpId="1" animBg="1"/>
      <p:bldP spid="22" grpId="0"/>
      <p:bldP spid="22" grpId="1"/>
      <p:bldP spid="25" grpId="0" animBg="1"/>
      <p:bldP spid="25" grpId="1" animBg="1"/>
      <p:bldP spid="26" grpId="0" animBg="1"/>
      <p:bldP spid="26" grpId="1" animBg="1"/>
      <p:bldP spid="29" grpId="0"/>
      <p:bldP spid="29" grpId="1"/>
    </p:bld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60219102052"/>
  <p:tag name="MH_LIBRARY" val="GRAPHIC"/>
  <p:tag name="MH_TYPE" val="Other"/>
  <p:tag name="MH_ORDER" val="372"/>
</p:tagLst>
</file>

<file path=ppt/tags/tag11.xml><?xml version="1.0" encoding="utf-8"?>
<p:tagLst xmlns:p="http://schemas.openxmlformats.org/presentationml/2006/main">
  <p:tag name="MH" val="20160219102052"/>
  <p:tag name="MH_LIBRARY" val="GRAPHIC"/>
  <p:tag name="MH_TYPE" val="Other"/>
  <p:tag name="MH_ORDER" val="368"/>
</p:tagLst>
</file>

<file path=ppt/tags/tag12.xml><?xml version="1.0" encoding="utf-8"?>
<p:tagLst xmlns:p="http://schemas.openxmlformats.org/presentationml/2006/main">
  <p:tag name="MH" val="20160219102052"/>
  <p:tag name="MH_LIBRARY" val="GRAPHIC"/>
  <p:tag name="MH_TYPE" val="Other"/>
  <p:tag name="MH_ORDER" val="372"/>
</p:tagLst>
</file>

<file path=ppt/tags/tag13.xml><?xml version="1.0" encoding="utf-8"?>
<p:tagLst xmlns:p="http://schemas.openxmlformats.org/presentationml/2006/main">
  <p:tag name="KSO_WM_UNIT_PLACING_PICTURE_USER_VIEWPORT" val="{&quot;height&quot;:6675,&quot;width&quot;:8834}"/>
</p:tagLst>
</file>

<file path=ppt/tags/tag14.xml><?xml version="1.0" encoding="utf-8"?>
<p:tagLst xmlns:p="http://schemas.openxmlformats.org/presentationml/2006/main">
  <p:tag name="MH" val="20151024181304"/>
  <p:tag name="MH_LIBRARY" val="GRAPHIC"/>
  <p:tag name="MH_TYPE" val="Other"/>
  <p:tag name="MH_ORDER" val="9"/>
</p:tagLst>
</file>

<file path=ppt/tags/tag15.xml><?xml version="1.0" encoding="utf-8"?>
<p:tagLst xmlns:p="http://schemas.openxmlformats.org/presentationml/2006/main">
  <p:tag name="MH" val="20151024181304"/>
  <p:tag name="MH_LIBRARY" val="GRAPHIC"/>
  <p:tag name="MH_TYPE" val="Other"/>
  <p:tag name="MH_ORDER" val="10"/>
</p:tagLst>
</file>

<file path=ppt/tags/tag16.xml><?xml version="1.0" encoding="utf-8"?>
<p:tagLst xmlns:p="http://schemas.openxmlformats.org/presentationml/2006/main">
  <p:tag name="MH" val="20151024181304"/>
  <p:tag name="MH_LIBRARY" val="GRAPHIC"/>
  <p:tag name="MH_TYPE" val="Other"/>
  <p:tag name="MH_ORDER" val="11"/>
</p:tagLst>
</file>

<file path=ppt/tags/tag17.xml><?xml version="1.0" encoding="utf-8"?>
<p:tagLst xmlns:p="http://schemas.openxmlformats.org/presentationml/2006/main">
  <p:tag name="MH" val="20151024181304"/>
  <p:tag name="MH_LIBRARY" val="GRAPHIC"/>
  <p:tag name="MH_TYPE" val="Other"/>
  <p:tag name="MH_ORDER" val="12"/>
</p:tagLst>
</file>

<file path=ppt/tags/tag18.xml><?xml version="1.0" encoding="utf-8"?>
<p:tagLst xmlns:p="http://schemas.openxmlformats.org/presentationml/2006/main">
  <p:tag name="MH" val="20151024181304"/>
  <p:tag name="MH_LIBRARY" val="GRAPHIC"/>
  <p:tag name="MH_TYPE" val="Other"/>
  <p:tag name="MH_ORDER" val="13"/>
</p:tagLst>
</file>

<file path=ppt/tags/tag19.xml><?xml version="1.0" encoding="utf-8"?>
<p:tagLst xmlns:p="http://schemas.openxmlformats.org/presentationml/2006/main">
  <p:tag name="MH" val="20151024181304"/>
  <p:tag name="MH_LIBRARY" val="GRAPHIC"/>
  <p:tag name="MH_TYPE" val="Other"/>
  <p:tag name="MH_ORDER" val="14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20.xml><?xml version="1.0" encoding="utf-8"?>
<p:tagLst xmlns:p="http://schemas.openxmlformats.org/presentationml/2006/main">
  <p:tag name="MH" val="20151024181304"/>
  <p:tag name="MH_LIBRARY" val="GRAPHIC"/>
  <p:tag name="MH_TYPE" val="Desc"/>
  <p:tag name="MH_ORDER" val="1"/>
</p:tagLst>
</file>

<file path=ppt/tags/tag21.xml><?xml version="1.0" encoding="utf-8"?>
<p:tagLst xmlns:p="http://schemas.openxmlformats.org/presentationml/2006/main">
  <p:tag name="MH" val="20151024181304"/>
  <p:tag name="MH_LIBRARY" val="GRAPHIC"/>
  <p:tag name="MH_TYPE" val="Other"/>
  <p:tag name="MH_ORDER" val="9"/>
</p:tagLst>
</file>

<file path=ppt/tags/tag22.xml><?xml version="1.0" encoding="utf-8"?>
<p:tagLst xmlns:p="http://schemas.openxmlformats.org/presentationml/2006/main">
  <p:tag name="MH" val="20151024181304"/>
  <p:tag name="MH_LIBRARY" val="GRAPHIC"/>
  <p:tag name="MH_TYPE" val="Other"/>
  <p:tag name="MH_ORDER" val="10"/>
</p:tagLst>
</file>

<file path=ppt/tags/tag23.xml><?xml version="1.0" encoding="utf-8"?>
<p:tagLst xmlns:p="http://schemas.openxmlformats.org/presentationml/2006/main">
  <p:tag name="MH" val="20151024181304"/>
  <p:tag name="MH_LIBRARY" val="GRAPHIC"/>
  <p:tag name="MH_TYPE" val="Other"/>
  <p:tag name="MH_ORDER" val="11"/>
</p:tagLst>
</file>

<file path=ppt/tags/tag24.xml><?xml version="1.0" encoding="utf-8"?>
<p:tagLst xmlns:p="http://schemas.openxmlformats.org/presentationml/2006/main">
  <p:tag name="MH" val="20151024181304"/>
  <p:tag name="MH_LIBRARY" val="GRAPHIC"/>
  <p:tag name="MH_TYPE" val="Other"/>
  <p:tag name="MH_ORDER" val="12"/>
</p:tagLst>
</file>

<file path=ppt/tags/tag25.xml><?xml version="1.0" encoding="utf-8"?>
<p:tagLst xmlns:p="http://schemas.openxmlformats.org/presentationml/2006/main">
  <p:tag name="MH" val="20151024181304"/>
  <p:tag name="MH_LIBRARY" val="GRAPHIC"/>
  <p:tag name="MH_TYPE" val="Other"/>
  <p:tag name="MH_ORDER" val="13"/>
</p:tagLst>
</file>

<file path=ppt/tags/tag26.xml><?xml version="1.0" encoding="utf-8"?>
<p:tagLst xmlns:p="http://schemas.openxmlformats.org/presentationml/2006/main">
  <p:tag name="MH" val="20151024181304"/>
  <p:tag name="MH_LIBRARY" val="GRAPHIC"/>
  <p:tag name="MH_TYPE" val="Other"/>
  <p:tag name="MH_ORDER" val="14"/>
</p:tagLst>
</file>

<file path=ppt/tags/tag27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51024181304"/>
  <p:tag name="MH_LIBRARY" val="GRAPHIC"/>
</p:tagLst>
</file>

<file path=ppt/tags/tag2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51024181304"/>
  <p:tag name="MH_LIBRARY" val="GRAPHIC"/>
</p:tagLst>
</file>

<file path=ppt/tags/tag29.xml><?xml version="1.0" encoding="utf-8"?>
<p:tagLst xmlns:p="http://schemas.openxmlformats.org/presentationml/2006/main">
  <p:tag name="KSO_WM_UNIT_PLACING_PICTURE_USER_VIEWPORT" val="{&quot;height&quot;:5868,&quot;width&quot;:8303}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3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51024181304"/>
  <p:tag name="MH_LIBRARY" val="GRAPHIC"/>
</p:tagLst>
</file>

<file path=ppt/tags/tag3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51024181304"/>
  <p:tag name="MH_LIBRARY" val="GRAPHIC"/>
</p:tagLst>
</file>

<file path=ppt/tags/tag32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51024181304"/>
  <p:tag name="MH_LIBRARY" val="GRAPHIC"/>
</p:tagLst>
</file>

<file path=ppt/tags/tag33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Desc"/>
  <p:tag name="MH" val="20151024181304"/>
  <p:tag name="MH_LIBRARY" val="GRAPHIC"/>
</p:tagLst>
</file>

<file path=ppt/tags/tag34.xml><?xml version="1.0" encoding="utf-8"?>
<p:tagLst xmlns:p="http://schemas.openxmlformats.org/presentationml/2006/main">
  <p:tag name="COMMONDATA" val="eyJoZGlkIjoiMWRjMmE5ZjQ2ODQ1MTc2YmI3NTBmNjllOWYwMWYwNDcifQ=="/>
  <p:tag name="commondata" val="eyJoZGlkIjoiYzc3ZmJlZmQ1MjM0NDJlMjBiYjEyZjk4M2QxZTFjODEifQ==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KSO_WM_UNIT_PLACING_PICTURE_USER_VIEWPORT" val="{&quot;height&quot;:3128,&quot;width&quot;:3128}"/>
</p:tagLst>
</file>

<file path=ppt/tags/tag9.xml><?xml version="1.0" encoding="utf-8"?>
<p:tagLst xmlns:p="http://schemas.openxmlformats.org/presentationml/2006/main">
  <p:tag name="MH" val="20160219102052"/>
  <p:tag name="MH_LIBRARY" val="GRAPHIC"/>
  <p:tag name="MH_TYPE" val="Other"/>
  <p:tag name="MH_ORDER" val="36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3304</Words>
  <Application>WPS 演示</Application>
  <PresentationFormat>自定义</PresentationFormat>
  <Paragraphs>425</Paragraphs>
  <Slides>31</Slides>
  <Notes>23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2" baseType="lpstr">
      <vt:lpstr>Arial</vt:lpstr>
      <vt:lpstr>宋体</vt:lpstr>
      <vt:lpstr>Wingdings</vt:lpstr>
      <vt:lpstr>思源黑体 CN Light</vt:lpstr>
      <vt:lpstr>黑体</vt:lpstr>
      <vt:lpstr>方正粗黑宋简体</vt:lpstr>
      <vt:lpstr>微软雅黑</vt:lpstr>
      <vt:lpstr>思源黑体 CN Regular</vt:lpstr>
      <vt:lpstr>思源宋体 CN Medium</vt:lpstr>
      <vt:lpstr>Times New Roman</vt:lpstr>
      <vt:lpstr>Bebas</vt:lpstr>
      <vt:lpstr>Arial Unicode MS</vt:lpstr>
      <vt:lpstr>Segoe Print</vt:lpstr>
      <vt:lpstr>Arial Narrow</vt:lpstr>
      <vt:lpstr>Lato Light</vt:lpstr>
      <vt:lpstr>Calibri</vt:lpstr>
      <vt:lpstr>思源宋体 CN Heavy</vt:lpstr>
      <vt:lpstr>等线</vt:lpstr>
      <vt:lpstr>Office 主题​​</vt:lpstr>
      <vt:lpstr>1_Office 主题​​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晓静</dc:creator>
  <cp:lastModifiedBy>香樟树</cp:lastModifiedBy>
  <cp:revision>307</cp:revision>
  <dcterms:created xsi:type="dcterms:W3CDTF">2022-01-06T03:07:00Z</dcterms:created>
  <dcterms:modified xsi:type="dcterms:W3CDTF">2024-10-11T04:04:23Z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3773BE81EC5346D08F6EF6C97C55620B</vt:lpwstr>
  </property>
</Properties>
</file>