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6"/>
  </p:notesMasterIdLst>
  <p:sldIdLst>
    <p:sldId id="256" r:id="rId4"/>
    <p:sldId id="699" r:id="rId5"/>
    <p:sldId id="481" r:id="rId7"/>
    <p:sldId id="470" r:id="rId8"/>
    <p:sldId id="700" r:id="rId9"/>
    <p:sldId id="704" r:id="rId10"/>
    <p:sldId id="705" r:id="rId11"/>
    <p:sldId id="706" r:id="rId12"/>
    <p:sldId id="487" r:id="rId13"/>
    <p:sldId id="718" r:id="rId14"/>
    <p:sldId id="720" r:id="rId15"/>
    <p:sldId id="709" r:id="rId16"/>
    <p:sldId id="721" r:id="rId17"/>
    <p:sldId id="722" r:id="rId18"/>
    <p:sldId id="724" r:id="rId19"/>
    <p:sldId id="725" r:id="rId20"/>
    <p:sldId id="726" r:id="rId21"/>
    <p:sldId id="715" r:id="rId22"/>
    <p:sldId id="727" r:id="rId23"/>
    <p:sldId id="728" r:id="rId24"/>
    <p:sldId id="486" r:id="rId25"/>
    <p:sldId id="729" r:id="rId26"/>
    <p:sldId id="730" r:id="rId27"/>
    <p:sldId id="496" r:id="rId28"/>
  </p:sldIdLst>
  <p:sldSz cx="12192000" cy="6858000"/>
  <p:notesSz cx="6858000" cy="9144000"/>
  <p:embeddedFontLst>
    <p:embeddedFont>
      <p:font typeface="方正粗黑宋简体" panose="02000000000000000000" charset="-122"/>
      <p:regular r:id="rId33"/>
    </p:embeddedFont>
    <p:embeddedFont>
      <p:font typeface="微软雅黑" panose="020B0503020204020204" charset="-122"/>
      <p:regular r:id="rId34"/>
    </p:embeddedFont>
    <p:embeddedFont>
      <p:font typeface="等线" panose="02010600030101010101" charset="-122"/>
      <p:regular r:id="rId35"/>
    </p:embeddedFont>
  </p:embeddedFontLst>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8" userDrawn="1">
          <p15:clr>
            <a:srgbClr val="A4A3A4"/>
          </p15:clr>
        </p15:guide>
        <p15:guide id="2" pos="386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D7D31"/>
    <a:srgbClr val="43D58E"/>
    <a:srgbClr val="F4B183"/>
    <a:srgbClr val="2C5568"/>
    <a:srgbClr val="C00000"/>
    <a:srgbClr val="046EA2"/>
    <a:srgbClr val="033E6A"/>
    <a:srgbClr val="86D1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41" d="100"/>
          <a:sy n="41" d="100"/>
        </p:scale>
        <p:origin x="1628" y="604"/>
      </p:cViewPr>
      <p:guideLst>
        <p:guide orient="horz" pos="2098"/>
        <p:guide pos="3862"/>
      </p:guideLst>
    </p:cSldViewPr>
  </p:slideViewPr>
  <p:notesTextViewPr>
    <p:cViewPr>
      <p:scale>
        <a:sx n="1" d="1"/>
        <a:sy n="1" d="1"/>
      </p:scale>
      <p:origin x="0" y="0"/>
    </p:cViewPr>
  </p:notesTextViewPr>
  <p:sorterViewPr>
    <p:cViewPr>
      <p:scale>
        <a:sx n="32" d="100"/>
        <a:sy n="3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6" Type="http://schemas.openxmlformats.org/officeDocument/2006/relationships/tags" Target="tags/tag18.xml"/><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F3A10C64-83F0-48CF-8FE3-0F81FAF67178}"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28AD01E3-C28A-40DC-AEF7-F757DE35034A}"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内容与标题">
    <p:spTree>
      <p:nvGrpSpPr>
        <p:cNvPr id="1" name=""/>
        <p:cNvGrpSpPr/>
        <p:nvPr/>
      </p:nvGrpSpPr>
      <p:grpSpPr>
        <a:xfrm>
          <a:off x="0" y="0"/>
          <a:ext cx="0" cy="0"/>
          <a:chOff x="0" y="0"/>
          <a:chExt cx="0" cy="0"/>
        </a:xfrm>
      </p:grpSpPr>
    </p:spTree>
  </p:cSld>
  <p:clrMapOvr>
    <a:masterClrMapping/>
  </p:clrMapOvr>
  <p:transition spd="slow">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2.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image" Target="../media/image8.png"/><Relationship Id="rId2" Type="http://schemas.openxmlformats.org/officeDocument/2006/relationships/tags" Target="../tags/tag10.xml"/><Relationship Id="rId12" Type="http://schemas.openxmlformats.org/officeDocument/2006/relationships/notesSlide" Target="../notesSlides/notesSlide9.xml"/><Relationship Id="rId11" Type="http://schemas.openxmlformats.org/officeDocument/2006/relationships/slideLayout" Target="../slideLayouts/slideLayout6.xml"/><Relationship Id="rId10" Type="http://schemas.openxmlformats.org/officeDocument/2006/relationships/tags" Target="../tags/tag17.xml"/><Relationship Id="rId1" Type="http://schemas.openxmlformats.org/officeDocument/2006/relationships/tags" Target="../tags/tag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2.jpeg"/><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6074410" y="2013585"/>
            <a:ext cx="5837555" cy="2861310"/>
          </a:xfrm>
          <a:prstGeom prst="rect">
            <a:avLst/>
          </a:prstGeom>
          <a:noFill/>
        </p:spPr>
        <p:txBody>
          <a:bodyPr wrap="square" rtlCol="0">
            <a:spAutoFit/>
          </a:bodyPr>
          <a:lstStyle/>
          <a:p>
            <a:r>
              <a:rPr lang="zh-CN" altLang="en-US" sz="6000" b="1" dirty="0">
                <a:latin typeface="方正粗黑宋简体" panose="02000000000000000000" charset="-122"/>
                <a:ea typeface="方正粗黑宋简体" panose="02000000000000000000" charset="-122"/>
              </a:rPr>
              <a:t>任务一　了解汽车金融服务的诞生</a:t>
            </a:r>
            <a:endParaRPr lang="zh-CN" altLang="en-US" sz="60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030" y="139065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44" name="矩形: 圆角 43"/>
          <p:cNvSpPr/>
          <p:nvPr/>
        </p:nvSpPr>
        <p:spPr>
          <a:xfrm>
            <a:off x="6777147" y="4874895"/>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5" name="文本框 44"/>
          <p:cNvSpPr txBox="1"/>
          <p:nvPr/>
        </p:nvSpPr>
        <p:spPr>
          <a:xfrm>
            <a:off x="6995587" y="4875062"/>
            <a:ext cx="2722880" cy="398780"/>
          </a:xfrm>
          <a:prstGeom prst="rect">
            <a:avLst/>
          </a:prstGeom>
          <a:noFill/>
        </p:spPr>
        <p:txBody>
          <a:bodyPr wrap="none" rtlCol="0">
            <a:spAutoFit/>
          </a:bodyPr>
          <a:lstStyle/>
          <a:p>
            <a:pPr algn="l"/>
            <a:r>
              <a:rPr lang="zh-CN" altLang="en-US" sz="2000" dirty="0">
                <a:solidFill>
                  <a:schemeClr val="bg1"/>
                </a:solidFill>
                <a:latin typeface="微软雅黑" panose="020B0503020204020204" charset="-122"/>
                <a:ea typeface="微软雅黑" panose="020B0503020204020204" charset="-122"/>
              </a:rPr>
              <a:t>模块一　汽车金融服务</a:t>
            </a:r>
            <a:endParaRPr lang="zh-CN" altLang="en-US" sz="2000"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down)">
                                      <p:cBhvr>
                                        <p:cTn id="13" dur="500"/>
                                        <p:tgtEl>
                                          <p:spTgt spid="4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down)">
                                      <p:cBhvr>
                                        <p:cTn id="16" dur="500"/>
                                        <p:tgtEl>
                                          <p:spTgt spid="4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4" grpId="0" bldLvl="0" animBg="1"/>
      <p:bldP spid="45" grpId="0"/>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cxnSp>
        <p:nvCxnSpPr>
          <p:cNvPr id="23" name="直接连接符 22"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37235" y="2350135"/>
            <a:ext cx="323977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37235" y="2431415"/>
            <a:ext cx="323977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TextBox 6"/>
          <p:cNvSpPr txBox="1"/>
          <p:nvPr/>
        </p:nvSpPr>
        <p:spPr>
          <a:xfrm>
            <a:off x="1269365" y="1808480"/>
            <a:ext cx="1991360" cy="460375"/>
          </a:xfrm>
          <a:prstGeom prst="rect">
            <a:avLst/>
          </a:prstGeom>
          <a:noFill/>
          <a:ln>
            <a:noFill/>
          </a:ln>
        </p:spPr>
        <p:txBody>
          <a:bodyPr wrap="none" rtlCol="0">
            <a:spAutoFit/>
          </a:bodyPr>
          <a:p>
            <a:pPr algn="l">
              <a:lnSpc>
                <a:spcPct val="150000"/>
              </a:lnSpc>
              <a:defRPr/>
            </a:pPr>
            <a:r>
              <a:rPr lang="en-US" altLang="zh-CN" sz="1600" b="1" dirty="0">
                <a:solidFill>
                  <a:schemeClr val="accent2"/>
                </a:solidFill>
                <a:latin typeface="微软雅黑" panose="020B0503020204020204" charset="-122"/>
                <a:ea typeface="微软雅黑" panose="020B0503020204020204" charset="-122"/>
                <a:cs typeface="微软雅黑" panose="020B0503020204020204" charset="-122"/>
                <a:sym typeface="+mn-ea"/>
              </a:rPr>
              <a:t>1.</a:t>
            </a:r>
            <a:r>
              <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rPr>
              <a:t>美国汽车金融服务</a:t>
            </a:r>
            <a:endPar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77" name="TextBox 6"/>
          <p:cNvSpPr txBox="1"/>
          <p:nvPr/>
        </p:nvSpPr>
        <p:spPr>
          <a:xfrm>
            <a:off x="737235" y="2409190"/>
            <a:ext cx="10718165" cy="414020"/>
          </a:xfrm>
          <a:prstGeom prst="rect">
            <a:avLst/>
          </a:prstGeom>
          <a:noFill/>
          <a:ln>
            <a:noFill/>
          </a:ln>
        </p:spPr>
        <p:txBody>
          <a:bodyPr wrap="square" rtlCol="0">
            <a:spAutoFit/>
          </a:bodyPr>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汽车信贷起源于20世纪初的美国，大致经历了3个主要历史时期</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9" name="MH_SubTitle_1"/>
          <p:cNvSpPr/>
          <p:nvPr>
            <p:custDataLst>
              <p:tags r:id="rId1"/>
            </p:custDataLst>
          </p:nvPr>
        </p:nvSpPr>
        <p:spPr>
          <a:xfrm>
            <a:off x="2478405" y="3983990"/>
            <a:ext cx="1917065" cy="597535"/>
          </a:xfrm>
          <a:custGeom>
            <a:avLst/>
            <a:gdLst>
              <a:gd name="connsiteX0" fmla="*/ 867833 w 1735666"/>
              <a:gd name="connsiteY0" fmla="*/ 0 h 459312"/>
              <a:gd name="connsiteX1" fmla="*/ 1022348 w 1735666"/>
              <a:gd name="connsiteY1" fmla="*/ 137579 h 459312"/>
              <a:gd name="connsiteX2" fmla="*/ 1735666 w 1735666"/>
              <a:gd name="connsiteY2" fmla="*/ 137579 h 459312"/>
              <a:gd name="connsiteX3" fmla="*/ 1735666 w 1735666"/>
              <a:gd name="connsiteY3" fmla="*/ 459312 h 459312"/>
              <a:gd name="connsiteX4" fmla="*/ 0 w 1735666"/>
              <a:gd name="connsiteY4" fmla="*/ 459312 h 459312"/>
              <a:gd name="connsiteX5" fmla="*/ 0 w 1735666"/>
              <a:gd name="connsiteY5" fmla="*/ 137579 h 459312"/>
              <a:gd name="connsiteX6" fmla="*/ 713318 w 1735666"/>
              <a:gd name="connsiteY6" fmla="*/ 137579 h 45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5666" h="459312">
                <a:moveTo>
                  <a:pt x="867833" y="0"/>
                </a:moveTo>
                <a:lnTo>
                  <a:pt x="1022348" y="137579"/>
                </a:lnTo>
                <a:lnTo>
                  <a:pt x="1735666" y="137579"/>
                </a:lnTo>
                <a:lnTo>
                  <a:pt x="1735666" y="459312"/>
                </a:lnTo>
                <a:lnTo>
                  <a:pt x="0" y="459312"/>
                </a:lnTo>
                <a:lnTo>
                  <a:pt x="0" y="137579"/>
                </a:lnTo>
                <a:lnTo>
                  <a:pt x="713318" y="13757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62549" tIns="319977" rIns="162549" bIns="81275" anchor="b"/>
          <a:lstStyle/>
          <a:p>
            <a:pPr algn="ctr" fontAlgn="auto">
              <a:lnSpc>
                <a:spcPct val="100000"/>
              </a:lnSpc>
              <a:spcBef>
                <a:spcPts val="0"/>
              </a:spcBef>
              <a:defRPr/>
            </a:pPr>
            <a:r>
              <a:rPr lang="zh-CN" altLang="en-US" sz="1800" b="1" dirty="0">
                <a:solidFill>
                  <a:schemeClr val="bg1"/>
                </a:solidFill>
                <a:latin typeface="微软雅黑" panose="020B0503020204020204" charset="-122"/>
                <a:ea typeface="微软雅黑" panose="020B0503020204020204" charset="-122"/>
                <a:sym typeface="+mn-ea"/>
              </a:rPr>
              <a:t>起步阶段</a:t>
            </a:r>
            <a:endParaRPr lang="zh-CN" altLang="en-US" sz="1800" b="1" dirty="0">
              <a:solidFill>
                <a:schemeClr val="bg1"/>
              </a:solidFill>
              <a:latin typeface="微软雅黑" panose="020B0503020204020204" charset="-122"/>
              <a:ea typeface="微软雅黑" panose="020B0503020204020204" charset="-122"/>
              <a:cs typeface="+mn-ea"/>
              <a:sym typeface="+mn-ea"/>
            </a:endParaRPr>
          </a:p>
        </p:txBody>
      </p:sp>
      <p:sp>
        <p:nvSpPr>
          <p:cNvPr id="10" name="MH_SubTitle_2"/>
          <p:cNvSpPr/>
          <p:nvPr>
            <p:custDataLst>
              <p:tags r:id="rId2"/>
            </p:custDataLst>
          </p:nvPr>
        </p:nvSpPr>
        <p:spPr>
          <a:xfrm>
            <a:off x="4973320" y="3983990"/>
            <a:ext cx="1917065" cy="597535"/>
          </a:xfrm>
          <a:custGeom>
            <a:avLst/>
            <a:gdLst>
              <a:gd name="connsiteX0" fmla="*/ 867833 w 1735666"/>
              <a:gd name="connsiteY0" fmla="*/ 0 h 459312"/>
              <a:gd name="connsiteX1" fmla="*/ 1022348 w 1735666"/>
              <a:gd name="connsiteY1" fmla="*/ 137579 h 459312"/>
              <a:gd name="connsiteX2" fmla="*/ 1735666 w 1735666"/>
              <a:gd name="connsiteY2" fmla="*/ 137579 h 459312"/>
              <a:gd name="connsiteX3" fmla="*/ 1735666 w 1735666"/>
              <a:gd name="connsiteY3" fmla="*/ 459312 h 459312"/>
              <a:gd name="connsiteX4" fmla="*/ 0 w 1735666"/>
              <a:gd name="connsiteY4" fmla="*/ 459312 h 459312"/>
              <a:gd name="connsiteX5" fmla="*/ 0 w 1735666"/>
              <a:gd name="connsiteY5" fmla="*/ 137579 h 459312"/>
              <a:gd name="connsiteX6" fmla="*/ 713318 w 1735666"/>
              <a:gd name="connsiteY6" fmla="*/ 137579 h 45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5666" h="459312">
                <a:moveTo>
                  <a:pt x="867833" y="0"/>
                </a:moveTo>
                <a:lnTo>
                  <a:pt x="1022348" y="137579"/>
                </a:lnTo>
                <a:lnTo>
                  <a:pt x="1735666" y="137579"/>
                </a:lnTo>
                <a:lnTo>
                  <a:pt x="1735666" y="459312"/>
                </a:lnTo>
                <a:lnTo>
                  <a:pt x="0" y="459312"/>
                </a:lnTo>
                <a:lnTo>
                  <a:pt x="0" y="137579"/>
                </a:lnTo>
                <a:lnTo>
                  <a:pt x="713318" y="137579"/>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2549" tIns="319977" rIns="162549" bIns="81275" anchor="b"/>
          <a:lstStyle/>
          <a:p>
            <a:pPr algn="ctr">
              <a:spcBef>
                <a:spcPts val="0"/>
              </a:spcBef>
              <a:buClrTx/>
              <a:buSzTx/>
              <a:buFontTx/>
              <a:defRPr/>
            </a:pPr>
            <a:r>
              <a:rPr lang="zh-CN" altLang="en-US" sz="1800" b="1" dirty="0">
                <a:solidFill>
                  <a:schemeClr val="bg1"/>
                </a:solidFill>
                <a:latin typeface="微软雅黑" panose="020B0503020204020204" charset="-122"/>
                <a:ea typeface="微软雅黑" panose="020B0503020204020204" charset="-122"/>
                <a:sym typeface="+mn-ea"/>
              </a:rPr>
              <a:t>发展阶段</a:t>
            </a:r>
            <a:endParaRPr lang="zh-CN" altLang="en-US" sz="1800" b="1" dirty="0">
              <a:solidFill>
                <a:schemeClr val="bg1"/>
              </a:solidFill>
              <a:latin typeface="微软雅黑" panose="020B0503020204020204" charset="-122"/>
              <a:ea typeface="微软雅黑" panose="020B0503020204020204" charset="-122"/>
              <a:sym typeface="+mn-ea"/>
            </a:endParaRPr>
          </a:p>
        </p:txBody>
      </p:sp>
      <p:sp>
        <p:nvSpPr>
          <p:cNvPr id="30" name="MH_Text_2"/>
          <p:cNvSpPr/>
          <p:nvPr>
            <p:custDataLst>
              <p:tags r:id="rId3"/>
            </p:custDataLst>
          </p:nvPr>
        </p:nvSpPr>
        <p:spPr>
          <a:xfrm>
            <a:off x="4991100" y="4667885"/>
            <a:ext cx="2005330" cy="810260"/>
          </a:xfrm>
          <a:prstGeom prst="rect">
            <a:avLst/>
          </a:prstGeom>
          <a:solidFill>
            <a:schemeClr val="bg1">
              <a:lumMod val="8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2549" tIns="81275" rIns="162549" bIns="81275" anchor="ctr">
            <a:noAutofit/>
          </a:bodyPr>
          <a:lstStyle/>
          <a:p>
            <a:pPr>
              <a:lnSpc>
                <a:spcPct val="150000"/>
              </a:lnSpc>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20世纪50~90年代</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1" name="MH_SubTitle_3"/>
          <p:cNvSpPr/>
          <p:nvPr>
            <p:custDataLst>
              <p:tags r:id="rId4"/>
            </p:custDataLst>
          </p:nvPr>
        </p:nvSpPr>
        <p:spPr>
          <a:xfrm>
            <a:off x="7486650" y="3957955"/>
            <a:ext cx="1917065" cy="597535"/>
          </a:xfrm>
          <a:custGeom>
            <a:avLst/>
            <a:gdLst>
              <a:gd name="connsiteX0" fmla="*/ 867833 w 1735666"/>
              <a:gd name="connsiteY0" fmla="*/ 0 h 459312"/>
              <a:gd name="connsiteX1" fmla="*/ 1022348 w 1735666"/>
              <a:gd name="connsiteY1" fmla="*/ 137579 h 459312"/>
              <a:gd name="connsiteX2" fmla="*/ 1735666 w 1735666"/>
              <a:gd name="connsiteY2" fmla="*/ 137579 h 459312"/>
              <a:gd name="connsiteX3" fmla="*/ 1735666 w 1735666"/>
              <a:gd name="connsiteY3" fmla="*/ 459312 h 459312"/>
              <a:gd name="connsiteX4" fmla="*/ 0 w 1735666"/>
              <a:gd name="connsiteY4" fmla="*/ 459312 h 459312"/>
              <a:gd name="connsiteX5" fmla="*/ 0 w 1735666"/>
              <a:gd name="connsiteY5" fmla="*/ 137579 h 459312"/>
              <a:gd name="connsiteX6" fmla="*/ 713318 w 1735666"/>
              <a:gd name="connsiteY6" fmla="*/ 137579 h 45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5666" h="459312">
                <a:moveTo>
                  <a:pt x="867833" y="0"/>
                </a:moveTo>
                <a:lnTo>
                  <a:pt x="1022348" y="137579"/>
                </a:lnTo>
                <a:lnTo>
                  <a:pt x="1735666" y="137579"/>
                </a:lnTo>
                <a:lnTo>
                  <a:pt x="1735666" y="459312"/>
                </a:lnTo>
                <a:lnTo>
                  <a:pt x="0" y="459312"/>
                </a:lnTo>
                <a:lnTo>
                  <a:pt x="0" y="137579"/>
                </a:lnTo>
                <a:lnTo>
                  <a:pt x="713318" y="13757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62549" tIns="319977" rIns="162549" bIns="81275" anchor="b"/>
          <a:lstStyle/>
          <a:p>
            <a:pPr algn="ctr">
              <a:defRPr/>
            </a:pPr>
            <a:r>
              <a:rPr lang="zh-CN" altLang="en-US" sz="1860" b="1" dirty="0">
                <a:solidFill>
                  <a:schemeClr val="bg1"/>
                </a:solidFill>
                <a:latin typeface="微软雅黑" panose="020B0503020204020204" charset="-122"/>
                <a:ea typeface="微软雅黑" panose="020B0503020204020204" charset="-122"/>
                <a:sym typeface="+mn-ea"/>
              </a:rPr>
              <a:t>成熟阶段</a:t>
            </a:r>
            <a:endParaRPr lang="zh-CN" altLang="en-US" sz="1860" b="1" dirty="0">
              <a:solidFill>
                <a:schemeClr val="bg1"/>
              </a:solidFill>
              <a:latin typeface="微软雅黑" panose="020B0503020204020204" charset="-122"/>
              <a:ea typeface="微软雅黑" panose="020B0503020204020204" charset="-122"/>
              <a:cs typeface="+mn-ea"/>
              <a:sym typeface="+mn-ea"/>
            </a:endParaRPr>
          </a:p>
        </p:txBody>
      </p:sp>
      <p:sp>
        <p:nvSpPr>
          <p:cNvPr id="12" name="MH_Text_3"/>
          <p:cNvSpPr/>
          <p:nvPr>
            <p:custDataLst>
              <p:tags r:id="rId5"/>
            </p:custDataLst>
          </p:nvPr>
        </p:nvSpPr>
        <p:spPr>
          <a:xfrm>
            <a:off x="7486650" y="4667885"/>
            <a:ext cx="2005330" cy="810260"/>
          </a:xfrm>
          <a:prstGeom prst="rect">
            <a:avLst/>
          </a:prstGeom>
          <a:solidFill>
            <a:schemeClr val="bg1">
              <a:lumMod val="8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2549" tIns="81275" rIns="162549" bIns="81275" anchor="ctr">
            <a:noAutofit/>
          </a:bodyPr>
          <a:lstStyle/>
          <a:p>
            <a:pPr lvl="0">
              <a:lnSpc>
                <a:spcPct val="150000"/>
              </a:lnSpc>
              <a:defRPr/>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20世纪90年代之后</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3" name="MH_Text_2"/>
          <p:cNvSpPr/>
          <p:nvPr>
            <p:custDataLst>
              <p:tags r:id="rId6"/>
            </p:custDataLst>
          </p:nvPr>
        </p:nvSpPr>
        <p:spPr>
          <a:xfrm>
            <a:off x="2495550" y="4667885"/>
            <a:ext cx="2005330" cy="810260"/>
          </a:xfrm>
          <a:prstGeom prst="rect">
            <a:avLst/>
          </a:prstGeom>
          <a:solidFill>
            <a:schemeClr val="bg1">
              <a:lumMod val="8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2549" tIns="81275" rIns="162549" bIns="81275" anchor="ctr">
            <a:noAutofit/>
          </a:bodyPr>
          <a:lstStyle/>
          <a:p>
            <a:pPr>
              <a:lnSpc>
                <a:spcPct val="150000"/>
              </a:lnSpc>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20世纪初至第二次世界大战结束</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4" name="MH_Other_1"/>
          <p:cNvSpPr/>
          <p:nvPr>
            <p:custDataLst>
              <p:tags r:id="rId7"/>
            </p:custDataLst>
          </p:nvPr>
        </p:nvSpPr>
        <p:spPr>
          <a:xfrm>
            <a:off x="2177415" y="3387090"/>
            <a:ext cx="7632065" cy="6477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2549" tIns="81275" rIns="162549" bIns="81275" anchor="ctr">
            <a:normAutofit fontScale="25000" lnSpcReduction="20000"/>
          </a:bodyPr>
          <a:lstStyle/>
          <a:p>
            <a:pPr algn="ctr">
              <a:defRPr/>
            </a:pPr>
            <a:r>
              <a:rPr lang="en-US" altLang="zh-CN" sz="535">
                <a:solidFill>
                  <a:srgbClr val="FFFFFF"/>
                </a:solidFill>
                <a:latin typeface="微软雅黑" panose="020B0503020204020204" charset="-122"/>
                <a:ea typeface="微软雅黑" panose="020B0503020204020204" charset="-122"/>
                <a:cs typeface="+mn-ea"/>
                <a:sym typeface="+mn-lt"/>
              </a:rPr>
              <a:t>0</a:t>
            </a:r>
            <a:endParaRPr lang="en-US" altLang="zh-CN" sz="535">
              <a:solidFill>
                <a:srgbClr val="FFFFFF"/>
              </a:solidFill>
              <a:latin typeface="微软雅黑" panose="020B0503020204020204" charset="-122"/>
              <a:ea typeface="微软雅黑" panose="020B0503020204020204" charset="-122"/>
              <a:cs typeface="+mn-ea"/>
              <a:sym typeface="+mn-lt"/>
            </a:endParaRPr>
          </a:p>
        </p:txBody>
      </p:sp>
      <p:grpSp>
        <p:nvGrpSpPr>
          <p:cNvPr id="15" name="组合 14"/>
          <p:cNvGrpSpPr/>
          <p:nvPr/>
        </p:nvGrpSpPr>
        <p:grpSpPr>
          <a:xfrm rot="0">
            <a:off x="2967990" y="2882265"/>
            <a:ext cx="908050" cy="908050"/>
            <a:chOff x="1837356" y="2211757"/>
            <a:chExt cx="1110654" cy="1110191"/>
          </a:xfrm>
        </p:grpSpPr>
        <p:sp>
          <p:nvSpPr>
            <p:cNvPr id="16" name="椭圆 15"/>
            <p:cNvSpPr/>
            <p:nvPr/>
          </p:nvSpPr>
          <p:spPr bwMode="auto">
            <a:xfrm>
              <a:off x="1837356" y="2211757"/>
              <a:ext cx="1110654" cy="1110191"/>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prstClr val="white"/>
                </a:solidFill>
                <a:latin typeface="微软雅黑" panose="020B0503020204020204" charset="-122"/>
                <a:ea typeface="微软雅黑" panose="020B0503020204020204" charset="-122"/>
              </a:endParaRPr>
            </a:p>
          </p:txBody>
        </p:sp>
        <p:sp>
          <p:nvSpPr>
            <p:cNvPr id="17" name="椭圆 16"/>
            <p:cNvSpPr/>
            <p:nvPr/>
          </p:nvSpPr>
          <p:spPr>
            <a:xfrm>
              <a:off x="2012273" y="2386442"/>
              <a:ext cx="760820" cy="760820"/>
            </a:xfrm>
            <a:prstGeom prst="ellipse">
              <a:avLst/>
            </a:prstGeom>
            <a:solidFill>
              <a:schemeClr val="accent4"/>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18" name="KSO_Shape"/>
            <p:cNvSpPr/>
            <p:nvPr/>
          </p:nvSpPr>
          <p:spPr bwMode="auto">
            <a:xfrm>
              <a:off x="2195551" y="2569720"/>
              <a:ext cx="394264" cy="394264"/>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3200">
                <a:latin typeface="微软雅黑" panose="020B0503020204020204" charset="-122"/>
                <a:ea typeface="微软雅黑" panose="020B0503020204020204" charset="-122"/>
              </a:endParaRPr>
            </a:p>
          </p:txBody>
        </p:sp>
      </p:grpSp>
      <p:grpSp>
        <p:nvGrpSpPr>
          <p:cNvPr id="19" name="组合 18"/>
          <p:cNvGrpSpPr/>
          <p:nvPr/>
        </p:nvGrpSpPr>
        <p:grpSpPr>
          <a:xfrm rot="0">
            <a:off x="5477510" y="2863215"/>
            <a:ext cx="908050" cy="908050"/>
            <a:chOff x="4055699" y="2211725"/>
            <a:chExt cx="1110654" cy="1110191"/>
          </a:xfrm>
        </p:grpSpPr>
        <p:grpSp>
          <p:nvGrpSpPr>
            <p:cNvPr id="21" name="组合 20"/>
            <p:cNvGrpSpPr/>
            <p:nvPr/>
          </p:nvGrpSpPr>
          <p:grpSpPr>
            <a:xfrm>
              <a:off x="4055699" y="2211725"/>
              <a:ext cx="1110654" cy="1110191"/>
              <a:chOff x="1837356" y="2211757"/>
              <a:chExt cx="1110654" cy="1110191"/>
            </a:xfrm>
          </p:grpSpPr>
          <p:sp>
            <p:nvSpPr>
              <p:cNvPr id="22" name="椭圆 21"/>
              <p:cNvSpPr/>
              <p:nvPr/>
            </p:nvSpPr>
            <p:spPr bwMode="auto">
              <a:xfrm>
                <a:off x="1837356" y="2211757"/>
                <a:ext cx="1110654" cy="1110191"/>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prstClr val="white"/>
                  </a:solidFill>
                  <a:latin typeface="微软雅黑" panose="020B0503020204020204" charset="-122"/>
                  <a:ea typeface="微软雅黑" panose="020B0503020204020204" charset="-122"/>
                </a:endParaRPr>
              </a:p>
            </p:txBody>
          </p:sp>
          <p:sp>
            <p:nvSpPr>
              <p:cNvPr id="25" name="椭圆 24"/>
              <p:cNvSpPr/>
              <p:nvPr/>
            </p:nvSpPr>
            <p:spPr>
              <a:xfrm>
                <a:off x="2012273" y="2386442"/>
                <a:ext cx="760820" cy="760820"/>
              </a:xfrm>
              <a:prstGeom prst="ellipse">
                <a:avLst/>
              </a:prstGeom>
              <a:solidFill>
                <a:schemeClr val="bg2">
                  <a:lumMod val="75000"/>
                </a:schemeClr>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lumMod val="65000"/>
                      <a:lumOff val="35000"/>
                    </a:schemeClr>
                  </a:solidFill>
                  <a:latin typeface="微软雅黑" panose="020B0503020204020204" charset="-122"/>
                  <a:ea typeface="微软雅黑" panose="020B0503020204020204" charset="-122"/>
                  <a:cs typeface="+mn-ea"/>
                  <a:sym typeface="+mn-lt"/>
                </a:endParaRPr>
              </a:p>
            </p:txBody>
          </p:sp>
        </p:grpSp>
        <p:sp>
          <p:nvSpPr>
            <p:cNvPr id="28" name="KSO_Shape"/>
            <p:cNvSpPr/>
            <p:nvPr/>
          </p:nvSpPr>
          <p:spPr bwMode="auto">
            <a:xfrm>
              <a:off x="4405596" y="2560298"/>
              <a:ext cx="410860" cy="413045"/>
            </a:xfrm>
            <a:custGeom>
              <a:avLst/>
              <a:gdLst>
                <a:gd name="T0" fmla="*/ 942322 w 3841"/>
                <a:gd name="T1" fmla="*/ 1696878 h 3861"/>
                <a:gd name="T2" fmla="*/ 612206 w 3841"/>
                <a:gd name="T3" fmla="*/ 1630196 h 3861"/>
                <a:gd name="T4" fmla="*/ 0 w 3841"/>
                <a:gd name="T5" fmla="*/ 1797599 h 3861"/>
                <a:gd name="T6" fmla="*/ 282090 w 3841"/>
                <a:gd name="T7" fmla="*/ 1380724 h 3861"/>
                <a:gd name="T8" fmla="*/ 93719 w 3841"/>
                <a:gd name="T9" fmla="*/ 848206 h 3861"/>
                <a:gd name="T10" fmla="*/ 942322 w 3841"/>
                <a:gd name="T11" fmla="*/ 0 h 3861"/>
                <a:gd name="T12" fmla="*/ 1790924 w 3841"/>
                <a:gd name="T13" fmla="*/ 848206 h 3861"/>
                <a:gd name="T14" fmla="*/ 942322 w 3841"/>
                <a:gd name="T15" fmla="*/ 1696878 h 3861"/>
                <a:gd name="T16" fmla="*/ 682146 w 3841"/>
                <a:gd name="T17" fmla="*/ 1245496 h 3861"/>
                <a:gd name="T18" fmla="*/ 803375 w 3841"/>
                <a:gd name="T19" fmla="*/ 1371398 h 3861"/>
                <a:gd name="T20" fmla="*/ 956776 w 3841"/>
                <a:gd name="T21" fmla="*/ 1221248 h 3861"/>
                <a:gd name="T22" fmla="*/ 830884 w 3841"/>
                <a:gd name="T23" fmla="*/ 1092082 h 3861"/>
                <a:gd name="T24" fmla="*/ 682146 w 3841"/>
                <a:gd name="T25" fmla="*/ 1245496 h 3861"/>
                <a:gd name="T26" fmla="*/ 988948 w 3841"/>
                <a:gd name="T27" fmla="*/ 301698 h 3861"/>
                <a:gd name="T28" fmla="*/ 729705 w 3841"/>
                <a:gd name="T29" fmla="*/ 367913 h 3861"/>
                <a:gd name="T30" fmla="*/ 758613 w 3841"/>
                <a:gd name="T31" fmla="*/ 522726 h 3861"/>
                <a:gd name="T32" fmla="*/ 926002 w 3841"/>
                <a:gd name="T33" fmla="*/ 479826 h 3861"/>
                <a:gd name="T34" fmla="*/ 1015059 w 3841"/>
                <a:gd name="T35" fmla="*/ 553502 h 3861"/>
                <a:gd name="T36" fmla="*/ 892431 w 3841"/>
                <a:gd name="T37" fmla="*/ 723703 h 3861"/>
                <a:gd name="T38" fmla="*/ 752552 w 3841"/>
                <a:gd name="T39" fmla="*/ 978771 h 3861"/>
                <a:gd name="T40" fmla="*/ 747889 w 3841"/>
                <a:gd name="T41" fmla="*/ 1018406 h 3861"/>
                <a:gd name="T42" fmla="*/ 962837 w 3841"/>
                <a:gd name="T43" fmla="*/ 1018406 h 3861"/>
                <a:gd name="T44" fmla="*/ 970298 w 3841"/>
                <a:gd name="T45" fmla="*/ 981568 h 3861"/>
                <a:gd name="T46" fmla="*/ 1074741 w 3841"/>
                <a:gd name="T47" fmla="*/ 800643 h 3861"/>
                <a:gd name="T48" fmla="*/ 1242130 w 3841"/>
                <a:gd name="T49" fmla="*/ 510602 h 3861"/>
                <a:gd name="T50" fmla="*/ 988948 w 3841"/>
                <a:gd name="T51" fmla="*/ 301698 h 386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841" h="3861">
                  <a:moveTo>
                    <a:pt x="2021" y="3639"/>
                  </a:moveTo>
                  <a:cubicBezTo>
                    <a:pt x="1770" y="3639"/>
                    <a:pt x="1531" y="3588"/>
                    <a:pt x="1313" y="3496"/>
                  </a:cubicBezTo>
                  <a:cubicBezTo>
                    <a:pt x="830" y="3861"/>
                    <a:pt x="0" y="3855"/>
                    <a:pt x="0" y="3855"/>
                  </a:cubicBezTo>
                  <a:cubicBezTo>
                    <a:pt x="0" y="3855"/>
                    <a:pt x="417" y="3566"/>
                    <a:pt x="605" y="2961"/>
                  </a:cubicBezTo>
                  <a:cubicBezTo>
                    <a:pt x="352" y="2648"/>
                    <a:pt x="201" y="2252"/>
                    <a:pt x="201" y="1819"/>
                  </a:cubicBezTo>
                  <a:cubicBezTo>
                    <a:pt x="201" y="814"/>
                    <a:pt x="1016" y="0"/>
                    <a:pt x="2021" y="0"/>
                  </a:cubicBezTo>
                  <a:cubicBezTo>
                    <a:pt x="3026" y="0"/>
                    <a:pt x="3841" y="814"/>
                    <a:pt x="3841" y="1819"/>
                  </a:cubicBezTo>
                  <a:cubicBezTo>
                    <a:pt x="3841" y="2824"/>
                    <a:pt x="3026" y="3639"/>
                    <a:pt x="2021" y="3639"/>
                  </a:cubicBezTo>
                  <a:close/>
                  <a:moveTo>
                    <a:pt x="1463" y="2671"/>
                  </a:moveTo>
                  <a:cubicBezTo>
                    <a:pt x="1463" y="2826"/>
                    <a:pt x="1568" y="2941"/>
                    <a:pt x="1723" y="2941"/>
                  </a:cubicBezTo>
                  <a:cubicBezTo>
                    <a:pt x="1917" y="2941"/>
                    <a:pt x="2052" y="2806"/>
                    <a:pt x="2052" y="2619"/>
                  </a:cubicBezTo>
                  <a:cubicBezTo>
                    <a:pt x="2052" y="2457"/>
                    <a:pt x="1940" y="2342"/>
                    <a:pt x="1782" y="2342"/>
                  </a:cubicBezTo>
                  <a:cubicBezTo>
                    <a:pt x="1595" y="2342"/>
                    <a:pt x="1463" y="2497"/>
                    <a:pt x="1463" y="2671"/>
                  </a:cubicBezTo>
                  <a:close/>
                  <a:moveTo>
                    <a:pt x="2121" y="647"/>
                  </a:moveTo>
                  <a:cubicBezTo>
                    <a:pt x="1874" y="647"/>
                    <a:pt x="1687" y="716"/>
                    <a:pt x="1565" y="789"/>
                  </a:cubicBezTo>
                  <a:cubicBezTo>
                    <a:pt x="1627" y="1121"/>
                    <a:pt x="1627" y="1121"/>
                    <a:pt x="1627" y="1121"/>
                  </a:cubicBezTo>
                  <a:cubicBezTo>
                    <a:pt x="1720" y="1065"/>
                    <a:pt x="1838" y="1029"/>
                    <a:pt x="1986" y="1029"/>
                  </a:cubicBezTo>
                  <a:cubicBezTo>
                    <a:pt x="2134" y="1032"/>
                    <a:pt x="2177" y="1101"/>
                    <a:pt x="2177" y="1187"/>
                  </a:cubicBezTo>
                  <a:cubicBezTo>
                    <a:pt x="2177" y="1302"/>
                    <a:pt x="2042" y="1414"/>
                    <a:pt x="1914" y="1552"/>
                  </a:cubicBezTo>
                  <a:cubicBezTo>
                    <a:pt x="1729" y="1747"/>
                    <a:pt x="1641" y="1921"/>
                    <a:pt x="1614" y="2099"/>
                  </a:cubicBezTo>
                  <a:cubicBezTo>
                    <a:pt x="1611" y="2125"/>
                    <a:pt x="1608" y="2155"/>
                    <a:pt x="1604" y="2184"/>
                  </a:cubicBezTo>
                  <a:cubicBezTo>
                    <a:pt x="2065" y="2184"/>
                    <a:pt x="2065" y="2184"/>
                    <a:pt x="2065" y="2184"/>
                  </a:cubicBezTo>
                  <a:cubicBezTo>
                    <a:pt x="2072" y="2155"/>
                    <a:pt x="2075" y="2128"/>
                    <a:pt x="2081" y="2105"/>
                  </a:cubicBezTo>
                  <a:cubicBezTo>
                    <a:pt x="2111" y="1957"/>
                    <a:pt x="2177" y="1845"/>
                    <a:pt x="2305" y="1717"/>
                  </a:cubicBezTo>
                  <a:cubicBezTo>
                    <a:pt x="2490" y="1526"/>
                    <a:pt x="2664" y="1358"/>
                    <a:pt x="2664" y="1095"/>
                  </a:cubicBezTo>
                  <a:cubicBezTo>
                    <a:pt x="2664" y="825"/>
                    <a:pt x="2437" y="647"/>
                    <a:pt x="2121" y="647"/>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3200">
                <a:latin typeface="微软雅黑" panose="020B0503020204020204" charset="-122"/>
                <a:ea typeface="微软雅黑" panose="020B0503020204020204" charset="-122"/>
              </a:endParaRPr>
            </a:p>
          </p:txBody>
        </p:sp>
      </p:grpSp>
      <p:grpSp>
        <p:nvGrpSpPr>
          <p:cNvPr id="29" name="组合 28"/>
          <p:cNvGrpSpPr/>
          <p:nvPr/>
        </p:nvGrpSpPr>
        <p:grpSpPr>
          <a:xfrm rot="0">
            <a:off x="7998460" y="2882265"/>
            <a:ext cx="908050" cy="908050"/>
            <a:chOff x="6273018" y="2211725"/>
            <a:chExt cx="1110654" cy="1110191"/>
          </a:xfrm>
        </p:grpSpPr>
        <p:grpSp>
          <p:nvGrpSpPr>
            <p:cNvPr id="31" name="组合 30"/>
            <p:cNvGrpSpPr/>
            <p:nvPr/>
          </p:nvGrpSpPr>
          <p:grpSpPr>
            <a:xfrm>
              <a:off x="6273018" y="2211725"/>
              <a:ext cx="1110654" cy="1110191"/>
              <a:chOff x="1837356" y="2211757"/>
              <a:chExt cx="1110654" cy="1110191"/>
            </a:xfrm>
          </p:grpSpPr>
          <p:sp>
            <p:nvSpPr>
              <p:cNvPr id="49" name="椭圆 48"/>
              <p:cNvSpPr/>
              <p:nvPr/>
            </p:nvSpPr>
            <p:spPr bwMode="auto">
              <a:xfrm>
                <a:off x="1837356" y="2211757"/>
                <a:ext cx="1110654" cy="1110191"/>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prstClr val="white"/>
                  </a:solidFill>
                  <a:latin typeface="微软雅黑" panose="020B0503020204020204" charset="-122"/>
                  <a:ea typeface="微软雅黑" panose="020B0503020204020204" charset="-122"/>
                </a:endParaRPr>
              </a:p>
            </p:txBody>
          </p:sp>
          <p:sp>
            <p:nvSpPr>
              <p:cNvPr id="50" name="椭圆 49"/>
              <p:cNvSpPr/>
              <p:nvPr/>
            </p:nvSpPr>
            <p:spPr>
              <a:xfrm>
                <a:off x="2012273" y="2386442"/>
                <a:ext cx="760820" cy="760820"/>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solidFill>
                    <a:schemeClr val="tx1">
                      <a:lumMod val="65000"/>
                      <a:lumOff val="35000"/>
                    </a:schemeClr>
                  </a:solidFill>
                  <a:latin typeface="微软雅黑" panose="020B0503020204020204" charset="-122"/>
                  <a:ea typeface="微软雅黑" panose="020B0503020204020204" charset="-122"/>
                  <a:cs typeface="+mn-ea"/>
                  <a:sym typeface="+mn-lt"/>
                </a:endParaRPr>
              </a:p>
            </p:txBody>
          </p:sp>
        </p:grpSp>
        <p:sp>
          <p:nvSpPr>
            <p:cNvPr id="51" name="KSO_Shape"/>
            <p:cNvSpPr/>
            <p:nvPr/>
          </p:nvSpPr>
          <p:spPr bwMode="auto">
            <a:xfrm>
              <a:off x="6709036" y="2530563"/>
              <a:ext cx="238619" cy="472515"/>
            </a:xfrm>
            <a:custGeom>
              <a:avLst/>
              <a:gdLst>
                <a:gd name="T0" fmla="*/ 958320 w 3223"/>
                <a:gd name="T1" fmla="*/ 1472914 h 6384"/>
                <a:gd name="T2" fmla="*/ 945503 w 3223"/>
                <a:gd name="T3" fmla="*/ 1543933 h 6384"/>
                <a:gd name="T4" fmla="*/ 922849 w 3223"/>
                <a:gd name="T5" fmla="*/ 1611074 h 6384"/>
                <a:gd name="T6" fmla="*/ 890955 w 3223"/>
                <a:gd name="T7" fmla="*/ 1673141 h 6384"/>
                <a:gd name="T8" fmla="*/ 851012 w 3223"/>
                <a:gd name="T9" fmla="*/ 1729838 h 6384"/>
                <a:gd name="T10" fmla="*/ 803320 w 3223"/>
                <a:gd name="T11" fmla="*/ 1779671 h 6384"/>
                <a:gd name="T12" fmla="*/ 748772 w 3223"/>
                <a:gd name="T13" fmla="*/ 1822939 h 6384"/>
                <a:gd name="T14" fmla="*/ 688560 w 3223"/>
                <a:gd name="T15" fmla="*/ 1857256 h 6384"/>
                <a:gd name="T16" fmla="*/ 623281 w 3223"/>
                <a:gd name="T17" fmla="*/ 1883217 h 6384"/>
                <a:gd name="T18" fmla="*/ 553531 w 3223"/>
                <a:gd name="T19" fmla="*/ 1899330 h 6384"/>
                <a:gd name="T20" fmla="*/ 480203 w 3223"/>
                <a:gd name="T21" fmla="*/ 1905000 h 6384"/>
                <a:gd name="T22" fmla="*/ 419396 w 3223"/>
                <a:gd name="T23" fmla="*/ 1900822 h 6384"/>
                <a:gd name="T24" fmla="*/ 348751 w 3223"/>
                <a:gd name="T25" fmla="*/ 1886499 h 6384"/>
                <a:gd name="T26" fmla="*/ 282578 w 3223"/>
                <a:gd name="T27" fmla="*/ 1862627 h 6384"/>
                <a:gd name="T28" fmla="*/ 221472 w 3223"/>
                <a:gd name="T29" fmla="*/ 1828907 h 6384"/>
                <a:gd name="T30" fmla="*/ 166029 w 3223"/>
                <a:gd name="T31" fmla="*/ 1787728 h 6384"/>
                <a:gd name="T32" fmla="*/ 117145 w 3223"/>
                <a:gd name="T33" fmla="*/ 1738790 h 6384"/>
                <a:gd name="T34" fmla="*/ 75712 w 3223"/>
                <a:gd name="T35" fmla="*/ 1683287 h 6384"/>
                <a:gd name="T36" fmla="*/ 42327 w 3223"/>
                <a:gd name="T37" fmla="*/ 1621816 h 6384"/>
                <a:gd name="T38" fmla="*/ 18183 w 3223"/>
                <a:gd name="T39" fmla="*/ 1555571 h 6384"/>
                <a:gd name="T40" fmla="*/ 3875 w 3223"/>
                <a:gd name="T41" fmla="*/ 1485148 h 6384"/>
                <a:gd name="T42" fmla="*/ 0 w 3223"/>
                <a:gd name="T43" fmla="*/ 1423976 h 6384"/>
                <a:gd name="T44" fmla="*/ 4173 w 3223"/>
                <a:gd name="T45" fmla="*/ 1361013 h 6384"/>
                <a:gd name="T46" fmla="*/ 16096 w 3223"/>
                <a:gd name="T47" fmla="*/ 1300139 h 6384"/>
                <a:gd name="T48" fmla="*/ 35471 w 3223"/>
                <a:gd name="T49" fmla="*/ 1243144 h 6384"/>
                <a:gd name="T50" fmla="*/ 61702 w 3223"/>
                <a:gd name="T51" fmla="*/ 1188835 h 6384"/>
                <a:gd name="T52" fmla="*/ 118635 w 3223"/>
                <a:gd name="T53" fmla="*/ 1108266 h 6384"/>
                <a:gd name="T54" fmla="*/ 207164 w 3223"/>
                <a:gd name="T55" fmla="*/ 1029189 h 6384"/>
                <a:gd name="T56" fmla="*/ 285559 w 3223"/>
                <a:gd name="T57" fmla="*/ 985623 h 6384"/>
                <a:gd name="T58" fmla="*/ 341895 w 3223"/>
                <a:gd name="T59" fmla="*/ 964436 h 6384"/>
                <a:gd name="T60" fmla="*/ 589002 w 3223"/>
                <a:gd name="T61" fmla="*/ 103247 h 6384"/>
                <a:gd name="T62" fmla="*/ 599137 w 3223"/>
                <a:gd name="T63" fmla="*/ 959065 h 6384"/>
                <a:gd name="T64" fmla="*/ 656964 w 3223"/>
                <a:gd name="T65" fmla="*/ 977566 h 6384"/>
                <a:gd name="T66" fmla="*/ 719858 w 3223"/>
                <a:gd name="T67" fmla="*/ 1008301 h 6384"/>
                <a:gd name="T68" fmla="*/ 814647 w 3223"/>
                <a:gd name="T69" fmla="*/ 1079619 h 6384"/>
                <a:gd name="T70" fmla="*/ 889166 w 3223"/>
                <a:gd name="T71" fmla="*/ 1171527 h 6384"/>
                <a:gd name="T72" fmla="*/ 917186 w 3223"/>
                <a:gd name="T73" fmla="*/ 1224344 h 6384"/>
                <a:gd name="T74" fmla="*/ 938945 w 3223"/>
                <a:gd name="T75" fmla="*/ 1281041 h 6384"/>
                <a:gd name="T76" fmla="*/ 953551 w 3223"/>
                <a:gd name="T77" fmla="*/ 1340125 h 6384"/>
                <a:gd name="T78" fmla="*/ 960407 w 3223"/>
                <a:gd name="T79" fmla="*/ 1402491 h 6384"/>
                <a:gd name="T80" fmla="*/ 471559 w 3223"/>
                <a:gd name="T81" fmla="*/ 1425766 h 6384"/>
                <a:gd name="T82" fmla="*/ 422674 w 3223"/>
                <a:gd name="T83" fmla="*/ 1435613 h 6384"/>
                <a:gd name="T84" fmla="*/ 380049 w 3223"/>
                <a:gd name="T85" fmla="*/ 1458889 h 6384"/>
                <a:gd name="T86" fmla="*/ 346068 w 3223"/>
                <a:gd name="T87" fmla="*/ 1492906 h 6384"/>
                <a:gd name="T88" fmla="*/ 322818 w 3223"/>
                <a:gd name="T89" fmla="*/ 1535578 h 6384"/>
                <a:gd name="T90" fmla="*/ 312982 w 3223"/>
                <a:gd name="T91" fmla="*/ 1584516 h 6384"/>
                <a:gd name="T92" fmla="*/ 315963 w 3223"/>
                <a:gd name="T93" fmla="*/ 1626889 h 6384"/>
                <a:gd name="T94" fmla="*/ 332953 w 3223"/>
                <a:gd name="T95" fmla="*/ 1673141 h 6384"/>
                <a:gd name="T96" fmla="*/ 361867 w 3223"/>
                <a:gd name="T97" fmla="*/ 1711934 h 6384"/>
                <a:gd name="T98" fmla="*/ 400319 w 3223"/>
                <a:gd name="T99" fmla="*/ 1740879 h 6384"/>
                <a:gd name="T100" fmla="*/ 446521 w 3223"/>
                <a:gd name="T101" fmla="*/ 1757589 h 6384"/>
                <a:gd name="T102" fmla="*/ 488848 w 3223"/>
                <a:gd name="T103" fmla="*/ 1760872 h 6384"/>
                <a:gd name="T104" fmla="*/ 538031 w 3223"/>
                <a:gd name="T105" fmla="*/ 1750726 h 6384"/>
                <a:gd name="T106" fmla="*/ 580358 w 3223"/>
                <a:gd name="T107" fmla="*/ 1727749 h 6384"/>
                <a:gd name="T108" fmla="*/ 614637 w 3223"/>
                <a:gd name="T109" fmla="*/ 1693433 h 6384"/>
                <a:gd name="T110" fmla="*/ 637589 w 3223"/>
                <a:gd name="T111" fmla="*/ 1651060 h 6384"/>
                <a:gd name="T112" fmla="*/ 647723 w 3223"/>
                <a:gd name="T113" fmla="*/ 1601823 h 6384"/>
                <a:gd name="T114" fmla="*/ 644444 w 3223"/>
                <a:gd name="T115" fmla="*/ 1559450 h 6384"/>
                <a:gd name="T116" fmla="*/ 627752 w 3223"/>
                <a:gd name="T117" fmla="*/ 1513198 h 6384"/>
                <a:gd name="T118" fmla="*/ 598838 w 3223"/>
                <a:gd name="T119" fmla="*/ 1474704 h 6384"/>
                <a:gd name="T120" fmla="*/ 560088 w 3223"/>
                <a:gd name="T121" fmla="*/ 1445759 h 6384"/>
                <a:gd name="T122" fmla="*/ 514184 w 3223"/>
                <a:gd name="T123" fmla="*/ 1428750 h 638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223" h="6384">
                  <a:moveTo>
                    <a:pt x="3223" y="4772"/>
                  </a:moveTo>
                  <a:lnTo>
                    <a:pt x="3223" y="4772"/>
                  </a:lnTo>
                  <a:lnTo>
                    <a:pt x="3223" y="4814"/>
                  </a:lnTo>
                  <a:lnTo>
                    <a:pt x="3220" y="4854"/>
                  </a:lnTo>
                  <a:lnTo>
                    <a:pt x="3218" y="4896"/>
                  </a:lnTo>
                  <a:lnTo>
                    <a:pt x="3215" y="4936"/>
                  </a:lnTo>
                  <a:lnTo>
                    <a:pt x="3210" y="4977"/>
                  </a:lnTo>
                  <a:lnTo>
                    <a:pt x="3204" y="5017"/>
                  </a:lnTo>
                  <a:lnTo>
                    <a:pt x="3197" y="5057"/>
                  </a:lnTo>
                  <a:lnTo>
                    <a:pt x="3190" y="5097"/>
                  </a:lnTo>
                  <a:lnTo>
                    <a:pt x="3181" y="5136"/>
                  </a:lnTo>
                  <a:lnTo>
                    <a:pt x="3172" y="5174"/>
                  </a:lnTo>
                  <a:lnTo>
                    <a:pt x="3162" y="5213"/>
                  </a:lnTo>
                  <a:lnTo>
                    <a:pt x="3150" y="5251"/>
                  </a:lnTo>
                  <a:lnTo>
                    <a:pt x="3138" y="5288"/>
                  </a:lnTo>
                  <a:lnTo>
                    <a:pt x="3125" y="5325"/>
                  </a:lnTo>
                  <a:lnTo>
                    <a:pt x="3111" y="5362"/>
                  </a:lnTo>
                  <a:lnTo>
                    <a:pt x="3096" y="5399"/>
                  </a:lnTo>
                  <a:lnTo>
                    <a:pt x="3081" y="5435"/>
                  </a:lnTo>
                  <a:lnTo>
                    <a:pt x="3065" y="5471"/>
                  </a:lnTo>
                  <a:lnTo>
                    <a:pt x="3046" y="5506"/>
                  </a:lnTo>
                  <a:lnTo>
                    <a:pt x="3029" y="5540"/>
                  </a:lnTo>
                  <a:lnTo>
                    <a:pt x="3009" y="5574"/>
                  </a:lnTo>
                  <a:lnTo>
                    <a:pt x="2989" y="5607"/>
                  </a:lnTo>
                  <a:lnTo>
                    <a:pt x="2969" y="5641"/>
                  </a:lnTo>
                  <a:lnTo>
                    <a:pt x="2948" y="5673"/>
                  </a:lnTo>
                  <a:lnTo>
                    <a:pt x="2926" y="5704"/>
                  </a:lnTo>
                  <a:lnTo>
                    <a:pt x="2903" y="5737"/>
                  </a:lnTo>
                  <a:lnTo>
                    <a:pt x="2880" y="5767"/>
                  </a:lnTo>
                  <a:lnTo>
                    <a:pt x="2855" y="5797"/>
                  </a:lnTo>
                  <a:lnTo>
                    <a:pt x="2830" y="5827"/>
                  </a:lnTo>
                  <a:lnTo>
                    <a:pt x="2805" y="5856"/>
                  </a:lnTo>
                  <a:lnTo>
                    <a:pt x="2778" y="5883"/>
                  </a:lnTo>
                  <a:lnTo>
                    <a:pt x="2751" y="5911"/>
                  </a:lnTo>
                  <a:lnTo>
                    <a:pt x="2724" y="5939"/>
                  </a:lnTo>
                  <a:lnTo>
                    <a:pt x="2695" y="5964"/>
                  </a:lnTo>
                  <a:lnTo>
                    <a:pt x="2666" y="5991"/>
                  </a:lnTo>
                  <a:lnTo>
                    <a:pt x="2637" y="6015"/>
                  </a:lnTo>
                  <a:lnTo>
                    <a:pt x="2606" y="6039"/>
                  </a:lnTo>
                  <a:lnTo>
                    <a:pt x="2576" y="6064"/>
                  </a:lnTo>
                  <a:lnTo>
                    <a:pt x="2545" y="6086"/>
                  </a:lnTo>
                  <a:lnTo>
                    <a:pt x="2512" y="6109"/>
                  </a:lnTo>
                  <a:lnTo>
                    <a:pt x="2480" y="6129"/>
                  </a:lnTo>
                  <a:lnTo>
                    <a:pt x="2448" y="6150"/>
                  </a:lnTo>
                  <a:lnTo>
                    <a:pt x="2414" y="6170"/>
                  </a:lnTo>
                  <a:lnTo>
                    <a:pt x="2380" y="6188"/>
                  </a:lnTo>
                  <a:lnTo>
                    <a:pt x="2345" y="6207"/>
                  </a:lnTo>
                  <a:lnTo>
                    <a:pt x="2310" y="6224"/>
                  </a:lnTo>
                  <a:lnTo>
                    <a:pt x="2274" y="6242"/>
                  </a:lnTo>
                  <a:lnTo>
                    <a:pt x="2239" y="6257"/>
                  </a:lnTo>
                  <a:lnTo>
                    <a:pt x="2203" y="6272"/>
                  </a:lnTo>
                  <a:lnTo>
                    <a:pt x="2166" y="6285"/>
                  </a:lnTo>
                  <a:lnTo>
                    <a:pt x="2129" y="6298"/>
                  </a:lnTo>
                  <a:lnTo>
                    <a:pt x="2091" y="6311"/>
                  </a:lnTo>
                  <a:lnTo>
                    <a:pt x="2053" y="6322"/>
                  </a:lnTo>
                  <a:lnTo>
                    <a:pt x="2014" y="6333"/>
                  </a:lnTo>
                  <a:lnTo>
                    <a:pt x="1975" y="6342"/>
                  </a:lnTo>
                  <a:lnTo>
                    <a:pt x="1936" y="6350"/>
                  </a:lnTo>
                  <a:lnTo>
                    <a:pt x="1897" y="6358"/>
                  </a:lnTo>
                  <a:lnTo>
                    <a:pt x="1857" y="6365"/>
                  </a:lnTo>
                  <a:lnTo>
                    <a:pt x="1817" y="6370"/>
                  </a:lnTo>
                  <a:lnTo>
                    <a:pt x="1777" y="6374"/>
                  </a:lnTo>
                  <a:lnTo>
                    <a:pt x="1736" y="6379"/>
                  </a:lnTo>
                  <a:lnTo>
                    <a:pt x="1694" y="6381"/>
                  </a:lnTo>
                  <a:lnTo>
                    <a:pt x="1653" y="6382"/>
                  </a:lnTo>
                  <a:lnTo>
                    <a:pt x="1611" y="6384"/>
                  </a:lnTo>
                  <a:lnTo>
                    <a:pt x="1570" y="6382"/>
                  </a:lnTo>
                  <a:lnTo>
                    <a:pt x="1528" y="6381"/>
                  </a:lnTo>
                  <a:lnTo>
                    <a:pt x="1488" y="6379"/>
                  </a:lnTo>
                  <a:lnTo>
                    <a:pt x="1447" y="6374"/>
                  </a:lnTo>
                  <a:lnTo>
                    <a:pt x="1407" y="6370"/>
                  </a:lnTo>
                  <a:lnTo>
                    <a:pt x="1366" y="6365"/>
                  </a:lnTo>
                  <a:lnTo>
                    <a:pt x="1326" y="6358"/>
                  </a:lnTo>
                  <a:lnTo>
                    <a:pt x="1287" y="6350"/>
                  </a:lnTo>
                  <a:lnTo>
                    <a:pt x="1247" y="6342"/>
                  </a:lnTo>
                  <a:lnTo>
                    <a:pt x="1209" y="6333"/>
                  </a:lnTo>
                  <a:lnTo>
                    <a:pt x="1170" y="6322"/>
                  </a:lnTo>
                  <a:lnTo>
                    <a:pt x="1132" y="6311"/>
                  </a:lnTo>
                  <a:lnTo>
                    <a:pt x="1095" y="6298"/>
                  </a:lnTo>
                  <a:lnTo>
                    <a:pt x="1057" y="6285"/>
                  </a:lnTo>
                  <a:lnTo>
                    <a:pt x="1021" y="6272"/>
                  </a:lnTo>
                  <a:lnTo>
                    <a:pt x="984" y="6257"/>
                  </a:lnTo>
                  <a:lnTo>
                    <a:pt x="948" y="6242"/>
                  </a:lnTo>
                  <a:lnTo>
                    <a:pt x="912" y="6224"/>
                  </a:lnTo>
                  <a:lnTo>
                    <a:pt x="878" y="6207"/>
                  </a:lnTo>
                  <a:lnTo>
                    <a:pt x="843" y="6188"/>
                  </a:lnTo>
                  <a:lnTo>
                    <a:pt x="810" y="6170"/>
                  </a:lnTo>
                  <a:lnTo>
                    <a:pt x="776" y="6150"/>
                  </a:lnTo>
                  <a:lnTo>
                    <a:pt x="743" y="6129"/>
                  </a:lnTo>
                  <a:lnTo>
                    <a:pt x="710" y="6109"/>
                  </a:lnTo>
                  <a:lnTo>
                    <a:pt x="679" y="6086"/>
                  </a:lnTo>
                  <a:lnTo>
                    <a:pt x="647" y="6064"/>
                  </a:lnTo>
                  <a:lnTo>
                    <a:pt x="617" y="6039"/>
                  </a:lnTo>
                  <a:lnTo>
                    <a:pt x="587" y="6015"/>
                  </a:lnTo>
                  <a:lnTo>
                    <a:pt x="557" y="5991"/>
                  </a:lnTo>
                  <a:lnTo>
                    <a:pt x="528" y="5964"/>
                  </a:lnTo>
                  <a:lnTo>
                    <a:pt x="500" y="5939"/>
                  </a:lnTo>
                  <a:lnTo>
                    <a:pt x="472" y="5911"/>
                  </a:lnTo>
                  <a:lnTo>
                    <a:pt x="445" y="5883"/>
                  </a:lnTo>
                  <a:lnTo>
                    <a:pt x="418" y="5856"/>
                  </a:lnTo>
                  <a:lnTo>
                    <a:pt x="393" y="5827"/>
                  </a:lnTo>
                  <a:lnTo>
                    <a:pt x="368" y="5797"/>
                  </a:lnTo>
                  <a:lnTo>
                    <a:pt x="344" y="5767"/>
                  </a:lnTo>
                  <a:lnTo>
                    <a:pt x="320" y="5737"/>
                  </a:lnTo>
                  <a:lnTo>
                    <a:pt x="297" y="5704"/>
                  </a:lnTo>
                  <a:lnTo>
                    <a:pt x="275" y="5673"/>
                  </a:lnTo>
                  <a:lnTo>
                    <a:pt x="254" y="5641"/>
                  </a:lnTo>
                  <a:lnTo>
                    <a:pt x="233" y="5607"/>
                  </a:lnTo>
                  <a:lnTo>
                    <a:pt x="214" y="5574"/>
                  </a:lnTo>
                  <a:lnTo>
                    <a:pt x="194" y="5540"/>
                  </a:lnTo>
                  <a:lnTo>
                    <a:pt x="177" y="5506"/>
                  </a:lnTo>
                  <a:lnTo>
                    <a:pt x="159" y="5471"/>
                  </a:lnTo>
                  <a:lnTo>
                    <a:pt x="142" y="5435"/>
                  </a:lnTo>
                  <a:lnTo>
                    <a:pt x="127" y="5399"/>
                  </a:lnTo>
                  <a:lnTo>
                    <a:pt x="112" y="5362"/>
                  </a:lnTo>
                  <a:lnTo>
                    <a:pt x="98" y="5325"/>
                  </a:lnTo>
                  <a:lnTo>
                    <a:pt x="84" y="5288"/>
                  </a:lnTo>
                  <a:lnTo>
                    <a:pt x="73" y="5251"/>
                  </a:lnTo>
                  <a:lnTo>
                    <a:pt x="61" y="5213"/>
                  </a:lnTo>
                  <a:lnTo>
                    <a:pt x="51" y="5174"/>
                  </a:lnTo>
                  <a:lnTo>
                    <a:pt x="41" y="5136"/>
                  </a:lnTo>
                  <a:lnTo>
                    <a:pt x="32" y="5097"/>
                  </a:lnTo>
                  <a:lnTo>
                    <a:pt x="25" y="5057"/>
                  </a:lnTo>
                  <a:lnTo>
                    <a:pt x="18" y="5017"/>
                  </a:lnTo>
                  <a:lnTo>
                    <a:pt x="13" y="4977"/>
                  </a:lnTo>
                  <a:lnTo>
                    <a:pt x="8" y="4936"/>
                  </a:lnTo>
                  <a:lnTo>
                    <a:pt x="4" y="4896"/>
                  </a:lnTo>
                  <a:lnTo>
                    <a:pt x="2" y="4854"/>
                  </a:lnTo>
                  <a:lnTo>
                    <a:pt x="1" y="4814"/>
                  </a:lnTo>
                  <a:lnTo>
                    <a:pt x="0" y="4772"/>
                  </a:lnTo>
                  <a:lnTo>
                    <a:pt x="0" y="4736"/>
                  </a:lnTo>
                  <a:lnTo>
                    <a:pt x="1" y="4700"/>
                  </a:lnTo>
                  <a:lnTo>
                    <a:pt x="3" y="4665"/>
                  </a:lnTo>
                  <a:lnTo>
                    <a:pt x="6" y="4630"/>
                  </a:lnTo>
                  <a:lnTo>
                    <a:pt x="9" y="4595"/>
                  </a:lnTo>
                  <a:lnTo>
                    <a:pt x="14" y="4561"/>
                  </a:lnTo>
                  <a:lnTo>
                    <a:pt x="18" y="4526"/>
                  </a:lnTo>
                  <a:lnTo>
                    <a:pt x="24" y="4491"/>
                  </a:lnTo>
                  <a:lnTo>
                    <a:pt x="31" y="4458"/>
                  </a:lnTo>
                  <a:lnTo>
                    <a:pt x="38" y="4424"/>
                  </a:lnTo>
                  <a:lnTo>
                    <a:pt x="45" y="4391"/>
                  </a:lnTo>
                  <a:lnTo>
                    <a:pt x="54" y="4357"/>
                  </a:lnTo>
                  <a:lnTo>
                    <a:pt x="63" y="4325"/>
                  </a:lnTo>
                  <a:lnTo>
                    <a:pt x="73" y="4293"/>
                  </a:lnTo>
                  <a:lnTo>
                    <a:pt x="83" y="4260"/>
                  </a:lnTo>
                  <a:lnTo>
                    <a:pt x="95" y="4228"/>
                  </a:lnTo>
                  <a:lnTo>
                    <a:pt x="106" y="4197"/>
                  </a:lnTo>
                  <a:lnTo>
                    <a:pt x="119" y="4166"/>
                  </a:lnTo>
                  <a:lnTo>
                    <a:pt x="132" y="4134"/>
                  </a:lnTo>
                  <a:lnTo>
                    <a:pt x="145" y="4103"/>
                  </a:lnTo>
                  <a:lnTo>
                    <a:pt x="159" y="4073"/>
                  </a:lnTo>
                  <a:lnTo>
                    <a:pt x="174" y="4043"/>
                  </a:lnTo>
                  <a:lnTo>
                    <a:pt x="190" y="4013"/>
                  </a:lnTo>
                  <a:lnTo>
                    <a:pt x="207" y="3984"/>
                  </a:lnTo>
                  <a:lnTo>
                    <a:pt x="223" y="3955"/>
                  </a:lnTo>
                  <a:lnTo>
                    <a:pt x="240" y="3926"/>
                  </a:lnTo>
                  <a:lnTo>
                    <a:pt x="276" y="3871"/>
                  </a:lnTo>
                  <a:lnTo>
                    <a:pt x="315" y="3817"/>
                  </a:lnTo>
                  <a:lnTo>
                    <a:pt x="356" y="3765"/>
                  </a:lnTo>
                  <a:lnTo>
                    <a:pt x="398" y="3714"/>
                  </a:lnTo>
                  <a:lnTo>
                    <a:pt x="443" y="3665"/>
                  </a:lnTo>
                  <a:lnTo>
                    <a:pt x="490" y="3618"/>
                  </a:lnTo>
                  <a:lnTo>
                    <a:pt x="538" y="3573"/>
                  </a:lnTo>
                  <a:lnTo>
                    <a:pt x="589" y="3529"/>
                  </a:lnTo>
                  <a:lnTo>
                    <a:pt x="641" y="3489"/>
                  </a:lnTo>
                  <a:lnTo>
                    <a:pt x="695" y="3449"/>
                  </a:lnTo>
                  <a:lnTo>
                    <a:pt x="751" y="3414"/>
                  </a:lnTo>
                  <a:lnTo>
                    <a:pt x="807" y="3379"/>
                  </a:lnTo>
                  <a:lnTo>
                    <a:pt x="866" y="3347"/>
                  </a:lnTo>
                  <a:lnTo>
                    <a:pt x="896" y="3332"/>
                  </a:lnTo>
                  <a:lnTo>
                    <a:pt x="926" y="3317"/>
                  </a:lnTo>
                  <a:lnTo>
                    <a:pt x="958" y="3303"/>
                  </a:lnTo>
                  <a:lnTo>
                    <a:pt x="988" y="3289"/>
                  </a:lnTo>
                  <a:lnTo>
                    <a:pt x="1019" y="3276"/>
                  </a:lnTo>
                  <a:lnTo>
                    <a:pt x="1051" y="3265"/>
                  </a:lnTo>
                  <a:lnTo>
                    <a:pt x="1082" y="3253"/>
                  </a:lnTo>
                  <a:lnTo>
                    <a:pt x="1115" y="3243"/>
                  </a:lnTo>
                  <a:lnTo>
                    <a:pt x="1147" y="3232"/>
                  </a:lnTo>
                  <a:lnTo>
                    <a:pt x="1180" y="3223"/>
                  </a:lnTo>
                  <a:lnTo>
                    <a:pt x="1213" y="3214"/>
                  </a:lnTo>
                  <a:lnTo>
                    <a:pt x="1246" y="3206"/>
                  </a:lnTo>
                  <a:lnTo>
                    <a:pt x="1246" y="0"/>
                  </a:lnTo>
                  <a:lnTo>
                    <a:pt x="1976" y="0"/>
                  </a:lnTo>
                  <a:lnTo>
                    <a:pt x="1976" y="346"/>
                  </a:lnTo>
                  <a:lnTo>
                    <a:pt x="3018" y="346"/>
                  </a:lnTo>
                  <a:lnTo>
                    <a:pt x="3018" y="1851"/>
                  </a:lnTo>
                  <a:lnTo>
                    <a:pt x="1976" y="1851"/>
                  </a:lnTo>
                  <a:lnTo>
                    <a:pt x="1976" y="3206"/>
                  </a:lnTo>
                  <a:lnTo>
                    <a:pt x="2010" y="3214"/>
                  </a:lnTo>
                  <a:lnTo>
                    <a:pt x="2043" y="3223"/>
                  </a:lnTo>
                  <a:lnTo>
                    <a:pt x="2076" y="3232"/>
                  </a:lnTo>
                  <a:lnTo>
                    <a:pt x="2108" y="3243"/>
                  </a:lnTo>
                  <a:lnTo>
                    <a:pt x="2140" y="3253"/>
                  </a:lnTo>
                  <a:lnTo>
                    <a:pt x="2173" y="3265"/>
                  </a:lnTo>
                  <a:lnTo>
                    <a:pt x="2204" y="3276"/>
                  </a:lnTo>
                  <a:lnTo>
                    <a:pt x="2235" y="3289"/>
                  </a:lnTo>
                  <a:lnTo>
                    <a:pt x="2266" y="3303"/>
                  </a:lnTo>
                  <a:lnTo>
                    <a:pt x="2296" y="3317"/>
                  </a:lnTo>
                  <a:lnTo>
                    <a:pt x="2326" y="3332"/>
                  </a:lnTo>
                  <a:lnTo>
                    <a:pt x="2356" y="3347"/>
                  </a:lnTo>
                  <a:lnTo>
                    <a:pt x="2415" y="3379"/>
                  </a:lnTo>
                  <a:lnTo>
                    <a:pt x="2472" y="3414"/>
                  </a:lnTo>
                  <a:lnTo>
                    <a:pt x="2527" y="3449"/>
                  </a:lnTo>
                  <a:lnTo>
                    <a:pt x="2582" y="3489"/>
                  </a:lnTo>
                  <a:lnTo>
                    <a:pt x="2634" y="3529"/>
                  </a:lnTo>
                  <a:lnTo>
                    <a:pt x="2684" y="3573"/>
                  </a:lnTo>
                  <a:lnTo>
                    <a:pt x="2733" y="3618"/>
                  </a:lnTo>
                  <a:lnTo>
                    <a:pt x="2780" y="3665"/>
                  </a:lnTo>
                  <a:lnTo>
                    <a:pt x="2824" y="3714"/>
                  </a:lnTo>
                  <a:lnTo>
                    <a:pt x="2867" y="3765"/>
                  </a:lnTo>
                  <a:lnTo>
                    <a:pt x="2907" y="3817"/>
                  </a:lnTo>
                  <a:lnTo>
                    <a:pt x="2947" y="3871"/>
                  </a:lnTo>
                  <a:lnTo>
                    <a:pt x="2983" y="3926"/>
                  </a:lnTo>
                  <a:lnTo>
                    <a:pt x="3000" y="3955"/>
                  </a:lnTo>
                  <a:lnTo>
                    <a:pt x="3017" y="3984"/>
                  </a:lnTo>
                  <a:lnTo>
                    <a:pt x="3032" y="4013"/>
                  </a:lnTo>
                  <a:lnTo>
                    <a:pt x="3048" y="4043"/>
                  </a:lnTo>
                  <a:lnTo>
                    <a:pt x="3063" y="4073"/>
                  </a:lnTo>
                  <a:lnTo>
                    <a:pt x="3077" y="4103"/>
                  </a:lnTo>
                  <a:lnTo>
                    <a:pt x="3091" y="4134"/>
                  </a:lnTo>
                  <a:lnTo>
                    <a:pt x="3104" y="4166"/>
                  </a:lnTo>
                  <a:lnTo>
                    <a:pt x="3117" y="4197"/>
                  </a:lnTo>
                  <a:lnTo>
                    <a:pt x="3128" y="4228"/>
                  </a:lnTo>
                  <a:lnTo>
                    <a:pt x="3140" y="4260"/>
                  </a:lnTo>
                  <a:lnTo>
                    <a:pt x="3150" y="4293"/>
                  </a:lnTo>
                  <a:lnTo>
                    <a:pt x="3160" y="4325"/>
                  </a:lnTo>
                  <a:lnTo>
                    <a:pt x="3168" y="4357"/>
                  </a:lnTo>
                  <a:lnTo>
                    <a:pt x="3178" y="4391"/>
                  </a:lnTo>
                  <a:lnTo>
                    <a:pt x="3185" y="4424"/>
                  </a:lnTo>
                  <a:lnTo>
                    <a:pt x="3193" y="4458"/>
                  </a:lnTo>
                  <a:lnTo>
                    <a:pt x="3199" y="4491"/>
                  </a:lnTo>
                  <a:lnTo>
                    <a:pt x="3204" y="4526"/>
                  </a:lnTo>
                  <a:lnTo>
                    <a:pt x="3209" y="4561"/>
                  </a:lnTo>
                  <a:lnTo>
                    <a:pt x="3214" y="4595"/>
                  </a:lnTo>
                  <a:lnTo>
                    <a:pt x="3217" y="4630"/>
                  </a:lnTo>
                  <a:lnTo>
                    <a:pt x="3219" y="4665"/>
                  </a:lnTo>
                  <a:lnTo>
                    <a:pt x="3222" y="4700"/>
                  </a:lnTo>
                  <a:lnTo>
                    <a:pt x="3223" y="4736"/>
                  </a:lnTo>
                  <a:lnTo>
                    <a:pt x="3223" y="4772"/>
                  </a:lnTo>
                  <a:close/>
                  <a:moveTo>
                    <a:pt x="1611" y="4777"/>
                  </a:moveTo>
                  <a:lnTo>
                    <a:pt x="1611" y="4777"/>
                  </a:lnTo>
                  <a:lnTo>
                    <a:pt x="1582" y="4778"/>
                  </a:lnTo>
                  <a:lnTo>
                    <a:pt x="1554" y="4780"/>
                  </a:lnTo>
                  <a:lnTo>
                    <a:pt x="1526" y="4784"/>
                  </a:lnTo>
                  <a:lnTo>
                    <a:pt x="1498" y="4788"/>
                  </a:lnTo>
                  <a:lnTo>
                    <a:pt x="1472" y="4795"/>
                  </a:lnTo>
                  <a:lnTo>
                    <a:pt x="1444" y="4802"/>
                  </a:lnTo>
                  <a:lnTo>
                    <a:pt x="1418" y="4811"/>
                  </a:lnTo>
                  <a:lnTo>
                    <a:pt x="1393" y="4822"/>
                  </a:lnTo>
                  <a:lnTo>
                    <a:pt x="1368" y="4832"/>
                  </a:lnTo>
                  <a:lnTo>
                    <a:pt x="1343" y="4845"/>
                  </a:lnTo>
                  <a:lnTo>
                    <a:pt x="1320" y="4859"/>
                  </a:lnTo>
                  <a:lnTo>
                    <a:pt x="1297" y="4874"/>
                  </a:lnTo>
                  <a:lnTo>
                    <a:pt x="1275" y="4889"/>
                  </a:lnTo>
                  <a:lnTo>
                    <a:pt x="1254" y="4906"/>
                  </a:lnTo>
                  <a:lnTo>
                    <a:pt x="1234" y="4923"/>
                  </a:lnTo>
                  <a:lnTo>
                    <a:pt x="1214" y="4942"/>
                  </a:lnTo>
                  <a:lnTo>
                    <a:pt x="1195" y="4962"/>
                  </a:lnTo>
                  <a:lnTo>
                    <a:pt x="1178" y="4982"/>
                  </a:lnTo>
                  <a:lnTo>
                    <a:pt x="1161" y="5003"/>
                  </a:lnTo>
                  <a:lnTo>
                    <a:pt x="1146" y="5025"/>
                  </a:lnTo>
                  <a:lnTo>
                    <a:pt x="1131" y="5048"/>
                  </a:lnTo>
                  <a:lnTo>
                    <a:pt x="1117" y="5071"/>
                  </a:lnTo>
                  <a:lnTo>
                    <a:pt x="1104" y="5096"/>
                  </a:lnTo>
                  <a:lnTo>
                    <a:pt x="1094" y="5121"/>
                  </a:lnTo>
                  <a:lnTo>
                    <a:pt x="1083" y="5146"/>
                  </a:lnTo>
                  <a:lnTo>
                    <a:pt x="1074" y="5172"/>
                  </a:lnTo>
                  <a:lnTo>
                    <a:pt x="1067" y="5200"/>
                  </a:lnTo>
                  <a:lnTo>
                    <a:pt x="1060" y="5226"/>
                  </a:lnTo>
                  <a:lnTo>
                    <a:pt x="1056" y="5254"/>
                  </a:lnTo>
                  <a:lnTo>
                    <a:pt x="1052" y="5282"/>
                  </a:lnTo>
                  <a:lnTo>
                    <a:pt x="1050" y="5310"/>
                  </a:lnTo>
                  <a:lnTo>
                    <a:pt x="1049" y="5339"/>
                  </a:lnTo>
                  <a:lnTo>
                    <a:pt x="1050" y="5368"/>
                  </a:lnTo>
                  <a:lnTo>
                    <a:pt x="1052" y="5397"/>
                  </a:lnTo>
                  <a:lnTo>
                    <a:pt x="1056" y="5425"/>
                  </a:lnTo>
                  <a:lnTo>
                    <a:pt x="1060" y="5452"/>
                  </a:lnTo>
                  <a:lnTo>
                    <a:pt x="1067" y="5480"/>
                  </a:lnTo>
                  <a:lnTo>
                    <a:pt x="1074" y="5507"/>
                  </a:lnTo>
                  <a:lnTo>
                    <a:pt x="1083" y="5533"/>
                  </a:lnTo>
                  <a:lnTo>
                    <a:pt x="1094" y="5559"/>
                  </a:lnTo>
                  <a:lnTo>
                    <a:pt x="1104" y="5583"/>
                  </a:lnTo>
                  <a:lnTo>
                    <a:pt x="1117" y="5607"/>
                  </a:lnTo>
                  <a:lnTo>
                    <a:pt x="1131" y="5630"/>
                  </a:lnTo>
                  <a:lnTo>
                    <a:pt x="1146" y="5654"/>
                  </a:lnTo>
                  <a:lnTo>
                    <a:pt x="1161" y="5675"/>
                  </a:lnTo>
                  <a:lnTo>
                    <a:pt x="1178" y="5697"/>
                  </a:lnTo>
                  <a:lnTo>
                    <a:pt x="1195" y="5717"/>
                  </a:lnTo>
                  <a:lnTo>
                    <a:pt x="1214" y="5737"/>
                  </a:lnTo>
                  <a:lnTo>
                    <a:pt x="1234" y="5755"/>
                  </a:lnTo>
                  <a:lnTo>
                    <a:pt x="1254" y="5774"/>
                  </a:lnTo>
                  <a:lnTo>
                    <a:pt x="1275" y="5790"/>
                  </a:lnTo>
                  <a:lnTo>
                    <a:pt x="1297" y="5806"/>
                  </a:lnTo>
                  <a:lnTo>
                    <a:pt x="1320" y="5820"/>
                  </a:lnTo>
                  <a:lnTo>
                    <a:pt x="1343" y="5834"/>
                  </a:lnTo>
                  <a:lnTo>
                    <a:pt x="1368" y="5846"/>
                  </a:lnTo>
                  <a:lnTo>
                    <a:pt x="1393" y="5857"/>
                  </a:lnTo>
                  <a:lnTo>
                    <a:pt x="1418" y="5867"/>
                  </a:lnTo>
                  <a:lnTo>
                    <a:pt x="1444" y="5876"/>
                  </a:lnTo>
                  <a:lnTo>
                    <a:pt x="1472" y="5883"/>
                  </a:lnTo>
                  <a:lnTo>
                    <a:pt x="1498" y="5890"/>
                  </a:lnTo>
                  <a:lnTo>
                    <a:pt x="1526" y="5895"/>
                  </a:lnTo>
                  <a:lnTo>
                    <a:pt x="1554" y="5898"/>
                  </a:lnTo>
                  <a:lnTo>
                    <a:pt x="1582" y="5901"/>
                  </a:lnTo>
                  <a:lnTo>
                    <a:pt x="1611" y="5902"/>
                  </a:lnTo>
                  <a:lnTo>
                    <a:pt x="1640" y="5901"/>
                  </a:lnTo>
                  <a:lnTo>
                    <a:pt x="1669" y="5898"/>
                  </a:lnTo>
                  <a:lnTo>
                    <a:pt x="1697" y="5895"/>
                  </a:lnTo>
                  <a:lnTo>
                    <a:pt x="1725" y="5890"/>
                  </a:lnTo>
                  <a:lnTo>
                    <a:pt x="1752" y="5883"/>
                  </a:lnTo>
                  <a:lnTo>
                    <a:pt x="1779" y="5876"/>
                  </a:lnTo>
                  <a:lnTo>
                    <a:pt x="1805" y="5867"/>
                  </a:lnTo>
                  <a:lnTo>
                    <a:pt x="1831" y="5857"/>
                  </a:lnTo>
                  <a:lnTo>
                    <a:pt x="1855" y="5846"/>
                  </a:lnTo>
                  <a:lnTo>
                    <a:pt x="1879" y="5834"/>
                  </a:lnTo>
                  <a:lnTo>
                    <a:pt x="1904" y="5820"/>
                  </a:lnTo>
                  <a:lnTo>
                    <a:pt x="1926" y="5806"/>
                  </a:lnTo>
                  <a:lnTo>
                    <a:pt x="1947" y="5790"/>
                  </a:lnTo>
                  <a:lnTo>
                    <a:pt x="1969" y="5774"/>
                  </a:lnTo>
                  <a:lnTo>
                    <a:pt x="1989" y="5755"/>
                  </a:lnTo>
                  <a:lnTo>
                    <a:pt x="2009" y="5737"/>
                  </a:lnTo>
                  <a:lnTo>
                    <a:pt x="2027" y="5717"/>
                  </a:lnTo>
                  <a:lnTo>
                    <a:pt x="2046" y="5697"/>
                  </a:lnTo>
                  <a:lnTo>
                    <a:pt x="2062" y="5675"/>
                  </a:lnTo>
                  <a:lnTo>
                    <a:pt x="2078" y="5654"/>
                  </a:lnTo>
                  <a:lnTo>
                    <a:pt x="2092" y="5630"/>
                  </a:lnTo>
                  <a:lnTo>
                    <a:pt x="2106" y="5607"/>
                  </a:lnTo>
                  <a:lnTo>
                    <a:pt x="2118" y="5583"/>
                  </a:lnTo>
                  <a:lnTo>
                    <a:pt x="2130" y="5559"/>
                  </a:lnTo>
                  <a:lnTo>
                    <a:pt x="2139" y="5533"/>
                  </a:lnTo>
                  <a:lnTo>
                    <a:pt x="2148" y="5507"/>
                  </a:lnTo>
                  <a:lnTo>
                    <a:pt x="2157" y="5480"/>
                  </a:lnTo>
                  <a:lnTo>
                    <a:pt x="2162" y="5452"/>
                  </a:lnTo>
                  <a:lnTo>
                    <a:pt x="2167" y="5425"/>
                  </a:lnTo>
                  <a:lnTo>
                    <a:pt x="2170" y="5397"/>
                  </a:lnTo>
                  <a:lnTo>
                    <a:pt x="2173" y="5368"/>
                  </a:lnTo>
                  <a:lnTo>
                    <a:pt x="2174" y="5339"/>
                  </a:lnTo>
                  <a:lnTo>
                    <a:pt x="2173" y="5310"/>
                  </a:lnTo>
                  <a:lnTo>
                    <a:pt x="2170" y="5282"/>
                  </a:lnTo>
                  <a:lnTo>
                    <a:pt x="2167" y="5254"/>
                  </a:lnTo>
                  <a:lnTo>
                    <a:pt x="2162" y="5226"/>
                  </a:lnTo>
                  <a:lnTo>
                    <a:pt x="2157" y="5200"/>
                  </a:lnTo>
                  <a:lnTo>
                    <a:pt x="2148" y="5172"/>
                  </a:lnTo>
                  <a:lnTo>
                    <a:pt x="2139" y="5146"/>
                  </a:lnTo>
                  <a:lnTo>
                    <a:pt x="2130" y="5121"/>
                  </a:lnTo>
                  <a:lnTo>
                    <a:pt x="2118" y="5096"/>
                  </a:lnTo>
                  <a:lnTo>
                    <a:pt x="2106" y="5071"/>
                  </a:lnTo>
                  <a:lnTo>
                    <a:pt x="2092" y="5048"/>
                  </a:lnTo>
                  <a:lnTo>
                    <a:pt x="2078" y="5025"/>
                  </a:lnTo>
                  <a:lnTo>
                    <a:pt x="2062" y="5003"/>
                  </a:lnTo>
                  <a:lnTo>
                    <a:pt x="2046" y="4982"/>
                  </a:lnTo>
                  <a:lnTo>
                    <a:pt x="2027" y="4962"/>
                  </a:lnTo>
                  <a:lnTo>
                    <a:pt x="2009" y="4942"/>
                  </a:lnTo>
                  <a:lnTo>
                    <a:pt x="1989" y="4923"/>
                  </a:lnTo>
                  <a:lnTo>
                    <a:pt x="1969" y="4906"/>
                  </a:lnTo>
                  <a:lnTo>
                    <a:pt x="1947" y="4889"/>
                  </a:lnTo>
                  <a:lnTo>
                    <a:pt x="1926" y="4874"/>
                  </a:lnTo>
                  <a:lnTo>
                    <a:pt x="1904" y="4859"/>
                  </a:lnTo>
                  <a:lnTo>
                    <a:pt x="1879" y="4845"/>
                  </a:lnTo>
                  <a:lnTo>
                    <a:pt x="1855" y="4832"/>
                  </a:lnTo>
                  <a:lnTo>
                    <a:pt x="1831" y="4822"/>
                  </a:lnTo>
                  <a:lnTo>
                    <a:pt x="1805" y="4811"/>
                  </a:lnTo>
                  <a:lnTo>
                    <a:pt x="1779" y="4802"/>
                  </a:lnTo>
                  <a:lnTo>
                    <a:pt x="1752" y="4795"/>
                  </a:lnTo>
                  <a:lnTo>
                    <a:pt x="1725" y="4788"/>
                  </a:lnTo>
                  <a:lnTo>
                    <a:pt x="1697" y="4784"/>
                  </a:lnTo>
                  <a:lnTo>
                    <a:pt x="1669" y="4780"/>
                  </a:lnTo>
                  <a:lnTo>
                    <a:pt x="1640" y="4778"/>
                  </a:lnTo>
                  <a:lnTo>
                    <a:pt x="1611" y="4777"/>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3200">
                <a:solidFill>
                  <a:srgbClr val="FFFFFF"/>
                </a:solidFill>
                <a:latin typeface="微软雅黑" panose="020B0503020204020204" charset="-122"/>
                <a:ea typeface="微软雅黑" panose="020B0503020204020204" charset="-122"/>
              </a:endParaRPr>
            </a:p>
          </p:txBody>
        </p:sp>
      </p:grpSp>
      <p:grpSp>
        <p:nvGrpSpPr>
          <p:cNvPr id="59" name="组合 58"/>
          <p:cNvGrpSpPr/>
          <p:nvPr/>
        </p:nvGrpSpPr>
        <p:grpSpPr>
          <a:xfrm>
            <a:off x="3630930" y="1132205"/>
            <a:ext cx="4930140" cy="491490"/>
            <a:chOff x="5879" y="849"/>
            <a:chExt cx="7764" cy="774"/>
          </a:xfrm>
        </p:grpSpPr>
        <p:sp>
          <p:nvSpPr>
            <p:cNvPr id="56" name="矩形: 圆角 43"/>
            <p:cNvSpPr/>
            <p:nvPr/>
          </p:nvSpPr>
          <p:spPr>
            <a:xfrm>
              <a:off x="5879" y="849"/>
              <a:ext cx="7765"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6594" y="922"/>
              <a:ext cx="6381"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一、国外汽车金融服务的发展过程</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52" name="TextBox 6"/>
          <p:cNvSpPr txBox="1"/>
          <p:nvPr/>
        </p:nvSpPr>
        <p:spPr>
          <a:xfrm>
            <a:off x="970915" y="5490210"/>
            <a:ext cx="10484485" cy="737235"/>
          </a:xfrm>
          <a:prstGeom prst="rect">
            <a:avLst/>
          </a:prstGeom>
          <a:noFill/>
          <a:ln>
            <a:noFill/>
          </a:ln>
        </p:spPr>
        <p:txBody>
          <a:bodyPr wrap="square" rtlCol="0">
            <a:spAutoFit/>
          </a:bodyPr>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第二次世界大战后至80年代末，美国信贷环境处于相对宽松时期，这给汽车信贷的快速发展提供了支撑。这段时期是美国汽车金融发展壮大的黄金时期，汽车信贷余额从1950年末的60亿美元发展到1990年初的2900亿美元。</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9" presetClass="entr" presetSubtype="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dissolve">
                                      <p:cBhvr>
                                        <p:cTn id="14" dur="500"/>
                                        <p:tgtEl>
                                          <p:spTgt spid="23"/>
                                        </p:tgtEl>
                                      </p:cBhvr>
                                    </p:animEffect>
                                  </p:childTnLst>
                                </p:cTn>
                              </p:par>
                              <p:par>
                                <p:cTn id="15" presetID="9"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dissolve">
                                      <p:cBhvr>
                                        <p:cTn id="17" dur="500"/>
                                        <p:tgtEl>
                                          <p:spTgt spid="24"/>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dissolve">
                                      <p:cBhvr>
                                        <p:cTn id="20" dur="500"/>
                                        <p:tgtEl>
                                          <p:spTgt spid="8"/>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77"/>
                                        </p:tgtEl>
                                        <p:attrNameLst>
                                          <p:attrName>style.visibility</p:attrName>
                                        </p:attrNameLst>
                                      </p:cBhvr>
                                      <p:to>
                                        <p:strVal val="visible"/>
                                      </p:to>
                                    </p:set>
                                    <p:animEffect transition="in" filter="dissolve">
                                      <p:cBhvr>
                                        <p:cTn id="23" dur="500"/>
                                        <p:tgtEl>
                                          <p:spTgt spid="77"/>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dissolve">
                                      <p:cBhvr>
                                        <p:cTn id="26" dur="500"/>
                                        <p:tgtEl>
                                          <p:spTgt spid="9"/>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dissolve">
                                      <p:cBhvr>
                                        <p:cTn id="29" dur="500"/>
                                        <p:tgtEl>
                                          <p:spTgt spid="10"/>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dissolve">
                                      <p:cBhvr>
                                        <p:cTn id="32" dur="500"/>
                                        <p:tgtEl>
                                          <p:spTgt spid="30"/>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dissolve">
                                      <p:cBhvr>
                                        <p:cTn id="35" dur="500"/>
                                        <p:tgtEl>
                                          <p:spTgt spid="11"/>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dissolve">
                                      <p:cBhvr>
                                        <p:cTn id="38" dur="500"/>
                                        <p:tgtEl>
                                          <p:spTgt spid="12"/>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dissolve">
                                      <p:cBhvr>
                                        <p:cTn id="41" dur="500"/>
                                        <p:tgtEl>
                                          <p:spTgt spid="13"/>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dissolve">
                                      <p:cBhvr>
                                        <p:cTn id="44" dur="500"/>
                                        <p:tgtEl>
                                          <p:spTgt spid="14"/>
                                        </p:tgtEl>
                                      </p:cBhvr>
                                    </p:animEffect>
                                  </p:childTnLst>
                                </p:cTn>
                              </p:par>
                              <p:par>
                                <p:cTn id="45" presetID="9" presetClass="entr" presetSubtype="0"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dissolve">
                                      <p:cBhvr>
                                        <p:cTn id="47" dur="500"/>
                                        <p:tgtEl>
                                          <p:spTgt spid="15"/>
                                        </p:tgtEl>
                                      </p:cBhvr>
                                    </p:animEffect>
                                  </p:childTnLst>
                                </p:cTn>
                              </p:par>
                              <p:par>
                                <p:cTn id="48" presetID="9" presetClass="entr" presetSubtype="0"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dissolve">
                                      <p:cBhvr>
                                        <p:cTn id="50" dur="500"/>
                                        <p:tgtEl>
                                          <p:spTgt spid="19"/>
                                        </p:tgtEl>
                                      </p:cBhvr>
                                    </p:animEffect>
                                  </p:childTnLst>
                                </p:cTn>
                              </p:par>
                              <p:par>
                                <p:cTn id="51" presetID="9" presetClass="entr" presetSubtype="0" fill="hold"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dissolve">
                                      <p:cBhvr>
                                        <p:cTn id="53" dur="500"/>
                                        <p:tgtEl>
                                          <p:spTgt spid="29"/>
                                        </p:tgtEl>
                                      </p:cBhvr>
                                    </p:animEffect>
                                  </p:childTnLst>
                                </p:cTn>
                              </p:par>
                              <p:par>
                                <p:cTn id="54" presetID="9" presetClass="entr" presetSubtype="0" fill="hold" nodeType="with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dissolve">
                                      <p:cBhvr>
                                        <p:cTn id="56" dur="500"/>
                                        <p:tgtEl>
                                          <p:spTgt spid="59"/>
                                        </p:tgtEl>
                                      </p:cBhvr>
                                    </p:animEffect>
                                  </p:childTnLst>
                                </p:cTn>
                              </p:par>
                              <p:par>
                                <p:cTn id="57" presetID="9" presetClass="entr" presetSubtype="0"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dissolve">
                                      <p:cBhvr>
                                        <p:cTn id="5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8" grpId="0"/>
      <p:bldP spid="77" grpId="0"/>
      <p:bldP spid="9" grpId="0" animBg="1"/>
      <p:bldP spid="10" grpId="0" animBg="1"/>
      <p:bldP spid="30" grpId="0" animBg="1"/>
      <p:bldP spid="11" grpId="0" animBg="1"/>
      <p:bldP spid="12" grpId="0" animBg="1"/>
      <p:bldP spid="13" grpId="0" animBg="1"/>
      <p:bldP spid="14" grpId="0" animBg="1"/>
      <p:bldP spid="52" grpId="0"/>
      <p:bldP spid="8" grpId="1"/>
      <p:bldP spid="77" grpId="1"/>
      <p:bldP spid="9" grpId="1" animBg="1"/>
      <p:bldP spid="10" grpId="1" animBg="1"/>
      <p:bldP spid="30" grpId="1" animBg="1"/>
      <p:bldP spid="11" grpId="1" animBg="1"/>
      <p:bldP spid="12" grpId="1" animBg="1"/>
      <p:bldP spid="13" grpId="1" animBg="1"/>
      <p:bldP spid="14" grpId="1" animBg="1"/>
      <p:bldP spid="5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cxnSp>
        <p:nvCxnSpPr>
          <p:cNvPr id="23" name="直接连接符 22"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37235" y="2350135"/>
            <a:ext cx="323977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37235" y="2431415"/>
            <a:ext cx="323977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3630930" y="1132205"/>
            <a:ext cx="4930140" cy="491490"/>
            <a:chOff x="5879" y="849"/>
            <a:chExt cx="7764" cy="774"/>
          </a:xfrm>
        </p:grpSpPr>
        <p:sp>
          <p:nvSpPr>
            <p:cNvPr id="56" name="矩形: 圆角 43"/>
            <p:cNvSpPr/>
            <p:nvPr/>
          </p:nvSpPr>
          <p:spPr>
            <a:xfrm>
              <a:off x="5879" y="849"/>
              <a:ext cx="7765"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6594" y="922"/>
              <a:ext cx="6381"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一、国外汽车金融服务的发展过程</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7" name="TextBox 6"/>
          <p:cNvSpPr txBox="1"/>
          <p:nvPr/>
        </p:nvSpPr>
        <p:spPr>
          <a:xfrm>
            <a:off x="796925" y="2512695"/>
            <a:ext cx="10597515" cy="414020"/>
          </a:xfrm>
          <a:prstGeom prst="rect">
            <a:avLst/>
          </a:prstGeom>
          <a:noFill/>
          <a:ln>
            <a:noFill/>
          </a:ln>
        </p:spPr>
        <p:txBody>
          <a:bodyPr wrap="square" rtlCol="0">
            <a:spAutoFit/>
          </a:bodyPr>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cs typeface="微软雅黑" panose="020B0503020204020204" charset="-122"/>
                <a:sym typeface="+mn-ea"/>
              </a:rPr>
              <a:t>美国通用汽车公司在1919年成立的通用汽车票据承兑公司开启了汽车金融公司的先河。依投资主体的不同，设立方式有3种：</a:t>
            </a: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grpSp>
        <p:nvGrpSpPr>
          <p:cNvPr id="47" name="组合 46"/>
          <p:cNvGrpSpPr/>
          <p:nvPr/>
        </p:nvGrpSpPr>
        <p:grpSpPr>
          <a:xfrm>
            <a:off x="2884805" y="3964305"/>
            <a:ext cx="6712585" cy="646430"/>
            <a:chOff x="4543" y="6104"/>
            <a:chExt cx="10571" cy="1018"/>
          </a:xfrm>
        </p:grpSpPr>
        <p:grpSp>
          <p:nvGrpSpPr>
            <p:cNvPr id="20" name="组合 19"/>
            <p:cNvGrpSpPr/>
            <p:nvPr/>
          </p:nvGrpSpPr>
          <p:grpSpPr>
            <a:xfrm rot="0">
              <a:off x="5587" y="6537"/>
              <a:ext cx="2095" cy="154"/>
              <a:chOff x="3904783" y="1674310"/>
              <a:chExt cx="1710812" cy="109703"/>
            </a:xfrm>
          </p:grpSpPr>
          <p:cxnSp>
            <p:nvCxnSpPr>
              <p:cNvPr id="32" name="直接连接符 31"/>
              <p:cNvCxnSpPr/>
              <p:nvPr/>
            </p:nvCxnSpPr>
            <p:spPr>
              <a:xfrm flipV="1">
                <a:off x="3904783" y="1718973"/>
                <a:ext cx="1649651" cy="10188"/>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5505892"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latin typeface="微软雅黑" panose="020B0503020204020204" charset="-122"/>
                  <a:ea typeface="微软雅黑" panose="020B0503020204020204" charset="-122"/>
                </a:endParaRPr>
              </a:p>
            </p:txBody>
          </p:sp>
        </p:grpSp>
        <p:sp>
          <p:nvSpPr>
            <p:cNvPr id="61" name="文本框 61"/>
            <p:cNvSpPr txBox="1"/>
            <p:nvPr/>
          </p:nvSpPr>
          <p:spPr>
            <a:xfrm>
              <a:off x="9162" y="6154"/>
              <a:ext cx="5952" cy="919"/>
            </a:xfrm>
            <a:prstGeom prst="rect">
              <a:avLst/>
            </a:prstGeom>
            <a:noFill/>
          </p:spPr>
          <p:txBody>
            <a:bodyPr wrap="square" rtlCol="0">
              <a:spAutoFit/>
            </a:bodyPr>
            <a:p>
              <a:r>
                <a:rPr lang="zh-CN" altLang="en-US" sz="1600" b="1" dirty="0">
                  <a:solidFill>
                    <a:schemeClr val="bg1">
                      <a:lumMod val="50000"/>
                    </a:schemeClr>
                  </a:solidFill>
                  <a:latin typeface="微软雅黑" panose="020B0503020204020204" charset="-122"/>
                  <a:ea typeface="微软雅黑" panose="020B0503020204020204" charset="-122"/>
                  <a:sym typeface="+mn-ea"/>
                </a:rPr>
                <a:t>主要由大的银行、保险和财团单独或者联合发起设立</a:t>
              </a:r>
              <a:endParaRPr lang="zh-CN" altLang="en-US" sz="1600" b="1" dirty="0">
                <a:solidFill>
                  <a:schemeClr val="bg1">
                    <a:lumMod val="50000"/>
                  </a:schemeClr>
                </a:solidFill>
                <a:latin typeface="微软雅黑" panose="020B0503020204020204" charset="-122"/>
                <a:ea typeface="微软雅黑" panose="020B0503020204020204" charset="-122"/>
                <a:sym typeface="+mn-ea"/>
              </a:endParaRPr>
            </a:p>
          </p:txBody>
        </p:sp>
        <p:sp>
          <p:nvSpPr>
            <p:cNvPr id="53" name="Freeform 5"/>
            <p:cNvSpPr/>
            <p:nvPr/>
          </p:nvSpPr>
          <p:spPr bwMode="auto">
            <a:xfrm>
              <a:off x="7874" y="6104"/>
              <a:ext cx="1150" cy="101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90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3200">
                <a:solidFill>
                  <a:prstClr val="white"/>
                </a:solidFill>
                <a:latin typeface="微软雅黑" panose="020B0503020204020204" charset="-122"/>
                <a:ea typeface="微软雅黑" panose="020B0503020204020204" charset="-122"/>
              </a:endParaRPr>
            </a:p>
          </p:txBody>
        </p:sp>
        <p:grpSp>
          <p:nvGrpSpPr>
            <p:cNvPr id="75" name="Group 13"/>
            <p:cNvGrpSpPr>
              <a:grpSpLocks noChangeAspect="1"/>
            </p:cNvGrpSpPr>
            <p:nvPr/>
          </p:nvGrpSpPr>
          <p:grpSpPr bwMode="auto">
            <a:xfrm rot="0">
              <a:off x="8188" y="6356"/>
              <a:ext cx="509" cy="515"/>
              <a:chOff x="2426" y="2781"/>
              <a:chExt cx="593" cy="600"/>
            </a:xfrm>
            <a:solidFill>
              <a:schemeClr val="tx1">
                <a:lumMod val="50000"/>
                <a:lumOff val="50000"/>
              </a:schemeClr>
            </a:solidFill>
          </p:grpSpPr>
          <p:sp>
            <p:nvSpPr>
              <p:cNvPr id="76"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endParaRPr lang="zh-CN" altLang="en-US" sz="3200">
                  <a:latin typeface="微软雅黑" panose="020B0503020204020204" charset="-122"/>
                  <a:ea typeface="微软雅黑" panose="020B0503020204020204" charset="-122"/>
                </a:endParaRPr>
              </a:p>
            </p:txBody>
          </p:sp>
          <p:sp>
            <p:nvSpPr>
              <p:cNvPr id="38"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endParaRPr lang="zh-CN" altLang="en-US" sz="3200">
                  <a:latin typeface="微软雅黑" panose="020B0503020204020204" charset="-122"/>
                  <a:ea typeface="微软雅黑" panose="020B0503020204020204" charset="-122"/>
                </a:endParaRPr>
              </a:p>
            </p:txBody>
          </p:sp>
        </p:grpSp>
        <p:grpSp>
          <p:nvGrpSpPr>
            <p:cNvPr id="104" name="组合 103"/>
            <p:cNvGrpSpPr/>
            <p:nvPr/>
          </p:nvGrpSpPr>
          <p:grpSpPr>
            <a:xfrm rot="0">
              <a:off x="4543" y="6104"/>
              <a:ext cx="1150" cy="1019"/>
              <a:chOff x="1904517" y="1038134"/>
              <a:chExt cx="614966" cy="545032"/>
            </a:xfrm>
          </p:grpSpPr>
          <p:sp>
            <p:nvSpPr>
              <p:cNvPr id="105" name="Freeform 5"/>
              <p:cNvSpPr/>
              <p:nvPr/>
            </p:nvSpPr>
            <p:spPr bwMode="auto">
              <a:xfrm>
                <a:off x="1904517" y="1038134"/>
                <a:ext cx="614966" cy="54503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90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2000" b="1">
                  <a:solidFill>
                    <a:prstClr val="white"/>
                  </a:solidFill>
                  <a:latin typeface="微软雅黑" panose="020B0503020204020204" charset="-122"/>
                  <a:ea typeface="微软雅黑" panose="020B0503020204020204" charset="-122"/>
                </a:endParaRPr>
              </a:p>
            </p:txBody>
          </p:sp>
          <p:sp>
            <p:nvSpPr>
              <p:cNvPr id="106" name="Freeform 5"/>
              <p:cNvSpPr>
                <a:spLocks noChangeAspect="1"/>
              </p:cNvSpPr>
              <p:nvPr/>
            </p:nvSpPr>
            <p:spPr bwMode="auto">
              <a:xfrm>
                <a:off x="1943326" y="1072029"/>
                <a:ext cx="519166" cy="460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tx1">
                  <a:lumMod val="50000"/>
                  <a:lumOff val="50000"/>
                </a:schemeClr>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p>
                <a:pPr algn="ctr" defTabSz="913765"/>
                <a:r>
                  <a:rPr lang="en-US" altLang="zh-CN" sz="2000" b="1" dirty="0">
                    <a:latin typeface="微软雅黑" panose="020B0503020204020204" charset="-122"/>
                    <a:ea typeface="微软雅黑" panose="020B0503020204020204" charset="-122"/>
                  </a:rPr>
                  <a:t>02</a:t>
                </a:r>
                <a:endParaRPr lang="en-US" altLang="zh-CN" sz="2000" b="1" dirty="0">
                  <a:latin typeface="微软雅黑" panose="020B0503020204020204" charset="-122"/>
                  <a:ea typeface="微软雅黑" panose="020B0503020204020204" charset="-122"/>
                </a:endParaRPr>
              </a:p>
            </p:txBody>
          </p:sp>
        </p:grpSp>
      </p:grpSp>
      <p:grpSp>
        <p:nvGrpSpPr>
          <p:cNvPr id="55" name="组合 54"/>
          <p:cNvGrpSpPr/>
          <p:nvPr/>
        </p:nvGrpSpPr>
        <p:grpSpPr>
          <a:xfrm>
            <a:off x="2880995" y="4921250"/>
            <a:ext cx="6721475" cy="646430"/>
            <a:chOff x="4543" y="7749"/>
            <a:chExt cx="10585" cy="1018"/>
          </a:xfrm>
        </p:grpSpPr>
        <p:grpSp>
          <p:nvGrpSpPr>
            <p:cNvPr id="26" name="组合 25"/>
            <p:cNvGrpSpPr/>
            <p:nvPr/>
          </p:nvGrpSpPr>
          <p:grpSpPr>
            <a:xfrm rot="0">
              <a:off x="5587" y="8182"/>
              <a:ext cx="2095" cy="154"/>
              <a:chOff x="3904783" y="1674310"/>
              <a:chExt cx="1710812" cy="109703"/>
            </a:xfrm>
          </p:grpSpPr>
          <p:cxnSp>
            <p:nvCxnSpPr>
              <p:cNvPr id="27" name="直接连接符 26"/>
              <p:cNvCxnSpPr/>
              <p:nvPr/>
            </p:nvCxnSpPr>
            <p:spPr>
              <a:xfrm flipV="1">
                <a:off x="3904783" y="1718973"/>
                <a:ext cx="1649651" cy="10188"/>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5505892"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latin typeface="微软雅黑" panose="020B0503020204020204" charset="-122"/>
                  <a:ea typeface="微软雅黑" panose="020B0503020204020204" charset="-122"/>
                </a:endParaRPr>
              </a:p>
            </p:txBody>
          </p:sp>
        </p:grpSp>
        <p:sp>
          <p:nvSpPr>
            <p:cNvPr id="64" name="文本框 64"/>
            <p:cNvSpPr txBox="1"/>
            <p:nvPr/>
          </p:nvSpPr>
          <p:spPr>
            <a:xfrm>
              <a:off x="9162" y="7799"/>
              <a:ext cx="5967" cy="919"/>
            </a:xfrm>
            <a:prstGeom prst="rect">
              <a:avLst/>
            </a:prstGeom>
            <a:noFill/>
          </p:spPr>
          <p:txBody>
            <a:bodyPr wrap="square" rtlCol="0">
              <a:spAutoFit/>
            </a:bodyPr>
            <a:p>
              <a:r>
                <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rPr>
                <a:t>没有明确的母公司,是采用以股份制形式而设立的独立型汽车金融服务公司</a:t>
              </a:r>
              <a:endPar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54" name="Freeform 5"/>
            <p:cNvSpPr/>
            <p:nvPr/>
          </p:nvSpPr>
          <p:spPr bwMode="auto">
            <a:xfrm>
              <a:off x="7874" y="7749"/>
              <a:ext cx="1150" cy="101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90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3200">
                <a:solidFill>
                  <a:prstClr val="white"/>
                </a:solidFill>
                <a:latin typeface="微软雅黑" panose="020B0503020204020204" charset="-122"/>
                <a:ea typeface="微软雅黑" panose="020B0503020204020204" charset="-122"/>
              </a:endParaRPr>
            </a:p>
          </p:txBody>
        </p:sp>
        <p:grpSp>
          <p:nvGrpSpPr>
            <p:cNvPr id="78" name="Group 18"/>
            <p:cNvGrpSpPr>
              <a:grpSpLocks noChangeAspect="1"/>
            </p:cNvGrpSpPr>
            <p:nvPr/>
          </p:nvGrpSpPr>
          <p:grpSpPr bwMode="auto">
            <a:xfrm rot="0">
              <a:off x="8178" y="8012"/>
              <a:ext cx="529" cy="493"/>
              <a:chOff x="3802" y="2858"/>
              <a:chExt cx="616" cy="574"/>
            </a:xfrm>
            <a:solidFill>
              <a:schemeClr val="accent2"/>
            </a:solidFill>
          </p:grpSpPr>
          <p:sp>
            <p:nvSpPr>
              <p:cNvPr id="79"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
                <a:endParaRPr lang="zh-CN" altLang="en-US" sz="3200">
                  <a:latin typeface="微软雅黑" panose="020B0503020204020204" charset="-122"/>
                  <a:ea typeface="微软雅黑" panose="020B0503020204020204" charset="-122"/>
                </a:endParaRPr>
              </a:p>
            </p:txBody>
          </p:sp>
          <p:sp>
            <p:nvSpPr>
              <p:cNvPr id="80"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
                <a:endParaRPr lang="zh-CN" altLang="en-US" sz="3200">
                  <a:latin typeface="微软雅黑" panose="020B0503020204020204" charset="-122"/>
                  <a:ea typeface="微软雅黑" panose="020B0503020204020204" charset="-122"/>
                </a:endParaRPr>
              </a:p>
            </p:txBody>
          </p:sp>
          <p:sp>
            <p:nvSpPr>
              <p:cNvPr id="81"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
                <a:endParaRPr lang="zh-CN" altLang="en-US" sz="3200">
                  <a:latin typeface="微软雅黑" panose="020B0503020204020204" charset="-122"/>
                  <a:ea typeface="微软雅黑" panose="020B0503020204020204" charset="-122"/>
                </a:endParaRPr>
              </a:p>
            </p:txBody>
          </p:sp>
          <p:sp>
            <p:nvSpPr>
              <p:cNvPr id="82"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
                <a:endParaRPr lang="zh-CN" altLang="en-US" sz="3200">
                  <a:latin typeface="微软雅黑" panose="020B0503020204020204" charset="-122"/>
                  <a:ea typeface="微软雅黑" panose="020B0503020204020204" charset="-122"/>
                </a:endParaRPr>
              </a:p>
            </p:txBody>
          </p:sp>
          <p:sp>
            <p:nvSpPr>
              <p:cNvPr id="83"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endParaRPr lang="zh-CN" altLang="en-US" sz="3200">
                  <a:latin typeface="微软雅黑" panose="020B0503020204020204" charset="-122"/>
                  <a:ea typeface="微软雅黑" panose="020B0503020204020204" charset="-122"/>
                </a:endParaRPr>
              </a:p>
            </p:txBody>
          </p:sp>
        </p:grpSp>
        <p:grpSp>
          <p:nvGrpSpPr>
            <p:cNvPr id="107" name="组合 106"/>
            <p:cNvGrpSpPr/>
            <p:nvPr/>
          </p:nvGrpSpPr>
          <p:grpSpPr>
            <a:xfrm rot="0">
              <a:off x="4543" y="7749"/>
              <a:ext cx="1150" cy="1019"/>
              <a:chOff x="1904517" y="1038134"/>
              <a:chExt cx="614966" cy="545032"/>
            </a:xfrm>
          </p:grpSpPr>
          <p:sp>
            <p:nvSpPr>
              <p:cNvPr id="108" name="Freeform 5"/>
              <p:cNvSpPr/>
              <p:nvPr/>
            </p:nvSpPr>
            <p:spPr bwMode="auto">
              <a:xfrm>
                <a:off x="1904517" y="1038134"/>
                <a:ext cx="614966" cy="54503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90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2000" b="1">
                  <a:solidFill>
                    <a:prstClr val="white"/>
                  </a:solidFill>
                  <a:latin typeface="微软雅黑" panose="020B0503020204020204" charset="-122"/>
                  <a:ea typeface="微软雅黑" panose="020B0503020204020204" charset="-122"/>
                </a:endParaRPr>
              </a:p>
            </p:txBody>
          </p:sp>
          <p:sp>
            <p:nvSpPr>
              <p:cNvPr id="109" name="Freeform 5"/>
              <p:cNvSpPr>
                <a:spLocks noChangeAspect="1"/>
              </p:cNvSpPr>
              <p:nvPr/>
            </p:nvSpPr>
            <p:spPr bwMode="auto">
              <a:xfrm>
                <a:off x="1952417" y="1080587"/>
                <a:ext cx="519166" cy="460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p>
                <a:pPr algn="ctr" defTabSz="913765"/>
                <a:r>
                  <a:rPr lang="en-US" altLang="zh-CN" sz="2000" b="1" dirty="0">
                    <a:latin typeface="微软雅黑" panose="020B0503020204020204" charset="-122"/>
                    <a:ea typeface="微软雅黑" panose="020B0503020204020204" charset="-122"/>
                  </a:rPr>
                  <a:t>03</a:t>
                </a:r>
                <a:endParaRPr lang="en-US" altLang="zh-CN" sz="2000" b="1" dirty="0">
                  <a:latin typeface="微软雅黑" panose="020B0503020204020204" charset="-122"/>
                  <a:ea typeface="微软雅黑" panose="020B0503020204020204" charset="-122"/>
                </a:endParaRPr>
              </a:p>
            </p:txBody>
          </p:sp>
        </p:grpSp>
      </p:grpSp>
      <p:grpSp>
        <p:nvGrpSpPr>
          <p:cNvPr id="48" name="组合 47"/>
          <p:cNvGrpSpPr/>
          <p:nvPr/>
        </p:nvGrpSpPr>
        <p:grpSpPr>
          <a:xfrm>
            <a:off x="2886075" y="3007360"/>
            <a:ext cx="6717665" cy="646430"/>
            <a:chOff x="4543" y="4736"/>
            <a:chExt cx="10579" cy="1018"/>
          </a:xfrm>
        </p:grpSpPr>
        <p:sp>
          <p:nvSpPr>
            <p:cNvPr id="34" name="文本框 58"/>
            <p:cNvSpPr txBox="1"/>
            <p:nvPr/>
          </p:nvSpPr>
          <p:spPr>
            <a:xfrm>
              <a:off x="9162" y="5006"/>
              <a:ext cx="5960" cy="531"/>
            </a:xfrm>
            <a:prstGeom prst="rect">
              <a:avLst/>
            </a:prstGeom>
            <a:noFill/>
          </p:spPr>
          <p:txBody>
            <a:bodyPr wrap="square" rtlCol="0">
              <a:spAutoFit/>
            </a:bodyPr>
            <a:p>
              <a:pPr algn="l">
                <a:buClrTx/>
                <a:buSzTx/>
                <a:buFontTx/>
              </a:pPr>
              <a:r>
                <a:rPr lang="zh-CN" altLang="en-US" sz="1600" b="1" dirty="0">
                  <a:solidFill>
                    <a:schemeClr val="accent2"/>
                  </a:solidFill>
                  <a:latin typeface="微软雅黑" panose="020B0503020204020204" charset="-122"/>
                  <a:ea typeface="微软雅黑" panose="020B0503020204020204" charset="-122"/>
                  <a:sym typeface="+mn-ea"/>
                </a:rPr>
                <a:t>汽车厂商发起成立的汽车金融服务公司</a:t>
              </a:r>
              <a:endParaRPr lang="zh-CN" altLang="en-US" sz="1600" b="1" dirty="0">
                <a:solidFill>
                  <a:schemeClr val="accent2"/>
                </a:solidFill>
                <a:latin typeface="微软雅黑" panose="020B0503020204020204" charset="-122"/>
                <a:ea typeface="微软雅黑" panose="020B0503020204020204" charset="-122"/>
                <a:sym typeface="+mn-ea"/>
              </a:endParaRPr>
            </a:p>
          </p:txBody>
        </p:sp>
        <p:sp>
          <p:nvSpPr>
            <p:cNvPr id="36" name="Freeform 5"/>
            <p:cNvSpPr/>
            <p:nvPr/>
          </p:nvSpPr>
          <p:spPr bwMode="auto">
            <a:xfrm>
              <a:off x="7874" y="4736"/>
              <a:ext cx="1150" cy="101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90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3200">
                <a:solidFill>
                  <a:prstClr val="white"/>
                </a:solidFill>
                <a:latin typeface="微软雅黑" panose="020B0503020204020204" charset="-122"/>
                <a:ea typeface="微软雅黑" panose="020B0503020204020204" charset="-122"/>
              </a:endParaRPr>
            </a:p>
          </p:txBody>
        </p:sp>
        <p:grpSp>
          <p:nvGrpSpPr>
            <p:cNvPr id="72" name="Group 8"/>
            <p:cNvGrpSpPr>
              <a:grpSpLocks noChangeAspect="1"/>
            </p:cNvGrpSpPr>
            <p:nvPr/>
          </p:nvGrpSpPr>
          <p:grpSpPr bwMode="auto">
            <a:xfrm rot="0">
              <a:off x="8211" y="5000"/>
              <a:ext cx="464" cy="509"/>
              <a:chOff x="3437" y="2282"/>
              <a:chExt cx="679" cy="744"/>
            </a:xfrm>
            <a:solidFill>
              <a:schemeClr val="accent2"/>
            </a:solidFill>
          </p:grpSpPr>
          <p:sp>
            <p:nvSpPr>
              <p:cNvPr id="73"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endParaRPr lang="zh-CN" altLang="en-US" sz="3200">
                  <a:latin typeface="微软雅黑" panose="020B0503020204020204" charset="-122"/>
                  <a:ea typeface="微软雅黑" panose="020B0503020204020204" charset="-122"/>
                </a:endParaRPr>
              </a:p>
            </p:txBody>
          </p:sp>
          <p:sp>
            <p:nvSpPr>
              <p:cNvPr id="74"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p>
                <a:endParaRPr lang="zh-CN" altLang="en-US" sz="3200">
                  <a:latin typeface="微软雅黑" panose="020B0503020204020204" charset="-122"/>
                  <a:ea typeface="微软雅黑" panose="020B0503020204020204" charset="-122"/>
                </a:endParaRPr>
              </a:p>
            </p:txBody>
          </p:sp>
        </p:grpSp>
        <p:grpSp>
          <p:nvGrpSpPr>
            <p:cNvPr id="40" name="组合 39"/>
            <p:cNvGrpSpPr/>
            <p:nvPr/>
          </p:nvGrpSpPr>
          <p:grpSpPr>
            <a:xfrm rot="0">
              <a:off x="5587" y="5183"/>
              <a:ext cx="2095" cy="154"/>
              <a:chOff x="3904783" y="1674310"/>
              <a:chExt cx="1710812" cy="109703"/>
            </a:xfrm>
          </p:grpSpPr>
          <p:cxnSp>
            <p:nvCxnSpPr>
              <p:cNvPr id="41" name="直接连接符 40"/>
              <p:cNvCxnSpPr/>
              <p:nvPr/>
            </p:nvCxnSpPr>
            <p:spPr>
              <a:xfrm flipV="1">
                <a:off x="3904783" y="1718973"/>
                <a:ext cx="1649651" cy="10188"/>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5505892"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latin typeface="微软雅黑" panose="020B0503020204020204" charset="-122"/>
                  <a:ea typeface="微软雅黑" panose="020B0503020204020204" charset="-122"/>
                </a:endParaRPr>
              </a:p>
            </p:txBody>
          </p:sp>
        </p:grpSp>
        <p:grpSp>
          <p:nvGrpSpPr>
            <p:cNvPr id="43" name="组合 42"/>
            <p:cNvGrpSpPr/>
            <p:nvPr/>
          </p:nvGrpSpPr>
          <p:grpSpPr>
            <a:xfrm rot="0">
              <a:off x="4543" y="4736"/>
              <a:ext cx="1150" cy="1019"/>
              <a:chOff x="1904517" y="1038134"/>
              <a:chExt cx="614966" cy="545032"/>
            </a:xfrm>
          </p:grpSpPr>
          <p:sp>
            <p:nvSpPr>
              <p:cNvPr id="44" name="Freeform 5"/>
              <p:cNvSpPr/>
              <p:nvPr/>
            </p:nvSpPr>
            <p:spPr bwMode="auto">
              <a:xfrm>
                <a:off x="1904517" y="1038134"/>
                <a:ext cx="614966" cy="54503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90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zh-CN" altLang="en-US" sz="2000" b="1">
                  <a:solidFill>
                    <a:prstClr val="white"/>
                  </a:solidFill>
                  <a:latin typeface="微软雅黑" panose="020B0503020204020204" charset="-122"/>
                  <a:ea typeface="微软雅黑" panose="020B0503020204020204" charset="-122"/>
                </a:endParaRPr>
              </a:p>
            </p:txBody>
          </p:sp>
          <p:sp>
            <p:nvSpPr>
              <p:cNvPr id="45" name="Freeform 5"/>
              <p:cNvSpPr>
                <a:spLocks noChangeAspect="1"/>
              </p:cNvSpPr>
              <p:nvPr/>
            </p:nvSpPr>
            <p:spPr bwMode="auto">
              <a:xfrm>
                <a:off x="1952417" y="1080587"/>
                <a:ext cx="519166" cy="460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p>
                <a:pPr algn="ctr" defTabSz="913765"/>
                <a:r>
                  <a:rPr lang="en-US" altLang="zh-CN" sz="2000" b="1" dirty="0">
                    <a:latin typeface="微软雅黑" panose="020B0503020204020204" charset="-122"/>
                    <a:ea typeface="微软雅黑" panose="020B0503020204020204" charset="-122"/>
                  </a:rPr>
                  <a:t>01</a:t>
                </a:r>
                <a:endParaRPr lang="en-US" altLang="zh-CN" sz="2000" b="1" dirty="0">
                  <a:latin typeface="微软雅黑" panose="020B0503020204020204" charset="-122"/>
                  <a:ea typeface="微软雅黑" panose="020B0503020204020204" charset="-122"/>
                </a:endParaRPr>
              </a:p>
            </p:txBody>
          </p:sp>
        </p:grpSp>
      </p:grpSp>
      <p:sp>
        <p:nvSpPr>
          <p:cNvPr id="46" name="文本框 45"/>
          <p:cNvSpPr txBox="1"/>
          <p:nvPr/>
        </p:nvSpPr>
        <p:spPr>
          <a:xfrm>
            <a:off x="868680" y="5671820"/>
            <a:ext cx="10526395" cy="737235"/>
          </a:xfrm>
          <a:prstGeom prst="rect">
            <a:avLst/>
          </a:prstGeom>
          <a:noFill/>
        </p:spPr>
        <p:txBody>
          <a:bodyPr wrap="square" rtlCol="0" anchor="t">
            <a:spAutoFit/>
          </a:bodyPr>
          <a:p>
            <a:pPr indent="355600" fontAlgn="auto">
              <a:lnSpc>
                <a:spcPct val="150000"/>
              </a:lnSpc>
              <a:defRPr/>
            </a:pPr>
            <a:r>
              <a:rPr lang="zh-CN" altLang="en-US" sz="1400" dirty="0">
                <a:latin typeface="微软雅黑" panose="020B0503020204020204" charset="-122"/>
                <a:ea typeface="微软雅黑" panose="020B0503020204020204" charset="-122"/>
                <a:cs typeface="微软雅黑" panose="020B0503020204020204" charset="-122"/>
                <a:sym typeface="+mn-ea"/>
              </a:rPr>
              <a:t>20世纪80年代以来，美国国内融资成本不断下降，新车贷款利率从15%以上一路下滑至5%以下，而新车贷款利率与同期国债利率之差不断收窄，从而刺激了居民贷款购车的意愿。</a:t>
            </a: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57" name="TextBox 6"/>
          <p:cNvSpPr txBox="1"/>
          <p:nvPr/>
        </p:nvSpPr>
        <p:spPr>
          <a:xfrm>
            <a:off x="1361440" y="1808480"/>
            <a:ext cx="1991360" cy="460375"/>
          </a:xfrm>
          <a:prstGeom prst="rect">
            <a:avLst/>
          </a:prstGeom>
          <a:noFill/>
          <a:ln>
            <a:noFill/>
          </a:ln>
        </p:spPr>
        <p:txBody>
          <a:bodyPr wrap="none" rtlCol="0">
            <a:spAutoFit/>
          </a:bodyPr>
          <a:p>
            <a:pPr algn="l">
              <a:lnSpc>
                <a:spcPct val="150000"/>
              </a:lnSpc>
              <a:defRPr/>
            </a:pPr>
            <a:r>
              <a:rPr lang="en-US" altLang="zh-CN" sz="1600" b="1" dirty="0">
                <a:solidFill>
                  <a:schemeClr val="accent2"/>
                </a:solidFill>
                <a:latin typeface="微软雅黑" panose="020B0503020204020204" charset="-122"/>
                <a:ea typeface="微软雅黑" panose="020B0503020204020204" charset="-122"/>
                <a:cs typeface="微软雅黑" panose="020B0503020204020204" charset="-122"/>
                <a:sym typeface="+mn-ea"/>
              </a:rPr>
              <a:t>1.</a:t>
            </a:r>
            <a:r>
              <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rPr>
              <a:t>美国汽车金融服务</a:t>
            </a:r>
            <a:endPar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checkerboard(across)">
                                      <p:cBhvr>
                                        <p:cTn id="14" dur="500"/>
                                        <p:tgtEl>
                                          <p:spTgt spid="23"/>
                                        </p:tgtEl>
                                      </p:cBhvr>
                                    </p:animEffect>
                                  </p:childTnLst>
                                </p:cTn>
                              </p:par>
                              <p:par>
                                <p:cTn id="15" presetID="5" presetClass="entr" presetSubtype="1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checkerboard(across)">
                                      <p:cBhvr>
                                        <p:cTn id="17" dur="500"/>
                                        <p:tgtEl>
                                          <p:spTgt spid="24"/>
                                        </p:tgtEl>
                                      </p:cBhvr>
                                    </p:animEffect>
                                  </p:childTnLst>
                                </p:cTn>
                              </p:par>
                              <p:par>
                                <p:cTn id="18" presetID="5" presetClass="entr" presetSubtype="10" fill="hold" nodeType="with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checkerboard(across)">
                                      <p:cBhvr>
                                        <p:cTn id="20" dur="500"/>
                                        <p:tgtEl>
                                          <p:spTgt spid="59"/>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heckerboard(across)">
                                      <p:cBhvr>
                                        <p:cTn id="23" dur="500"/>
                                        <p:tgtEl>
                                          <p:spTgt spid="7"/>
                                        </p:tgtEl>
                                      </p:cBhvr>
                                    </p:animEffect>
                                  </p:childTnLst>
                                </p:cTn>
                              </p:par>
                              <p:par>
                                <p:cTn id="24" presetID="5" presetClass="entr" presetSubtype="10" fill="hold"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checkerboard(across)">
                                      <p:cBhvr>
                                        <p:cTn id="26" dur="500"/>
                                        <p:tgtEl>
                                          <p:spTgt spid="47"/>
                                        </p:tgtEl>
                                      </p:cBhvr>
                                    </p:animEffect>
                                  </p:childTnLst>
                                </p:cTn>
                              </p:par>
                              <p:par>
                                <p:cTn id="27" presetID="5" presetClass="entr" presetSubtype="10" fill="hold" nodeType="with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checkerboard(across)">
                                      <p:cBhvr>
                                        <p:cTn id="29" dur="500"/>
                                        <p:tgtEl>
                                          <p:spTgt spid="55"/>
                                        </p:tgtEl>
                                      </p:cBhvr>
                                    </p:animEffect>
                                  </p:childTnLst>
                                </p:cTn>
                              </p:par>
                              <p:par>
                                <p:cTn id="30" presetID="5" presetClass="entr" presetSubtype="10" fill="hold"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checkerboard(across)">
                                      <p:cBhvr>
                                        <p:cTn id="32" dur="500"/>
                                        <p:tgtEl>
                                          <p:spTgt spid="48"/>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checkerboard(across)">
                                      <p:cBhvr>
                                        <p:cTn id="35" dur="500"/>
                                        <p:tgtEl>
                                          <p:spTgt spid="46"/>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checkerboard(across)">
                                      <p:cBhvr>
                                        <p:cTn id="38"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7" grpId="0"/>
      <p:bldP spid="46" grpId="0"/>
      <p:bldP spid="57" grpId="0"/>
      <p:bldP spid="7" grpId="1"/>
      <p:bldP spid="46" grpId="1"/>
      <p:bldP spid="5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TextBox 6"/>
          <p:cNvSpPr txBox="1"/>
          <p:nvPr/>
        </p:nvSpPr>
        <p:spPr>
          <a:xfrm>
            <a:off x="899160" y="2604135"/>
            <a:ext cx="11095990" cy="737235"/>
          </a:xfrm>
          <a:prstGeom prst="rect">
            <a:avLst/>
          </a:prstGeom>
          <a:noFill/>
          <a:ln>
            <a:noFill/>
          </a:ln>
        </p:spPr>
        <p:txBody>
          <a:bodyPr wrap="square" rtlCol="0">
            <a:spAutoFit/>
          </a:bodyPr>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cs typeface="微软雅黑" panose="020B0503020204020204" charset="-122"/>
                <a:sym typeface="+mn-ea"/>
              </a:rPr>
              <a:t>在日本，人们获得购车贷款主要来自两个渠道：汽车金融公司和银行。日本汽车销量的30%～40%是依靠汽车金融公司来实现的。日本汽车金融的方式有直接融资、间接融资、附担保的代理贷款3种。</a:t>
            </a: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cxnSp>
        <p:nvCxnSpPr>
          <p:cNvPr id="7" name="直接连接符 6"/>
          <p:cNvCxnSpPr/>
          <p:nvPr/>
        </p:nvCxnSpPr>
        <p:spPr>
          <a:xfrm>
            <a:off x="1967865" y="3982085"/>
            <a:ext cx="2520000"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267585" y="4923155"/>
            <a:ext cx="2268000"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046605" y="6026785"/>
            <a:ext cx="2520000"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 name="TextBox 25"/>
          <p:cNvSpPr txBox="1"/>
          <p:nvPr/>
        </p:nvSpPr>
        <p:spPr>
          <a:xfrm>
            <a:off x="3347720" y="3635375"/>
            <a:ext cx="1279525" cy="337185"/>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algn="r">
              <a:buClr>
                <a:schemeClr val="accent1"/>
              </a:buClr>
            </a:pPr>
            <a:r>
              <a:rPr lang="en-US" altLang="zh-CN" sz="1600" dirty="0">
                <a:solidFill>
                  <a:schemeClr val="accent4"/>
                </a:solidFill>
                <a:latin typeface="微软雅黑" panose="020B0503020204020204" charset="-122"/>
                <a:ea typeface="微软雅黑" panose="020B0503020204020204" charset="-122"/>
                <a:cs typeface="微软雅黑" panose="020B0503020204020204" charset="-122"/>
              </a:rPr>
              <a:t>(1)</a:t>
            </a:r>
            <a:r>
              <a:rPr lang="zh-CN" altLang="en-US" sz="1600" dirty="0">
                <a:solidFill>
                  <a:schemeClr val="accent4"/>
                </a:solidFill>
                <a:latin typeface="微软雅黑" panose="020B0503020204020204" charset="-122"/>
                <a:ea typeface="微软雅黑" panose="020B0503020204020204" charset="-122"/>
                <a:cs typeface="微软雅黑" panose="020B0503020204020204" charset="-122"/>
              </a:rPr>
              <a:t>直接融资</a:t>
            </a:r>
            <a:endParaRPr lang="zh-CN" altLang="en-US" sz="1600" dirty="0">
              <a:solidFill>
                <a:schemeClr val="accent4"/>
              </a:solidFill>
              <a:latin typeface="微软雅黑" panose="020B0503020204020204" charset="-122"/>
              <a:ea typeface="微软雅黑" panose="020B0503020204020204" charset="-122"/>
              <a:cs typeface="微软雅黑" panose="020B0503020204020204" charset="-122"/>
            </a:endParaRPr>
          </a:p>
        </p:txBody>
      </p:sp>
      <p:sp>
        <p:nvSpPr>
          <p:cNvPr id="28" name="TextBox 27"/>
          <p:cNvSpPr txBox="1"/>
          <p:nvPr/>
        </p:nvSpPr>
        <p:spPr>
          <a:xfrm>
            <a:off x="3347720" y="4610735"/>
            <a:ext cx="1279525" cy="337185"/>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algn="r">
              <a:buClr>
                <a:schemeClr val="accent1"/>
              </a:buClr>
            </a:pPr>
            <a:r>
              <a:rPr lang="en-US" altLang="zh-CN" sz="1600" dirty="0">
                <a:solidFill>
                  <a:schemeClr val="accent2"/>
                </a:solidFill>
                <a:latin typeface="微软雅黑" panose="020B0503020204020204" charset="-122"/>
                <a:ea typeface="微软雅黑" panose="020B0503020204020204" charset="-122"/>
                <a:cs typeface="微软雅黑" panose="020B0503020204020204" charset="-122"/>
                <a:sym typeface="+mn-ea"/>
              </a:rPr>
              <a:t>(2)</a:t>
            </a:r>
            <a:r>
              <a:rPr lang="zh-CN" altLang="en-US" sz="1600" dirty="0">
                <a:solidFill>
                  <a:schemeClr val="accent2"/>
                </a:solidFill>
                <a:latin typeface="微软雅黑" panose="020B0503020204020204" charset="-122"/>
                <a:ea typeface="微软雅黑" panose="020B0503020204020204" charset="-122"/>
                <a:cs typeface="微软雅黑" panose="020B0503020204020204" charset="-122"/>
              </a:rPr>
              <a:t>间接融资</a:t>
            </a:r>
            <a:endParaRPr lang="zh-CN" altLang="en-US" sz="1600" dirty="0">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14" name="TextBox 29"/>
          <p:cNvSpPr txBox="1"/>
          <p:nvPr/>
        </p:nvSpPr>
        <p:spPr>
          <a:xfrm>
            <a:off x="2520950" y="5652770"/>
            <a:ext cx="2092325" cy="337185"/>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algn="r">
              <a:buClr>
                <a:schemeClr val="accent1"/>
              </a:buClr>
            </a:pPr>
            <a:r>
              <a:rPr lang="en-US" altLang="zh-CN" sz="16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(3)</a:t>
            </a:r>
            <a:r>
              <a:rPr lang="zh-CN" altLang="en-US" sz="16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rPr>
              <a:t>附担保的代理贷款</a:t>
            </a:r>
            <a:endParaRPr lang="zh-CN" altLang="en-US" sz="16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endParaRPr>
          </a:p>
        </p:txBody>
      </p:sp>
      <p:grpSp>
        <p:nvGrpSpPr>
          <p:cNvPr id="41" name="组合 40"/>
          <p:cNvGrpSpPr/>
          <p:nvPr/>
        </p:nvGrpSpPr>
        <p:grpSpPr>
          <a:xfrm>
            <a:off x="890270" y="3530600"/>
            <a:ext cx="1562100" cy="2759710"/>
            <a:chOff x="2325" y="5740"/>
            <a:chExt cx="2932" cy="5178"/>
          </a:xfrm>
        </p:grpSpPr>
        <p:grpSp>
          <p:nvGrpSpPr>
            <p:cNvPr id="31" name="组合 30"/>
            <p:cNvGrpSpPr/>
            <p:nvPr/>
          </p:nvGrpSpPr>
          <p:grpSpPr>
            <a:xfrm rot="0">
              <a:off x="2343" y="5740"/>
              <a:ext cx="2331" cy="3818"/>
              <a:chOff x="1859169" y="1453030"/>
              <a:chExt cx="1110351" cy="1818182"/>
            </a:xfrm>
          </p:grpSpPr>
          <p:sp>
            <p:nvSpPr>
              <p:cNvPr id="32" name="Freeform 6"/>
              <p:cNvSpPr/>
              <p:nvPr/>
            </p:nvSpPr>
            <p:spPr bwMode="auto">
              <a:xfrm>
                <a:off x="1859169" y="1453030"/>
                <a:ext cx="1110351" cy="1818182"/>
              </a:xfrm>
              <a:custGeom>
                <a:avLst/>
                <a:gdLst>
                  <a:gd name="T0" fmla="*/ 0 w 343"/>
                  <a:gd name="T1" fmla="*/ 561 h 562"/>
                  <a:gd name="T2" fmla="*/ 115 w 343"/>
                  <a:gd name="T3" fmla="*/ 0 h 562"/>
                  <a:gd name="T4" fmla="*/ 343 w 343"/>
                  <a:gd name="T5" fmla="*/ 102 h 562"/>
                  <a:gd name="T6" fmla="*/ 3 w 343"/>
                  <a:gd name="T7" fmla="*/ 562 h 562"/>
                  <a:gd name="T8" fmla="*/ 0 w 343"/>
                  <a:gd name="T9" fmla="*/ 561 h 562"/>
                </a:gdLst>
                <a:ahLst/>
                <a:cxnLst>
                  <a:cxn ang="0">
                    <a:pos x="T0" y="T1"/>
                  </a:cxn>
                  <a:cxn ang="0">
                    <a:pos x="T2" y="T3"/>
                  </a:cxn>
                  <a:cxn ang="0">
                    <a:pos x="T4" y="T5"/>
                  </a:cxn>
                  <a:cxn ang="0">
                    <a:pos x="T6" y="T7"/>
                  </a:cxn>
                  <a:cxn ang="0">
                    <a:pos x="T8" y="T9"/>
                  </a:cxn>
                </a:cxnLst>
                <a:rect l="0" t="0" r="r" b="b"/>
                <a:pathLst>
                  <a:path w="343" h="562">
                    <a:moveTo>
                      <a:pt x="0" y="561"/>
                    </a:moveTo>
                    <a:cubicBezTo>
                      <a:pt x="38" y="374"/>
                      <a:pt x="76" y="187"/>
                      <a:pt x="115" y="0"/>
                    </a:cubicBezTo>
                    <a:cubicBezTo>
                      <a:pt x="198" y="18"/>
                      <a:pt x="274" y="51"/>
                      <a:pt x="343" y="102"/>
                    </a:cubicBezTo>
                    <a:cubicBezTo>
                      <a:pt x="229" y="256"/>
                      <a:pt x="116" y="409"/>
                      <a:pt x="3" y="562"/>
                    </a:cubicBezTo>
                    <a:cubicBezTo>
                      <a:pt x="2" y="561"/>
                      <a:pt x="1" y="561"/>
                      <a:pt x="0" y="561"/>
                    </a:cubicBezTo>
                    <a:close/>
                  </a:path>
                </a:pathLst>
              </a:cu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endParaRPr lang="zh-CN" altLang="en-US" sz="3200" dirty="0">
                  <a:solidFill>
                    <a:prstClr val="white"/>
                  </a:solidFill>
                  <a:latin typeface="微软雅黑" panose="020B0503020204020204" charset="-122"/>
                  <a:ea typeface="微软雅黑" panose="020B0503020204020204" charset="-122"/>
                </a:endParaRPr>
              </a:p>
            </p:txBody>
          </p:sp>
          <p:sp>
            <p:nvSpPr>
              <p:cNvPr id="33" name="Freeform 6"/>
              <p:cNvSpPr/>
              <p:nvPr/>
            </p:nvSpPr>
            <p:spPr bwMode="auto">
              <a:xfrm>
                <a:off x="1972718" y="1536955"/>
                <a:ext cx="928663" cy="1520671"/>
              </a:xfrm>
              <a:custGeom>
                <a:avLst/>
                <a:gdLst>
                  <a:gd name="T0" fmla="*/ 0 w 343"/>
                  <a:gd name="T1" fmla="*/ 561 h 562"/>
                  <a:gd name="T2" fmla="*/ 115 w 343"/>
                  <a:gd name="T3" fmla="*/ 0 h 562"/>
                  <a:gd name="T4" fmla="*/ 343 w 343"/>
                  <a:gd name="T5" fmla="*/ 102 h 562"/>
                  <a:gd name="T6" fmla="*/ 3 w 343"/>
                  <a:gd name="T7" fmla="*/ 562 h 562"/>
                  <a:gd name="T8" fmla="*/ 0 w 343"/>
                  <a:gd name="T9" fmla="*/ 561 h 562"/>
                </a:gdLst>
                <a:ahLst/>
                <a:cxnLst>
                  <a:cxn ang="0">
                    <a:pos x="T0" y="T1"/>
                  </a:cxn>
                  <a:cxn ang="0">
                    <a:pos x="T2" y="T3"/>
                  </a:cxn>
                  <a:cxn ang="0">
                    <a:pos x="T4" y="T5"/>
                  </a:cxn>
                  <a:cxn ang="0">
                    <a:pos x="T6" y="T7"/>
                  </a:cxn>
                  <a:cxn ang="0">
                    <a:pos x="T8" y="T9"/>
                  </a:cxn>
                </a:cxnLst>
                <a:rect l="0" t="0" r="r" b="b"/>
                <a:pathLst>
                  <a:path w="343" h="562">
                    <a:moveTo>
                      <a:pt x="0" y="561"/>
                    </a:moveTo>
                    <a:cubicBezTo>
                      <a:pt x="38" y="374"/>
                      <a:pt x="76" y="187"/>
                      <a:pt x="115" y="0"/>
                    </a:cubicBezTo>
                    <a:cubicBezTo>
                      <a:pt x="198" y="18"/>
                      <a:pt x="274" y="51"/>
                      <a:pt x="343" y="102"/>
                    </a:cubicBezTo>
                    <a:cubicBezTo>
                      <a:pt x="229" y="256"/>
                      <a:pt x="116" y="409"/>
                      <a:pt x="3" y="562"/>
                    </a:cubicBezTo>
                    <a:cubicBezTo>
                      <a:pt x="2" y="561"/>
                      <a:pt x="1" y="561"/>
                      <a:pt x="0" y="561"/>
                    </a:cubicBezTo>
                    <a:close/>
                  </a:path>
                </a:pathLst>
              </a:custGeom>
              <a:solidFill>
                <a:schemeClr val="accent4"/>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endParaRPr lang="zh-CN" altLang="en-US" sz="2665" dirty="0">
                  <a:latin typeface="微软雅黑" panose="020B0503020204020204" charset="-122"/>
                  <a:ea typeface="微软雅黑" panose="020B0503020204020204" charset="-122"/>
                </a:endParaRPr>
              </a:p>
            </p:txBody>
          </p:sp>
        </p:grpSp>
        <p:grpSp>
          <p:nvGrpSpPr>
            <p:cNvPr id="34" name="组合 33"/>
            <p:cNvGrpSpPr/>
            <p:nvPr/>
          </p:nvGrpSpPr>
          <p:grpSpPr>
            <a:xfrm rot="0">
              <a:off x="2325" y="7442"/>
              <a:ext cx="2932" cy="2260"/>
              <a:chOff x="1850924" y="2263506"/>
              <a:chExt cx="1396496" cy="1076123"/>
            </a:xfrm>
          </p:grpSpPr>
          <p:sp>
            <p:nvSpPr>
              <p:cNvPr id="35" name="Freeform 7"/>
              <p:cNvSpPr/>
              <p:nvPr/>
            </p:nvSpPr>
            <p:spPr bwMode="auto">
              <a:xfrm>
                <a:off x="1850924" y="2263506"/>
                <a:ext cx="1396496" cy="1076123"/>
              </a:xfrm>
              <a:custGeom>
                <a:avLst/>
                <a:gdLst>
                  <a:gd name="T0" fmla="*/ 312 w 432"/>
                  <a:gd name="T1" fmla="*/ 0 h 333"/>
                  <a:gd name="T2" fmla="*/ 432 w 432"/>
                  <a:gd name="T3" fmla="*/ 188 h 333"/>
                  <a:gd name="T4" fmla="*/ 2 w 432"/>
                  <a:gd name="T5" fmla="*/ 333 h 333"/>
                  <a:gd name="T6" fmla="*/ 0 w 432"/>
                  <a:gd name="T7" fmla="*/ 330 h 333"/>
                  <a:gd name="T8" fmla="*/ 312 w 432"/>
                  <a:gd name="T9" fmla="*/ 0 h 333"/>
                </a:gdLst>
                <a:ahLst/>
                <a:cxnLst>
                  <a:cxn ang="0">
                    <a:pos x="T0" y="T1"/>
                  </a:cxn>
                  <a:cxn ang="0">
                    <a:pos x="T2" y="T3"/>
                  </a:cxn>
                  <a:cxn ang="0">
                    <a:pos x="T4" y="T5"/>
                  </a:cxn>
                  <a:cxn ang="0">
                    <a:pos x="T6" y="T7"/>
                  </a:cxn>
                  <a:cxn ang="0">
                    <a:pos x="T8" y="T9"/>
                  </a:cxn>
                </a:cxnLst>
                <a:rect l="0" t="0" r="r" b="b"/>
                <a:pathLst>
                  <a:path w="432" h="333">
                    <a:moveTo>
                      <a:pt x="312" y="0"/>
                    </a:moveTo>
                    <a:cubicBezTo>
                      <a:pt x="368" y="53"/>
                      <a:pt x="408" y="115"/>
                      <a:pt x="432" y="188"/>
                    </a:cubicBezTo>
                    <a:cubicBezTo>
                      <a:pt x="288" y="236"/>
                      <a:pt x="145" y="285"/>
                      <a:pt x="2" y="333"/>
                    </a:cubicBezTo>
                    <a:cubicBezTo>
                      <a:pt x="1" y="332"/>
                      <a:pt x="1" y="331"/>
                      <a:pt x="0" y="330"/>
                    </a:cubicBezTo>
                    <a:cubicBezTo>
                      <a:pt x="104" y="220"/>
                      <a:pt x="207" y="111"/>
                      <a:pt x="312" y="0"/>
                    </a:cubicBezTo>
                    <a:close/>
                  </a:path>
                </a:pathLst>
              </a:cu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endParaRPr lang="zh-CN" altLang="en-US" sz="3200">
                  <a:solidFill>
                    <a:prstClr val="white"/>
                  </a:solidFill>
                  <a:latin typeface="微软雅黑" panose="020B0503020204020204" charset="-122"/>
                  <a:ea typeface="微软雅黑" panose="020B0503020204020204" charset="-122"/>
                </a:endParaRPr>
              </a:p>
            </p:txBody>
          </p:sp>
          <p:sp>
            <p:nvSpPr>
              <p:cNvPr id="36" name="Freeform 7"/>
              <p:cNvSpPr/>
              <p:nvPr/>
            </p:nvSpPr>
            <p:spPr bwMode="auto">
              <a:xfrm>
                <a:off x="2060225" y="2383681"/>
                <a:ext cx="1086480" cy="837228"/>
              </a:xfrm>
              <a:custGeom>
                <a:avLst/>
                <a:gdLst>
                  <a:gd name="T0" fmla="*/ 312 w 432"/>
                  <a:gd name="T1" fmla="*/ 0 h 333"/>
                  <a:gd name="T2" fmla="*/ 432 w 432"/>
                  <a:gd name="T3" fmla="*/ 188 h 333"/>
                  <a:gd name="T4" fmla="*/ 2 w 432"/>
                  <a:gd name="T5" fmla="*/ 333 h 333"/>
                  <a:gd name="T6" fmla="*/ 0 w 432"/>
                  <a:gd name="T7" fmla="*/ 330 h 333"/>
                  <a:gd name="T8" fmla="*/ 312 w 432"/>
                  <a:gd name="T9" fmla="*/ 0 h 333"/>
                </a:gdLst>
                <a:ahLst/>
                <a:cxnLst>
                  <a:cxn ang="0">
                    <a:pos x="T0" y="T1"/>
                  </a:cxn>
                  <a:cxn ang="0">
                    <a:pos x="T2" y="T3"/>
                  </a:cxn>
                  <a:cxn ang="0">
                    <a:pos x="T4" y="T5"/>
                  </a:cxn>
                  <a:cxn ang="0">
                    <a:pos x="T6" y="T7"/>
                  </a:cxn>
                  <a:cxn ang="0">
                    <a:pos x="T8" y="T9"/>
                  </a:cxn>
                </a:cxnLst>
                <a:rect l="0" t="0" r="r" b="b"/>
                <a:pathLst>
                  <a:path w="432" h="333">
                    <a:moveTo>
                      <a:pt x="312" y="0"/>
                    </a:moveTo>
                    <a:cubicBezTo>
                      <a:pt x="368" y="53"/>
                      <a:pt x="408" y="115"/>
                      <a:pt x="432" y="188"/>
                    </a:cubicBezTo>
                    <a:cubicBezTo>
                      <a:pt x="288" y="236"/>
                      <a:pt x="145" y="285"/>
                      <a:pt x="2" y="333"/>
                    </a:cubicBezTo>
                    <a:cubicBezTo>
                      <a:pt x="1" y="332"/>
                      <a:pt x="1" y="331"/>
                      <a:pt x="0" y="330"/>
                    </a:cubicBezTo>
                    <a:cubicBezTo>
                      <a:pt x="104" y="220"/>
                      <a:pt x="207" y="111"/>
                      <a:pt x="312" y="0"/>
                    </a:cubicBezTo>
                    <a:close/>
                  </a:path>
                </a:pathLst>
              </a:custGeom>
              <a:solidFill>
                <a:schemeClr val="accent2"/>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endParaRPr lang="zh-CN" altLang="en-US" sz="2665">
                  <a:latin typeface="微软雅黑" panose="020B0503020204020204" charset="-122"/>
                  <a:ea typeface="微软雅黑" panose="020B0503020204020204" charset="-122"/>
                </a:endParaRPr>
              </a:p>
            </p:txBody>
          </p:sp>
        </p:grpSp>
        <p:grpSp>
          <p:nvGrpSpPr>
            <p:cNvPr id="37" name="组合 36"/>
            <p:cNvGrpSpPr/>
            <p:nvPr/>
          </p:nvGrpSpPr>
          <p:grpSpPr>
            <a:xfrm rot="0">
              <a:off x="2325" y="9412"/>
              <a:ext cx="2363" cy="1506"/>
              <a:chOff x="1850924" y="3202038"/>
              <a:chExt cx="1125411" cy="717415"/>
            </a:xfrm>
          </p:grpSpPr>
          <p:sp>
            <p:nvSpPr>
              <p:cNvPr id="38" name="Freeform 9"/>
              <p:cNvSpPr/>
              <p:nvPr/>
            </p:nvSpPr>
            <p:spPr bwMode="auto">
              <a:xfrm>
                <a:off x="1850924" y="3202038"/>
                <a:ext cx="1125411" cy="717415"/>
              </a:xfrm>
              <a:custGeom>
                <a:avLst/>
                <a:gdLst>
                  <a:gd name="T0" fmla="*/ 338 w 348"/>
                  <a:gd name="T1" fmla="*/ 0 h 222"/>
                  <a:gd name="T2" fmla="*/ 297 w 348"/>
                  <a:gd name="T3" fmla="*/ 222 h 222"/>
                  <a:gd name="T4" fmla="*/ 0 w 348"/>
                  <a:gd name="T5" fmla="*/ 54 h 222"/>
                  <a:gd name="T6" fmla="*/ 0 w 348"/>
                  <a:gd name="T7" fmla="*/ 51 h 222"/>
                  <a:gd name="T8" fmla="*/ 338 w 348"/>
                  <a:gd name="T9" fmla="*/ 0 h 222"/>
                </a:gdLst>
                <a:ahLst/>
                <a:cxnLst>
                  <a:cxn ang="0">
                    <a:pos x="T0" y="T1"/>
                  </a:cxn>
                  <a:cxn ang="0">
                    <a:pos x="T2" y="T3"/>
                  </a:cxn>
                  <a:cxn ang="0">
                    <a:pos x="T4" y="T5"/>
                  </a:cxn>
                  <a:cxn ang="0">
                    <a:pos x="T6" y="T7"/>
                  </a:cxn>
                  <a:cxn ang="0">
                    <a:pos x="T8" y="T9"/>
                  </a:cxn>
                </a:cxnLst>
                <a:rect l="0" t="0" r="r" b="b"/>
                <a:pathLst>
                  <a:path w="348" h="222">
                    <a:moveTo>
                      <a:pt x="338" y="0"/>
                    </a:moveTo>
                    <a:cubicBezTo>
                      <a:pt x="348" y="79"/>
                      <a:pt x="335" y="152"/>
                      <a:pt x="297" y="222"/>
                    </a:cubicBezTo>
                    <a:cubicBezTo>
                      <a:pt x="197" y="165"/>
                      <a:pt x="98" y="110"/>
                      <a:pt x="0" y="54"/>
                    </a:cubicBezTo>
                    <a:cubicBezTo>
                      <a:pt x="0" y="53"/>
                      <a:pt x="0" y="52"/>
                      <a:pt x="0" y="51"/>
                    </a:cubicBezTo>
                    <a:cubicBezTo>
                      <a:pt x="112" y="34"/>
                      <a:pt x="224" y="17"/>
                      <a:pt x="338" y="0"/>
                    </a:cubicBezTo>
                    <a:close/>
                  </a:path>
                </a:pathLst>
              </a:cu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endParaRPr lang="zh-CN" altLang="en-US" sz="3200">
                  <a:solidFill>
                    <a:prstClr val="white"/>
                  </a:solidFill>
                  <a:latin typeface="微软雅黑" panose="020B0503020204020204" charset="-122"/>
                  <a:ea typeface="微软雅黑" panose="020B0503020204020204" charset="-122"/>
                </a:endParaRPr>
              </a:p>
            </p:txBody>
          </p:sp>
          <p:sp>
            <p:nvSpPr>
              <p:cNvPr id="39" name="Freeform 9"/>
              <p:cNvSpPr/>
              <p:nvPr/>
            </p:nvSpPr>
            <p:spPr bwMode="auto">
              <a:xfrm>
                <a:off x="2036140" y="3274911"/>
                <a:ext cx="875575" cy="558152"/>
              </a:xfrm>
              <a:custGeom>
                <a:avLst/>
                <a:gdLst>
                  <a:gd name="T0" fmla="*/ 338 w 348"/>
                  <a:gd name="T1" fmla="*/ 0 h 222"/>
                  <a:gd name="T2" fmla="*/ 297 w 348"/>
                  <a:gd name="T3" fmla="*/ 222 h 222"/>
                  <a:gd name="T4" fmla="*/ 0 w 348"/>
                  <a:gd name="T5" fmla="*/ 54 h 222"/>
                  <a:gd name="T6" fmla="*/ 0 w 348"/>
                  <a:gd name="T7" fmla="*/ 51 h 222"/>
                  <a:gd name="T8" fmla="*/ 338 w 348"/>
                  <a:gd name="T9" fmla="*/ 0 h 222"/>
                </a:gdLst>
                <a:ahLst/>
                <a:cxnLst>
                  <a:cxn ang="0">
                    <a:pos x="T0" y="T1"/>
                  </a:cxn>
                  <a:cxn ang="0">
                    <a:pos x="T2" y="T3"/>
                  </a:cxn>
                  <a:cxn ang="0">
                    <a:pos x="T4" y="T5"/>
                  </a:cxn>
                  <a:cxn ang="0">
                    <a:pos x="T6" y="T7"/>
                  </a:cxn>
                  <a:cxn ang="0">
                    <a:pos x="T8" y="T9"/>
                  </a:cxn>
                </a:cxnLst>
                <a:rect l="0" t="0" r="r" b="b"/>
                <a:pathLst>
                  <a:path w="348" h="222">
                    <a:moveTo>
                      <a:pt x="338" y="0"/>
                    </a:moveTo>
                    <a:cubicBezTo>
                      <a:pt x="348" y="79"/>
                      <a:pt x="335" y="152"/>
                      <a:pt x="297" y="222"/>
                    </a:cubicBezTo>
                    <a:cubicBezTo>
                      <a:pt x="197" y="165"/>
                      <a:pt x="98" y="110"/>
                      <a:pt x="0" y="54"/>
                    </a:cubicBezTo>
                    <a:cubicBezTo>
                      <a:pt x="0" y="53"/>
                      <a:pt x="0" y="52"/>
                      <a:pt x="0" y="51"/>
                    </a:cubicBezTo>
                    <a:cubicBezTo>
                      <a:pt x="112" y="34"/>
                      <a:pt x="224" y="17"/>
                      <a:pt x="338" y="0"/>
                    </a:cubicBezTo>
                    <a:close/>
                  </a:path>
                </a:pathLst>
              </a:custGeom>
              <a:solidFill>
                <a:schemeClr val="bg1">
                  <a:lumMod val="85000"/>
                </a:schemeClr>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endParaRPr lang="zh-CN" altLang="en-US" sz="2665">
                  <a:latin typeface="微软雅黑" panose="020B0503020204020204" charset="-122"/>
                  <a:ea typeface="微软雅黑" panose="020B0503020204020204" charset="-122"/>
                </a:endParaRPr>
              </a:p>
            </p:txBody>
          </p:sp>
        </p:grpSp>
      </p:grpSp>
      <p:sp>
        <p:nvSpPr>
          <p:cNvPr id="100" name="文本框 99"/>
          <p:cNvSpPr txBox="1"/>
          <p:nvPr/>
        </p:nvSpPr>
        <p:spPr>
          <a:xfrm>
            <a:off x="4643755" y="3593465"/>
            <a:ext cx="7069455" cy="368300"/>
          </a:xfrm>
          <a:prstGeom prst="rect">
            <a:avLst/>
          </a:prstGeom>
          <a:noFill/>
          <a:ln w="9525">
            <a:noFill/>
          </a:ln>
        </p:spPr>
        <p:txBody>
          <a:bodyPr wrap="square">
            <a:spAutoFit/>
          </a:bodyPr>
          <a:p>
            <a:pPr indent="0" algn="l" fontAlgn="auto">
              <a:lnSpc>
                <a:spcPct val="150000"/>
              </a:lnSpc>
              <a:buClrTx/>
              <a:buSzTx/>
              <a:buFontTx/>
              <a:defRPr/>
            </a:pPr>
            <a:r>
              <a:rPr lang="zh-CN" altLang="en-US" sz="1200" b="0" dirty="0">
                <a:latin typeface="微软雅黑" panose="020B0503020204020204" charset="-122"/>
                <a:ea typeface="微软雅黑" panose="020B0503020204020204" charset="-122"/>
              </a:rPr>
              <a:t>用户直接向银行贷款购车，并以购买的汽车作为贷款的担保品，尔后再向银行分期付款</a:t>
            </a:r>
            <a:endParaRPr lang="zh-CN" altLang="en-US" sz="1200" b="0" dirty="0">
              <a:latin typeface="微软雅黑" panose="020B0503020204020204" charset="-122"/>
              <a:ea typeface="微软雅黑" panose="020B0503020204020204" charset="-122"/>
            </a:endParaRPr>
          </a:p>
        </p:txBody>
      </p:sp>
      <p:sp>
        <p:nvSpPr>
          <p:cNvPr id="42" name="文本框 41"/>
          <p:cNvSpPr txBox="1"/>
          <p:nvPr/>
        </p:nvSpPr>
        <p:spPr>
          <a:xfrm>
            <a:off x="4643755" y="4234815"/>
            <a:ext cx="7068820" cy="922020"/>
          </a:xfrm>
          <a:prstGeom prst="rect">
            <a:avLst/>
          </a:prstGeom>
          <a:noFill/>
          <a:ln w="9525">
            <a:noFill/>
          </a:ln>
        </p:spPr>
        <p:txBody>
          <a:bodyPr wrap="square">
            <a:spAutoFit/>
          </a:bodyPr>
          <a:p>
            <a:pPr indent="0" algn="l" fontAlgn="auto">
              <a:lnSpc>
                <a:spcPct val="150000"/>
              </a:lnSpc>
              <a:buClrTx/>
              <a:buSzTx/>
              <a:buFontTx/>
              <a:defRPr/>
            </a:pPr>
            <a:r>
              <a:rPr lang="zh-CN" altLang="en-US" sz="1200" b="0" dirty="0">
                <a:latin typeface="微软雅黑" panose="020B0503020204020204" charset="-122"/>
                <a:ea typeface="微软雅黑" panose="020B0503020204020204" charset="-122"/>
              </a:rPr>
              <a:t>经销商先将愿意以分期付款方式购车的用户资料交给专属于汽车制造商的汽车金融公司进行信用评估，通过评估后经销商再将与用户签订的分期付款合同转让给汽车金融公司，最后汽车金融公司才将贷款和佣金拨给经销商</a:t>
            </a:r>
            <a:endParaRPr lang="zh-CN" altLang="en-US" sz="1200" b="0" dirty="0">
              <a:latin typeface="微软雅黑" panose="020B0503020204020204" charset="-122"/>
              <a:ea typeface="微软雅黑" panose="020B0503020204020204" charset="-122"/>
            </a:endParaRPr>
          </a:p>
        </p:txBody>
      </p:sp>
      <p:sp>
        <p:nvSpPr>
          <p:cNvPr id="43" name="文本框 42"/>
          <p:cNvSpPr txBox="1"/>
          <p:nvPr/>
        </p:nvSpPr>
        <p:spPr>
          <a:xfrm>
            <a:off x="4643755" y="5403215"/>
            <a:ext cx="7068820" cy="922020"/>
          </a:xfrm>
          <a:prstGeom prst="rect">
            <a:avLst/>
          </a:prstGeom>
          <a:noFill/>
          <a:ln w="9525">
            <a:noFill/>
          </a:ln>
        </p:spPr>
        <p:txBody>
          <a:bodyPr wrap="square">
            <a:spAutoFit/>
          </a:bodyPr>
          <a:p>
            <a:pPr indent="0" algn="l" fontAlgn="auto">
              <a:lnSpc>
                <a:spcPct val="150000"/>
              </a:lnSpc>
              <a:buClrTx/>
              <a:buSzTx/>
              <a:buFontTx/>
              <a:defRPr/>
            </a:pPr>
            <a:r>
              <a:rPr lang="zh-CN" altLang="en-US" sz="1200" b="0" dirty="0">
                <a:latin typeface="微软雅黑" panose="020B0503020204020204" charset="-122"/>
                <a:ea typeface="微软雅黑" panose="020B0503020204020204" charset="-122"/>
              </a:rPr>
              <a:t>金融机构给用户提供购车贷款，但整个贷款的作业从信用核准到贷款后的服务以及催收均由信托公司代理。信托公司保证在客户不付款时要代替客户向金融机构支付贷款，信贷公司则向提供贷款的金融机构收取一定的报酬。这是日本采取的一种较为特殊的做法</a:t>
            </a:r>
            <a:endParaRPr lang="zh-CN" altLang="en-US" sz="1200" b="0" dirty="0">
              <a:latin typeface="微软雅黑" panose="020B0503020204020204" charset="-122"/>
              <a:ea typeface="微软雅黑" panose="020B0503020204020204" charset="-122"/>
            </a:endParaRPr>
          </a:p>
        </p:txBody>
      </p:sp>
      <p:sp>
        <p:nvSpPr>
          <p:cNvPr id="9" name="文本框 8"/>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59" name="组合 58"/>
          <p:cNvGrpSpPr/>
          <p:nvPr/>
        </p:nvGrpSpPr>
        <p:grpSpPr>
          <a:xfrm>
            <a:off x="3630930" y="1132205"/>
            <a:ext cx="4930140" cy="491490"/>
            <a:chOff x="5879" y="849"/>
            <a:chExt cx="7764" cy="774"/>
          </a:xfrm>
        </p:grpSpPr>
        <p:sp>
          <p:nvSpPr>
            <p:cNvPr id="56" name="矩形: 圆角 43"/>
            <p:cNvSpPr/>
            <p:nvPr/>
          </p:nvSpPr>
          <p:spPr>
            <a:xfrm>
              <a:off x="5879" y="849"/>
              <a:ext cx="7765"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6594" y="922"/>
              <a:ext cx="6381"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一、国外汽车金融服务的发展过程</a:t>
              </a:r>
              <a:endParaRPr lang="zh-CN" altLang="en-US" sz="2000" b="1" dirty="0">
                <a:solidFill>
                  <a:schemeClr val="bg1"/>
                </a:solidFill>
                <a:latin typeface="微软雅黑" panose="020B0503020204020204" charset="-122"/>
                <a:ea typeface="微软雅黑" panose="020B0503020204020204" charset="-122"/>
              </a:endParaRPr>
            </a:p>
          </p:txBody>
        </p:sp>
      </p:grpSp>
      <p:cxnSp>
        <p:nvCxnSpPr>
          <p:cNvPr id="12" name="直接连接符 11"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37235" y="2350135"/>
            <a:ext cx="323977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14"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37235" y="2431415"/>
            <a:ext cx="323977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6" name="TextBox 6"/>
          <p:cNvSpPr txBox="1"/>
          <p:nvPr/>
        </p:nvSpPr>
        <p:spPr>
          <a:xfrm>
            <a:off x="1259840" y="1798320"/>
            <a:ext cx="2194560" cy="460375"/>
          </a:xfrm>
          <a:prstGeom prst="rect">
            <a:avLst/>
          </a:prstGeom>
          <a:noFill/>
          <a:ln>
            <a:noFill/>
          </a:ln>
        </p:spPr>
        <p:txBody>
          <a:bodyPr wrap="none" rtlCol="0">
            <a:spAutoFit/>
          </a:bodyPr>
          <a:p>
            <a:pPr algn="l">
              <a:lnSpc>
                <a:spcPct val="150000"/>
              </a:lnSpc>
              <a:buClrTx/>
              <a:buSzTx/>
              <a:buFontTx/>
              <a:defRPr/>
            </a:pPr>
            <a:r>
              <a:rPr lang="en-US" altLang="zh-CN" sz="1600" b="1" dirty="0">
                <a:solidFill>
                  <a:schemeClr val="accent2"/>
                </a:solidFill>
                <a:latin typeface="微软雅黑" panose="020B0503020204020204" charset="-122"/>
                <a:ea typeface="微软雅黑" panose="020B0503020204020204" charset="-122"/>
                <a:cs typeface="微软雅黑" panose="020B0503020204020204" charset="-122"/>
                <a:sym typeface="+mn-ea"/>
              </a:rPr>
              <a:t>2.日本汽车金融服务业</a:t>
            </a:r>
            <a:endParaRPr lang="en-US" altLang="zh-CN"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advTm="8000"/>
    </mc:Choice>
    <mc:Fallback>
      <p:transition spd="slow"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edge">
                                      <p:cBhvr>
                                        <p:cTn id="10" dur="2000"/>
                                        <p:tgtEl>
                                          <p:spTgt spid="11"/>
                                        </p:tgtEl>
                                      </p:cBhvr>
                                    </p:animEffect>
                                  </p:childTnLst>
                                </p:cTn>
                              </p:par>
                            </p:childTnLst>
                          </p:cTn>
                        </p:par>
                        <p:par>
                          <p:cTn id="11" fill="hold">
                            <p:stCondLst>
                              <p:cond delay="2000"/>
                            </p:stCondLst>
                            <p:childTnLst>
                              <p:par>
                                <p:cTn id="12" presetID="14" presetClass="entr" presetSubtype="10" fill="hold" nodeType="after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randombar(horizontal)">
                                      <p:cBhvr>
                                        <p:cTn id="14" dur="500"/>
                                        <p:tgtEl>
                                          <p:spTgt spid="59"/>
                                        </p:tgtEl>
                                      </p:cBhvr>
                                    </p:animEffect>
                                  </p:childTnLst>
                                </p:cTn>
                              </p:par>
                              <p:par>
                                <p:cTn id="15" presetID="14" presetClass="entr" presetSubtype="1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par>
                                <p:cTn id="18" presetID="14" presetClass="entr" presetSubtype="1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500"/>
                                        <p:tgtEl>
                                          <p:spTgt spid="15"/>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randombar(horizontal)">
                                      <p:cBhvr>
                                        <p:cTn id="23" dur="500"/>
                                        <p:tgtEl>
                                          <p:spTgt spid="16"/>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77"/>
                                        </p:tgtEl>
                                        <p:attrNameLst>
                                          <p:attrName>style.visibility</p:attrName>
                                        </p:attrNameLst>
                                      </p:cBhvr>
                                      <p:to>
                                        <p:strVal val="visible"/>
                                      </p:to>
                                    </p:set>
                                    <p:animEffect transition="in" filter="checkerboard(across)">
                                      <p:cBhvr>
                                        <p:cTn id="26" dur="500"/>
                                        <p:tgtEl>
                                          <p:spTgt spid="77"/>
                                        </p:tgtEl>
                                      </p:cBhvr>
                                    </p:animEffect>
                                  </p:childTnLst>
                                </p:cTn>
                              </p:par>
                              <p:par>
                                <p:cTn id="27" presetID="5" presetClass="entr" presetSubtype="1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checkerboard(across)">
                                      <p:cBhvr>
                                        <p:cTn id="29" dur="500"/>
                                        <p:tgtEl>
                                          <p:spTgt spid="7"/>
                                        </p:tgtEl>
                                      </p:cBhvr>
                                    </p:animEffect>
                                  </p:childTnLst>
                                </p:cTn>
                              </p:par>
                              <p:par>
                                <p:cTn id="30" presetID="5" presetClass="entr" presetSubtype="1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checkerboard(across)">
                                      <p:cBhvr>
                                        <p:cTn id="32" dur="500"/>
                                        <p:tgtEl>
                                          <p:spTgt spid="8"/>
                                        </p:tgtEl>
                                      </p:cBhvr>
                                    </p:animEffect>
                                  </p:childTnLst>
                                </p:cTn>
                              </p:par>
                              <p:par>
                                <p:cTn id="33" presetID="5" presetClass="entr" presetSubtype="1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checkerboard(across)">
                                      <p:cBhvr>
                                        <p:cTn id="35" dur="500"/>
                                        <p:tgtEl>
                                          <p:spTgt spid="10"/>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checkerboard(across)">
                                      <p:cBhvr>
                                        <p:cTn id="38" dur="500"/>
                                        <p:tgtEl>
                                          <p:spTgt spid="13"/>
                                        </p:tgtEl>
                                      </p:cBhvr>
                                    </p:animEffect>
                                  </p:childTnLst>
                                </p:cTn>
                              </p:par>
                              <p:par>
                                <p:cTn id="39" presetID="5" presetClass="entr" presetSubtype="1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checkerboard(across)">
                                      <p:cBhvr>
                                        <p:cTn id="41" dur="500"/>
                                        <p:tgtEl>
                                          <p:spTgt spid="28"/>
                                        </p:tgtEl>
                                      </p:cBhvr>
                                    </p:animEffect>
                                  </p:childTnLst>
                                </p:cTn>
                              </p:par>
                              <p:par>
                                <p:cTn id="42" presetID="5" presetClass="entr" presetSubtype="1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checkerboard(across)">
                                      <p:cBhvr>
                                        <p:cTn id="44" dur="500"/>
                                        <p:tgtEl>
                                          <p:spTgt spid="14"/>
                                        </p:tgtEl>
                                      </p:cBhvr>
                                    </p:animEffect>
                                  </p:childTnLst>
                                </p:cTn>
                              </p:par>
                              <p:par>
                                <p:cTn id="45" presetID="5" presetClass="entr" presetSubtype="10" fill="hold"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checkerboard(across)">
                                      <p:cBhvr>
                                        <p:cTn id="47" dur="500"/>
                                        <p:tgtEl>
                                          <p:spTgt spid="41"/>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checkerboard(across)">
                                      <p:cBhvr>
                                        <p:cTn id="50" dur="500"/>
                                        <p:tgtEl>
                                          <p:spTgt spid="100"/>
                                        </p:tgtEl>
                                      </p:cBhvr>
                                    </p:animEffect>
                                  </p:childTnLst>
                                </p:cTn>
                              </p:par>
                              <p:par>
                                <p:cTn id="51" presetID="5" presetClass="entr" presetSubtype="10" fill="hold" grpId="0" nodeType="with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checkerboard(across)">
                                      <p:cBhvr>
                                        <p:cTn id="53" dur="500"/>
                                        <p:tgtEl>
                                          <p:spTgt spid="42"/>
                                        </p:tgtEl>
                                      </p:cBhvr>
                                    </p:animEffect>
                                  </p:childTnLst>
                                </p:cTn>
                              </p:par>
                              <p:par>
                                <p:cTn id="54" presetID="5" presetClass="entr" presetSubtype="10" fill="hold" grpId="0" nodeType="with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checkerboard(across)">
                                      <p:cBhvr>
                                        <p:cTn id="5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13" grpId="0"/>
      <p:bldP spid="28" grpId="0"/>
      <p:bldP spid="14" grpId="0"/>
      <p:bldP spid="100" grpId="0"/>
      <p:bldP spid="42" grpId="0"/>
      <p:bldP spid="43" grpId="0"/>
      <p:bldP spid="77" grpId="1"/>
      <p:bldP spid="13" grpId="1"/>
      <p:bldP spid="28" grpId="1"/>
      <p:bldP spid="14" grpId="1"/>
      <p:bldP spid="100" grpId="1"/>
      <p:bldP spid="42" grpId="1"/>
      <p:bldP spid="43" grpId="1"/>
      <p:bldP spid="9" grpId="0"/>
      <p:bldP spid="9" grpId="1"/>
      <p:bldP spid="11" grpId="0" bldLvl="0" animBg="1"/>
      <p:bldP spid="11" grpId="1" animBg="1"/>
      <p:bldP spid="16" grpId="0"/>
      <p:bldP spid="1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59" name="组合 58"/>
          <p:cNvGrpSpPr/>
          <p:nvPr/>
        </p:nvGrpSpPr>
        <p:grpSpPr>
          <a:xfrm>
            <a:off x="3630930" y="1132205"/>
            <a:ext cx="4930140" cy="491490"/>
            <a:chOff x="5879" y="849"/>
            <a:chExt cx="7764" cy="774"/>
          </a:xfrm>
        </p:grpSpPr>
        <p:sp>
          <p:nvSpPr>
            <p:cNvPr id="56" name="矩形: 圆角 43"/>
            <p:cNvSpPr/>
            <p:nvPr/>
          </p:nvSpPr>
          <p:spPr>
            <a:xfrm>
              <a:off x="5879" y="849"/>
              <a:ext cx="7765"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6594" y="922"/>
              <a:ext cx="6381"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一、国外汽车金融服务的发展过程</a:t>
              </a:r>
              <a:endParaRPr lang="zh-CN" altLang="en-US" sz="2000" b="1" dirty="0">
                <a:solidFill>
                  <a:schemeClr val="bg1"/>
                </a:solidFill>
                <a:latin typeface="微软雅黑" panose="020B0503020204020204" charset="-122"/>
                <a:ea typeface="微软雅黑" panose="020B0503020204020204" charset="-122"/>
              </a:endParaRPr>
            </a:p>
          </p:txBody>
        </p:sp>
      </p:grpSp>
      <p:cxnSp>
        <p:nvCxnSpPr>
          <p:cNvPr id="12" name="直接连接符 11"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37235" y="2350135"/>
            <a:ext cx="323977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14"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37235" y="2431415"/>
            <a:ext cx="323977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 name="TextBox 6"/>
          <p:cNvSpPr txBox="1"/>
          <p:nvPr/>
        </p:nvSpPr>
        <p:spPr>
          <a:xfrm>
            <a:off x="5629275" y="2431415"/>
            <a:ext cx="6103620" cy="2353310"/>
          </a:xfrm>
          <a:prstGeom prst="rect">
            <a:avLst/>
          </a:prstGeom>
          <a:noFill/>
          <a:ln w="38100">
            <a:solidFill>
              <a:schemeClr val="accent2"/>
            </a:solidFill>
          </a:ln>
          <a:effectLst>
            <a:reflection blurRad="6350" stA="50000" endA="300" endPos="55000" dir="5400000" sy="-100000" algn="bl" rotWithShape="0"/>
          </a:effectLst>
        </p:spPr>
        <p:txBody>
          <a:bodyPr wrap="square" rtlCol="0">
            <a:spAutoFit/>
          </a:bodyPr>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sym typeface="+mn-ea"/>
              </a:rPr>
              <a:t>由于汽车密度过高，日本政府规定在汽车购买、保有和实用阶段都要纳税，税金比例远高于欧、美各国的水平。日本的汽车税赋主要有年税、一次性税、燃油税。</a:t>
            </a:r>
            <a:endParaRPr lang="zh-CN" altLang="en-US"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sym typeface="+mn-ea"/>
              </a:rPr>
              <a:t>随着客车登记（排量）增加，汽车税率也相应分为几个等级。政府为了引导人们购买和使用节能型、占地少的小型汽车，在地方汽车税收中对小排量汽车给予了较多的优惠政策。另外，对于环保型汽车也同样实行税费优惠政策。</a:t>
            </a:r>
            <a:endParaRPr lang="zh-CN" altLang="en-US" sz="1400" dirty="0">
              <a:latin typeface="微软雅黑" panose="020B0503020204020204" charset="-122"/>
              <a:ea typeface="微软雅黑" panose="020B0503020204020204" charset="-122"/>
              <a:sym typeface="+mn-ea"/>
            </a:endParaRPr>
          </a:p>
        </p:txBody>
      </p:sp>
      <p:pic>
        <p:nvPicPr>
          <p:cNvPr id="4" name="图片 3"/>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0" y="2955290"/>
            <a:ext cx="5772785" cy="2096135"/>
          </a:xfrm>
          <a:prstGeom prst="rect">
            <a:avLst/>
          </a:prstGeom>
        </p:spPr>
      </p:pic>
      <p:sp>
        <p:nvSpPr>
          <p:cNvPr id="5" name="TextBox 6"/>
          <p:cNvSpPr txBox="1"/>
          <p:nvPr/>
        </p:nvSpPr>
        <p:spPr>
          <a:xfrm>
            <a:off x="1259840" y="1798320"/>
            <a:ext cx="2194560" cy="460375"/>
          </a:xfrm>
          <a:prstGeom prst="rect">
            <a:avLst/>
          </a:prstGeom>
          <a:noFill/>
          <a:ln>
            <a:noFill/>
          </a:ln>
        </p:spPr>
        <p:txBody>
          <a:bodyPr wrap="none" rtlCol="0">
            <a:spAutoFit/>
          </a:bodyPr>
          <a:p>
            <a:pPr algn="l">
              <a:lnSpc>
                <a:spcPct val="150000"/>
              </a:lnSpc>
              <a:buClrTx/>
              <a:buSzTx/>
              <a:buFontTx/>
              <a:defRPr/>
            </a:pPr>
            <a:r>
              <a:rPr lang="en-US" altLang="zh-CN" sz="1600" b="1" dirty="0">
                <a:solidFill>
                  <a:schemeClr val="accent2"/>
                </a:solidFill>
                <a:latin typeface="微软雅黑" panose="020B0503020204020204" charset="-122"/>
                <a:ea typeface="微软雅黑" panose="020B0503020204020204" charset="-122"/>
                <a:cs typeface="微软雅黑" panose="020B0503020204020204" charset="-122"/>
                <a:sym typeface="+mn-ea"/>
              </a:rPr>
              <a:t>2.日本汽车金融服务业</a:t>
            </a:r>
            <a:endParaRPr lang="en-US" altLang="zh-CN"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advTm="8000"/>
    </mc:Choice>
    <mc:Fallback>
      <p:transition spd="slow"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edge">
                                      <p:cBhvr>
                                        <p:cTn id="10" dur="2000"/>
                                        <p:tgtEl>
                                          <p:spTgt spid="11"/>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blinds(horizontal)">
                                      <p:cBhvr>
                                        <p:cTn id="14" dur="500"/>
                                        <p:tgtEl>
                                          <p:spTgt spid="59"/>
                                        </p:tgtEl>
                                      </p:cBhvr>
                                    </p:animEffect>
                                  </p:childTnLst>
                                </p:cTn>
                              </p:par>
                              <p:par>
                                <p:cTn id="15" presetID="3" presetClass="entr" presetSubtype="1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par>
                                <p:cTn id="18" presetID="3" presetClass="entr" presetSubtype="1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blinds(horizontal)">
                                      <p:cBhvr>
                                        <p:cTn id="20" dur="500"/>
                                        <p:tgtEl>
                                          <p:spTgt spid="15"/>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linds(horizontal)">
                                      <p:cBhvr>
                                        <p:cTn id="23" dur="500"/>
                                        <p:tgtEl>
                                          <p:spTgt spid="2"/>
                                        </p:tgtEl>
                                      </p:cBhvr>
                                    </p:animEffect>
                                  </p:childTnLst>
                                </p:cTn>
                              </p:par>
                              <p:par>
                                <p:cTn id="24" presetID="3" presetClass="entr" presetSubtype="1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linds(horizontal)">
                                      <p:cBhvr>
                                        <p:cTn id="26" dur="500"/>
                                        <p:tgtEl>
                                          <p:spTgt spid="4"/>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linds(horizontal)">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bldLvl="0" animBg="1"/>
      <p:bldP spid="11" grpId="1" animBg="1"/>
      <p:bldP spid="2" grpId="0" animBg="1"/>
      <p:bldP spid="5" grpId="0"/>
      <p:bldP spid="2" grpId="1" animBg="1"/>
      <p:bldP spid="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59" name="组合 58"/>
          <p:cNvGrpSpPr/>
          <p:nvPr/>
        </p:nvGrpSpPr>
        <p:grpSpPr>
          <a:xfrm>
            <a:off x="3630930" y="1132205"/>
            <a:ext cx="4930140" cy="491490"/>
            <a:chOff x="5879" y="849"/>
            <a:chExt cx="7764" cy="774"/>
          </a:xfrm>
        </p:grpSpPr>
        <p:sp>
          <p:nvSpPr>
            <p:cNvPr id="56" name="矩形: 圆角 43"/>
            <p:cNvSpPr/>
            <p:nvPr/>
          </p:nvSpPr>
          <p:spPr>
            <a:xfrm>
              <a:off x="5879" y="849"/>
              <a:ext cx="7765"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6594" y="922"/>
              <a:ext cx="6381"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一、国外汽车金融服务的发展过程</a:t>
              </a:r>
              <a:endParaRPr lang="zh-CN" altLang="en-US" sz="2000" b="1" dirty="0">
                <a:solidFill>
                  <a:schemeClr val="bg1"/>
                </a:solidFill>
                <a:latin typeface="微软雅黑" panose="020B0503020204020204" charset="-122"/>
                <a:ea typeface="微软雅黑" panose="020B0503020204020204" charset="-122"/>
              </a:endParaRPr>
            </a:p>
          </p:txBody>
        </p:sp>
      </p:grpSp>
      <p:cxnSp>
        <p:nvCxnSpPr>
          <p:cNvPr id="12" name="直接连接符 11"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37235" y="2350135"/>
            <a:ext cx="323977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14"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37235" y="2431415"/>
            <a:ext cx="323977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6" name="TextBox 6"/>
          <p:cNvSpPr txBox="1"/>
          <p:nvPr/>
        </p:nvSpPr>
        <p:spPr>
          <a:xfrm>
            <a:off x="1259840" y="1808480"/>
            <a:ext cx="2194560" cy="460375"/>
          </a:xfrm>
          <a:prstGeom prst="rect">
            <a:avLst/>
          </a:prstGeom>
          <a:noFill/>
          <a:ln>
            <a:noFill/>
          </a:ln>
        </p:spPr>
        <p:txBody>
          <a:bodyPr wrap="none" rtlCol="0">
            <a:spAutoFit/>
          </a:bodyPr>
          <a:p>
            <a:pPr algn="l">
              <a:lnSpc>
                <a:spcPct val="150000"/>
              </a:lnSpc>
              <a:buClrTx/>
              <a:buSzTx/>
              <a:buFontTx/>
              <a:defRPr/>
            </a:pPr>
            <a:r>
              <a:rPr lang="en-US" altLang="zh-CN" sz="1600" b="1" dirty="0">
                <a:solidFill>
                  <a:schemeClr val="accent2"/>
                </a:solidFill>
                <a:latin typeface="微软雅黑" panose="020B0503020204020204" charset="-122"/>
                <a:ea typeface="微软雅黑" panose="020B0503020204020204" charset="-122"/>
                <a:cs typeface="微软雅黑" panose="020B0503020204020204" charset="-122"/>
                <a:sym typeface="+mn-ea"/>
              </a:rPr>
              <a:t>3.欧洲汽车金融服务业</a:t>
            </a:r>
            <a:endParaRPr lang="en-US" altLang="zh-CN"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77" name="TextBox 6"/>
          <p:cNvSpPr txBox="1"/>
          <p:nvPr/>
        </p:nvSpPr>
        <p:spPr>
          <a:xfrm>
            <a:off x="899160" y="2682875"/>
            <a:ext cx="6696075" cy="2999740"/>
          </a:xfrm>
          <a:prstGeom prst="rect">
            <a:avLst/>
          </a:prstGeom>
          <a:noFill/>
          <a:ln>
            <a:noFill/>
          </a:ln>
        </p:spPr>
        <p:txBody>
          <a:bodyPr wrap="square" rtlCol="0">
            <a:spAutoFit/>
          </a:bodyPr>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cs typeface="微软雅黑" panose="020B0503020204020204" charset="-122"/>
                <a:sym typeface="+mn-ea"/>
              </a:rPr>
              <a:t>欧洲实行全能银行体制，银行业可以从事包括汽车金融在内的所有金融业务。</a:t>
            </a:r>
            <a:endParaRPr lang="zh-CN" altLang="en-US" sz="1400" dirty="0">
              <a:latin typeface="微软雅黑" panose="020B0503020204020204" charset="-122"/>
              <a:ea typeface="微软雅黑" panose="020B0503020204020204" charset="-122"/>
              <a:cs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cs typeface="微软雅黑" panose="020B0503020204020204" charset="-122"/>
                <a:sym typeface="+mn-ea"/>
              </a:rPr>
              <a:t>1999年，雪铁龙公司收购了通用电气财务公司所属的汽车金融公司。德国汽车厂家设立的汽车金融机构大都以银行形式出现，如大众汽车金融公司下属的大众汽车银行，宝马汽车公司设立的宝马汽车银行等，就是为汽车消费者提供储蓄和信贷业务的专业银行。</a:t>
            </a:r>
            <a:endParaRPr lang="zh-CN" altLang="en-US" sz="1400" dirty="0">
              <a:latin typeface="微软雅黑" panose="020B0503020204020204" charset="-122"/>
              <a:ea typeface="微软雅黑" panose="020B0503020204020204" charset="-122"/>
              <a:cs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cs typeface="微软雅黑" panose="020B0503020204020204" charset="-122"/>
                <a:sym typeface="+mn-ea"/>
              </a:rPr>
              <a:t>“五马克信贷”计划就是当时大众汽车金融服务股份公司为了促进“甲壳虫”汽车的销售而量身定制的。</a:t>
            </a:r>
            <a:endParaRPr lang="zh-CN" altLang="en-US" sz="1400" dirty="0">
              <a:latin typeface="微软雅黑" panose="020B0503020204020204" charset="-122"/>
              <a:ea typeface="微软雅黑" panose="020B0503020204020204" charset="-122"/>
              <a:cs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cs typeface="微软雅黑" panose="020B0503020204020204" charset="-122"/>
                <a:sym typeface="+mn-ea"/>
              </a:rPr>
              <a:t>在欧洲市场，汽车金融公司尤其重视“间接”服务模式的开展。</a:t>
            </a:r>
            <a:endParaRPr lang="zh-CN" altLang="en-US" sz="1400" dirty="0">
              <a:latin typeface="微软雅黑" panose="020B0503020204020204" charset="-122"/>
              <a:ea typeface="微软雅黑" panose="020B0503020204020204" charset="-122"/>
              <a:cs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cs typeface="微软雅黑" panose="020B0503020204020204" charset="-122"/>
                <a:sym typeface="+mn-ea"/>
              </a:rPr>
              <a:t>欧洲尤其是德国在汽车金融服务领域特别重视针对经销商的融资服务。</a:t>
            </a: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pic>
        <p:nvPicPr>
          <p:cNvPr id="5" name="图片 4" descr="7ee74e6fc4cfb0a03b866548f9bc353b"/>
          <p:cNvPicPr>
            <a:picLocks noChangeAspect="1"/>
          </p:cNvPicPr>
          <p:nvPr/>
        </p:nvPicPr>
        <p:blipFill>
          <a:blip r:embed="rId1"/>
          <a:stretch>
            <a:fillRect/>
          </a:stretch>
        </p:blipFill>
        <p:spPr>
          <a:xfrm>
            <a:off x="7390765" y="2194560"/>
            <a:ext cx="3553460" cy="36645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8000"/>
    </mc:Choice>
    <mc:Fallback>
      <p:transition spd="slow"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edge">
                                      <p:cBhvr>
                                        <p:cTn id="10" dur="2000"/>
                                        <p:tgtEl>
                                          <p:spTgt spid="11"/>
                                        </p:tgtEl>
                                      </p:cBhvr>
                                    </p:animEffect>
                                  </p:childTnLst>
                                </p:cTn>
                              </p:par>
                            </p:childTnLst>
                          </p:cTn>
                        </p:par>
                        <p:par>
                          <p:cTn id="11" fill="hold">
                            <p:stCondLst>
                              <p:cond delay="2000"/>
                            </p:stCondLst>
                            <p:childTnLst>
                              <p:par>
                                <p:cTn id="12" presetID="9" presetClass="entr" presetSubtype="0" fill="hold" nodeType="after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dissolve">
                                      <p:cBhvr>
                                        <p:cTn id="14" dur="500"/>
                                        <p:tgtEl>
                                          <p:spTgt spid="59"/>
                                        </p:tgtEl>
                                      </p:cBhvr>
                                    </p:animEffect>
                                  </p:childTnLst>
                                </p:cTn>
                              </p:par>
                              <p:par>
                                <p:cTn id="15" presetID="9"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ssolve">
                                      <p:cBhvr>
                                        <p:cTn id="17" dur="500"/>
                                        <p:tgtEl>
                                          <p:spTgt spid="12"/>
                                        </p:tgtEl>
                                      </p:cBhvr>
                                    </p:animEffect>
                                  </p:childTnLst>
                                </p:cTn>
                              </p:par>
                              <p:par>
                                <p:cTn id="18" presetID="9" presetClass="entr" presetSubtype="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dissolve">
                                      <p:cBhvr>
                                        <p:cTn id="20" dur="500"/>
                                        <p:tgtEl>
                                          <p:spTgt spid="15"/>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dissolve">
                                      <p:cBhvr>
                                        <p:cTn id="23" dur="500"/>
                                        <p:tgtEl>
                                          <p:spTgt spid="16"/>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77"/>
                                        </p:tgtEl>
                                        <p:attrNameLst>
                                          <p:attrName>style.visibility</p:attrName>
                                        </p:attrNameLst>
                                      </p:cBhvr>
                                      <p:to>
                                        <p:strVal val="visible"/>
                                      </p:to>
                                    </p:set>
                                    <p:animEffect transition="in" filter="dissolve">
                                      <p:cBhvr>
                                        <p:cTn id="26" dur="500"/>
                                        <p:tgtEl>
                                          <p:spTgt spid="77"/>
                                        </p:tgtEl>
                                      </p:cBhvr>
                                    </p:animEffect>
                                  </p:childTnLst>
                                </p:cTn>
                              </p:par>
                              <p:par>
                                <p:cTn id="27" presetID="9"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dissolv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bldLvl="0" animBg="1"/>
      <p:bldP spid="11" grpId="1" animBg="1"/>
      <p:bldP spid="16" grpId="0"/>
      <p:bldP spid="77" grpId="0"/>
      <p:bldP spid="16" grpId="1"/>
      <p:bldP spid="77"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59" name="组合 58"/>
          <p:cNvGrpSpPr/>
          <p:nvPr/>
        </p:nvGrpSpPr>
        <p:grpSpPr>
          <a:xfrm>
            <a:off x="3630930" y="1132205"/>
            <a:ext cx="4930775" cy="491490"/>
            <a:chOff x="5879" y="849"/>
            <a:chExt cx="7765" cy="774"/>
          </a:xfrm>
        </p:grpSpPr>
        <p:sp>
          <p:nvSpPr>
            <p:cNvPr id="56" name="矩形: 圆角 43"/>
            <p:cNvSpPr/>
            <p:nvPr/>
          </p:nvSpPr>
          <p:spPr>
            <a:xfrm>
              <a:off x="5879" y="849"/>
              <a:ext cx="7765"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6594" y="922"/>
              <a:ext cx="6381"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二、我国汽车金融服务的发展过程</a:t>
              </a:r>
              <a:endParaRPr lang="zh-CN" altLang="en-US" sz="2000" b="1" dirty="0">
                <a:solidFill>
                  <a:schemeClr val="bg1"/>
                </a:solidFill>
                <a:latin typeface="微软雅黑" panose="020B0503020204020204" charset="-122"/>
                <a:ea typeface="微软雅黑" panose="020B0503020204020204" charset="-122"/>
              </a:endParaRPr>
            </a:p>
          </p:txBody>
        </p:sp>
      </p:grpSp>
      <p:cxnSp>
        <p:nvCxnSpPr>
          <p:cNvPr id="12" name="直接连接符 11"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37235" y="2350135"/>
            <a:ext cx="323977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14"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37235" y="2431415"/>
            <a:ext cx="323977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TextBox 6"/>
          <p:cNvSpPr txBox="1"/>
          <p:nvPr/>
        </p:nvSpPr>
        <p:spPr>
          <a:xfrm>
            <a:off x="1027539" y="1866548"/>
            <a:ext cx="2804160" cy="460375"/>
          </a:xfrm>
          <a:prstGeom prst="rect">
            <a:avLst/>
          </a:prstGeom>
          <a:noFill/>
          <a:ln>
            <a:noFill/>
          </a:ln>
        </p:spPr>
        <p:txBody>
          <a:bodyPr wrap="none" rtlCol="0">
            <a:spAutoFit/>
          </a:bodyPr>
          <a:p>
            <a:pPr algn="l">
              <a:lnSpc>
                <a:spcPct val="150000"/>
              </a:lnSpc>
              <a:buClrTx/>
              <a:buSzTx/>
              <a:buFontTx/>
              <a:defRPr/>
            </a:pPr>
            <a:r>
              <a:rPr lang="en-US" altLang="zh-CN" sz="1600" b="1" dirty="0">
                <a:solidFill>
                  <a:schemeClr val="accent2"/>
                </a:solidFill>
                <a:latin typeface="微软雅黑" panose="020B0503020204020204" charset="-122"/>
                <a:ea typeface="微软雅黑" panose="020B0503020204020204" charset="-122"/>
                <a:cs typeface="微软雅黑" panose="020B0503020204020204" charset="-122"/>
                <a:sym typeface="+mn-ea"/>
              </a:rPr>
              <a:t>1.萌芽期：汽车消费信贷初现</a:t>
            </a:r>
            <a:endParaRPr lang="en-US" altLang="zh-CN"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grpSp>
        <p:nvGrpSpPr>
          <p:cNvPr id="10" name="组合 9"/>
          <p:cNvGrpSpPr/>
          <p:nvPr/>
        </p:nvGrpSpPr>
        <p:grpSpPr>
          <a:xfrm>
            <a:off x="635" y="4055745"/>
            <a:ext cx="12190730" cy="806450"/>
            <a:chOff x="444098" y="3162300"/>
            <a:chExt cx="11110913" cy="806450"/>
          </a:xfrm>
          <a:solidFill>
            <a:srgbClr val="F4B183"/>
          </a:solidFill>
        </p:grpSpPr>
        <p:sp>
          <p:nvSpPr>
            <p:cNvPr id="2" name="Freeform 5"/>
            <p:cNvSpPr/>
            <p:nvPr/>
          </p:nvSpPr>
          <p:spPr bwMode="auto">
            <a:xfrm>
              <a:off x="496486" y="3162300"/>
              <a:ext cx="1222375" cy="373063"/>
            </a:xfrm>
            <a:custGeom>
              <a:avLst/>
              <a:gdLst>
                <a:gd name="T0" fmla="*/ 2452 w 3360"/>
                <a:gd name="T1" fmla="*/ 0 h 1014"/>
                <a:gd name="T2" fmla="*/ 2226 w 3360"/>
                <a:gd name="T3" fmla="*/ 30 h 1014"/>
                <a:gd name="T4" fmla="*/ 2420 w 3360"/>
                <a:gd name="T5" fmla="*/ 496 h 1014"/>
                <a:gd name="T6" fmla="*/ 2050 w 3360"/>
                <a:gd name="T7" fmla="*/ 72 h 1014"/>
                <a:gd name="T8" fmla="*/ 1698 w 3360"/>
                <a:gd name="T9" fmla="*/ 180 h 1014"/>
                <a:gd name="T10" fmla="*/ 1889 w 3360"/>
                <a:gd name="T11" fmla="*/ 640 h 1014"/>
                <a:gd name="T12" fmla="*/ 1538 w 3360"/>
                <a:gd name="T13" fmla="*/ 237 h 1014"/>
                <a:gd name="T14" fmla="*/ 1114 w 3360"/>
                <a:gd name="T15" fmla="*/ 407 h 1014"/>
                <a:gd name="T16" fmla="*/ 1275 w 3360"/>
                <a:gd name="T17" fmla="*/ 793 h 1014"/>
                <a:gd name="T18" fmla="*/ 988 w 3360"/>
                <a:gd name="T19" fmla="*/ 463 h 1014"/>
                <a:gd name="T20" fmla="*/ 656 w 3360"/>
                <a:gd name="T21" fmla="*/ 624 h 1014"/>
                <a:gd name="T22" fmla="*/ 771 w 3360"/>
                <a:gd name="T23" fmla="*/ 897 h 1014"/>
                <a:gd name="T24" fmla="*/ 572 w 3360"/>
                <a:gd name="T25" fmla="*/ 669 h 1014"/>
                <a:gd name="T26" fmla="*/ 0 w 3360"/>
                <a:gd name="T27" fmla="*/ 1014 h 1014"/>
                <a:gd name="T28" fmla="*/ 3360 w 3360"/>
                <a:gd name="T29" fmla="*/ 1014 h 1014"/>
                <a:gd name="T30" fmla="*/ 2452 w 3360"/>
                <a:gd name="T31" fmla="*/ 0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0" h="1014">
                  <a:moveTo>
                    <a:pt x="2452" y="0"/>
                  </a:moveTo>
                  <a:cubicBezTo>
                    <a:pt x="2398" y="0"/>
                    <a:pt x="2321" y="10"/>
                    <a:pt x="2226" y="30"/>
                  </a:cubicBezTo>
                  <a:cubicBezTo>
                    <a:pt x="2319" y="261"/>
                    <a:pt x="2420" y="496"/>
                    <a:pt x="2420" y="496"/>
                  </a:cubicBezTo>
                  <a:lnTo>
                    <a:pt x="2050" y="72"/>
                  </a:lnTo>
                  <a:cubicBezTo>
                    <a:pt x="1945" y="101"/>
                    <a:pt x="1826" y="137"/>
                    <a:pt x="1698" y="180"/>
                  </a:cubicBezTo>
                  <a:cubicBezTo>
                    <a:pt x="1790" y="409"/>
                    <a:pt x="1889" y="640"/>
                    <a:pt x="1889" y="640"/>
                  </a:cubicBezTo>
                  <a:lnTo>
                    <a:pt x="1538" y="237"/>
                  </a:lnTo>
                  <a:cubicBezTo>
                    <a:pt x="1403" y="287"/>
                    <a:pt x="1260" y="344"/>
                    <a:pt x="1114" y="407"/>
                  </a:cubicBezTo>
                  <a:cubicBezTo>
                    <a:pt x="1196" y="610"/>
                    <a:pt x="1275" y="793"/>
                    <a:pt x="1275" y="793"/>
                  </a:cubicBezTo>
                  <a:lnTo>
                    <a:pt x="988" y="463"/>
                  </a:lnTo>
                  <a:cubicBezTo>
                    <a:pt x="878" y="514"/>
                    <a:pt x="767" y="567"/>
                    <a:pt x="656" y="624"/>
                  </a:cubicBezTo>
                  <a:cubicBezTo>
                    <a:pt x="719" y="777"/>
                    <a:pt x="771" y="897"/>
                    <a:pt x="771" y="897"/>
                  </a:cubicBezTo>
                  <a:lnTo>
                    <a:pt x="572" y="669"/>
                  </a:lnTo>
                  <a:cubicBezTo>
                    <a:pt x="375" y="774"/>
                    <a:pt x="181" y="889"/>
                    <a:pt x="0" y="1014"/>
                  </a:cubicBezTo>
                  <a:lnTo>
                    <a:pt x="3360" y="1014"/>
                  </a:lnTo>
                  <a:cubicBezTo>
                    <a:pt x="3360" y="1014"/>
                    <a:pt x="2786" y="0"/>
                    <a:pt x="2452" y="0"/>
                  </a:cubicBezTo>
                  <a:close/>
                </a:path>
              </a:pathLst>
            </a:cu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3" name="Freeform 6"/>
            <p:cNvSpPr/>
            <p:nvPr/>
          </p:nvSpPr>
          <p:spPr bwMode="auto">
            <a:xfrm>
              <a:off x="496486" y="3594100"/>
              <a:ext cx="1222375" cy="374650"/>
            </a:xfrm>
            <a:custGeom>
              <a:avLst/>
              <a:gdLst>
                <a:gd name="T0" fmla="*/ 2452 w 3360"/>
                <a:gd name="T1" fmla="*/ 1014 h 1014"/>
                <a:gd name="T2" fmla="*/ 2226 w 3360"/>
                <a:gd name="T3" fmla="*/ 983 h 1014"/>
                <a:gd name="T4" fmla="*/ 2420 w 3360"/>
                <a:gd name="T5" fmla="*/ 517 h 1014"/>
                <a:gd name="T6" fmla="*/ 2050 w 3360"/>
                <a:gd name="T7" fmla="*/ 941 h 1014"/>
                <a:gd name="T8" fmla="*/ 1698 w 3360"/>
                <a:gd name="T9" fmla="*/ 833 h 1014"/>
                <a:gd name="T10" fmla="*/ 1889 w 3360"/>
                <a:gd name="T11" fmla="*/ 373 h 1014"/>
                <a:gd name="T12" fmla="*/ 1538 w 3360"/>
                <a:gd name="T13" fmla="*/ 776 h 1014"/>
                <a:gd name="T14" fmla="*/ 1114 w 3360"/>
                <a:gd name="T15" fmla="*/ 606 h 1014"/>
                <a:gd name="T16" fmla="*/ 1275 w 3360"/>
                <a:gd name="T17" fmla="*/ 220 h 1014"/>
                <a:gd name="T18" fmla="*/ 988 w 3360"/>
                <a:gd name="T19" fmla="*/ 550 h 1014"/>
                <a:gd name="T20" fmla="*/ 656 w 3360"/>
                <a:gd name="T21" fmla="*/ 389 h 1014"/>
                <a:gd name="T22" fmla="*/ 771 w 3360"/>
                <a:gd name="T23" fmla="*/ 116 h 1014"/>
                <a:gd name="T24" fmla="*/ 572 w 3360"/>
                <a:gd name="T25" fmla="*/ 345 h 1014"/>
                <a:gd name="T26" fmla="*/ 0 w 3360"/>
                <a:gd name="T27" fmla="*/ 0 h 1014"/>
                <a:gd name="T28" fmla="*/ 3360 w 3360"/>
                <a:gd name="T29" fmla="*/ 0 h 1014"/>
                <a:gd name="T30" fmla="*/ 2452 w 3360"/>
                <a:gd name="T31" fmla="*/ 1014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0" h="1014">
                  <a:moveTo>
                    <a:pt x="2452" y="1014"/>
                  </a:moveTo>
                  <a:cubicBezTo>
                    <a:pt x="2398" y="1014"/>
                    <a:pt x="2321" y="1003"/>
                    <a:pt x="2226" y="983"/>
                  </a:cubicBezTo>
                  <a:cubicBezTo>
                    <a:pt x="2319" y="752"/>
                    <a:pt x="2420" y="517"/>
                    <a:pt x="2420" y="517"/>
                  </a:cubicBezTo>
                  <a:lnTo>
                    <a:pt x="2050" y="941"/>
                  </a:lnTo>
                  <a:cubicBezTo>
                    <a:pt x="1945" y="913"/>
                    <a:pt x="1826" y="877"/>
                    <a:pt x="1698" y="833"/>
                  </a:cubicBezTo>
                  <a:cubicBezTo>
                    <a:pt x="1790" y="604"/>
                    <a:pt x="1889" y="373"/>
                    <a:pt x="1889" y="373"/>
                  </a:cubicBezTo>
                  <a:lnTo>
                    <a:pt x="1538" y="776"/>
                  </a:lnTo>
                  <a:cubicBezTo>
                    <a:pt x="1403" y="727"/>
                    <a:pt x="1260" y="670"/>
                    <a:pt x="1114" y="606"/>
                  </a:cubicBezTo>
                  <a:cubicBezTo>
                    <a:pt x="1196" y="404"/>
                    <a:pt x="1275" y="220"/>
                    <a:pt x="1275" y="220"/>
                  </a:cubicBezTo>
                  <a:lnTo>
                    <a:pt x="988" y="550"/>
                  </a:lnTo>
                  <a:cubicBezTo>
                    <a:pt x="878" y="500"/>
                    <a:pt x="767" y="446"/>
                    <a:pt x="656" y="389"/>
                  </a:cubicBezTo>
                  <a:cubicBezTo>
                    <a:pt x="719" y="236"/>
                    <a:pt x="771" y="116"/>
                    <a:pt x="771" y="116"/>
                  </a:cubicBezTo>
                  <a:lnTo>
                    <a:pt x="572" y="345"/>
                  </a:lnTo>
                  <a:cubicBezTo>
                    <a:pt x="375" y="240"/>
                    <a:pt x="181" y="124"/>
                    <a:pt x="0" y="0"/>
                  </a:cubicBezTo>
                  <a:lnTo>
                    <a:pt x="3360" y="0"/>
                  </a:lnTo>
                  <a:cubicBezTo>
                    <a:pt x="3360" y="0"/>
                    <a:pt x="2786" y="1014"/>
                    <a:pt x="2452" y="1014"/>
                  </a:cubicBezTo>
                  <a:close/>
                </a:path>
              </a:pathLst>
            </a:cu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13" name="Freeform 7"/>
            <p:cNvSpPr/>
            <p:nvPr/>
          </p:nvSpPr>
          <p:spPr bwMode="auto">
            <a:xfrm>
              <a:off x="444098" y="3535363"/>
              <a:ext cx="10968038" cy="58738"/>
            </a:xfrm>
            <a:custGeom>
              <a:avLst/>
              <a:gdLst>
                <a:gd name="T0" fmla="*/ 80 w 30160"/>
                <a:gd name="T1" fmla="*/ 160 h 160"/>
                <a:gd name="T2" fmla="*/ 0 w 30160"/>
                <a:gd name="T3" fmla="*/ 80 h 160"/>
                <a:gd name="T4" fmla="*/ 80 w 30160"/>
                <a:gd name="T5" fmla="*/ 0 h 160"/>
                <a:gd name="T6" fmla="*/ 30080 w 30160"/>
                <a:gd name="T7" fmla="*/ 0 h 160"/>
                <a:gd name="T8" fmla="*/ 30160 w 30160"/>
                <a:gd name="T9" fmla="*/ 80 h 160"/>
                <a:gd name="T10" fmla="*/ 30080 w 30160"/>
                <a:gd name="T11" fmla="*/ 160 h 160"/>
                <a:gd name="T12" fmla="*/ 80 w 30160"/>
                <a:gd name="T13" fmla="*/ 160 h 160"/>
              </a:gdLst>
              <a:ahLst/>
              <a:cxnLst>
                <a:cxn ang="0">
                  <a:pos x="T0" y="T1"/>
                </a:cxn>
                <a:cxn ang="0">
                  <a:pos x="T2" y="T3"/>
                </a:cxn>
                <a:cxn ang="0">
                  <a:pos x="T4" y="T5"/>
                </a:cxn>
                <a:cxn ang="0">
                  <a:pos x="T6" y="T7"/>
                </a:cxn>
                <a:cxn ang="0">
                  <a:pos x="T8" y="T9"/>
                </a:cxn>
                <a:cxn ang="0">
                  <a:pos x="T10" y="T11"/>
                </a:cxn>
                <a:cxn ang="0">
                  <a:pos x="T12" y="T13"/>
                </a:cxn>
              </a:cxnLst>
              <a:rect l="0" t="0" r="r" b="b"/>
              <a:pathLst>
                <a:path w="30160" h="160">
                  <a:moveTo>
                    <a:pt x="80" y="160"/>
                  </a:moveTo>
                  <a:cubicBezTo>
                    <a:pt x="36" y="160"/>
                    <a:pt x="0" y="124"/>
                    <a:pt x="0" y="80"/>
                  </a:cubicBezTo>
                  <a:cubicBezTo>
                    <a:pt x="0" y="36"/>
                    <a:pt x="36" y="0"/>
                    <a:pt x="80" y="0"/>
                  </a:cubicBezTo>
                  <a:lnTo>
                    <a:pt x="30080" y="0"/>
                  </a:lnTo>
                  <a:cubicBezTo>
                    <a:pt x="30124" y="0"/>
                    <a:pt x="30160" y="36"/>
                    <a:pt x="30160" y="80"/>
                  </a:cubicBezTo>
                  <a:cubicBezTo>
                    <a:pt x="30160" y="124"/>
                    <a:pt x="30124" y="160"/>
                    <a:pt x="30080" y="160"/>
                  </a:cubicBezTo>
                  <a:lnTo>
                    <a:pt x="80" y="160"/>
                  </a:lnTo>
                  <a:close/>
                </a:path>
              </a:pathLst>
            </a:cu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14" name="Freeform 8"/>
            <p:cNvSpPr/>
            <p:nvPr/>
          </p:nvSpPr>
          <p:spPr bwMode="auto">
            <a:xfrm>
              <a:off x="11270848" y="3438525"/>
              <a:ext cx="284163" cy="252413"/>
            </a:xfrm>
            <a:custGeom>
              <a:avLst/>
              <a:gdLst>
                <a:gd name="T0" fmla="*/ 784 w 784"/>
                <a:gd name="T1" fmla="*/ 343 h 686"/>
                <a:gd name="T2" fmla="*/ 0 w 784"/>
                <a:gd name="T3" fmla="*/ 686 h 686"/>
                <a:gd name="T4" fmla="*/ 248 w 784"/>
                <a:gd name="T5" fmla="*/ 343 h 686"/>
                <a:gd name="T6" fmla="*/ 0 w 784"/>
                <a:gd name="T7" fmla="*/ 0 h 686"/>
                <a:gd name="T8" fmla="*/ 784 w 784"/>
                <a:gd name="T9" fmla="*/ 343 h 686"/>
              </a:gdLst>
              <a:ahLst/>
              <a:cxnLst>
                <a:cxn ang="0">
                  <a:pos x="T0" y="T1"/>
                </a:cxn>
                <a:cxn ang="0">
                  <a:pos x="T2" y="T3"/>
                </a:cxn>
                <a:cxn ang="0">
                  <a:pos x="T4" y="T5"/>
                </a:cxn>
                <a:cxn ang="0">
                  <a:pos x="T6" y="T7"/>
                </a:cxn>
                <a:cxn ang="0">
                  <a:pos x="T8" y="T9"/>
                </a:cxn>
              </a:cxnLst>
              <a:rect l="0" t="0" r="r" b="b"/>
              <a:pathLst>
                <a:path w="784" h="686">
                  <a:moveTo>
                    <a:pt x="784" y="343"/>
                  </a:moveTo>
                  <a:lnTo>
                    <a:pt x="0" y="686"/>
                  </a:lnTo>
                  <a:lnTo>
                    <a:pt x="248" y="343"/>
                  </a:lnTo>
                  <a:lnTo>
                    <a:pt x="0" y="0"/>
                  </a:lnTo>
                  <a:lnTo>
                    <a:pt x="784" y="343"/>
                  </a:lnTo>
                  <a:close/>
                </a:path>
              </a:pathLst>
            </a:cu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grpSp>
      <p:sp>
        <p:nvSpPr>
          <p:cNvPr id="4" name="椭圆 3"/>
          <p:cNvSpPr/>
          <p:nvPr/>
        </p:nvSpPr>
        <p:spPr>
          <a:xfrm>
            <a:off x="3087890" y="4285868"/>
            <a:ext cx="298185" cy="298185"/>
          </a:xfrm>
          <a:prstGeom prst="ellipse">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16" name="椭圆 15"/>
          <p:cNvSpPr/>
          <p:nvPr/>
        </p:nvSpPr>
        <p:spPr>
          <a:xfrm>
            <a:off x="5362877" y="4279518"/>
            <a:ext cx="298185" cy="298185"/>
          </a:xfrm>
          <a:prstGeom prst="ellipse">
            <a:avLst/>
          </a:prstGeom>
          <a:solidFill>
            <a:schemeClr val="bg1">
              <a:lumMod val="50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17" name="椭圆 16"/>
          <p:cNvSpPr/>
          <p:nvPr/>
        </p:nvSpPr>
        <p:spPr>
          <a:xfrm>
            <a:off x="7573094" y="4279518"/>
            <a:ext cx="298185" cy="298185"/>
          </a:xfrm>
          <a:prstGeom prst="ellipse">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18" name="椭圆 17"/>
          <p:cNvSpPr/>
          <p:nvPr/>
        </p:nvSpPr>
        <p:spPr>
          <a:xfrm>
            <a:off x="9834111" y="4279518"/>
            <a:ext cx="298185" cy="298185"/>
          </a:xfrm>
          <a:prstGeom prst="ellipse">
            <a:avLst/>
          </a:prstGeom>
          <a:solidFill>
            <a:schemeClr val="bg1">
              <a:lumMod val="50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19" name="Freeform 116"/>
          <p:cNvSpPr>
            <a:spLocks noChangeAspect="1"/>
          </p:cNvSpPr>
          <p:nvPr/>
        </p:nvSpPr>
        <p:spPr bwMode="auto">
          <a:xfrm>
            <a:off x="9594951" y="2729553"/>
            <a:ext cx="776504" cy="1440000"/>
          </a:xfrm>
          <a:custGeom>
            <a:avLst/>
            <a:gdLst>
              <a:gd name="T0" fmla="*/ 1504 w 3008"/>
              <a:gd name="T1" fmla="*/ 5619 h 5619"/>
              <a:gd name="T2" fmla="*/ 0 w 3008"/>
              <a:gd name="T3" fmla="*/ 1504 h 5619"/>
              <a:gd name="T4" fmla="*/ 1504 w 3008"/>
              <a:gd name="T5" fmla="*/ 0 h 5619"/>
              <a:gd name="T6" fmla="*/ 3008 w 3008"/>
              <a:gd name="T7" fmla="*/ 1504 h 5619"/>
              <a:gd name="T8" fmla="*/ 1504 w 3008"/>
              <a:gd name="T9" fmla="*/ 5619 h 5619"/>
            </a:gdLst>
            <a:ahLst/>
            <a:cxnLst>
              <a:cxn ang="0">
                <a:pos x="T0" y="T1"/>
              </a:cxn>
              <a:cxn ang="0">
                <a:pos x="T2" y="T3"/>
              </a:cxn>
              <a:cxn ang="0">
                <a:pos x="T4" y="T5"/>
              </a:cxn>
              <a:cxn ang="0">
                <a:pos x="T6" y="T7"/>
              </a:cxn>
              <a:cxn ang="0">
                <a:pos x="T8" y="T9"/>
              </a:cxn>
            </a:cxnLst>
            <a:rect l="0" t="0" r="r" b="b"/>
            <a:pathLst>
              <a:path w="3008" h="5619">
                <a:moveTo>
                  <a:pt x="1504" y="5619"/>
                </a:moveTo>
                <a:cubicBezTo>
                  <a:pt x="1101" y="4550"/>
                  <a:pt x="0" y="2701"/>
                  <a:pt x="0" y="1504"/>
                </a:cubicBezTo>
                <a:cubicBezTo>
                  <a:pt x="0" y="673"/>
                  <a:pt x="674" y="0"/>
                  <a:pt x="1504" y="0"/>
                </a:cubicBezTo>
                <a:cubicBezTo>
                  <a:pt x="2335" y="0"/>
                  <a:pt x="3008" y="673"/>
                  <a:pt x="3008" y="1504"/>
                </a:cubicBezTo>
                <a:cubicBezTo>
                  <a:pt x="3008" y="2702"/>
                  <a:pt x="1907" y="4550"/>
                  <a:pt x="1504" y="5619"/>
                </a:cubicBezTo>
                <a:close/>
              </a:path>
            </a:pathLst>
          </a:custGeom>
          <a:solidFill>
            <a:schemeClr val="bg1">
              <a:lumMod val="50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20" name="Freeform 116"/>
          <p:cNvSpPr>
            <a:spLocks noChangeAspect="1"/>
          </p:cNvSpPr>
          <p:nvPr/>
        </p:nvSpPr>
        <p:spPr bwMode="auto">
          <a:xfrm>
            <a:off x="5123717" y="2729553"/>
            <a:ext cx="776504" cy="1440000"/>
          </a:xfrm>
          <a:custGeom>
            <a:avLst/>
            <a:gdLst>
              <a:gd name="T0" fmla="*/ 1504 w 3008"/>
              <a:gd name="T1" fmla="*/ 5619 h 5619"/>
              <a:gd name="T2" fmla="*/ 0 w 3008"/>
              <a:gd name="T3" fmla="*/ 1504 h 5619"/>
              <a:gd name="T4" fmla="*/ 1504 w 3008"/>
              <a:gd name="T5" fmla="*/ 0 h 5619"/>
              <a:gd name="T6" fmla="*/ 3008 w 3008"/>
              <a:gd name="T7" fmla="*/ 1504 h 5619"/>
              <a:gd name="T8" fmla="*/ 1504 w 3008"/>
              <a:gd name="T9" fmla="*/ 5619 h 5619"/>
            </a:gdLst>
            <a:ahLst/>
            <a:cxnLst>
              <a:cxn ang="0">
                <a:pos x="T0" y="T1"/>
              </a:cxn>
              <a:cxn ang="0">
                <a:pos x="T2" y="T3"/>
              </a:cxn>
              <a:cxn ang="0">
                <a:pos x="T4" y="T5"/>
              </a:cxn>
              <a:cxn ang="0">
                <a:pos x="T6" y="T7"/>
              </a:cxn>
              <a:cxn ang="0">
                <a:pos x="T8" y="T9"/>
              </a:cxn>
            </a:cxnLst>
            <a:rect l="0" t="0" r="r" b="b"/>
            <a:pathLst>
              <a:path w="3008" h="5619">
                <a:moveTo>
                  <a:pt x="1504" y="5619"/>
                </a:moveTo>
                <a:cubicBezTo>
                  <a:pt x="1101" y="4550"/>
                  <a:pt x="0" y="2701"/>
                  <a:pt x="0" y="1504"/>
                </a:cubicBezTo>
                <a:cubicBezTo>
                  <a:pt x="0" y="673"/>
                  <a:pt x="674" y="0"/>
                  <a:pt x="1504" y="0"/>
                </a:cubicBezTo>
                <a:cubicBezTo>
                  <a:pt x="2335" y="0"/>
                  <a:pt x="3008" y="673"/>
                  <a:pt x="3008" y="1504"/>
                </a:cubicBezTo>
                <a:cubicBezTo>
                  <a:pt x="3008" y="2702"/>
                  <a:pt x="1907" y="4550"/>
                  <a:pt x="1504" y="5619"/>
                </a:cubicBezTo>
                <a:close/>
              </a:path>
            </a:pathLst>
          </a:custGeom>
          <a:solidFill>
            <a:schemeClr val="bg1">
              <a:lumMod val="50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21" name="Freeform 116"/>
          <p:cNvSpPr>
            <a:spLocks noChangeAspect="1"/>
          </p:cNvSpPr>
          <p:nvPr/>
        </p:nvSpPr>
        <p:spPr bwMode="auto">
          <a:xfrm flipV="1">
            <a:off x="2850000" y="4658489"/>
            <a:ext cx="776504" cy="1440000"/>
          </a:xfrm>
          <a:custGeom>
            <a:avLst/>
            <a:gdLst>
              <a:gd name="T0" fmla="*/ 1504 w 3008"/>
              <a:gd name="T1" fmla="*/ 5619 h 5619"/>
              <a:gd name="T2" fmla="*/ 0 w 3008"/>
              <a:gd name="T3" fmla="*/ 1504 h 5619"/>
              <a:gd name="T4" fmla="*/ 1504 w 3008"/>
              <a:gd name="T5" fmla="*/ 0 h 5619"/>
              <a:gd name="T6" fmla="*/ 3008 w 3008"/>
              <a:gd name="T7" fmla="*/ 1504 h 5619"/>
              <a:gd name="T8" fmla="*/ 1504 w 3008"/>
              <a:gd name="T9" fmla="*/ 5619 h 5619"/>
            </a:gdLst>
            <a:ahLst/>
            <a:cxnLst>
              <a:cxn ang="0">
                <a:pos x="T0" y="T1"/>
              </a:cxn>
              <a:cxn ang="0">
                <a:pos x="T2" y="T3"/>
              </a:cxn>
              <a:cxn ang="0">
                <a:pos x="T4" y="T5"/>
              </a:cxn>
              <a:cxn ang="0">
                <a:pos x="T6" y="T7"/>
              </a:cxn>
              <a:cxn ang="0">
                <a:pos x="T8" y="T9"/>
              </a:cxn>
            </a:cxnLst>
            <a:rect l="0" t="0" r="r" b="b"/>
            <a:pathLst>
              <a:path w="3008" h="5619">
                <a:moveTo>
                  <a:pt x="1504" y="5619"/>
                </a:moveTo>
                <a:cubicBezTo>
                  <a:pt x="1101" y="4550"/>
                  <a:pt x="0" y="2701"/>
                  <a:pt x="0" y="1504"/>
                </a:cubicBezTo>
                <a:cubicBezTo>
                  <a:pt x="0" y="673"/>
                  <a:pt x="674" y="0"/>
                  <a:pt x="1504" y="0"/>
                </a:cubicBezTo>
                <a:cubicBezTo>
                  <a:pt x="2335" y="0"/>
                  <a:pt x="3008" y="673"/>
                  <a:pt x="3008" y="1504"/>
                </a:cubicBezTo>
                <a:cubicBezTo>
                  <a:pt x="3008" y="2702"/>
                  <a:pt x="1907" y="4550"/>
                  <a:pt x="1504" y="5619"/>
                </a:cubicBezTo>
                <a:close/>
              </a:path>
            </a:pathLst>
          </a:cu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22" name="Freeform 116"/>
          <p:cNvSpPr>
            <a:spLocks noChangeAspect="1"/>
          </p:cNvSpPr>
          <p:nvPr/>
        </p:nvSpPr>
        <p:spPr bwMode="auto">
          <a:xfrm flipV="1">
            <a:off x="7333934" y="4658489"/>
            <a:ext cx="776504" cy="1440000"/>
          </a:xfrm>
          <a:custGeom>
            <a:avLst/>
            <a:gdLst>
              <a:gd name="T0" fmla="*/ 1504 w 3008"/>
              <a:gd name="T1" fmla="*/ 5619 h 5619"/>
              <a:gd name="T2" fmla="*/ 0 w 3008"/>
              <a:gd name="T3" fmla="*/ 1504 h 5619"/>
              <a:gd name="T4" fmla="*/ 1504 w 3008"/>
              <a:gd name="T5" fmla="*/ 0 h 5619"/>
              <a:gd name="T6" fmla="*/ 3008 w 3008"/>
              <a:gd name="T7" fmla="*/ 1504 h 5619"/>
              <a:gd name="T8" fmla="*/ 1504 w 3008"/>
              <a:gd name="T9" fmla="*/ 5619 h 5619"/>
            </a:gdLst>
            <a:ahLst/>
            <a:cxnLst>
              <a:cxn ang="0">
                <a:pos x="T0" y="T1"/>
              </a:cxn>
              <a:cxn ang="0">
                <a:pos x="T2" y="T3"/>
              </a:cxn>
              <a:cxn ang="0">
                <a:pos x="T4" y="T5"/>
              </a:cxn>
              <a:cxn ang="0">
                <a:pos x="T6" y="T7"/>
              </a:cxn>
              <a:cxn ang="0">
                <a:pos x="T8" y="T9"/>
              </a:cxn>
            </a:cxnLst>
            <a:rect l="0" t="0" r="r" b="b"/>
            <a:pathLst>
              <a:path w="3008" h="5619">
                <a:moveTo>
                  <a:pt x="1504" y="5619"/>
                </a:moveTo>
                <a:cubicBezTo>
                  <a:pt x="1101" y="4550"/>
                  <a:pt x="0" y="2701"/>
                  <a:pt x="0" y="1504"/>
                </a:cubicBezTo>
                <a:cubicBezTo>
                  <a:pt x="0" y="673"/>
                  <a:pt x="674" y="0"/>
                  <a:pt x="1504" y="0"/>
                </a:cubicBezTo>
                <a:cubicBezTo>
                  <a:pt x="2335" y="0"/>
                  <a:pt x="3008" y="673"/>
                  <a:pt x="3008" y="1504"/>
                </a:cubicBezTo>
                <a:cubicBezTo>
                  <a:pt x="3008" y="2702"/>
                  <a:pt x="1907" y="4550"/>
                  <a:pt x="1504" y="5619"/>
                </a:cubicBezTo>
                <a:close/>
              </a:path>
            </a:pathLst>
          </a:cu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7" name="矩形 6"/>
          <p:cNvSpPr/>
          <p:nvPr/>
        </p:nvSpPr>
        <p:spPr>
          <a:xfrm>
            <a:off x="2874961" y="5442221"/>
            <a:ext cx="717929" cy="460375"/>
          </a:xfrm>
          <a:prstGeom prst="rect">
            <a:avLst/>
          </a:prstGeom>
          <a:noFill/>
          <a:extLst>
            <a:ext uri="{909E8E84-426E-40DD-AFC4-6F175D3DCCD1}">
              <a14:hiddenFill xmlns:a14="http://schemas.microsoft.com/office/drawing/2010/main">
                <a:solidFill>
                  <a:schemeClr val="accent2"/>
                </a:solidFill>
              </a14:hiddenFill>
            </a:ext>
          </a:extLst>
        </p:spPr>
        <p:txBody>
          <a:bodyPr wrap="square">
            <a:spAutoFit/>
          </a:bodyPr>
          <a:p>
            <a:pPr algn="ctr"/>
            <a:r>
              <a:rPr lang="en-US" altLang="zh-CN" sz="2400" b="1" spc="-150" dirty="0" smtClean="0">
                <a:solidFill>
                  <a:schemeClr val="bg1"/>
                </a:solidFill>
                <a:latin typeface="微软雅黑" panose="020B0503020204020204" charset="-122"/>
                <a:ea typeface="微软雅黑" panose="020B0503020204020204" charset="-122"/>
              </a:rPr>
              <a:t>01</a:t>
            </a:r>
            <a:endParaRPr lang="en-US" altLang="zh-CN" sz="2400" b="1" spc="-150" dirty="0" smtClean="0">
              <a:solidFill>
                <a:schemeClr val="bg1"/>
              </a:solidFill>
              <a:latin typeface="微软雅黑" panose="020B0503020204020204" charset="-122"/>
              <a:ea typeface="微软雅黑" panose="020B0503020204020204" charset="-122"/>
            </a:endParaRPr>
          </a:p>
        </p:txBody>
      </p:sp>
      <p:sp>
        <p:nvSpPr>
          <p:cNvPr id="8" name="矩形 7"/>
          <p:cNvSpPr/>
          <p:nvPr/>
        </p:nvSpPr>
        <p:spPr>
          <a:xfrm>
            <a:off x="7376391" y="5432696"/>
            <a:ext cx="717929" cy="460375"/>
          </a:xfrm>
          <a:prstGeom prst="rect">
            <a:avLst/>
          </a:prstGeom>
          <a:noFill/>
          <a:extLst>
            <a:ext uri="{909E8E84-426E-40DD-AFC4-6F175D3DCCD1}">
              <a14:hiddenFill xmlns:a14="http://schemas.microsoft.com/office/drawing/2010/main">
                <a:solidFill>
                  <a:schemeClr val="accent2"/>
                </a:solidFill>
              </a14:hiddenFill>
            </a:ext>
          </a:extLst>
        </p:spPr>
        <p:txBody>
          <a:bodyPr wrap="square">
            <a:spAutoFit/>
          </a:bodyPr>
          <a:p>
            <a:pPr algn="ctr"/>
            <a:r>
              <a:rPr lang="en-US" altLang="zh-CN" sz="2400" b="1" spc="-150" dirty="0" smtClean="0">
                <a:solidFill>
                  <a:schemeClr val="bg1"/>
                </a:solidFill>
                <a:latin typeface="微软雅黑" panose="020B0503020204020204" charset="-122"/>
                <a:ea typeface="微软雅黑" panose="020B0503020204020204" charset="-122"/>
              </a:rPr>
              <a:t>03</a:t>
            </a:r>
            <a:endParaRPr lang="en-US" altLang="zh-CN" sz="2400" b="1" spc="-150" dirty="0" smtClean="0">
              <a:solidFill>
                <a:schemeClr val="bg1"/>
              </a:solidFill>
              <a:latin typeface="微软雅黑" panose="020B0503020204020204" charset="-122"/>
              <a:ea typeface="微软雅黑" panose="020B0503020204020204" charset="-122"/>
            </a:endParaRPr>
          </a:p>
        </p:txBody>
      </p:sp>
      <p:sp>
        <p:nvSpPr>
          <p:cNvPr id="25" name="矩形 24"/>
          <p:cNvSpPr/>
          <p:nvPr/>
        </p:nvSpPr>
        <p:spPr>
          <a:xfrm>
            <a:off x="5139251" y="2978449"/>
            <a:ext cx="717929" cy="460375"/>
          </a:xfrm>
          <a:prstGeom prst="rect">
            <a:avLst/>
          </a:prstGeom>
          <a:noFill/>
        </p:spPr>
        <p:txBody>
          <a:bodyPr wrap="square">
            <a:spAutoFit/>
          </a:bodyPr>
          <a:p>
            <a:pPr algn="ctr"/>
            <a:r>
              <a:rPr lang="en-US" altLang="zh-CN" sz="2400" b="1" spc="-150" dirty="0" smtClean="0">
                <a:solidFill>
                  <a:schemeClr val="bg1"/>
                </a:solidFill>
                <a:latin typeface="微软雅黑" panose="020B0503020204020204" charset="-122"/>
                <a:ea typeface="微软雅黑" panose="020B0503020204020204" charset="-122"/>
              </a:rPr>
              <a:t>02</a:t>
            </a:r>
            <a:endParaRPr lang="en-US" altLang="zh-CN" sz="2400" b="1" spc="-150" dirty="0" smtClean="0">
              <a:solidFill>
                <a:schemeClr val="bg1"/>
              </a:solidFill>
              <a:latin typeface="微软雅黑" panose="020B0503020204020204" charset="-122"/>
              <a:ea typeface="微软雅黑" panose="020B0503020204020204" charset="-122"/>
            </a:endParaRPr>
          </a:p>
        </p:txBody>
      </p:sp>
      <p:sp>
        <p:nvSpPr>
          <p:cNvPr id="26" name="矩形 25"/>
          <p:cNvSpPr/>
          <p:nvPr/>
        </p:nvSpPr>
        <p:spPr>
          <a:xfrm>
            <a:off x="9645828" y="2968924"/>
            <a:ext cx="717929" cy="460375"/>
          </a:xfrm>
          <a:prstGeom prst="rect">
            <a:avLst/>
          </a:prstGeom>
          <a:noFill/>
        </p:spPr>
        <p:txBody>
          <a:bodyPr wrap="square">
            <a:spAutoFit/>
          </a:bodyPr>
          <a:p>
            <a:pPr algn="ctr"/>
            <a:r>
              <a:rPr lang="en-US" altLang="zh-CN" sz="2400" b="1" spc="-150" dirty="0" smtClean="0">
                <a:solidFill>
                  <a:schemeClr val="bg1"/>
                </a:solidFill>
                <a:latin typeface="微软雅黑" panose="020B0503020204020204" charset="-122"/>
                <a:ea typeface="微软雅黑" panose="020B0503020204020204" charset="-122"/>
              </a:rPr>
              <a:t>04</a:t>
            </a:r>
            <a:endParaRPr lang="en-US" altLang="zh-CN" sz="2400" b="1" spc="-150" dirty="0" smtClean="0">
              <a:solidFill>
                <a:schemeClr val="bg1"/>
              </a:solidFill>
              <a:latin typeface="微软雅黑" panose="020B0503020204020204" charset="-122"/>
              <a:ea typeface="微软雅黑" panose="020B0503020204020204" charset="-122"/>
            </a:endParaRPr>
          </a:p>
        </p:txBody>
      </p:sp>
      <p:sp>
        <p:nvSpPr>
          <p:cNvPr id="27" name="矩形 26"/>
          <p:cNvSpPr/>
          <p:nvPr/>
        </p:nvSpPr>
        <p:spPr>
          <a:xfrm>
            <a:off x="1911350" y="3371850"/>
            <a:ext cx="2871470" cy="737235"/>
          </a:xfrm>
          <a:prstGeom prst="rect">
            <a:avLst/>
          </a:prstGeom>
        </p:spPr>
        <p:txBody>
          <a:bodyPr wrap="square">
            <a:spAutoFit/>
          </a:bodyPr>
          <a:p>
            <a:pPr algn="ctr"/>
            <a:r>
              <a:rPr lang="zh-CN" altLang="en-US" sz="1400" dirty="0">
                <a:latin typeface="微软雅黑" panose="020B0503020204020204" charset="-122"/>
                <a:ea typeface="微软雅黑" panose="020B0503020204020204" charset="-122"/>
                <a:cs typeface="微软雅黑" panose="020B0503020204020204" charset="-122"/>
                <a:sym typeface="+mn-ea"/>
              </a:rPr>
              <a:t>1993年，“北方兵工汽车”率先提出了分期付款购买汽车的概念，成为中国汽车金融诞生的标志</a:t>
            </a:r>
            <a:endParaRPr lang="zh-CN" altLang="en-US" sz="1400" dirty="0" smtClean="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8" name="矩形 27"/>
          <p:cNvSpPr/>
          <p:nvPr/>
        </p:nvSpPr>
        <p:spPr>
          <a:xfrm>
            <a:off x="2358014" y="3060363"/>
            <a:ext cx="1799194" cy="337185"/>
          </a:xfrm>
          <a:prstGeom prst="rect">
            <a:avLst/>
          </a:prstGeom>
        </p:spPr>
        <p:txBody>
          <a:bodyPr wrap="square">
            <a:spAutoFit/>
          </a:bodyPr>
          <a:p>
            <a:pPr algn="ctr"/>
            <a:r>
              <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rPr>
              <a:t>1993年</a:t>
            </a:r>
            <a:endParaRPr lang="zh-CN" altLang="en-US" sz="1600" b="1" dirty="0" smtClean="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29" name="矩形 28"/>
          <p:cNvSpPr/>
          <p:nvPr/>
        </p:nvSpPr>
        <p:spPr>
          <a:xfrm>
            <a:off x="6291580" y="2959735"/>
            <a:ext cx="2787015" cy="1168400"/>
          </a:xfrm>
          <a:prstGeom prst="rect">
            <a:avLst/>
          </a:prstGeom>
        </p:spPr>
        <p:txBody>
          <a:bodyPr wrap="square">
            <a:spAutoFit/>
          </a:bodyPr>
          <a:p>
            <a:pPr algn="ctr"/>
            <a:r>
              <a:rPr lang="zh-CN" altLang="en-US" sz="1400" dirty="0">
                <a:latin typeface="微软雅黑" panose="020B0503020204020204" charset="-122"/>
                <a:ea typeface="微软雅黑" panose="020B0503020204020204" charset="-122"/>
                <a:cs typeface="微软雅黑" panose="020B0503020204020204" charset="-122"/>
                <a:sym typeface="+mn-ea"/>
              </a:rPr>
              <a:t>但由于当时国内个人信用体系建设并不完善，相对金融机构也没有建立较为完善的风控体系。最终，人民银行于1996年暂停汽车信贷业务</a:t>
            </a:r>
            <a:endParaRPr lang="zh-CN" altLang="en-US" sz="1400" dirty="0" smtClean="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30" name="矩形 29"/>
          <p:cNvSpPr/>
          <p:nvPr/>
        </p:nvSpPr>
        <p:spPr>
          <a:xfrm>
            <a:off x="6850528" y="2605703"/>
            <a:ext cx="1799194" cy="337185"/>
          </a:xfrm>
          <a:prstGeom prst="rect">
            <a:avLst/>
          </a:prstGeom>
        </p:spPr>
        <p:txBody>
          <a:bodyPr wrap="square">
            <a:spAutoFit/>
          </a:bodyPr>
          <a:p>
            <a:pPr algn="ctr">
              <a:buClrTx/>
              <a:buSzTx/>
              <a:buFontTx/>
            </a:pPr>
            <a:r>
              <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rPr>
              <a:t>1996年</a:t>
            </a:r>
            <a:endPar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31" name="矩形 30"/>
          <p:cNvSpPr/>
          <p:nvPr/>
        </p:nvSpPr>
        <p:spPr>
          <a:xfrm>
            <a:off x="4170680" y="5082540"/>
            <a:ext cx="2952115" cy="953135"/>
          </a:xfrm>
          <a:prstGeom prst="rect">
            <a:avLst/>
          </a:prstGeom>
        </p:spPr>
        <p:txBody>
          <a:bodyPr wrap="square">
            <a:spAutoFit/>
          </a:bodyPr>
          <a:p>
            <a:pPr algn="ctr"/>
            <a:r>
              <a:rPr lang="zh-CN" altLang="en-US" sz="1400" dirty="0">
                <a:latin typeface="微软雅黑" panose="020B0503020204020204" charset="-122"/>
                <a:ea typeface="微软雅黑" panose="020B0503020204020204" charset="-122"/>
                <a:cs typeface="微软雅黑" panose="020B0503020204020204" charset="-122"/>
                <a:sym typeface="+mn-ea"/>
              </a:rPr>
              <a:t>我国汽车金融业正式开始于1995年，为了刺激汽车消费的需求，一汽集团、上汽集团和长安汽车陆续成立自己的财务公司</a:t>
            </a:r>
            <a:endParaRPr lang="en-US" altLang="zh-CN" sz="1400" dirty="0" smtClean="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32" name="矩形 31"/>
          <p:cNvSpPr/>
          <p:nvPr/>
        </p:nvSpPr>
        <p:spPr>
          <a:xfrm>
            <a:off x="4595862" y="4747098"/>
            <a:ext cx="1799194" cy="337185"/>
          </a:xfrm>
          <a:prstGeom prst="rect">
            <a:avLst/>
          </a:prstGeom>
        </p:spPr>
        <p:txBody>
          <a:bodyPr wrap="square">
            <a:spAutoFit/>
          </a:bodyPr>
          <a:p>
            <a:pPr algn="ctr"/>
            <a:r>
              <a:rPr lang="zh-CN" altLang="en-US" sz="1600" b="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1995年</a:t>
            </a:r>
            <a:endParaRPr lang="zh-CN" altLang="en-US" sz="1600" b="1" dirty="0" smtClean="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3" name="矩形 32"/>
          <p:cNvSpPr/>
          <p:nvPr/>
        </p:nvSpPr>
        <p:spPr>
          <a:xfrm>
            <a:off x="8726805" y="5093970"/>
            <a:ext cx="2903855" cy="1014730"/>
          </a:xfrm>
          <a:prstGeom prst="rect">
            <a:avLst/>
          </a:prstGeom>
        </p:spPr>
        <p:txBody>
          <a:bodyPr wrap="square">
            <a:spAutoFit/>
          </a:bodyPr>
          <a:p>
            <a:pPr algn="ctr"/>
            <a:r>
              <a:rPr lang="zh-CN" altLang="en-US" sz="1200" dirty="0">
                <a:latin typeface="微软雅黑" panose="020B0503020204020204" charset="-122"/>
                <a:ea typeface="微软雅黑" panose="020B0503020204020204" charset="-122"/>
                <a:cs typeface="微软雅黑" panose="020B0503020204020204" charset="-122"/>
                <a:sym typeface="+mn-ea"/>
              </a:rPr>
              <a:t>1998年10月，中国人民银行出台了《汽车消费贷款管理办法》，随后又下发了《关于开展个人信贷消费的指导意见》。这为汽车金融在中国的发展指明了方向，同时也提供了政策依据</a:t>
            </a:r>
            <a:endParaRPr lang="zh-CN" altLang="en-US" sz="1200" dirty="0" smtClean="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34" name="矩形 33"/>
          <p:cNvSpPr/>
          <p:nvPr/>
        </p:nvSpPr>
        <p:spPr>
          <a:xfrm>
            <a:off x="9070905" y="4747098"/>
            <a:ext cx="1799194" cy="337185"/>
          </a:xfrm>
          <a:prstGeom prst="rect">
            <a:avLst/>
          </a:prstGeom>
        </p:spPr>
        <p:txBody>
          <a:bodyPr wrap="square">
            <a:spAutoFit/>
          </a:bodyPr>
          <a:p>
            <a:pPr algn="ctr">
              <a:buClrTx/>
              <a:buSzTx/>
              <a:buFontTx/>
            </a:pPr>
            <a:r>
              <a:rPr lang="zh-CN" altLang="en-US" sz="1600" b="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rPr>
              <a:t>1998年</a:t>
            </a:r>
            <a:endParaRPr lang="zh-CN" altLang="en-US" sz="1600" b="1"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50" advTm="8000"/>
    </mc:Choice>
    <mc:Fallback>
      <p:transition spd="slow" advTm="8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edge">
                                      <p:cBhvr>
                                        <p:cTn id="10" dur="2000"/>
                                        <p:tgtEl>
                                          <p:spTgt spid="11"/>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checkerboard(across)">
                                      <p:cBhvr>
                                        <p:cTn id="14" dur="500"/>
                                        <p:tgtEl>
                                          <p:spTgt spid="59"/>
                                        </p:tgtEl>
                                      </p:cBhvr>
                                    </p:animEffect>
                                  </p:childTnLst>
                                </p:cTn>
                              </p:par>
                              <p:par>
                                <p:cTn id="15" presetID="5" presetClass="entr" presetSubtype="1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heckerboard(across)">
                                      <p:cBhvr>
                                        <p:cTn id="17" dur="500"/>
                                        <p:tgtEl>
                                          <p:spTgt spid="12"/>
                                        </p:tgtEl>
                                      </p:cBhvr>
                                    </p:animEffect>
                                  </p:childTnLst>
                                </p:cTn>
                              </p:par>
                              <p:par>
                                <p:cTn id="18" presetID="5" presetClass="entr" presetSubtype="1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checkerboard(across)">
                                      <p:cBhvr>
                                        <p:cTn id="20" dur="500"/>
                                        <p:tgtEl>
                                          <p:spTgt spid="15"/>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checkerboard(across)">
                                      <p:cBhvr>
                                        <p:cTn id="23" dur="500"/>
                                        <p:tgtEl>
                                          <p:spTgt spid="6"/>
                                        </p:tgtEl>
                                      </p:cBhvr>
                                    </p:animEffect>
                                  </p:childTnLst>
                                </p:cTn>
                              </p:par>
                              <p:par>
                                <p:cTn id="24" presetID="5" presetClass="entr" presetSubtype="1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checkerboard(across)">
                                      <p:cBhvr>
                                        <p:cTn id="26" dur="500"/>
                                        <p:tgtEl>
                                          <p:spTgt spid="10"/>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checkerboard(across)">
                                      <p:cBhvr>
                                        <p:cTn id="29" dur="500"/>
                                        <p:tgtEl>
                                          <p:spTgt spid="4"/>
                                        </p:tgtEl>
                                      </p:cBhvr>
                                    </p:animEffect>
                                  </p:childTnLst>
                                </p:cTn>
                              </p:par>
                              <p:par>
                                <p:cTn id="30" presetID="5" presetClass="entr" presetSubtype="1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checkerboard(across)">
                                      <p:cBhvr>
                                        <p:cTn id="32" dur="500"/>
                                        <p:tgtEl>
                                          <p:spTgt spid="16"/>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checkerboard(across)">
                                      <p:cBhvr>
                                        <p:cTn id="35" dur="500"/>
                                        <p:tgtEl>
                                          <p:spTgt spid="17"/>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checkerboard(across)">
                                      <p:cBhvr>
                                        <p:cTn id="38" dur="500"/>
                                        <p:tgtEl>
                                          <p:spTgt spid="18"/>
                                        </p:tgtEl>
                                      </p:cBhvr>
                                    </p:animEffect>
                                  </p:childTnLst>
                                </p:cTn>
                              </p:par>
                              <p:par>
                                <p:cTn id="39" presetID="5" presetClass="entr" presetSubtype="1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checkerboard(across)">
                                      <p:cBhvr>
                                        <p:cTn id="41" dur="500"/>
                                        <p:tgtEl>
                                          <p:spTgt spid="19"/>
                                        </p:tgtEl>
                                      </p:cBhvr>
                                    </p:animEffect>
                                  </p:childTnLst>
                                </p:cTn>
                              </p:par>
                              <p:par>
                                <p:cTn id="42" presetID="5" presetClass="entr" presetSubtype="1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checkerboard(across)">
                                      <p:cBhvr>
                                        <p:cTn id="44" dur="500"/>
                                        <p:tgtEl>
                                          <p:spTgt spid="20"/>
                                        </p:tgtEl>
                                      </p:cBhvr>
                                    </p:animEffect>
                                  </p:childTnLst>
                                </p:cTn>
                              </p:par>
                              <p:par>
                                <p:cTn id="45" presetID="5" presetClass="entr" presetSubtype="1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checkerboard(across)">
                                      <p:cBhvr>
                                        <p:cTn id="47" dur="500"/>
                                        <p:tgtEl>
                                          <p:spTgt spid="21"/>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checkerboard(across)">
                                      <p:cBhvr>
                                        <p:cTn id="50" dur="500"/>
                                        <p:tgtEl>
                                          <p:spTgt spid="22"/>
                                        </p:tgtEl>
                                      </p:cBhvr>
                                    </p:animEffect>
                                  </p:childTnLst>
                                </p:cTn>
                              </p:par>
                              <p:par>
                                <p:cTn id="51" presetID="5" presetClass="entr" presetSubtype="10"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checkerboard(across)">
                                      <p:cBhvr>
                                        <p:cTn id="53" dur="500"/>
                                        <p:tgtEl>
                                          <p:spTgt spid="7"/>
                                        </p:tgtEl>
                                      </p:cBhvr>
                                    </p:animEffect>
                                  </p:childTnLst>
                                </p:cTn>
                              </p:par>
                              <p:par>
                                <p:cTn id="54" presetID="5" presetClass="entr" presetSubtype="10"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checkerboard(across)">
                                      <p:cBhvr>
                                        <p:cTn id="56" dur="500"/>
                                        <p:tgtEl>
                                          <p:spTgt spid="8"/>
                                        </p:tgtEl>
                                      </p:cBhvr>
                                    </p:animEffect>
                                  </p:childTnLst>
                                </p:cTn>
                              </p:par>
                              <p:par>
                                <p:cTn id="57" presetID="5" presetClass="entr" presetSubtype="10"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checkerboard(across)">
                                      <p:cBhvr>
                                        <p:cTn id="59" dur="500"/>
                                        <p:tgtEl>
                                          <p:spTgt spid="25"/>
                                        </p:tgtEl>
                                      </p:cBhvr>
                                    </p:animEffect>
                                  </p:childTnLst>
                                </p:cTn>
                              </p:par>
                              <p:par>
                                <p:cTn id="60" presetID="5" presetClass="entr" presetSubtype="10"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checkerboard(across)">
                                      <p:cBhvr>
                                        <p:cTn id="62" dur="500"/>
                                        <p:tgtEl>
                                          <p:spTgt spid="26"/>
                                        </p:tgtEl>
                                      </p:cBhvr>
                                    </p:animEffect>
                                  </p:childTnLst>
                                </p:cTn>
                              </p:par>
                              <p:par>
                                <p:cTn id="63" presetID="5" presetClass="entr" presetSubtype="1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checkerboard(across)">
                                      <p:cBhvr>
                                        <p:cTn id="65" dur="500"/>
                                        <p:tgtEl>
                                          <p:spTgt spid="27"/>
                                        </p:tgtEl>
                                      </p:cBhvr>
                                    </p:animEffect>
                                  </p:childTnLst>
                                </p:cTn>
                              </p:par>
                              <p:par>
                                <p:cTn id="66" presetID="5" presetClass="entr" presetSubtype="10"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checkerboard(across)">
                                      <p:cBhvr>
                                        <p:cTn id="68" dur="500"/>
                                        <p:tgtEl>
                                          <p:spTgt spid="28"/>
                                        </p:tgtEl>
                                      </p:cBhvr>
                                    </p:animEffect>
                                  </p:childTnLst>
                                </p:cTn>
                              </p:par>
                              <p:par>
                                <p:cTn id="69" presetID="5" presetClass="entr" presetSubtype="10"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checkerboard(across)">
                                      <p:cBhvr>
                                        <p:cTn id="71" dur="500"/>
                                        <p:tgtEl>
                                          <p:spTgt spid="29"/>
                                        </p:tgtEl>
                                      </p:cBhvr>
                                    </p:animEffect>
                                  </p:childTnLst>
                                </p:cTn>
                              </p:par>
                              <p:par>
                                <p:cTn id="72" presetID="5" presetClass="entr" presetSubtype="10" fill="hold" grpId="0" nodeType="with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checkerboard(across)">
                                      <p:cBhvr>
                                        <p:cTn id="74" dur="500"/>
                                        <p:tgtEl>
                                          <p:spTgt spid="30"/>
                                        </p:tgtEl>
                                      </p:cBhvr>
                                    </p:animEffect>
                                  </p:childTnLst>
                                </p:cTn>
                              </p:par>
                              <p:par>
                                <p:cTn id="75" presetID="5" presetClass="entr" presetSubtype="10"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checkerboard(across)">
                                      <p:cBhvr>
                                        <p:cTn id="77" dur="500"/>
                                        <p:tgtEl>
                                          <p:spTgt spid="31"/>
                                        </p:tgtEl>
                                      </p:cBhvr>
                                    </p:animEffect>
                                  </p:childTnLst>
                                </p:cTn>
                              </p:par>
                              <p:par>
                                <p:cTn id="78" presetID="5" presetClass="entr" presetSubtype="10"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checkerboard(across)">
                                      <p:cBhvr>
                                        <p:cTn id="80" dur="500"/>
                                        <p:tgtEl>
                                          <p:spTgt spid="32"/>
                                        </p:tgtEl>
                                      </p:cBhvr>
                                    </p:animEffect>
                                  </p:childTnLst>
                                </p:cTn>
                              </p:par>
                              <p:par>
                                <p:cTn id="81" presetID="5" presetClass="entr" presetSubtype="10"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checkerboard(across)">
                                      <p:cBhvr>
                                        <p:cTn id="83" dur="500"/>
                                        <p:tgtEl>
                                          <p:spTgt spid="33"/>
                                        </p:tgtEl>
                                      </p:cBhvr>
                                    </p:animEffect>
                                  </p:childTnLst>
                                </p:cTn>
                              </p:par>
                              <p:par>
                                <p:cTn id="84" presetID="5" presetClass="entr" presetSubtype="10" fill="hold" grpId="0" nodeType="withEffect">
                                  <p:stCondLst>
                                    <p:cond delay="0"/>
                                  </p:stCondLst>
                                  <p:childTnLst>
                                    <p:set>
                                      <p:cBhvr>
                                        <p:cTn id="85" dur="1" fill="hold">
                                          <p:stCondLst>
                                            <p:cond delay="0"/>
                                          </p:stCondLst>
                                        </p:cTn>
                                        <p:tgtEl>
                                          <p:spTgt spid="34"/>
                                        </p:tgtEl>
                                        <p:attrNameLst>
                                          <p:attrName>style.visibility</p:attrName>
                                        </p:attrNameLst>
                                      </p:cBhvr>
                                      <p:to>
                                        <p:strVal val="visible"/>
                                      </p:to>
                                    </p:set>
                                    <p:animEffect transition="in" filter="checkerboard(across)">
                                      <p:cBhvr>
                                        <p:cTn id="8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bldLvl="0" animBg="1"/>
      <p:bldP spid="11" grpId="1" animBg="1"/>
      <p:bldP spid="6" grpId="0"/>
      <p:bldP spid="4" grpId="0" animBg="1"/>
      <p:bldP spid="16" grpId="0" animBg="1"/>
      <p:bldP spid="17" grpId="0" animBg="1"/>
      <p:bldP spid="18" grpId="0" animBg="1"/>
      <p:bldP spid="19" grpId="0" animBg="1"/>
      <p:bldP spid="20" grpId="0" animBg="1"/>
      <p:bldP spid="21" grpId="0" animBg="1"/>
      <p:bldP spid="22" grpId="0" animBg="1"/>
      <p:bldP spid="7" grpId="0"/>
      <p:bldP spid="8" grpId="0"/>
      <p:bldP spid="25" grpId="0"/>
      <p:bldP spid="26" grpId="0"/>
      <p:bldP spid="27" grpId="0"/>
      <p:bldP spid="28" grpId="0"/>
      <p:bldP spid="29" grpId="0"/>
      <p:bldP spid="30" grpId="0"/>
      <p:bldP spid="31" grpId="0"/>
      <p:bldP spid="32" grpId="0"/>
      <p:bldP spid="33" grpId="0"/>
      <p:bldP spid="34" grpId="0"/>
      <p:bldP spid="6" grpId="1"/>
      <p:bldP spid="4" grpId="1" animBg="1"/>
      <p:bldP spid="16" grpId="1" animBg="1"/>
      <p:bldP spid="17" grpId="1" animBg="1"/>
      <p:bldP spid="18" grpId="1" animBg="1"/>
      <p:bldP spid="19" grpId="1" animBg="1"/>
      <p:bldP spid="20" grpId="1" animBg="1"/>
      <p:bldP spid="21" grpId="1" animBg="1"/>
      <p:bldP spid="22" grpId="1" animBg="1"/>
      <p:bldP spid="7" grpId="1"/>
      <p:bldP spid="8" grpId="1"/>
      <p:bldP spid="25" grpId="1"/>
      <p:bldP spid="26" grpId="1"/>
      <p:bldP spid="27" grpId="1"/>
      <p:bldP spid="28" grpId="1"/>
      <p:bldP spid="29" grpId="1"/>
      <p:bldP spid="30" grpId="1"/>
      <p:bldP spid="31" grpId="1"/>
      <p:bldP spid="32" grpId="1"/>
      <p:bldP spid="33" grpId="1"/>
      <p:bldP spid="3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59" name="组合 58"/>
          <p:cNvGrpSpPr/>
          <p:nvPr/>
        </p:nvGrpSpPr>
        <p:grpSpPr>
          <a:xfrm>
            <a:off x="3630930" y="1132205"/>
            <a:ext cx="4930775" cy="491490"/>
            <a:chOff x="5879" y="849"/>
            <a:chExt cx="7765" cy="774"/>
          </a:xfrm>
        </p:grpSpPr>
        <p:sp>
          <p:nvSpPr>
            <p:cNvPr id="56" name="矩形: 圆角 43"/>
            <p:cNvSpPr/>
            <p:nvPr/>
          </p:nvSpPr>
          <p:spPr>
            <a:xfrm>
              <a:off x="5879" y="849"/>
              <a:ext cx="7765"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6594" y="922"/>
              <a:ext cx="6381"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二、我国汽车金融服务的发展过程</a:t>
              </a:r>
              <a:endParaRPr lang="zh-CN" altLang="en-US" sz="2000" b="1" dirty="0">
                <a:solidFill>
                  <a:schemeClr val="bg1"/>
                </a:solidFill>
                <a:latin typeface="微软雅黑" panose="020B0503020204020204" charset="-122"/>
                <a:ea typeface="微软雅黑" panose="020B0503020204020204" charset="-122"/>
              </a:endParaRPr>
            </a:p>
          </p:txBody>
        </p:sp>
      </p:grpSp>
      <p:cxnSp>
        <p:nvCxnSpPr>
          <p:cNvPr id="12" name="直接连接符 11"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37235" y="2350135"/>
            <a:ext cx="323977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14"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37235" y="2431415"/>
            <a:ext cx="323977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TextBox 6"/>
          <p:cNvSpPr txBox="1"/>
          <p:nvPr/>
        </p:nvSpPr>
        <p:spPr>
          <a:xfrm>
            <a:off x="1158349" y="1866548"/>
            <a:ext cx="2397760" cy="460375"/>
          </a:xfrm>
          <a:prstGeom prst="rect">
            <a:avLst/>
          </a:prstGeom>
          <a:noFill/>
          <a:ln>
            <a:noFill/>
          </a:ln>
        </p:spPr>
        <p:txBody>
          <a:bodyPr wrap="none" rtlCol="0">
            <a:spAutoFit/>
          </a:bodyPr>
          <a:p>
            <a:pPr algn="l">
              <a:lnSpc>
                <a:spcPct val="150000"/>
              </a:lnSpc>
              <a:buClrTx/>
              <a:buSzTx/>
              <a:buFontTx/>
              <a:defRPr/>
            </a:pPr>
            <a:r>
              <a:rPr lang="en-US" altLang="zh-CN" sz="1600" b="1" dirty="0">
                <a:solidFill>
                  <a:schemeClr val="accent2"/>
                </a:solidFill>
                <a:latin typeface="微软雅黑" panose="020B0503020204020204" charset="-122"/>
                <a:ea typeface="微软雅黑" panose="020B0503020204020204" charset="-122"/>
                <a:cs typeface="微软雅黑" panose="020B0503020204020204" charset="-122"/>
                <a:sym typeface="+mn-ea"/>
              </a:rPr>
              <a:t>2.井喷期：商业银行垄断</a:t>
            </a:r>
            <a:endParaRPr lang="en-US" altLang="zh-CN"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77" name="TextBox 6"/>
          <p:cNvSpPr txBox="1"/>
          <p:nvPr/>
        </p:nvSpPr>
        <p:spPr>
          <a:xfrm>
            <a:off x="1418590" y="3184525"/>
            <a:ext cx="5828030" cy="2353310"/>
          </a:xfrm>
          <a:prstGeom prst="rect">
            <a:avLst/>
          </a:prstGeom>
          <a:noFill/>
          <a:ln>
            <a:noFill/>
          </a:ln>
        </p:spPr>
        <p:txBody>
          <a:bodyPr wrap="square" rtlCol="0">
            <a:spAutoFit/>
          </a:bodyPr>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cs typeface="微软雅黑" panose="020B0503020204020204" charset="-122"/>
                <a:sym typeface="+mn-ea"/>
              </a:rPr>
              <a:t>随着2000年到2003年，私家车销量的井喷式增长，汽车消费贷款也随之呈现较快增长趋势。其整体信贷规模也由1999年的29亿暴涨到2003年的2000亿左右。</a:t>
            </a:r>
            <a:endParaRPr lang="zh-CN" altLang="en-US" sz="1400" dirty="0">
              <a:latin typeface="微软雅黑" panose="020B0503020204020204" charset="-122"/>
              <a:ea typeface="微软雅黑" panose="020B0503020204020204" charset="-122"/>
              <a:cs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cs typeface="微软雅黑" panose="020B0503020204020204" charset="-122"/>
                <a:sym typeface="+mn-ea"/>
              </a:rPr>
              <a:t>从国有银行主导转向股份银行，汽车消费贷款成为商业银行提升消费贷款业务的主要途径之一。刺激了银行间相互竞争，商业银行垄断的汽车行业。2000年，中国人民银行发布《企业集团财务公司管理办法》，允许汽车财务公司开展汽车消费信贷业务。</a:t>
            </a: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pic>
        <p:nvPicPr>
          <p:cNvPr id="23" name="图片 22" descr="fe97330faff3e10bf45919806783f627"/>
          <p:cNvPicPr>
            <a:picLocks noChangeAspect="1"/>
          </p:cNvPicPr>
          <p:nvPr/>
        </p:nvPicPr>
        <p:blipFill>
          <a:blip r:embed="rId1"/>
          <a:stretch>
            <a:fillRect/>
          </a:stretch>
        </p:blipFill>
        <p:spPr>
          <a:xfrm>
            <a:off x="7081520" y="2637790"/>
            <a:ext cx="3446780" cy="34467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8000"/>
    </mc:Choice>
    <mc:Fallback>
      <p:transition spd="slow"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edge">
                                      <p:cBhvr>
                                        <p:cTn id="10" dur="2000"/>
                                        <p:tgtEl>
                                          <p:spTgt spid="11"/>
                                        </p:tgtEl>
                                      </p:cBhvr>
                                    </p:animEffect>
                                  </p:childTnLst>
                                </p:cTn>
                              </p:par>
                            </p:childTnLst>
                          </p:cTn>
                        </p:par>
                        <p:par>
                          <p:cTn id="11" fill="hold">
                            <p:stCondLst>
                              <p:cond delay="2000"/>
                            </p:stCondLst>
                            <p:childTnLst>
                              <p:par>
                                <p:cTn id="12" presetID="9" presetClass="entr" presetSubtype="0" fill="hold" nodeType="after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dissolve">
                                      <p:cBhvr>
                                        <p:cTn id="14" dur="500"/>
                                        <p:tgtEl>
                                          <p:spTgt spid="59"/>
                                        </p:tgtEl>
                                      </p:cBhvr>
                                    </p:animEffect>
                                  </p:childTnLst>
                                </p:cTn>
                              </p:par>
                              <p:par>
                                <p:cTn id="15" presetID="9"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ssolve">
                                      <p:cBhvr>
                                        <p:cTn id="17" dur="500"/>
                                        <p:tgtEl>
                                          <p:spTgt spid="12"/>
                                        </p:tgtEl>
                                      </p:cBhvr>
                                    </p:animEffect>
                                  </p:childTnLst>
                                </p:cTn>
                              </p:par>
                              <p:par>
                                <p:cTn id="18" presetID="9" presetClass="entr" presetSubtype="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dissolve">
                                      <p:cBhvr>
                                        <p:cTn id="20" dur="500"/>
                                        <p:tgtEl>
                                          <p:spTgt spid="15"/>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dissolve">
                                      <p:cBhvr>
                                        <p:cTn id="23" dur="500"/>
                                        <p:tgtEl>
                                          <p:spTgt spid="6"/>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77"/>
                                        </p:tgtEl>
                                        <p:attrNameLst>
                                          <p:attrName>style.visibility</p:attrName>
                                        </p:attrNameLst>
                                      </p:cBhvr>
                                      <p:to>
                                        <p:strVal val="visible"/>
                                      </p:to>
                                    </p:set>
                                    <p:animEffect transition="in" filter="dissolve">
                                      <p:cBhvr>
                                        <p:cTn id="26" dur="500"/>
                                        <p:tgtEl>
                                          <p:spTgt spid="77"/>
                                        </p:tgtEl>
                                      </p:cBhvr>
                                    </p:animEffect>
                                  </p:childTnLst>
                                </p:cTn>
                              </p:par>
                              <p:par>
                                <p:cTn id="27" presetID="9"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dissolve">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bldLvl="0" animBg="1"/>
      <p:bldP spid="11" grpId="1" animBg="1"/>
      <p:bldP spid="6" grpId="0"/>
      <p:bldP spid="77" grpId="0"/>
      <p:bldP spid="6" grpId="1"/>
      <p:bldP spid="77"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59" name="组合 58"/>
          <p:cNvGrpSpPr/>
          <p:nvPr/>
        </p:nvGrpSpPr>
        <p:grpSpPr>
          <a:xfrm>
            <a:off x="3630930" y="1132205"/>
            <a:ext cx="4930775" cy="491490"/>
            <a:chOff x="5879" y="849"/>
            <a:chExt cx="7765" cy="774"/>
          </a:xfrm>
        </p:grpSpPr>
        <p:sp>
          <p:nvSpPr>
            <p:cNvPr id="56" name="矩形: 圆角 43"/>
            <p:cNvSpPr/>
            <p:nvPr/>
          </p:nvSpPr>
          <p:spPr>
            <a:xfrm>
              <a:off x="5879" y="849"/>
              <a:ext cx="7765"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6594" y="922"/>
              <a:ext cx="6381"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二、我国汽车金融服务的发展过程</a:t>
              </a:r>
              <a:endParaRPr lang="zh-CN" altLang="en-US" sz="2000" b="1" dirty="0">
                <a:solidFill>
                  <a:schemeClr val="bg1"/>
                </a:solidFill>
                <a:latin typeface="微软雅黑" panose="020B0503020204020204" charset="-122"/>
                <a:ea typeface="微软雅黑" panose="020B0503020204020204" charset="-122"/>
              </a:endParaRPr>
            </a:p>
          </p:txBody>
        </p:sp>
      </p:grpSp>
      <p:cxnSp>
        <p:nvCxnSpPr>
          <p:cNvPr id="12" name="直接连接符 11"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37235" y="2350135"/>
            <a:ext cx="323977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TextBox 6"/>
          <p:cNvSpPr txBox="1"/>
          <p:nvPr/>
        </p:nvSpPr>
        <p:spPr>
          <a:xfrm>
            <a:off x="955149" y="1866548"/>
            <a:ext cx="2804160" cy="460375"/>
          </a:xfrm>
          <a:prstGeom prst="rect">
            <a:avLst/>
          </a:prstGeom>
          <a:noFill/>
          <a:ln>
            <a:noFill/>
          </a:ln>
        </p:spPr>
        <p:txBody>
          <a:bodyPr wrap="none" rtlCol="0">
            <a:spAutoFit/>
          </a:bodyPr>
          <a:p>
            <a:pPr algn="l">
              <a:lnSpc>
                <a:spcPct val="150000"/>
              </a:lnSpc>
              <a:buClrTx/>
              <a:buSzTx/>
              <a:buFontTx/>
              <a:defRPr/>
            </a:pPr>
            <a:r>
              <a:rPr lang="en-US" altLang="zh-CN" sz="1600" b="1" dirty="0">
                <a:solidFill>
                  <a:schemeClr val="accent2"/>
                </a:solidFill>
                <a:latin typeface="微软雅黑" panose="020B0503020204020204" charset="-122"/>
                <a:ea typeface="微软雅黑" panose="020B0503020204020204" charset="-122"/>
                <a:cs typeface="微软雅黑" panose="020B0503020204020204" charset="-122"/>
                <a:sym typeface="+mn-ea"/>
              </a:rPr>
              <a:t>3.调整期：汽车金融公司入场</a:t>
            </a:r>
            <a:endParaRPr lang="en-US" altLang="zh-CN"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cxnSp>
        <p:nvCxnSpPr>
          <p:cNvPr id="15" name="直接连接符 14"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37235" y="2431415"/>
            <a:ext cx="323977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MH_Other_1"/>
          <p:cNvSpPr/>
          <p:nvPr>
            <p:custDataLst>
              <p:tags r:id="rId1"/>
            </p:custDataLst>
          </p:nvPr>
        </p:nvSpPr>
        <p:spPr>
          <a:xfrm>
            <a:off x="2069465" y="2974975"/>
            <a:ext cx="1520825" cy="749300"/>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r>
              <a:rPr lang="en-US" altLang="zh-CN" sz="3200" b="1" dirty="0">
                <a:solidFill>
                  <a:srgbClr val="FFFFFF"/>
                </a:solidFill>
                <a:latin typeface="微软雅黑" panose="020B0503020204020204" charset="-122"/>
                <a:ea typeface="微软雅黑" panose="020B0503020204020204" charset="-122"/>
              </a:rPr>
              <a:t>01</a:t>
            </a:r>
            <a:endParaRPr lang="en-US" altLang="zh-CN" sz="3200" b="1" dirty="0">
              <a:solidFill>
                <a:srgbClr val="FFFFFF"/>
              </a:solidFill>
              <a:latin typeface="微软雅黑" panose="020B0503020204020204" charset="-122"/>
              <a:ea typeface="微软雅黑" panose="020B0503020204020204" charset="-122"/>
            </a:endParaRPr>
          </a:p>
        </p:txBody>
      </p:sp>
      <p:pic>
        <p:nvPicPr>
          <p:cNvPr id="35" name="MH_Other_2"/>
          <p:cNvPicPr/>
          <p:nvPr>
            <p:custDataLst>
              <p:tags r:id="rId2"/>
            </p:custDataLst>
          </p:nvPr>
        </p:nvPicPr>
        <p:blipFill>
          <a:blip r:embed="rId3" cstate="print">
            <a:extLst>
              <a:ext uri="{28A0092B-C50C-407E-A947-70E740481C1C}">
                <a14:useLocalDpi xmlns:a14="http://schemas.microsoft.com/office/drawing/2010/main" val="0"/>
              </a:ext>
            </a:extLst>
          </a:blip>
          <a:srcRect t="50887"/>
          <a:stretch>
            <a:fillRect/>
          </a:stretch>
        </p:blipFill>
        <p:spPr bwMode="auto">
          <a:xfrm>
            <a:off x="1569085" y="2974975"/>
            <a:ext cx="2520950"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MH_SubTitle_4"/>
          <p:cNvSpPr/>
          <p:nvPr>
            <p:custDataLst>
              <p:tags r:id="rId4"/>
            </p:custDataLst>
          </p:nvPr>
        </p:nvSpPr>
        <p:spPr>
          <a:xfrm>
            <a:off x="1423035" y="4205605"/>
            <a:ext cx="2813050" cy="1296035"/>
          </a:xfrm>
          <a:prstGeom prst="rect">
            <a:avLst/>
          </a:prstGeom>
        </p:spPr>
        <p:txBody>
          <a:bodyPr anchor="ctr"/>
          <a:p>
            <a:pPr lvl="0" algn="ctr">
              <a:lnSpc>
                <a:spcPct val="150000"/>
              </a:lnSpc>
              <a:spcBef>
                <a:spcPct val="0"/>
              </a:spcBef>
            </a:pPr>
            <a:r>
              <a:rPr lang="en-US" altLang="zh-CN" sz="1600" b="1" dirty="0">
                <a:solidFill>
                  <a:schemeClr val="tx1"/>
                </a:solidFill>
                <a:latin typeface="微软雅黑" panose="020B0503020204020204" charset="-122"/>
                <a:ea typeface="微软雅黑" panose="020B0503020204020204" charset="-122"/>
                <a:cs typeface="微软雅黑" panose="020B0503020204020204" charset="-122"/>
              </a:rPr>
              <a:t>2004</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年</a:t>
            </a:r>
            <a:r>
              <a:rPr lang="en-US" altLang="zh-CN" sz="1600" b="1" dirty="0">
                <a:solidFill>
                  <a:schemeClr val="tx1"/>
                </a:solidFill>
                <a:latin typeface="微软雅黑" panose="020B0503020204020204" charset="-122"/>
                <a:ea typeface="微软雅黑" panose="020B0503020204020204" charset="-122"/>
                <a:cs typeface="微软雅黑" panose="020B0503020204020204" charset="-122"/>
              </a:rPr>
              <a:t>~2007</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年</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endParaRPr>
          </a:p>
          <a:p>
            <a:pPr indent="0" algn="l" fontAlgn="auto">
              <a:lnSpc>
                <a:spcPct val="150000"/>
              </a:lnSpc>
              <a:defRPr/>
            </a:pPr>
            <a:r>
              <a:rPr lang="zh-CN" altLang="en-US" sz="1400" dirty="0">
                <a:latin typeface="微软雅黑" panose="020B0503020204020204" charset="-122"/>
                <a:ea typeface="微软雅黑" panose="020B0503020204020204" charset="-122"/>
                <a:sym typeface="+mn-ea"/>
              </a:rPr>
              <a:t>金融机构出现大量汽车信贷坏账</a:t>
            </a:r>
            <a:endParaRPr sz="1400"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endParaRPr>
          </a:p>
        </p:txBody>
      </p:sp>
      <p:sp>
        <p:nvSpPr>
          <p:cNvPr id="39" name="MH_Other_4"/>
          <p:cNvSpPr/>
          <p:nvPr>
            <p:custDataLst>
              <p:tags r:id="rId5"/>
            </p:custDataLst>
          </p:nvPr>
        </p:nvSpPr>
        <p:spPr>
          <a:xfrm>
            <a:off x="5341620" y="2974975"/>
            <a:ext cx="1520825" cy="749300"/>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r>
              <a:rPr lang="en-US" altLang="zh-CN" sz="3200" b="1" dirty="0">
                <a:solidFill>
                  <a:srgbClr val="FFFFFF"/>
                </a:solidFill>
                <a:latin typeface="微软雅黑" panose="020B0503020204020204" charset="-122"/>
                <a:ea typeface="微软雅黑" panose="020B0503020204020204" charset="-122"/>
              </a:rPr>
              <a:t>02</a:t>
            </a:r>
            <a:endParaRPr lang="en-US" altLang="zh-CN" sz="3200" b="1" dirty="0">
              <a:solidFill>
                <a:srgbClr val="FFFFFF"/>
              </a:solidFill>
              <a:latin typeface="微软雅黑" panose="020B0503020204020204" charset="-122"/>
              <a:ea typeface="微软雅黑" panose="020B0503020204020204" charset="-122"/>
            </a:endParaRPr>
          </a:p>
        </p:txBody>
      </p:sp>
      <p:pic>
        <p:nvPicPr>
          <p:cNvPr id="40" name="MH_Other_5"/>
          <p:cNvPicPr/>
          <p:nvPr>
            <p:custDataLst>
              <p:tags r:id="rId6"/>
            </p:custDataLst>
          </p:nvPr>
        </p:nvPicPr>
        <p:blipFill>
          <a:blip r:embed="rId3" cstate="print">
            <a:extLst>
              <a:ext uri="{28A0092B-C50C-407E-A947-70E740481C1C}">
                <a14:useLocalDpi xmlns:a14="http://schemas.microsoft.com/office/drawing/2010/main" val="0"/>
              </a:ext>
            </a:extLst>
          </a:blip>
          <a:srcRect t="50887"/>
          <a:stretch>
            <a:fillRect/>
          </a:stretch>
        </p:blipFill>
        <p:spPr bwMode="auto">
          <a:xfrm>
            <a:off x="4841240" y="2974975"/>
            <a:ext cx="2520950"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MH_SubTitle_4"/>
          <p:cNvSpPr/>
          <p:nvPr>
            <p:custDataLst>
              <p:tags r:id="rId7"/>
            </p:custDataLst>
          </p:nvPr>
        </p:nvSpPr>
        <p:spPr>
          <a:xfrm>
            <a:off x="4675505" y="4205605"/>
            <a:ext cx="2852420" cy="1296035"/>
          </a:xfrm>
          <a:prstGeom prst="rect">
            <a:avLst/>
          </a:prstGeom>
        </p:spPr>
        <p:txBody>
          <a:bodyPr anchor="ctr"/>
          <a:p>
            <a:pPr lvl="0" algn="ctr">
              <a:lnSpc>
                <a:spcPct val="150000"/>
              </a:lnSpc>
              <a:buClrTx/>
              <a:buSzTx/>
              <a:buFontTx/>
            </a:pPr>
            <a:r>
              <a:rPr lang="en-US" altLang="zh-CN" sz="1600" b="1" dirty="0">
                <a:latin typeface="微软雅黑" panose="020B0503020204020204" charset="-122"/>
                <a:ea typeface="微软雅黑" panose="020B0503020204020204" charset="-122"/>
                <a:cs typeface="微软雅黑" panose="020B0503020204020204" charset="-122"/>
                <a:sym typeface="+mn-ea"/>
              </a:rPr>
              <a:t>2004</a:t>
            </a:r>
            <a:r>
              <a:rPr lang="zh-CN" altLang="en-US" sz="1600" b="1" dirty="0">
                <a:latin typeface="微软雅黑" panose="020B0503020204020204" charset="-122"/>
                <a:ea typeface="微软雅黑" panose="020B0503020204020204" charset="-122"/>
                <a:cs typeface="微软雅黑" panose="020B0503020204020204" charset="-122"/>
                <a:sym typeface="+mn-ea"/>
              </a:rPr>
              <a:t>年三月</a:t>
            </a:r>
            <a:endParaRPr lang="zh-CN" altLang="en-US" sz="1600" b="1" dirty="0">
              <a:latin typeface="微软雅黑" panose="020B0503020204020204" charset="-122"/>
              <a:ea typeface="微软雅黑" panose="020B0503020204020204" charset="-122"/>
              <a:cs typeface="微软雅黑" panose="020B0503020204020204" charset="-122"/>
            </a:endParaRPr>
          </a:p>
          <a:p>
            <a:pPr indent="0" algn="l" fontAlgn="auto">
              <a:lnSpc>
                <a:spcPct val="150000"/>
              </a:lnSpc>
              <a:defRPr/>
            </a:pPr>
            <a:r>
              <a:rPr lang="zh-CN" altLang="en-US" sz="1200" dirty="0">
                <a:latin typeface="微软雅黑" panose="020B0503020204020204" charset="-122"/>
                <a:ea typeface="微软雅黑" panose="020B0503020204020204" charset="-122"/>
                <a:cs typeface="微软雅黑" panose="020B0503020204020204" charset="-122"/>
                <a:sym typeface="+mn-ea"/>
              </a:rPr>
              <a:t>2004年3月，中国保险监管管理委员会（简称中国保监会）叫停车贷险业务</a:t>
            </a:r>
            <a:endParaRPr sz="1200"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endParaRPr>
          </a:p>
        </p:txBody>
      </p:sp>
      <p:sp>
        <p:nvSpPr>
          <p:cNvPr id="43" name="MH_Other_7"/>
          <p:cNvSpPr/>
          <p:nvPr>
            <p:custDataLst>
              <p:tags r:id="rId8"/>
            </p:custDataLst>
          </p:nvPr>
        </p:nvSpPr>
        <p:spPr>
          <a:xfrm>
            <a:off x="8674735" y="2974975"/>
            <a:ext cx="1520825" cy="749300"/>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r>
              <a:rPr lang="en-US" altLang="zh-CN" sz="3200" b="1" dirty="0">
                <a:solidFill>
                  <a:srgbClr val="FFFFFF"/>
                </a:solidFill>
                <a:latin typeface="微软雅黑" panose="020B0503020204020204" charset="-122"/>
                <a:ea typeface="微软雅黑" panose="020B0503020204020204" charset="-122"/>
              </a:rPr>
              <a:t>03</a:t>
            </a:r>
            <a:endParaRPr lang="en-US" altLang="zh-CN" sz="3200" b="1" dirty="0">
              <a:solidFill>
                <a:srgbClr val="FFFFFF"/>
              </a:solidFill>
              <a:latin typeface="微软雅黑" panose="020B0503020204020204" charset="-122"/>
              <a:ea typeface="微软雅黑" panose="020B0503020204020204" charset="-122"/>
            </a:endParaRPr>
          </a:p>
        </p:txBody>
      </p:sp>
      <p:pic>
        <p:nvPicPr>
          <p:cNvPr id="45" name="MH_Other_8"/>
          <p:cNvPicPr/>
          <p:nvPr>
            <p:custDataLst>
              <p:tags r:id="rId9"/>
            </p:custDataLst>
          </p:nvPr>
        </p:nvPicPr>
        <p:blipFill>
          <a:blip r:embed="rId3" cstate="print">
            <a:extLst>
              <a:ext uri="{28A0092B-C50C-407E-A947-70E740481C1C}">
                <a14:useLocalDpi xmlns:a14="http://schemas.microsoft.com/office/drawing/2010/main" val="0"/>
              </a:ext>
            </a:extLst>
          </a:blip>
          <a:srcRect t="50887"/>
          <a:stretch>
            <a:fillRect/>
          </a:stretch>
        </p:blipFill>
        <p:spPr bwMode="auto">
          <a:xfrm>
            <a:off x="8174990" y="2974975"/>
            <a:ext cx="2520950"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MH_SubTitle_4"/>
          <p:cNvSpPr/>
          <p:nvPr>
            <p:custDataLst>
              <p:tags r:id="rId10"/>
            </p:custDataLst>
          </p:nvPr>
        </p:nvSpPr>
        <p:spPr>
          <a:xfrm>
            <a:off x="7967345" y="4205605"/>
            <a:ext cx="2935605" cy="1574800"/>
          </a:xfrm>
          <a:prstGeom prst="rect">
            <a:avLst/>
          </a:prstGeom>
        </p:spPr>
        <p:txBody>
          <a:bodyPr anchor="ctr"/>
          <a:p>
            <a:pPr lvl="0" algn="ctr">
              <a:lnSpc>
                <a:spcPct val="150000"/>
              </a:lnSpc>
              <a:buClrTx/>
              <a:buSzTx/>
              <a:buFontTx/>
            </a:pPr>
            <a:r>
              <a:rPr lang="en-US" altLang="zh-CN" sz="1600" b="1" dirty="0">
                <a:latin typeface="微软雅黑" panose="020B0503020204020204" charset="-122"/>
                <a:ea typeface="微软雅黑" panose="020B0503020204020204" charset="-122"/>
                <a:cs typeface="微软雅黑" panose="020B0503020204020204" charset="-122"/>
              </a:rPr>
              <a:t>2004</a:t>
            </a:r>
            <a:r>
              <a:rPr lang="zh-CN" altLang="en-US" sz="1600" b="1" dirty="0">
                <a:latin typeface="微软雅黑" panose="020B0503020204020204" charset="-122"/>
                <a:ea typeface="微软雅黑" panose="020B0503020204020204" charset="-122"/>
                <a:cs typeface="微软雅黑" panose="020B0503020204020204" charset="-122"/>
              </a:rPr>
              <a:t>年</a:t>
            </a:r>
            <a:endParaRPr lang="zh-CN" altLang="en-US" sz="1600" b="1" dirty="0">
              <a:latin typeface="微软雅黑" panose="020B0503020204020204" charset="-122"/>
              <a:ea typeface="微软雅黑" panose="020B0503020204020204" charset="-122"/>
              <a:cs typeface="微软雅黑" panose="020B0503020204020204" charset="-122"/>
            </a:endParaRPr>
          </a:p>
          <a:p>
            <a:pPr algn="l" fontAlgn="auto">
              <a:lnSpc>
                <a:spcPct val="100000"/>
              </a:lnSpc>
              <a:buClrTx/>
              <a:buSzTx/>
              <a:buFontTx/>
              <a:defRPr/>
            </a:pPr>
            <a:r>
              <a:rPr lang="zh-CN" altLang="en-US" sz="1200" dirty="0">
                <a:latin typeface="微软雅黑" panose="020B0503020204020204" charset="-122"/>
                <a:ea typeface="微软雅黑" panose="020B0503020204020204" charset="-122"/>
                <a:cs typeface="微软雅黑" panose="020B0503020204020204" charset="-122"/>
                <a:sym typeface="+mn-ea"/>
              </a:rPr>
              <a:t>2004年中国银行业监督管理委员会（简称中国银保）监颁布《汽车金融公司管理办法》，以其实施细则明确汽车金融公司的相关信贷业务政策。2004年8月，我国首家汽车金融公司上汽通用汽车金融有限公司简称上汽通用汽车金融正式挂牌</a:t>
            </a:r>
            <a:endParaRPr sz="1200"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8000"/>
    </mc:Choice>
    <mc:Fallback>
      <p:transition spd="slow"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edge">
                                      <p:cBhvr>
                                        <p:cTn id="10" dur="2000"/>
                                        <p:tgtEl>
                                          <p:spTgt spid="11"/>
                                        </p:tgtEl>
                                      </p:cBhvr>
                                    </p:animEffect>
                                  </p:childTnLst>
                                </p:cTn>
                              </p:par>
                            </p:childTnLst>
                          </p:cTn>
                        </p:par>
                        <p:par>
                          <p:cTn id="11" fill="hold">
                            <p:stCondLst>
                              <p:cond delay="2000"/>
                            </p:stCondLst>
                            <p:childTnLst>
                              <p:par>
                                <p:cTn id="12" presetID="14" presetClass="entr" presetSubtype="10" fill="hold" nodeType="after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randombar(horizontal)">
                                      <p:cBhvr>
                                        <p:cTn id="14" dur="500"/>
                                        <p:tgtEl>
                                          <p:spTgt spid="59"/>
                                        </p:tgtEl>
                                      </p:cBhvr>
                                    </p:animEffect>
                                  </p:childTnLst>
                                </p:cTn>
                              </p:par>
                              <p:par>
                                <p:cTn id="15" presetID="14" presetClass="entr" presetSubtype="1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par>
                                <p:cTn id="21" presetID="14" presetClass="entr" presetSubtype="1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500"/>
                                        <p:tgtEl>
                                          <p:spTgt spid="15"/>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randombar(horizontal)">
                                      <p:cBhvr>
                                        <p:cTn id="26" dur="500"/>
                                        <p:tgtEl>
                                          <p:spTgt spid="24"/>
                                        </p:tgtEl>
                                      </p:cBhvr>
                                    </p:animEffect>
                                  </p:childTnLst>
                                </p:cTn>
                              </p:par>
                              <p:par>
                                <p:cTn id="27" presetID="14" presetClass="entr" presetSubtype="10"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randombar(horizontal)">
                                      <p:cBhvr>
                                        <p:cTn id="29" dur="500"/>
                                        <p:tgtEl>
                                          <p:spTgt spid="35"/>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randombar(horizontal)">
                                      <p:cBhvr>
                                        <p:cTn id="32" dur="500"/>
                                        <p:tgtEl>
                                          <p:spTgt spid="37"/>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randombar(horizontal)">
                                      <p:cBhvr>
                                        <p:cTn id="35" dur="500"/>
                                        <p:tgtEl>
                                          <p:spTgt spid="39"/>
                                        </p:tgtEl>
                                      </p:cBhvr>
                                    </p:animEffect>
                                  </p:childTnLst>
                                </p:cTn>
                              </p:par>
                              <p:par>
                                <p:cTn id="36" presetID="14" presetClass="entr" presetSubtype="10" fill="hold"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randombar(horizontal)">
                                      <p:cBhvr>
                                        <p:cTn id="38" dur="500"/>
                                        <p:tgtEl>
                                          <p:spTgt spid="40"/>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randombar(horizontal)">
                                      <p:cBhvr>
                                        <p:cTn id="41" dur="500"/>
                                        <p:tgtEl>
                                          <p:spTgt spid="41"/>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randombar(horizontal)">
                                      <p:cBhvr>
                                        <p:cTn id="44" dur="500"/>
                                        <p:tgtEl>
                                          <p:spTgt spid="43"/>
                                        </p:tgtEl>
                                      </p:cBhvr>
                                    </p:animEffect>
                                  </p:childTnLst>
                                </p:cTn>
                              </p:par>
                              <p:par>
                                <p:cTn id="45" presetID="14" presetClass="entr" presetSubtype="10" fill="hold"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randombar(horizontal)">
                                      <p:cBhvr>
                                        <p:cTn id="47" dur="500"/>
                                        <p:tgtEl>
                                          <p:spTgt spid="45"/>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randombar(horizontal)">
                                      <p:cBhvr>
                                        <p:cTn id="5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bldLvl="0" animBg="1"/>
      <p:bldP spid="11" grpId="1" animBg="1"/>
      <p:bldP spid="6" grpId="0"/>
      <p:bldP spid="24" grpId="0" animBg="1"/>
      <p:bldP spid="37" grpId="0"/>
      <p:bldP spid="39" grpId="0" animBg="1"/>
      <p:bldP spid="41" grpId="0"/>
      <p:bldP spid="43" grpId="0" animBg="1"/>
      <p:bldP spid="50" grpId="0"/>
      <p:bldP spid="6" grpId="1"/>
      <p:bldP spid="24" grpId="1" animBg="1"/>
      <p:bldP spid="37" grpId="1"/>
      <p:bldP spid="39" grpId="1" animBg="1"/>
      <p:bldP spid="41" grpId="1"/>
      <p:bldP spid="43" grpId="1" animBg="1"/>
      <p:bldP spid="50"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75375" y="2287905"/>
            <a:ext cx="98425" cy="3960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cs typeface="+mn-ea"/>
              <a:sym typeface="字魂59号-创粗黑" panose="00000500000000000000" pitchFamily="2" charset="-122"/>
            </a:endParaRPr>
          </a:p>
        </p:txBody>
      </p:sp>
      <p:grpSp>
        <p:nvGrpSpPr>
          <p:cNvPr id="7" name="组合 6"/>
          <p:cNvGrpSpPr/>
          <p:nvPr/>
        </p:nvGrpSpPr>
        <p:grpSpPr>
          <a:xfrm rot="0">
            <a:off x="5698490" y="2434590"/>
            <a:ext cx="476885" cy="123825"/>
            <a:chOff x="4405313" y="619932"/>
            <a:chExt cx="538158" cy="139485"/>
          </a:xfrm>
        </p:grpSpPr>
        <p:sp>
          <p:nvSpPr>
            <p:cNvPr id="8" name="矩形 7"/>
            <p:cNvSpPr/>
            <p:nvPr/>
          </p:nvSpPr>
          <p:spPr>
            <a:xfrm>
              <a:off x="4405313" y="619932"/>
              <a:ext cx="430158" cy="13948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9" name="矩形 8"/>
            <p:cNvSpPr/>
            <p:nvPr/>
          </p:nvSpPr>
          <p:spPr>
            <a:xfrm>
              <a:off x="4835471" y="619932"/>
              <a:ext cx="108000" cy="1394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cs typeface="+mn-ea"/>
                <a:sym typeface="字魂59号-创粗黑" panose="00000500000000000000" pitchFamily="2" charset="-122"/>
              </a:endParaRPr>
            </a:p>
          </p:txBody>
        </p:sp>
      </p:grpSp>
      <p:sp>
        <p:nvSpPr>
          <p:cNvPr id="11" name="矩形 10"/>
          <p:cNvSpPr/>
          <p:nvPr/>
        </p:nvSpPr>
        <p:spPr>
          <a:xfrm flipH="1">
            <a:off x="6369685" y="3064510"/>
            <a:ext cx="381000" cy="12382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12" name="矩形 11"/>
          <p:cNvSpPr/>
          <p:nvPr/>
        </p:nvSpPr>
        <p:spPr>
          <a:xfrm flipH="1">
            <a:off x="6273800" y="3064510"/>
            <a:ext cx="95885" cy="1238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cs typeface="+mn-ea"/>
              <a:sym typeface="字魂59号-创粗黑" panose="00000500000000000000" pitchFamily="2" charset="-122"/>
            </a:endParaRPr>
          </a:p>
        </p:txBody>
      </p:sp>
      <p:grpSp>
        <p:nvGrpSpPr>
          <p:cNvPr id="13" name="组合 12"/>
          <p:cNvGrpSpPr/>
          <p:nvPr/>
        </p:nvGrpSpPr>
        <p:grpSpPr>
          <a:xfrm rot="0">
            <a:off x="5698490" y="3696335"/>
            <a:ext cx="476885" cy="123825"/>
            <a:chOff x="4405313" y="619932"/>
            <a:chExt cx="538158" cy="139485"/>
          </a:xfrm>
        </p:grpSpPr>
        <p:sp>
          <p:nvSpPr>
            <p:cNvPr id="14" name="矩形 13"/>
            <p:cNvSpPr/>
            <p:nvPr/>
          </p:nvSpPr>
          <p:spPr>
            <a:xfrm>
              <a:off x="4405313" y="619932"/>
              <a:ext cx="430158" cy="13948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15" name="矩形 14"/>
            <p:cNvSpPr/>
            <p:nvPr/>
          </p:nvSpPr>
          <p:spPr>
            <a:xfrm>
              <a:off x="4835471" y="619932"/>
              <a:ext cx="108000" cy="1394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cs typeface="+mn-ea"/>
                <a:sym typeface="字魂59号-创粗黑" panose="00000500000000000000" pitchFamily="2" charset="-122"/>
              </a:endParaRPr>
            </a:p>
          </p:txBody>
        </p:sp>
      </p:grpSp>
      <p:sp>
        <p:nvSpPr>
          <p:cNvPr id="17" name="文本框 16"/>
          <p:cNvSpPr txBox="1"/>
          <p:nvPr/>
        </p:nvSpPr>
        <p:spPr>
          <a:xfrm>
            <a:off x="6946900" y="3178175"/>
            <a:ext cx="4686300" cy="953135"/>
          </a:xfrm>
          <a:prstGeom prst="rect">
            <a:avLst/>
          </a:prstGeom>
          <a:noFill/>
        </p:spPr>
        <p:txBody>
          <a:bodyPr wrap="square" rtlCol="0">
            <a:spAutoFit/>
            <a:scene3d>
              <a:camera prst="orthographicFront"/>
              <a:lightRig rig="threePt" dir="t"/>
            </a:scene3d>
            <a:sp3d contourW="12700"/>
          </a:bodyPr>
          <a:p>
            <a:pPr algn="l" fontAlgn="auto">
              <a:lnSpc>
                <a:spcPct val="100000"/>
              </a:lnSpc>
              <a:buClrTx/>
              <a:buSzTx/>
              <a:buFontTx/>
              <a:defRPr/>
            </a:pPr>
            <a:r>
              <a:rPr lang="zh-CN" altLang="en-US" sz="1400" dirty="0">
                <a:latin typeface="微软雅黑" panose="020B0503020204020204" charset="-122"/>
                <a:ea typeface="微软雅黑" panose="020B0503020204020204" charset="-122"/>
                <a:sym typeface="+mn-ea"/>
              </a:rPr>
              <a:t>互联网金融兴起，多元主体入场。国外汽车电商也进入中国，互联网汽车金融公司和汽车租赁公司作为新兴力量进入市场。至此，商业银行、汽车金融公司、汽车租赁公司、互联网汽车金融公司多元主体并存的局面逐步形成</a:t>
            </a:r>
            <a:endParaRPr lang="zh-CN" altLang="en-US" sz="1400" dirty="0">
              <a:latin typeface="微软雅黑" panose="020B0503020204020204" charset="-122"/>
              <a:ea typeface="微软雅黑" panose="020B0503020204020204" charset="-122"/>
              <a:sym typeface="+mn-ea"/>
            </a:endParaRPr>
          </a:p>
        </p:txBody>
      </p:sp>
      <p:sp>
        <p:nvSpPr>
          <p:cNvPr id="18" name="文本框 17"/>
          <p:cNvSpPr txBox="1"/>
          <p:nvPr/>
        </p:nvSpPr>
        <p:spPr>
          <a:xfrm>
            <a:off x="6946900" y="2826385"/>
            <a:ext cx="2778125" cy="371475"/>
          </a:xfrm>
          <a:prstGeom prst="rect">
            <a:avLst/>
          </a:prstGeom>
          <a:noFill/>
        </p:spPr>
        <p:txBody>
          <a:bodyPr wrap="square" rtlCol="0">
            <a:spAutoFit/>
            <a:scene3d>
              <a:camera prst="orthographicFront"/>
              <a:lightRig rig="threePt" dir="t"/>
            </a:scene3d>
            <a:sp3d contourW="12700"/>
          </a:bodyPr>
          <a:p>
            <a:pPr algn="l">
              <a:lnSpc>
                <a:spcPct val="114000"/>
              </a:lnSpc>
              <a:buClrTx/>
              <a:buSzTx/>
              <a:buFontTx/>
            </a:pPr>
            <a:r>
              <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rPr>
              <a:t>2013年</a:t>
            </a:r>
            <a:endPar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20" name="文本框 19"/>
          <p:cNvSpPr txBox="1"/>
          <p:nvPr/>
        </p:nvSpPr>
        <p:spPr>
          <a:xfrm>
            <a:off x="6946900" y="4554855"/>
            <a:ext cx="4686300" cy="521970"/>
          </a:xfrm>
          <a:prstGeom prst="rect">
            <a:avLst/>
          </a:prstGeom>
          <a:noFill/>
        </p:spPr>
        <p:txBody>
          <a:bodyPr wrap="square" rtlCol="0">
            <a:spAutoFit/>
            <a:scene3d>
              <a:camera prst="orthographicFront"/>
              <a:lightRig rig="threePt" dir="t"/>
            </a:scene3d>
            <a:sp3d contourW="12700"/>
          </a:bodyPr>
          <a:p>
            <a:pPr indent="0" algn="l">
              <a:lnSpc>
                <a:spcPct val="100000"/>
              </a:lnSpc>
              <a:buClrTx/>
              <a:buSzTx/>
              <a:buFont typeface="Wingdings" panose="05000000000000000000" pitchFamily="2" charset="2"/>
              <a:buNone/>
              <a:defRPr/>
            </a:pPr>
            <a:r>
              <a:rPr lang="zh-CN" altLang="en-US" sz="1400" dirty="0">
                <a:latin typeface="微软雅黑" panose="020B0503020204020204" charset="-122"/>
                <a:ea typeface="微软雅黑" panose="020B0503020204020204" charset="-122"/>
                <a:sym typeface="+mn-ea"/>
              </a:rPr>
              <a:t>《汽车销售管理办法》打破整车厂垄断，保护了经销商的利益，整车厂垄断地位不在</a:t>
            </a:r>
            <a:endParaRPr lang="zh-CN" altLang="en-US" sz="1400" dirty="0">
              <a:latin typeface="微软雅黑" panose="020B0503020204020204" charset="-122"/>
              <a:ea typeface="微软雅黑" panose="020B0503020204020204" charset="-122"/>
              <a:sym typeface="+mn-ea"/>
            </a:endParaRPr>
          </a:p>
        </p:txBody>
      </p:sp>
      <p:sp>
        <p:nvSpPr>
          <p:cNvPr id="21" name="文本框 20"/>
          <p:cNvSpPr txBox="1"/>
          <p:nvPr/>
        </p:nvSpPr>
        <p:spPr>
          <a:xfrm>
            <a:off x="6946900" y="4157345"/>
            <a:ext cx="2778125" cy="371475"/>
          </a:xfrm>
          <a:prstGeom prst="rect">
            <a:avLst/>
          </a:prstGeom>
          <a:noFill/>
        </p:spPr>
        <p:txBody>
          <a:bodyPr wrap="square" rtlCol="0">
            <a:spAutoFit/>
            <a:scene3d>
              <a:camera prst="orthographicFront"/>
              <a:lightRig rig="threePt" dir="t"/>
            </a:scene3d>
            <a:sp3d contourW="12700"/>
          </a:bodyPr>
          <a:p>
            <a:pPr algn="l">
              <a:lnSpc>
                <a:spcPct val="114000"/>
              </a:lnSpc>
              <a:buClrTx/>
              <a:buSzTx/>
              <a:buFontTx/>
            </a:pPr>
            <a:r>
              <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rPr>
              <a:t>2017年</a:t>
            </a:r>
            <a:endPar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25" name="文本框 24"/>
          <p:cNvSpPr txBox="1"/>
          <p:nvPr/>
        </p:nvSpPr>
        <p:spPr>
          <a:xfrm>
            <a:off x="6946900" y="5937250"/>
            <a:ext cx="4672965" cy="737235"/>
          </a:xfrm>
          <a:prstGeom prst="rect">
            <a:avLst/>
          </a:prstGeom>
          <a:noFill/>
        </p:spPr>
        <p:txBody>
          <a:bodyPr wrap="square" rtlCol="0">
            <a:spAutoFit/>
            <a:scene3d>
              <a:camera prst="orthographicFront"/>
              <a:lightRig rig="threePt" dir="t"/>
            </a:scene3d>
            <a:sp3d contourW="12700"/>
          </a:bodyPr>
          <a:p>
            <a:pPr algn="l" fontAlgn="auto">
              <a:lnSpc>
                <a:spcPct val="100000"/>
              </a:lnSpc>
              <a:buClrTx/>
              <a:buSzTx/>
              <a:buFont typeface="Wingdings" panose="05000000000000000000" pitchFamily="2" charset="2"/>
              <a:defRPr/>
            </a:pPr>
            <a:r>
              <a:rPr lang="zh-CN" altLang="en-US" sz="1400" dirty="0">
                <a:latin typeface="微软雅黑" panose="020B0503020204020204" charset="-122"/>
                <a:ea typeface="微软雅黑" panose="020B0503020204020204" charset="-122"/>
                <a:sym typeface="+mn-ea"/>
              </a:rPr>
              <a:t>统计数据显示，2018年中国汽车金融市场规模达到1.5万亿元，实际规模约为1.39万亿元，未来汽车金融的市场规模会越来越大</a:t>
            </a:r>
            <a:endParaRPr lang="zh-CN" altLang="en-US" sz="1400" dirty="0">
              <a:latin typeface="微软雅黑" panose="020B0503020204020204" charset="-122"/>
              <a:ea typeface="微软雅黑" panose="020B0503020204020204" charset="-122"/>
              <a:sym typeface="+mn-ea"/>
            </a:endParaRPr>
          </a:p>
        </p:txBody>
      </p:sp>
      <p:sp>
        <p:nvSpPr>
          <p:cNvPr id="26" name="文本框 25"/>
          <p:cNvSpPr txBox="1"/>
          <p:nvPr/>
        </p:nvSpPr>
        <p:spPr>
          <a:xfrm>
            <a:off x="6946900" y="5461000"/>
            <a:ext cx="2777490" cy="371475"/>
          </a:xfrm>
          <a:prstGeom prst="rect">
            <a:avLst/>
          </a:prstGeom>
          <a:noFill/>
        </p:spPr>
        <p:txBody>
          <a:bodyPr wrap="square" rtlCol="0">
            <a:spAutoFit/>
            <a:scene3d>
              <a:camera prst="orthographicFront"/>
              <a:lightRig rig="threePt" dir="t"/>
            </a:scene3d>
            <a:sp3d contourW="12700"/>
          </a:bodyPr>
          <a:p>
            <a:pPr algn="l">
              <a:lnSpc>
                <a:spcPct val="114000"/>
              </a:lnSpc>
              <a:buClrTx/>
              <a:buSzTx/>
              <a:buFontTx/>
            </a:pPr>
            <a:r>
              <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rPr>
              <a:t>2018年</a:t>
            </a:r>
            <a:endPar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28" name="文本框 27"/>
          <p:cNvSpPr txBox="1"/>
          <p:nvPr/>
        </p:nvSpPr>
        <p:spPr>
          <a:xfrm>
            <a:off x="1266825" y="2720975"/>
            <a:ext cx="4335780" cy="582295"/>
          </a:xfrm>
          <a:prstGeom prst="rect">
            <a:avLst/>
          </a:prstGeom>
          <a:noFill/>
        </p:spPr>
        <p:txBody>
          <a:bodyPr wrap="square" rtlCol="0">
            <a:spAutoFit/>
            <a:scene3d>
              <a:camera prst="orthographicFront"/>
              <a:lightRig rig="threePt" dir="t"/>
            </a:scene3d>
            <a:sp3d contourW="12700"/>
          </a:bodyPr>
          <a:p>
            <a:pPr indent="0" algn="r">
              <a:lnSpc>
                <a:spcPct val="114000"/>
              </a:lnSpc>
              <a:buFont typeface="Wingdings" panose="05000000000000000000" pitchFamily="2" charset="2"/>
              <a:buNone/>
            </a:pPr>
            <a:r>
              <a:rPr lang="zh-CN" altLang="en-US" sz="1400" dirty="0">
                <a:latin typeface="微软雅黑" panose="020B0503020204020204" charset="-122"/>
                <a:ea typeface="微软雅黑" panose="020B0503020204020204" charset="-122"/>
                <a:sym typeface="+mn-ea"/>
              </a:rPr>
              <a:t>新版《汽车金融公司管理办法》颁布为中国汽车金融业的快速发展创造了条件，打开了多元化竞争的局面</a:t>
            </a:r>
            <a:endParaRPr lang="zh-CN" altLang="en-US" sz="1400" dirty="0">
              <a:solidFill>
                <a:schemeClr val="tx1">
                  <a:lumMod val="50000"/>
                  <a:lumOff val="50000"/>
                </a:schemeClr>
              </a:solidFill>
              <a:latin typeface="微软雅黑" panose="020B0503020204020204" charset="-122"/>
              <a:ea typeface="微软雅黑" panose="020B0503020204020204" charset="-122"/>
              <a:cs typeface="+mn-ea"/>
              <a:sym typeface="+mn-ea"/>
            </a:endParaRPr>
          </a:p>
        </p:txBody>
      </p:sp>
      <p:sp>
        <p:nvSpPr>
          <p:cNvPr id="29" name="文本框 28"/>
          <p:cNvSpPr txBox="1"/>
          <p:nvPr/>
        </p:nvSpPr>
        <p:spPr>
          <a:xfrm>
            <a:off x="2824480" y="2357755"/>
            <a:ext cx="2778125" cy="371475"/>
          </a:xfrm>
          <a:prstGeom prst="rect">
            <a:avLst/>
          </a:prstGeom>
          <a:noFill/>
        </p:spPr>
        <p:txBody>
          <a:bodyPr wrap="square" rtlCol="0">
            <a:spAutoFit/>
            <a:scene3d>
              <a:camera prst="orthographicFront"/>
              <a:lightRig rig="threePt" dir="t"/>
            </a:scene3d>
            <a:sp3d contourW="12700"/>
          </a:bodyPr>
          <a:p>
            <a:pPr algn="r">
              <a:lnSpc>
                <a:spcPct val="114000"/>
              </a:lnSpc>
            </a:pPr>
            <a:r>
              <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rPr>
              <a:t>2008年</a:t>
            </a:r>
            <a:endPar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31" name="文本框 30"/>
          <p:cNvSpPr txBox="1"/>
          <p:nvPr/>
        </p:nvSpPr>
        <p:spPr>
          <a:xfrm>
            <a:off x="1259840" y="3924935"/>
            <a:ext cx="4342765" cy="1168400"/>
          </a:xfrm>
          <a:prstGeom prst="rect">
            <a:avLst/>
          </a:prstGeom>
          <a:noFill/>
        </p:spPr>
        <p:txBody>
          <a:bodyPr wrap="square" rtlCol="0">
            <a:spAutoFit/>
            <a:scene3d>
              <a:camera prst="orthographicFront"/>
              <a:lightRig rig="threePt" dir="t"/>
            </a:scene3d>
            <a:sp3d contourW="12700"/>
          </a:bodyPr>
          <a:p>
            <a:pPr indent="0" fontAlgn="auto">
              <a:lnSpc>
                <a:spcPct val="100000"/>
              </a:lnSpc>
              <a:defRPr/>
            </a:pPr>
            <a:r>
              <a:rPr lang="zh-CN" altLang="en-US" sz="1400" dirty="0">
                <a:latin typeface="微软雅黑" panose="020B0503020204020204" charset="-122"/>
                <a:ea typeface="微软雅黑" panose="020B0503020204020204" charset="-122"/>
                <a:sym typeface="+mn-ea"/>
              </a:rPr>
              <a:t>《关于加大对新消费领域金融支持的指导意见》批准经营个人汽车贷款业务的金融机构办理新能源汽车和二手车贷款时，可自主决定首付比例，提供附加产品融资。长期来看，利好汽车金融公司向全产业链升级转型。</a:t>
            </a:r>
            <a:endParaRPr lang="zh-CN" altLang="en-US" sz="1400" dirty="0">
              <a:solidFill>
                <a:schemeClr val="tx1">
                  <a:lumMod val="50000"/>
                  <a:lumOff val="50000"/>
                </a:schemeClr>
              </a:solidFill>
              <a:latin typeface="微软雅黑" panose="020B0503020204020204" charset="-122"/>
              <a:ea typeface="微软雅黑" panose="020B0503020204020204" charset="-122"/>
              <a:cs typeface="+mn-ea"/>
              <a:sym typeface="+mn-ea"/>
            </a:endParaRPr>
          </a:p>
        </p:txBody>
      </p:sp>
      <p:sp>
        <p:nvSpPr>
          <p:cNvPr id="32" name="文本框 31"/>
          <p:cNvSpPr txBox="1"/>
          <p:nvPr/>
        </p:nvSpPr>
        <p:spPr>
          <a:xfrm>
            <a:off x="2824480" y="3593465"/>
            <a:ext cx="2778125" cy="371475"/>
          </a:xfrm>
          <a:prstGeom prst="rect">
            <a:avLst/>
          </a:prstGeom>
          <a:noFill/>
        </p:spPr>
        <p:txBody>
          <a:bodyPr wrap="square" rtlCol="0">
            <a:spAutoFit/>
            <a:scene3d>
              <a:camera prst="orthographicFront"/>
              <a:lightRig rig="threePt" dir="t"/>
            </a:scene3d>
            <a:sp3d contourW="12700"/>
          </a:bodyPr>
          <a:p>
            <a:pPr algn="r">
              <a:lnSpc>
                <a:spcPct val="114000"/>
              </a:lnSpc>
              <a:buClrTx/>
              <a:buSzTx/>
              <a:buFontTx/>
            </a:pPr>
            <a:r>
              <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rPr>
              <a:t>2016年</a:t>
            </a:r>
            <a:endPar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34" name="文本框 33"/>
          <p:cNvSpPr txBox="1"/>
          <p:nvPr/>
        </p:nvSpPr>
        <p:spPr>
          <a:xfrm>
            <a:off x="1567815" y="5238115"/>
            <a:ext cx="4034790" cy="953135"/>
          </a:xfrm>
          <a:prstGeom prst="rect">
            <a:avLst/>
          </a:prstGeom>
          <a:noFill/>
        </p:spPr>
        <p:txBody>
          <a:bodyPr wrap="square" rtlCol="0">
            <a:spAutoFit/>
            <a:scene3d>
              <a:camera prst="orthographicFront"/>
              <a:lightRig rig="threePt" dir="t"/>
            </a:scene3d>
            <a:sp3d contourW="12700"/>
          </a:bodyPr>
          <a:p>
            <a:pPr indent="0" algn="l" fontAlgn="auto">
              <a:lnSpc>
                <a:spcPct val="100000"/>
              </a:lnSpc>
              <a:buFont typeface="Wingdings" panose="05000000000000000000" pitchFamily="2" charset="2"/>
              <a:buNone/>
            </a:pPr>
            <a:r>
              <a:rPr lang="zh-CN" altLang="en-US" sz="1400" dirty="0">
                <a:latin typeface="微软雅黑" panose="020B0503020204020204" charset="-122"/>
                <a:ea typeface="微软雅黑" panose="020B0503020204020204" charset="-122"/>
                <a:cs typeface="微软雅黑" panose="020B0503020204020204" charset="-122"/>
                <a:sym typeface="+mn-ea"/>
              </a:rPr>
              <a:t>根据相关数据，2012年到2016年，我国汽车金融发展速度保持在30%左右，市场规模由3636亿元增长2至3倍至9566亿元。在2017年达到11623亿元，达到万亿级规模</a:t>
            </a:r>
            <a:endParaRPr lang="zh-CN" altLang="en-US" sz="1400" dirty="0">
              <a:solidFill>
                <a:schemeClr val="tx1">
                  <a:lumMod val="50000"/>
                  <a:lumOff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5" name="文本框 34"/>
          <p:cNvSpPr txBox="1"/>
          <p:nvPr/>
        </p:nvSpPr>
        <p:spPr>
          <a:xfrm>
            <a:off x="2824480" y="4829175"/>
            <a:ext cx="2778125" cy="371475"/>
          </a:xfrm>
          <a:prstGeom prst="rect">
            <a:avLst/>
          </a:prstGeom>
          <a:noFill/>
        </p:spPr>
        <p:txBody>
          <a:bodyPr wrap="square" rtlCol="0">
            <a:spAutoFit/>
            <a:scene3d>
              <a:camera prst="orthographicFront"/>
              <a:lightRig rig="threePt" dir="t"/>
            </a:scene3d>
            <a:sp3d contourW="12700"/>
          </a:bodyPr>
          <a:p>
            <a:pPr algn="r">
              <a:lnSpc>
                <a:spcPct val="114000"/>
              </a:lnSpc>
              <a:buClrTx/>
              <a:buSzTx/>
              <a:buFontTx/>
            </a:pPr>
            <a:r>
              <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rPr>
              <a:t>2012年到2016年</a:t>
            </a:r>
            <a:endPar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37" name="矩形 36"/>
          <p:cNvSpPr/>
          <p:nvPr/>
        </p:nvSpPr>
        <p:spPr>
          <a:xfrm>
            <a:off x="5698490" y="4967605"/>
            <a:ext cx="381000" cy="12382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38" name="矩形 37"/>
          <p:cNvSpPr/>
          <p:nvPr/>
        </p:nvSpPr>
        <p:spPr>
          <a:xfrm>
            <a:off x="6079490" y="4967605"/>
            <a:ext cx="95885" cy="1238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40" name="矩形 39"/>
          <p:cNvSpPr/>
          <p:nvPr/>
        </p:nvSpPr>
        <p:spPr>
          <a:xfrm flipH="1">
            <a:off x="6369685" y="4324985"/>
            <a:ext cx="381000" cy="12382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41" name="矩形 40"/>
          <p:cNvSpPr/>
          <p:nvPr/>
        </p:nvSpPr>
        <p:spPr>
          <a:xfrm flipH="1">
            <a:off x="6273800" y="4324985"/>
            <a:ext cx="95885" cy="1238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43" name="矩形 42"/>
          <p:cNvSpPr/>
          <p:nvPr/>
        </p:nvSpPr>
        <p:spPr>
          <a:xfrm flipH="1">
            <a:off x="6369685" y="5584825"/>
            <a:ext cx="381000" cy="12382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cs typeface="+mn-ea"/>
              <a:sym typeface="字魂59号-创粗黑" panose="00000500000000000000" pitchFamily="2" charset="-122"/>
            </a:endParaRPr>
          </a:p>
        </p:txBody>
      </p:sp>
      <p:sp>
        <p:nvSpPr>
          <p:cNvPr id="44" name="矩形 43"/>
          <p:cNvSpPr/>
          <p:nvPr/>
        </p:nvSpPr>
        <p:spPr>
          <a:xfrm flipH="1">
            <a:off x="6273800" y="5584825"/>
            <a:ext cx="95885" cy="1238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cs typeface="+mn-ea"/>
              <a:sym typeface="字魂59号-创粗黑" panose="00000500000000000000" pitchFamily="2" charset="-122"/>
            </a:endParaRPr>
          </a:p>
        </p:txBody>
      </p:sp>
      <p:cxnSp>
        <p:nvCxnSpPr>
          <p:cNvPr id="30" name="直接连接符 29"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37235" y="2350135"/>
            <a:ext cx="323977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3" name="TextBox 6"/>
          <p:cNvSpPr txBox="1"/>
          <p:nvPr/>
        </p:nvSpPr>
        <p:spPr>
          <a:xfrm>
            <a:off x="1158349" y="1880518"/>
            <a:ext cx="2397760" cy="460375"/>
          </a:xfrm>
          <a:prstGeom prst="rect">
            <a:avLst/>
          </a:prstGeom>
          <a:noFill/>
          <a:ln>
            <a:noFill/>
          </a:ln>
        </p:spPr>
        <p:txBody>
          <a:bodyPr wrap="none" rtlCol="0">
            <a:spAutoFit/>
          </a:bodyPr>
          <a:p>
            <a:pPr algn="l">
              <a:lnSpc>
                <a:spcPct val="150000"/>
              </a:lnSpc>
              <a:buClrTx/>
              <a:buSzTx/>
              <a:buFontTx/>
              <a:defRPr/>
            </a:pPr>
            <a:r>
              <a:rPr lang="en-US" altLang="zh-CN" sz="1600" b="1" dirty="0">
                <a:solidFill>
                  <a:schemeClr val="accent2"/>
                </a:solidFill>
                <a:latin typeface="微软雅黑" panose="020B0503020204020204" charset="-122"/>
                <a:ea typeface="微软雅黑" panose="020B0503020204020204" charset="-122"/>
                <a:cs typeface="微软雅黑" panose="020B0503020204020204" charset="-122"/>
                <a:sym typeface="+mn-ea"/>
              </a:rPr>
              <a:t>4.振兴期：多元主体发展</a:t>
            </a:r>
            <a:endParaRPr lang="en-US" altLang="zh-CN"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cxnSp>
        <p:nvCxnSpPr>
          <p:cNvPr id="45" name="直接连接符 44"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37235" y="2431415"/>
            <a:ext cx="323977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9" name="空心弧 48"/>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50" name="组合 49"/>
          <p:cNvGrpSpPr/>
          <p:nvPr/>
        </p:nvGrpSpPr>
        <p:grpSpPr>
          <a:xfrm>
            <a:off x="3630930" y="1132205"/>
            <a:ext cx="4930775" cy="491490"/>
            <a:chOff x="5879" y="849"/>
            <a:chExt cx="7765" cy="774"/>
          </a:xfrm>
        </p:grpSpPr>
        <p:sp>
          <p:nvSpPr>
            <p:cNvPr id="51" name="矩形: 圆角 43"/>
            <p:cNvSpPr/>
            <p:nvPr/>
          </p:nvSpPr>
          <p:spPr>
            <a:xfrm>
              <a:off x="5879" y="849"/>
              <a:ext cx="7765"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2" name="文本框 51"/>
            <p:cNvSpPr txBox="1"/>
            <p:nvPr/>
          </p:nvSpPr>
          <p:spPr>
            <a:xfrm>
              <a:off x="6594" y="922"/>
              <a:ext cx="6381"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二、我国汽车金融服务的发展过程</a:t>
              </a:r>
              <a:endParaRPr lang="zh-CN" altLang="en-US" sz="2000" b="1" dirty="0">
                <a:solidFill>
                  <a:schemeClr val="bg1"/>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8000"/>
    </mc:Choice>
    <mc:Fallback>
      <p:transition spd="slow"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wedge">
                                      <p:cBhvr>
                                        <p:cTn id="10" dur="2000"/>
                                        <p:tgtEl>
                                          <p:spTgt spid="49"/>
                                        </p:tgtEl>
                                      </p:cBhvr>
                                    </p:animEffect>
                                  </p:childTnLst>
                                </p:cTn>
                              </p:par>
                            </p:childTnLst>
                          </p:cTn>
                        </p:par>
                        <p:par>
                          <p:cTn id="11" fill="hold">
                            <p:stCondLst>
                              <p:cond delay="2000"/>
                            </p:stCondLst>
                            <p:childTnLst>
                              <p:par>
                                <p:cTn id="12" presetID="5" presetClass="entr" presetSubtype="1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heckerboard(across)">
                                      <p:cBhvr>
                                        <p:cTn id="14" dur="500"/>
                                        <p:tgtEl>
                                          <p:spTgt spid="5"/>
                                        </p:tgtEl>
                                      </p:cBhvr>
                                    </p:animEffect>
                                  </p:childTnLst>
                                </p:cTn>
                              </p:par>
                              <p:par>
                                <p:cTn id="15" presetID="5" presetClass="entr" presetSubtype="1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checkerboard(across)">
                                      <p:cBhvr>
                                        <p:cTn id="20" dur="500"/>
                                        <p:tgtEl>
                                          <p:spTgt spid="11"/>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checkerboard(across)">
                                      <p:cBhvr>
                                        <p:cTn id="23" dur="500"/>
                                        <p:tgtEl>
                                          <p:spTgt spid="12"/>
                                        </p:tgtEl>
                                      </p:cBhvr>
                                    </p:animEffect>
                                  </p:childTnLst>
                                </p:cTn>
                              </p:par>
                              <p:par>
                                <p:cTn id="24" presetID="5" presetClass="entr" presetSubtype="1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checkerboard(across)">
                                      <p:cBhvr>
                                        <p:cTn id="26" dur="500"/>
                                        <p:tgtEl>
                                          <p:spTgt spid="13"/>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checkerboard(across)">
                                      <p:cBhvr>
                                        <p:cTn id="29" dur="500"/>
                                        <p:tgtEl>
                                          <p:spTgt spid="17"/>
                                        </p:tgtEl>
                                      </p:cBhvr>
                                    </p:animEffect>
                                  </p:childTnLst>
                                </p:cTn>
                              </p:par>
                              <p:par>
                                <p:cTn id="30" presetID="5" presetClass="entr" presetSubtype="1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checkerboard(across)">
                                      <p:cBhvr>
                                        <p:cTn id="32" dur="500"/>
                                        <p:tgtEl>
                                          <p:spTgt spid="18"/>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checkerboard(across)">
                                      <p:cBhvr>
                                        <p:cTn id="35" dur="500"/>
                                        <p:tgtEl>
                                          <p:spTgt spid="20"/>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checkerboard(across)">
                                      <p:cBhvr>
                                        <p:cTn id="38" dur="500"/>
                                        <p:tgtEl>
                                          <p:spTgt spid="21"/>
                                        </p:tgtEl>
                                      </p:cBhvr>
                                    </p:animEffect>
                                  </p:childTnLst>
                                </p:cTn>
                              </p:par>
                              <p:par>
                                <p:cTn id="39" presetID="5" presetClass="entr" presetSubtype="1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checkerboard(across)">
                                      <p:cBhvr>
                                        <p:cTn id="41" dur="500"/>
                                        <p:tgtEl>
                                          <p:spTgt spid="25"/>
                                        </p:tgtEl>
                                      </p:cBhvr>
                                    </p:animEffect>
                                  </p:childTnLst>
                                </p:cTn>
                              </p:par>
                              <p:par>
                                <p:cTn id="42" presetID="5" presetClass="entr" presetSubtype="10"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checkerboard(across)">
                                      <p:cBhvr>
                                        <p:cTn id="44" dur="500"/>
                                        <p:tgtEl>
                                          <p:spTgt spid="26"/>
                                        </p:tgtEl>
                                      </p:cBhvr>
                                    </p:animEffect>
                                  </p:childTnLst>
                                </p:cTn>
                              </p:par>
                              <p:par>
                                <p:cTn id="45" presetID="5" presetClass="entr" presetSubtype="1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checkerboard(across)">
                                      <p:cBhvr>
                                        <p:cTn id="47" dur="500"/>
                                        <p:tgtEl>
                                          <p:spTgt spid="28"/>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checkerboard(across)">
                                      <p:cBhvr>
                                        <p:cTn id="50" dur="500"/>
                                        <p:tgtEl>
                                          <p:spTgt spid="29"/>
                                        </p:tgtEl>
                                      </p:cBhvr>
                                    </p:animEffect>
                                  </p:childTnLst>
                                </p:cTn>
                              </p:par>
                              <p:par>
                                <p:cTn id="51" presetID="5" presetClass="entr" presetSubtype="1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checkerboard(across)">
                                      <p:cBhvr>
                                        <p:cTn id="53" dur="500"/>
                                        <p:tgtEl>
                                          <p:spTgt spid="31"/>
                                        </p:tgtEl>
                                      </p:cBhvr>
                                    </p:animEffect>
                                  </p:childTnLst>
                                </p:cTn>
                              </p:par>
                              <p:par>
                                <p:cTn id="54" presetID="5" presetClass="entr" presetSubtype="10"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checkerboard(across)">
                                      <p:cBhvr>
                                        <p:cTn id="56" dur="500"/>
                                        <p:tgtEl>
                                          <p:spTgt spid="32"/>
                                        </p:tgtEl>
                                      </p:cBhvr>
                                    </p:animEffect>
                                  </p:childTnLst>
                                </p:cTn>
                              </p:par>
                              <p:par>
                                <p:cTn id="57" presetID="5" presetClass="entr" presetSubtype="10" fill="hold" grpId="0" nodeType="with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checkerboard(across)">
                                      <p:cBhvr>
                                        <p:cTn id="59" dur="500"/>
                                        <p:tgtEl>
                                          <p:spTgt spid="34"/>
                                        </p:tgtEl>
                                      </p:cBhvr>
                                    </p:animEffect>
                                  </p:childTnLst>
                                </p:cTn>
                              </p:par>
                              <p:par>
                                <p:cTn id="60" presetID="5" presetClass="entr" presetSubtype="10" fill="hold" grpId="0"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checkerboard(across)">
                                      <p:cBhvr>
                                        <p:cTn id="62" dur="500"/>
                                        <p:tgtEl>
                                          <p:spTgt spid="35"/>
                                        </p:tgtEl>
                                      </p:cBhvr>
                                    </p:animEffect>
                                  </p:childTnLst>
                                </p:cTn>
                              </p:par>
                              <p:par>
                                <p:cTn id="63" presetID="5" presetClass="entr" presetSubtype="10" fill="hold" grpId="0" nodeType="with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checkerboard(across)">
                                      <p:cBhvr>
                                        <p:cTn id="65" dur="500"/>
                                        <p:tgtEl>
                                          <p:spTgt spid="37"/>
                                        </p:tgtEl>
                                      </p:cBhvr>
                                    </p:animEffect>
                                  </p:childTnLst>
                                </p:cTn>
                              </p:par>
                              <p:par>
                                <p:cTn id="66" presetID="5" presetClass="entr" presetSubtype="10"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checkerboard(across)">
                                      <p:cBhvr>
                                        <p:cTn id="68" dur="500"/>
                                        <p:tgtEl>
                                          <p:spTgt spid="38"/>
                                        </p:tgtEl>
                                      </p:cBhvr>
                                    </p:animEffect>
                                  </p:childTnLst>
                                </p:cTn>
                              </p:par>
                              <p:par>
                                <p:cTn id="69" presetID="5" presetClass="entr" presetSubtype="10"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checkerboard(across)">
                                      <p:cBhvr>
                                        <p:cTn id="71" dur="500"/>
                                        <p:tgtEl>
                                          <p:spTgt spid="40"/>
                                        </p:tgtEl>
                                      </p:cBhvr>
                                    </p:animEffect>
                                  </p:childTnLst>
                                </p:cTn>
                              </p:par>
                              <p:par>
                                <p:cTn id="72" presetID="5" presetClass="entr" presetSubtype="10" fill="hold" grpId="0" nodeType="with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checkerboard(across)">
                                      <p:cBhvr>
                                        <p:cTn id="74" dur="500"/>
                                        <p:tgtEl>
                                          <p:spTgt spid="41"/>
                                        </p:tgtEl>
                                      </p:cBhvr>
                                    </p:animEffect>
                                  </p:childTnLst>
                                </p:cTn>
                              </p:par>
                              <p:par>
                                <p:cTn id="75" presetID="5" presetClass="entr" presetSubtype="10"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checkerboard(across)">
                                      <p:cBhvr>
                                        <p:cTn id="77" dur="500"/>
                                        <p:tgtEl>
                                          <p:spTgt spid="43"/>
                                        </p:tgtEl>
                                      </p:cBhvr>
                                    </p:animEffect>
                                  </p:childTnLst>
                                </p:cTn>
                              </p:par>
                              <p:par>
                                <p:cTn id="78" presetID="5" presetClass="entr" presetSubtype="10"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checkerboard(across)">
                                      <p:cBhvr>
                                        <p:cTn id="80" dur="500"/>
                                        <p:tgtEl>
                                          <p:spTgt spid="44"/>
                                        </p:tgtEl>
                                      </p:cBhvr>
                                    </p:animEffect>
                                  </p:childTnLst>
                                </p:cTn>
                              </p:par>
                              <p:par>
                                <p:cTn id="81" presetID="5" presetClass="entr" presetSubtype="10" fill="hold" nodeType="with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checkerboard(across)">
                                      <p:cBhvr>
                                        <p:cTn id="83" dur="500"/>
                                        <p:tgtEl>
                                          <p:spTgt spid="30"/>
                                        </p:tgtEl>
                                      </p:cBhvr>
                                    </p:animEffect>
                                  </p:childTnLst>
                                </p:cTn>
                              </p:par>
                              <p:par>
                                <p:cTn id="84" presetID="5" presetClass="entr" presetSubtype="10" fill="hold" grpId="0" nodeType="with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checkerboard(across)">
                                      <p:cBhvr>
                                        <p:cTn id="86" dur="500"/>
                                        <p:tgtEl>
                                          <p:spTgt spid="33"/>
                                        </p:tgtEl>
                                      </p:cBhvr>
                                    </p:animEffect>
                                  </p:childTnLst>
                                </p:cTn>
                              </p:par>
                              <p:par>
                                <p:cTn id="87" presetID="5" presetClass="entr" presetSubtype="10" fill="hold"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checkerboard(across)">
                                      <p:cBhvr>
                                        <p:cTn id="89" dur="500"/>
                                        <p:tgtEl>
                                          <p:spTgt spid="45"/>
                                        </p:tgtEl>
                                      </p:cBhvr>
                                    </p:animEffect>
                                  </p:childTnLst>
                                </p:cTn>
                              </p:par>
                              <p:par>
                                <p:cTn id="90" presetID="5" presetClass="entr" presetSubtype="10" fill="hold" nodeType="withEffect">
                                  <p:stCondLst>
                                    <p:cond delay="0"/>
                                  </p:stCondLst>
                                  <p:childTnLst>
                                    <p:set>
                                      <p:cBhvr>
                                        <p:cTn id="91" dur="1" fill="hold">
                                          <p:stCondLst>
                                            <p:cond delay="0"/>
                                          </p:stCondLst>
                                        </p:cTn>
                                        <p:tgtEl>
                                          <p:spTgt spid="50"/>
                                        </p:tgtEl>
                                        <p:attrNameLst>
                                          <p:attrName>style.visibility</p:attrName>
                                        </p:attrNameLst>
                                      </p:cBhvr>
                                      <p:to>
                                        <p:strVal val="visible"/>
                                      </p:to>
                                    </p:set>
                                    <p:animEffect transition="in" filter="checkerboard(across)">
                                      <p:cBhvr>
                                        <p:cTn id="9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9" grpId="0" bldLvl="0" animBg="1"/>
      <p:bldP spid="49" grpId="1" animBg="1"/>
      <p:bldP spid="5" grpId="0" animBg="1"/>
      <p:bldP spid="11" grpId="0" animBg="1"/>
      <p:bldP spid="12" grpId="0" animBg="1"/>
      <p:bldP spid="17" grpId="0"/>
      <p:bldP spid="18" grpId="0"/>
      <p:bldP spid="20" grpId="0"/>
      <p:bldP spid="21" grpId="0"/>
      <p:bldP spid="25" grpId="0"/>
      <p:bldP spid="26" grpId="0"/>
      <p:bldP spid="28" grpId="0"/>
      <p:bldP spid="29" grpId="0"/>
      <p:bldP spid="31" grpId="0"/>
      <p:bldP spid="32" grpId="0"/>
      <p:bldP spid="34" grpId="0"/>
      <p:bldP spid="35" grpId="0"/>
      <p:bldP spid="37" grpId="0" animBg="1"/>
      <p:bldP spid="38" grpId="0" animBg="1"/>
      <p:bldP spid="40" grpId="0" animBg="1"/>
      <p:bldP spid="41" grpId="0" animBg="1"/>
      <p:bldP spid="43" grpId="0" animBg="1"/>
      <p:bldP spid="44" grpId="0" animBg="1"/>
      <p:bldP spid="33" grpId="0"/>
      <p:bldP spid="5" grpId="1" animBg="1"/>
      <p:bldP spid="11" grpId="1" animBg="1"/>
      <p:bldP spid="12" grpId="1" animBg="1"/>
      <p:bldP spid="17" grpId="1"/>
      <p:bldP spid="18" grpId="1"/>
      <p:bldP spid="20" grpId="1"/>
      <p:bldP spid="21" grpId="1"/>
      <p:bldP spid="25" grpId="1"/>
      <p:bldP spid="26" grpId="1"/>
      <p:bldP spid="28" grpId="1"/>
      <p:bldP spid="29" grpId="1"/>
      <p:bldP spid="31" grpId="1"/>
      <p:bldP spid="32" grpId="1"/>
      <p:bldP spid="34" grpId="1"/>
      <p:bldP spid="35" grpId="1"/>
      <p:bldP spid="37" grpId="1" animBg="1"/>
      <p:bldP spid="38" grpId="1" animBg="1"/>
      <p:bldP spid="40" grpId="1" animBg="1"/>
      <p:bldP spid="41" grpId="1" animBg="1"/>
      <p:bldP spid="43" grpId="1" animBg="1"/>
      <p:bldP spid="44" grpId="1" animBg="1"/>
      <p:bldP spid="3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9" name="空心弧 48"/>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51" name="矩形: 圆角 43"/>
          <p:cNvSpPr/>
          <p:nvPr/>
        </p:nvSpPr>
        <p:spPr>
          <a:xfrm>
            <a:off x="3477895" y="1132205"/>
            <a:ext cx="584454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2" name="文本框 51"/>
          <p:cNvSpPr txBox="1"/>
          <p:nvPr/>
        </p:nvSpPr>
        <p:spPr>
          <a:xfrm>
            <a:off x="3904615" y="1178560"/>
            <a:ext cx="4991100" cy="398780"/>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三、汽车产业的发展需要汽车金融的支持</a:t>
            </a:r>
            <a:endParaRPr lang="zh-CN" altLang="en-US" sz="2000" b="1" dirty="0">
              <a:solidFill>
                <a:schemeClr val="bg1"/>
              </a:solidFill>
              <a:latin typeface="微软雅黑" panose="020B0503020204020204" charset="-122"/>
              <a:ea typeface="微软雅黑" panose="020B0503020204020204" charset="-122"/>
            </a:endParaRPr>
          </a:p>
        </p:txBody>
      </p:sp>
      <p:sp>
        <p:nvSpPr>
          <p:cNvPr id="2" name="矩形 1"/>
          <p:cNvSpPr/>
          <p:nvPr/>
        </p:nvSpPr>
        <p:spPr>
          <a:xfrm>
            <a:off x="5773246" y="2526665"/>
            <a:ext cx="4552950" cy="361950"/>
          </a:xfrm>
          <a:prstGeom prst="rect">
            <a:avLst/>
          </a:prstGeom>
        </p:spPr>
        <p:txBody>
          <a:bodyPr wrap="none" anchor="b" anchorCtr="0"/>
          <a:p>
            <a:pPr algn="l">
              <a:buClr>
                <a:srgbClr val="E24848"/>
              </a:buClr>
            </a:pPr>
            <a:r>
              <a:rPr lang="zh-CN" altLang="en-US" sz="1600" b="1" noProof="1">
                <a:solidFill>
                  <a:schemeClr val="accent2"/>
                </a:solidFill>
                <a:latin typeface="微软雅黑" panose="020B0503020204020204" charset="-122"/>
                <a:ea typeface="微软雅黑" panose="020B0503020204020204" charset="-122"/>
              </a:rPr>
              <a:t>汽车生产、销售融通资金需要汽车金融的支持</a:t>
            </a:r>
            <a:endParaRPr lang="zh-CN" altLang="en-US" sz="1600" b="1" noProof="1">
              <a:solidFill>
                <a:schemeClr val="accent2"/>
              </a:solidFill>
              <a:latin typeface="微软雅黑" panose="020B0503020204020204" charset="-122"/>
              <a:ea typeface="微软雅黑" panose="020B0503020204020204" charset="-122"/>
            </a:endParaRPr>
          </a:p>
        </p:txBody>
      </p:sp>
      <p:sp>
        <p:nvSpPr>
          <p:cNvPr id="3" name="矩形 2"/>
          <p:cNvSpPr/>
          <p:nvPr/>
        </p:nvSpPr>
        <p:spPr>
          <a:xfrm>
            <a:off x="5773246" y="3507740"/>
            <a:ext cx="5019040" cy="411480"/>
          </a:xfrm>
          <a:prstGeom prst="rect">
            <a:avLst/>
          </a:prstGeom>
        </p:spPr>
        <p:txBody>
          <a:bodyPr wrap="none" anchor="b" anchorCtr="0"/>
          <a:p>
            <a:pPr algn="l">
              <a:buClr>
                <a:srgbClr val="E24848"/>
              </a:buClr>
            </a:pPr>
            <a:r>
              <a:rPr lang="zh-CN" altLang="en-US" sz="1600" b="1" noProof="1">
                <a:solidFill>
                  <a:schemeClr val="tx1">
                    <a:lumMod val="50000"/>
                    <a:lumOff val="50000"/>
                  </a:schemeClr>
                </a:solidFill>
                <a:latin typeface="微软雅黑" panose="020B0503020204020204" charset="-122"/>
                <a:ea typeface="微软雅黑" panose="020B0503020204020204" charset="-122"/>
              </a:rPr>
              <a:t>汽车产业资金使用效率的提高需要汽车金融的帮助</a:t>
            </a:r>
            <a:endParaRPr lang="zh-CN" altLang="en-US" sz="1600" b="1" noProof="1">
              <a:solidFill>
                <a:schemeClr val="tx1">
                  <a:lumMod val="50000"/>
                  <a:lumOff val="50000"/>
                </a:schemeClr>
              </a:solidFill>
              <a:latin typeface="微软雅黑" panose="020B0503020204020204" charset="-122"/>
              <a:ea typeface="微软雅黑" panose="020B0503020204020204" charset="-122"/>
            </a:endParaRPr>
          </a:p>
        </p:txBody>
      </p:sp>
      <p:grpSp>
        <p:nvGrpSpPr>
          <p:cNvPr id="4" name="组合 3"/>
          <p:cNvGrpSpPr/>
          <p:nvPr/>
        </p:nvGrpSpPr>
        <p:grpSpPr>
          <a:xfrm>
            <a:off x="5773246" y="4626293"/>
            <a:ext cx="2984561" cy="1328420"/>
            <a:chOff x="7061676" y="4727302"/>
            <a:chExt cx="3979414" cy="1771225"/>
          </a:xfrm>
        </p:grpSpPr>
        <p:sp>
          <p:nvSpPr>
            <p:cNvPr id="6" name="矩形 5"/>
            <p:cNvSpPr/>
            <p:nvPr/>
          </p:nvSpPr>
          <p:spPr>
            <a:xfrm>
              <a:off x="7061676" y="5096448"/>
              <a:ext cx="3979333" cy="1402079"/>
            </a:xfrm>
            <a:prstGeom prst="rect">
              <a:avLst/>
            </a:prstGeom>
          </p:spPr>
          <p:txBody>
            <a:bodyPr wrap="square" anchor="t" anchorCtr="0"/>
            <a:p>
              <a:pPr>
                <a:lnSpc>
                  <a:spcPct val="120000"/>
                </a:lnSpc>
                <a:buClr>
                  <a:srgbClr val="E24848"/>
                </a:buClr>
              </a:pPr>
              <a:r>
                <a:rPr lang="zh-CN" altLang="en-US" sz="1400" noProof="1">
                  <a:solidFill>
                    <a:schemeClr val="dk1">
                      <a:lumMod val="100000"/>
                    </a:schemeClr>
                  </a:solidFill>
                  <a:latin typeface="微软雅黑" panose="020B0503020204020204" charset="-122"/>
                  <a:ea typeface="微软雅黑" panose="020B0503020204020204" charset="-122"/>
                  <a:cs typeface="微软雅黑" panose="020B0503020204020204" charset="-122"/>
                </a:rPr>
                <a:t>（1）提高汽车厂商的资金使用效率</a:t>
              </a:r>
              <a:endParaRPr lang="zh-CN" altLang="en-US" sz="1400" noProof="1">
                <a:solidFill>
                  <a:schemeClr val="dk1">
                    <a:lumMod val="100000"/>
                  </a:schemeClr>
                </a:solidFill>
                <a:latin typeface="微软雅黑" panose="020B0503020204020204" charset="-122"/>
                <a:ea typeface="微软雅黑" panose="020B0503020204020204" charset="-122"/>
                <a:cs typeface="微软雅黑" panose="020B0503020204020204" charset="-122"/>
              </a:endParaRPr>
            </a:p>
            <a:p>
              <a:pPr>
                <a:lnSpc>
                  <a:spcPct val="120000"/>
                </a:lnSpc>
                <a:buClr>
                  <a:srgbClr val="E24848"/>
                </a:buClr>
              </a:pPr>
              <a:r>
                <a:rPr lang="zh-CN" altLang="en-US" sz="1400" noProof="1">
                  <a:solidFill>
                    <a:schemeClr val="dk1">
                      <a:lumMod val="100000"/>
                    </a:schemeClr>
                  </a:solidFill>
                  <a:latin typeface="微软雅黑" panose="020B0503020204020204" charset="-122"/>
                  <a:ea typeface="微软雅黑" panose="020B0503020204020204" charset="-122"/>
                  <a:cs typeface="微软雅黑" panose="020B0503020204020204" charset="-122"/>
                </a:rPr>
                <a:t>（2）促进汽车消费规模的扩大</a:t>
              </a:r>
              <a:endParaRPr lang="zh-CN" altLang="en-US" sz="1400" noProof="1">
                <a:solidFill>
                  <a:schemeClr val="dk1">
                    <a:lumMod val="100000"/>
                  </a:schemeClr>
                </a:solidFill>
                <a:latin typeface="微软雅黑" panose="020B0503020204020204" charset="-122"/>
                <a:ea typeface="微软雅黑" panose="020B0503020204020204" charset="-122"/>
                <a:cs typeface="微软雅黑" panose="020B0503020204020204" charset="-122"/>
              </a:endParaRPr>
            </a:p>
            <a:p>
              <a:pPr>
                <a:lnSpc>
                  <a:spcPct val="120000"/>
                </a:lnSpc>
                <a:buClr>
                  <a:srgbClr val="E24848"/>
                </a:buClr>
              </a:pPr>
              <a:r>
                <a:rPr lang="zh-CN" altLang="en-US" sz="1400" noProof="1">
                  <a:solidFill>
                    <a:schemeClr val="dk1">
                      <a:lumMod val="100000"/>
                    </a:schemeClr>
                  </a:solidFill>
                  <a:latin typeface="微软雅黑" panose="020B0503020204020204" charset="-122"/>
                  <a:ea typeface="微软雅黑" panose="020B0503020204020204" charset="-122"/>
                  <a:cs typeface="微软雅黑" panose="020B0503020204020204" charset="-122"/>
                </a:rPr>
                <a:t>（3）增强汽车企业竞争力</a:t>
              </a:r>
              <a:endParaRPr lang="zh-CN" altLang="en-US" sz="1400" noProof="1">
                <a:solidFill>
                  <a:schemeClr val="dk1">
                    <a:lumMod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矩形 9"/>
            <p:cNvSpPr/>
            <p:nvPr/>
          </p:nvSpPr>
          <p:spPr>
            <a:xfrm>
              <a:off x="7061677" y="4727302"/>
              <a:ext cx="3979413" cy="369332"/>
            </a:xfrm>
            <a:prstGeom prst="rect">
              <a:avLst/>
            </a:prstGeom>
          </p:spPr>
          <p:txBody>
            <a:bodyPr wrap="none" anchor="b" anchorCtr="0"/>
            <a:p>
              <a:pPr algn="l">
                <a:buClr>
                  <a:srgbClr val="E24848"/>
                </a:buClr>
              </a:pPr>
              <a:r>
                <a:rPr lang="zh-CN" altLang="en-US" sz="1600" b="1" noProof="1">
                  <a:solidFill>
                    <a:schemeClr val="accent4"/>
                  </a:solidFill>
                  <a:latin typeface="微软雅黑" panose="020B0503020204020204" charset="-122"/>
                  <a:ea typeface="微软雅黑" panose="020B0503020204020204" charset="-122"/>
                </a:rPr>
                <a:t>提高资金效率</a:t>
              </a:r>
              <a:endParaRPr lang="zh-CN" altLang="en-US" sz="1600" b="1" noProof="1">
                <a:solidFill>
                  <a:schemeClr val="accent4"/>
                </a:solidFill>
                <a:latin typeface="微软雅黑" panose="020B0503020204020204" charset="-122"/>
                <a:ea typeface="微软雅黑" panose="020B0503020204020204" charset="-122"/>
              </a:endParaRPr>
            </a:p>
          </p:txBody>
        </p:sp>
      </p:grpSp>
      <p:sp>
        <p:nvSpPr>
          <p:cNvPr id="16" name="椭圆 15"/>
          <p:cNvSpPr/>
          <p:nvPr/>
        </p:nvSpPr>
        <p:spPr>
          <a:xfrm>
            <a:off x="1291590" y="2607945"/>
            <a:ext cx="2379980" cy="237998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微软雅黑" panose="020B0503020204020204" charset="-122"/>
              <a:ea typeface="微软雅黑" panose="020B0503020204020204" charset="-122"/>
            </a:endParaRPr>
          </a:p>
        </p:txBody>
      </p:sp>
      <p:sp>
        <p:nvSpPr>
          <p:cNvPr id="19" name="椭圆 18"/>
          <p:cNvSpPr/>
          <p:nvPr/>
        </p:nvSpPr>
        <p:spPr>
          <a:xfrm>
            <a:off x="1478915" y="2795270"/>
            <a:ext cx="2005965" cy="200596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微软雅黑" panose="020B0503020204020204" charset="-122"/>
              <a:ea typeface="微软雅黑" panose="020B0503020204020204" charset="-122"/>
            </a:endParaRPr>
          </a:p>
        </p:txBody>
      </p:sp>
      <p:sp>
        <p:nvSpPr>
          <p:cNvPr id="22" name="椭圆 21"/>
          <p:cNvSpPr/>
          <p:nvPr/>
        </p:nvSpPr>
        <p:spPr>
          <a:xfrm>
            <a:off x="1652905" y="2969260"/>
            <a:ext cx="1657350" cy="165735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微软雅黑" panose="020B0503020204020204" charset="-122"/>
              <a:ea typeface="微软雅黑" panose="020B0503020204020204" charset="-122"/>
            </a:endParaRPr>
          </a:p>
        </p:txBody>
      </p:sp>
      <p:sp>
        <p:nvSpPr>
          <p:cNvPr id="23" name="椭圆 22"/>
          <p:cNvSpPr/>
          <p:nvPr/>
        </p:nvSpPr>
        <p:spPr>
          <a:xfrm>
            <a:off x="1797050" y="3113405"/>
            <a:ext cx="1369695" cy="1369695"/>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微软雅黑" panose="020B0503020204020204" charset="-122"/>
              <a:ea typeface="微软雅黑" panose="020B0503020204020204" charset="-122"/>
            </a:endParaRPr>
          </a:p>
        </p:txBody>
      </p:sp>
      <p:sp>
        <p:nvSpPr>
          <p:cNvPr id="24" name="椭圆 23"/>
          <p:cNvSpPr/>
          <p:nvPr/>
        </p:nvSpPr>
        <p:spPr>
          <a:xfrm>
            <a:off x="2013585" y="3330575"/>
            <a:ext cx="935990" cy="93599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微软雅黑" panose="020B0503020204020204" charset="-122"/>
              <a:ea typeface="微软雅黑" panose="020B0503020204020204" charset="-122"/>
            </a:endParaRPr>
          </a:p>
        </p:txBody>
      </p:sp>
      <p:sp>
        <p:nvSpPr>
          <p:cNvPr id="27" name="椭圆 26"/>
          <p:cNvSpPr/>
          <p:nvPr/>
        </p:nvSpPr>
        <p:spPr>
          <a:xfrm>
            <a:off x="2301240" y="3617595"/>
            <a:ext cx="360680" cy="36068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微软雅黑" panose="020B0503020204020204" charset="-122"/>
              <a:ea typeface="微软雅黑" panose="020B0503020204020204" charset="-122"/>
            </a:endParaRPr>
          </a:p>
        </p:txBody>
      </p:sp>
      <p:sp>
        <p:nvSpPr>
          <p:cNvPr id="42" name="任意多边形: 形状 24"/>
          <p:cNvSpPr/>
          <p:nvPr/>
        </p:nvSpPr>
        <p:spPr>
          <a:xfrm rot="19460488" flipH="1">
            <a:off x="2432685" y="3529965"/>
            <a:ext cx="793115" cy="73025"/>
          </a:xfrm>
          <a:custGeom>
            <a:avLst/>
            <a:gdLst>
              <a:gd name="connsiteX0" fmla="*/ 0 w 2100976"/>
              <a:gd name="connsiteY0" fmla="*/ 114023 h 228045"/>
              <a:gd name="connsiteX1" fmla="*/ 114023 w 2100976"/>
              <a:gd name="connsiteY1" fmla="*/ 0 h 228045"/>
              <a:gd name="connsiteX2" fmla="*/ 1986954 w 2100976"/>
              <a:gd name="connsiteY2" fmla="*/ 0 h 228045"/>
              <a:gd name="connsiteX3" fmla="*/ 2100977 w 2100976"/>
              <a:gd name="connsiteY3" fmla="*/ 114023 h 228045"/>
              <a:gd name="connsiteX4" fmla="*/ 2100976 w 2100976"/>
              <a:gd name="connsiteY4" fmla="*/ 114023 h 228045"/>
              <a:gd name="connsiteX5" fmla="*/ 1986953 w 2100976"/>
              <a:gd name="connsiteY5" fmla="*/ 228046 h 228045"/>
              <a:gd name="connsiteX6" fmla="*/ 114023 w 2100976"/>
              <a:gd name="connsiteY6" fmla="*/ 228045 h 228045"/>
              <a:gd name="connsiteX7" fmla="*/ 0 w 2100976"/>
              <a:gd name="connsiteY7" fmla="*/ 114022 h 228045"/>
              <a:gd name="connsiteX8" fmla="*/ 0 w 2100976"/>
              <a:gd name="connsiteY8" fmla="*/ 114023 h 228045"/>
              <a:gd name="connsiteX0-1" fmla="*/ 0 w 2100977"/>
              <a:gd name="connsiteY0-2" fmla="*/ 114023 h 228046"/>
              <a:gd name="connsiteX1-3" fmla="*/ 1986954 w 2100977"/>
              <a:gd name="connsiteY1-4" fmla="*/ 0 h 228046"/>
              <a:gd name="connsiteX2-5" fmla="*/ 2100977 w 2100977"/>
              <a:gd name="connsiteY2-6" fmla="*/ 114023 h 228046"/>
              <a:gd name="connsiteX3-7" fmla="*/ 2100976 w 2100977"/>
              <a:gd name="connsiteY3-8" fmla="*/ 114023 h 228046"/>
              <a:gd name="connsiteX4-9" fmla="*/ 1986953 w 2100977"/>
              <a:gd name="connsiteY4-10" fmla="*/ 228046 h 228046"/>
              <a:gd name="connsiteX5-11" fmla="*/ 114023 w 2100977"/>
              <a:gd name="connsiteY5-12" fmla="*/ 228045 h 228046"/>
              <a:gd name="connsiteX6-13" fmla="*/ 0 w 2100977"/>
              <a:gd name="connsiteY6-14" fmla="*/ 114022 h 228046"/>
              <a:gd name="connsiteX7-15" fmla="*/ 0 w 2100977"/>
              <a:gd name="connsiteY7-16" fmla="*/ 114023 h 228046"/>
              <a:gd name="connsiteX0-17" fmla="*/ 0 w 2100977"/>
              <a:gd name="connsiteY0-18" fmla="*/ 114023 h 228046"/>
              <a:gd name="connsiteX1-19" fmla="*/ 1986954 w 2100977"/>
              <a:gd name="connsiteY1-20" fmla="*/ 0 h 228046"/>
              <a:gd name="connsiteX2-21" fmla="*/ 2100977 w 2100977"/>
              <a:gd name="connsiteY2-22" fmla="*/ 114023 h 228046"/>
              <a:gd name="connsiteX3-23" fmla="*/ 2100976 w 2100977"/>
              <a:gd name="connsiteY3-24" fmla="*/ 114023 h 228046"/>
              <a:gd name="connsiteX4-25" fmla="*/ 1986953 w 2100977"/>
              <a:gd name="connsiteY4-26" fmla="*/ 228046 h 228046"/>
              <a:gd name="connsiteX5-27" fmla="*/ 0 w 2100977"/>
              <a:gd name="connsiteY5-28" fmla="*/ 114022 h 228046"/>
              <a:gd name="connsiteX6-29" fmla="*/ 0 w 2100977"/>
              <a:gd name="connsiteY6-30" fmla="*/ 114023 h 228046"/>
              <a:gd name="connsiteX0-31" fmla="*/ 0 w 2358947"/>
              <a:gd name="connsiteY0-32" fmla="*/ 128101 h 228046"/>
              <a:gd name="connsiteX1-33" fmla="*/ 2244924 w 2358947"/>
              <a:gd name="connsiteY1-34" fmla="*/ 0 h 228046"/>
              <a:gd name="connsiteX2-35" fmla="*/ 2358947 w 2358947"/>
              <a:gd name="connsiteY2-36" fmla="*/ 114023 h 228046"/>
              <a:gd name="connsiteX3-37" fmla="*/ 2358946 w 2358947"/>
              <a:gd name="connsiteY3-38" fmla="*/ 114023 h 228046"/>
              <a:gd name="connsiteX4-39" fmla="*/ 2244923 w 2358947"/>
              <a:gd name="connsiteY4-40" fmla="*/ 228046 h 228046"/>
              <a:gd name="connsiteX5-41" fmla="*/ 257970 w 2358947"/>
              <a:gd name="connsiteY5-42" fmla="*/ 114022 h 228046"/>
              <a:gd name="connsiteX6-43" fmla="*/ 0 w 2358947"/>
              <a:gd name="connsiteY6-44" fmla="*/ 128101 h 228046"/>
              <a:gd name="connsiteX0-45" fmla="*/ 0 w 2358947"/>
              <a:gd name="connsiteY0-46" fmla="*/ 128101 h 228046"/>
              <a:gd name="connsiteX1-47" fmla="*/ 2244924 w 2358947"/>
              <a:gd name="connsiteY1-48" fmla="*/ 0 h 228046"/>
              <a:gd name="connsiteX2-49" fmla="*/ 2358947 w 2358947"/>
              <a:gd name="connsiteY2-50" fmla="*/ 114023 h 228046"/>
              <a:gd name="connsiteX3-51" fmla="*/ 2358946 w 2358947"/>
              <a:gd name="connsiteY3-52" fmla="*/ 114023 h 228046"/>
              <a:gd name="connsiteX4-53" fmla="*/ 2244923 w 2358947"/>
              <a:gd name="connsiteY4-54" fmla="*/ 228046 h 228046"/>
              <a:gd name="connsiteX5-55" fmla="*/ 0 w 2358947"/>
              <a:gd name="connsiteY5-56" fmla="*/ 128101 h 228046"/>
              <a:gd name="connsiteX0-57" fmla="*/ 0 w 2358947"/>
              <a:gd name="connsiteY0-58" fmla="*/ 128101 h 228046"/>
              <a:gd name="connsiteX1-59" fmla="*/ 2244924 w 2358947"/>
              <a:gd name="connsiteY1-60" fmla="*/ 0 h 228046"/>
              <a:gd name="connsiteX2-61" fmla="*/ 2358947 w 2358947"/>
              <a:gd name="connsiteY2-62" fmla="*/ 114023 h 228046"/>
              <a:gd name="connsiteX3-63" fmla="*/ 2358946 w 2358947"/>
              <a:gd name="connsiteY3-64" fmla="*/ 114023 h 228046"/>
              <a:gd name="connsiteX4-65" fmla="*/ 2244923 w 2358947"/>
              <a:gd name="connsiteY4-66" fmla="*/ 228046 h 228046"/>
              <a:gd name="connsiteX5-67" fmla="*/ 0 w 2358947"/>
              <a:gd name="connsiteY5-68" fmla="*/ 128101 h 228046"/>
              <a:gd name="connsiteX0-69" fmla="*/ 0 w 2349743"/>
              <a:gd name="connsiteY0-70" fmla="*/ 151274 h 228046"/>
              <a:gd name="connsiteX1-71" fmla="*/ 2235720 w 2349743"/>
              <a:gd name="connsiteY1-72" fmla="*/ 0 h 228046"/>
              <a:gd name="connsiteX2-73" fmla="*/ 2349743 w 2349743"/>
              <a:gd name="connsiteY2-74" fmla="*/ 114023 h 228046"/>
              <a:gd name="connsiteX3-75" fmla="*/ 2349742 w 2349743"/>
              <a:gd name="connsiteY3-76" fmla="*/ 114023 h 228046"/>
              <a:gd name="connsiteX4-77" fmla="*/ 2235719 w 2349743"/>
              <a:gd name="connsiteY4-78" fmla="*/ 228046 h 228046"/>
              <a:gd name="connsiteX5-79" fmla="*/ 0 w 2349743"/>
              <a:gd name="connsiteY5-80" fmla="*/ 151274 h 228046"/>
              <a:gd name="connsiteX0-81" fmla="*/ 0 w 2349743"/>
              <a:gd name="connsiteY0-82" fmla="*/ 151274 h 228046"/>
              <a:gd name="connsiteX1-83" fmla="*/ 2235720 w 2349743"/>
              <a:gd name="connsiteY1-84" fmla="*/ 0 h 228046"/>
              <a:gd name="connsiteX2-85" fmla="*/ 2349743 w 2349743"/>
              <a:gd name="connsiteY2-86" fmla="*/ 114023 h 228046"/>
              <a:gd name="connsiteX3-87" fmla="*/ 2349742 w 2349743"/>
              <a:gd name="connsiteY3-88" fmla="*/ 114023 h 228046"/>
              <a:gd name="connsiteX4-89" fmla="*/ 2235719 w 2349743"/>
              <a:gd name="connsiteY4-90" fmla="*/ 228046 h 228046"/>
              <a:gd name="connsiteX5-91" fmla="*/ 0 w 2349743"/>
              <a:gd name="connsiteY5-92" fmla="*/ 151274 h 228046"/>
              <a:gd name="connsiteX0-93" fmla="*/ 0 w 2349743"/>
              <a:gd name="connsiteY0-94" fmla="*/ 151274 h 228046"/>
              <a:gd name="connsiteX1-95" fmla="*/ 2235720 w 2349743"/>
              <a:gd name="connsiteY1-96" fmla="*/ 0 h 228046"/>
              <a:gd name="connsiteX2-97" fmla="*/ 2349743 w 2349743"/>
              <a:gd name="connsiteY2-98" fmla="*/ 114023 h 228046"/>
              <a:gd name="connsiteX3-99" fmla="*/ 2349742 w 2349743"/>
              <a:gd name="connsiteY3-100" fmla="*/ 114023 h 228046"/>
              <a:gd name="connsiteX4-101" fmla="*/ 2235719 w 2349743"/>
              <a:gd name="connsiteY4-102" fmla="*/ 228046 h 228046"/>
              <a:gd name="connsiteX5-103" fmla="*/ 0 w 2349743"/>
              <a:gd name="connsiteY5-104" fmla="*/ 151274 h 228046"/>
              <a:gd name="connsiteX0-105" fmla="*/ 0 w 2349743"/>
              <a:gd name="connsiteY0-106" fmla="*/ 151274 h 228046"/>
              <a:gd name="connsiteX1-107" fmla="*/ 2235720 w 2349743"/>
              <a:gd name="connsiteY1-108" fmla="*/ 0 h 228046"/>
              <a:gd name="connsiteX2-109" fmla="*/ 2349743 w 2349743"/>
              <a:gd name="connsiteY2-110" fmla="*/ 114023 h 228046"/>
              <a:gd name="connsiteX3-111" fmla="*/ 2349742 w 2349743"/>
              <a:gd name="connsiteY3-112" fmla="*/ 114023 h 228046"/>
              <a:gd name="connsiteX4-113" fmla="*/ 2235719 w 2349743"/>
              <a:gd name="connsiteY4-114" fmla="*/ 228046 h 228046"/>
              <a:gd name="connsiteX5-115" fmla="*/ 0 w 2349743"/>
              <a:gd name="connsiteY5-116" fmla="*/ 151274 h 228046"/>
              <a:gd name="connsiteX0-117" fmla="*/ 0 w 2349743"/>
              <a:gd name="connsiteY0-118" fmla="*/ 151274 h 228046"/>
              <a:gd name="connsiteX1-119" fmla="*/ 2235720 w 2349743"/>
              <a:gd name="connsiteY1-120" fmla="*/ 0 h 228046"/>
              <a:gd name="connsiteX2-121" fmla="*/ 2349743 w 2349743"/>
              <a:gd name="connsiteY2-122" fmla="*/ 114023 h 228046"/>
              <a:gd name="connsiteX3-123" fmla="*/ 2349742 w 2349743"/>
              <a:gd name="connsiteY3-124" fmla="*/ 114023 h 228046"/>
              <a:gd name="connsiteX4-125" fmla="*/ 2235719 w 2349743"/>
              <a:gd name="connsiteY4-126" fmla="*/ 228046 h 228046"/>
              <a:gd name="connsiteX5-127" fmla="*/ 0 w 2349743"/>
              <a:gd name="connsiteY5-128" fmla="*/ 151274 h 228046"/>
              <a:gd name="connsiteX0-129" fmla="*/ 0 w 2349743"/>
              <a:gd name="connsiteY0-130" fmla="*/ 151274 h 228046"/>
              <a:gd name="connsiteX1-131" fmla="*/ 2235720 w 2349743"/>
              <a:gd name="connsiteY1-132" fmla="*/ 0 h 228046"/>
              <a:gd name="connsiteX2-133" fmla="*/ 2349743 w 2349743"/>
              <a:gd name="connsiteY2-134" fmla="*/ 114023 h 228046"/>
              <a:gd name="connsiteX3-135" fmla="*/ 2349742 w 2349743"/>
              <a:gd name="connsiteY3-136" fmla="*/ 114023 h 228046"/>
              <a:gd name="connsiteX4-137" fmla="*/ 2235719 w 2349743"/>
              <a:gd name="connsiteY4-138" fmla="*/ 228046 h 228046"/>
              <a:gd name="connsiteX5-139" fmla="*/ 169080 w 2349743"/>
              <a:gd name="connsiteY5-140" fmla="*/ 159781 h 228046"/>
              <a:gd name="connsiteX6-141" fmla="*/ 0 w 2349743"/>
              <a:gd name="connsiteY6-142" fmla="*/ 151274 h 228046"/>
              <a:gd name="connsiteX0-143" fmla="*/ 5908 w 2355651"/>
              <a:gd name="connsiteY0-144" fmla="*/ 151274 h 228046"/>
              <a:gd name="connsiteX1-145" fmla="*/ 2241628 w 2355651"/>
              <a:gd name="connsiteY1-146" fmla="*/ 0 h 228046"/>
              <a:gd name="connsiteX2-147" fmla="*/ 2355651 w 2355651"/>
              <a:gd name="connsiteY2-148" fmla="*/ 114023 h 228046"/>
              <a:gd name="connsiteX3-149" fmla="*/ 2355650 w 2355651"/>
              <a:gd name="connsiteY3-150" fmla="*/ 114023 h 228046"/>
              <a:gd name="connsiteX4-151" fmla="*/ 2241627 w 2355651"/>
              <a:gd name="connsiteY4-152" fmla="*/ 228046 h 228046"/>
              <a:gd name="connsiteX5-153" fmla="*/ 0 w 2355651"/>
              <a:gd name="connsiteY5-154" fmla="*/ 176519 h 228046"/>
              <a:gd name="connsiteX6-155" fmla="*/ 5908 w 2355651"/>
              <a:gd name="connsiteY6-156" fmla="*/ 151274 h 228046"/>
              <a:gd name="connsiteX0-157" fmla="*/ 0 w 2359216"/>
              <a:gd name="connsiteY0-158" fmla="*/ 156348 h 228046"/>
              <a:gd name="connsiteX1-159" fmla="*/ 2245193 w 2359216"/>
              <a:gd name="connsiteY1-160" fmla="*/ 0 h 228046"/>
              <a:gd name="connsiteX2-161" fmla="*/ 2359216 w 2359216"/>
              <a:gd name="connsiteY2-162" fmla="*/ 114023 h 228046"/>
              <a:gd name="connsiteX3-163" fmla="*/ 2359215 w 2359216"/>
              <a:gd name="connsiteY3-164" fmla="*/ 114023 h 228046"/>
              <a:gd name="connsiteX4-165" fmla="*/ 2245192 w 2359216"/>
              <a:gd name="connsiteY4-166" fmla="*/ 228046 h 228046"/>
              <a:gd name="connsiteX5-167" fmla="*/ 3565 w 2359216"/>
              <a:gd name="connsiteY5-168" fmla="*/ 176519 h 228046"/>
              <a:gd name="connsiteX6-169" fmla="*/ 0 w 2359216"/>
              <a:gd name="connsiteY6-170" fmla="*/ 156348 h 228046"/>
              <a:gd name="connsiteX0-171" fmla="*/ 0 w 2359216"/>
              <a:gd name="connsiteY0-172" fmla="*/ 156348 h 228046"/>
              <a:gd name="connsiteX1-173" fmla="*/ 2245193 w 2359216"/>
              <a:gd name="connsiteY1-174" fmla="*/ 0 h 228046"/>
              <a:gd name="connsiteX2-175" fmla="*/ 2359216 w 2359216"/>
              <a:gd name="connsiteY2-176" fmla="*/ 114023 h 228046"/>
              <a:gd name="connsiteX3-177" fmla="*/ 2359215 w 2359216"/>
              <a:gd name="connsiteY3-178" fmla="*/ 114023 h 228046"/>
              <a:gd name="connsiteX4-179" fmla="*/ 2245192 w 2359216"/>
              <a:gd name="connsiteY4-180" fmla="*/ 228046 h 228046"/>
              <a:gd name="connsiteX5-181" fmla="*/ 2169860 w 2359216"/>
              <a:gd name="connsiteY5-182" fmla="*/ 225025 h 228046"/>
              <a:gd name="connsiteX6-183" fmla="*/ 3565 w 2359216"/>
              <a:gd name="connsiteY6-184" fmla="*/ 176519 h 228046"/>
              <a:gd name="connsiteX7-185" fmla="*/ 0 w 2359216"/>
              <a:gd name="connsiteY7-186" fmla="*/ 156348 h 228046"/>
              <a:gd name="connsiteX0-187" fmla="*/ 0 w 2359216"/>
              <a:gd name="connsiteY0-188" fmla="*/ 156348 h 225025"/>
              <a:gd name="connsiteX1-189" fmla="*/ 2245193 w 2359216"/>
              <a:gd name="connsiteY1-190" fmla="*/ 0 h 225025"/>
              <a:gd name="connsiteX2-191" fmla="*/ 2359216 w 2359216"/>
              <a:gd name="connsiteY2-192" fmla="*/ 114023 h 225025"/>
              <a:gd name="connsiteX3-193" fmla="*/ 2359215 w 2359216"/>
              <a:gd name="connsiteY3-194" fmla="*/ 114023 h 225025"/>
              <a:gd name="connsiteX4-195" fmla="*/ 2270909 w 2359216"/>
              <a:gd name="connsiteY4-196" fmla="*/ 197406 h 225025"/>
              <a:gd name="connsiteX5-197" fmla="*/ 2169860 w 2359216"/>
              <a:gd name="connsiteY5-198" fmla="*/ 225025 h 225025"/>
              <a:gd name="connsiteX6-199" fmla="*/ 3565 w 2359216"/>
              <a:gd name="connsiteY6-200" fmla="*/ 176519 h 225025"/>
              <a:gd name="connsiteX7-201" fmla="*/ 0 w 2359216"/>
              <a:gd name="connsiteY7-202" fmla="*/ 156348 h 2250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359216" h="225025">
                <a:moveTo>
                  <a:pt x="0" y="156348"/>
                </a:moveTo>
                <a:lnTo>
                  <a:pt x="2245193" y="0"/>
                </a:lnTo>
                <a:cubicBezTo>
                  <a:pt x="2308166" y="0"/>
                  <a:pt x="2359216" y="51050"/>
                  <a:pt x="2359216" y="114023"/>
                </a:cubicBezTo>
                <a:lnTo>
                  <a:pt x="2359215" y="114023"/>
                </a:lnTo>
                <a:cubicBezTo>
                  <a:pt x="2359215" y="176996"/>
                  <a:pt x="2333882" y="197406"/>
                  <a:pt x="2270909" y="197406"/>
                </a:cubicBezTo>
                <a:lnTo>
                  <a:pt x="2169860" y="225025"/>
                </a:lnTo>
                <a:lnTo>
                  <a:pt x="3565" y="176519"/>
                </a:lnTo>
                <a:lnTo>
                  <a:pt x="0" y="156348"/>
                </a:lnTo>
                <a:close/>
              </a:path>
            </a:pathLst>
          </a:custGeom>
          <a:solidFill>
            <a:schemeClr val="accent4">
              <a:lumMod val="60000"/>
              <a:lumOff val="40000"/>
            </a:schemeClr>
          </a:solidFill>
          <a:ln w="12700">
            <a:noFill/>
          </a:ln>
          <a:effectLst/>
          <a:scene3d>
            <a:camera prst="perspectiveFront" fov="0">
              <a:rot lat="0" lon="0" rev="0"/>
            </a:camera>
            <a:lightRig rig="threePt" dir="t"/>
          </a:scene3d>
        </p:spPr>
        <p:style>
          <a:lnRef idx="1">
            <a:schemeClr val="accent1"/>
          </a:lnRef>
          <a:fillRef idx="3">
            <a:schemeClr val="accent1"/>
          </a:fillRef>
          <a:effectRef idx="2">
            <a:schemeClr val="accent1"/>
          </a:effectRef>
          <a:fontRef idx="minor">
            <a:schemeClr val="lt1"/>
          </a:fontRef>
        </p:style>
        <p:txBody>
          <a:bodyPr anchor="ctr"/>
          <a:p>
            <a:pPr algn="ctr"/>
            <a:endParaRPr>
              <a:latin typeface="微软雅黑" panose="020B0503020204020204" charset="-122"/>
              <a:ea typeface="微软雅黑" panose="020B0503020204020204" charset="-122"/>
            </a:endParaRPr>
          </a:p>
        </p:txBody>
      </p:sp>
      <p:sp>
        <p:nvSpPr>
          <p:cNvPr id="46" name="任意多边形: 形状 25"/>
          <p:cNvSpPr/>
          <p:nvPr/>
        </p:nvSpPr>
        <p:spPr>
          <a:xfrm rot="19711988" flipV="1">
            <a:off x="2927985" y="3403600"/>
            <a:ext cx="295910" cy="49530"/>
          </a:xfrm>
          <a:custGeom>
            <a:avLst/>
            <a:gdLst>
              <a:gd name="connsiteX0" fmla="*/ 0 w 2100976"/>
              <a:gd name="connsiteY0" fmla="*/ 114023 h 228045"/>
              <a:gd name="connsiteX1" fmla="*/ 114023 w 2100976"/>
              <a:gd name="connsiteY1" fmla="*/ 0 h 228045"/>
              <a:gd name="connsiteX2" fmla="*/ 1986954 w 2100976"/>
              <a:gd name="connsiteY2" fmla="*/ 0 h 228045"/>
              <a:gd name="connsiteX3" fmla="*/ 2100977 w 2100976"/>
              <a:gd name="connsiteY3" fmla="*/ 114023 h 228045"/>
              <a:gd name="connsiteX4" fmla="*/ 2100976 w 2100976"/>
              <a:gd name="connsiteY4" fmla="*/ 114023 h 228045"/>
              <a:gd name="connsiteX5" fmla="*/ 1986953 w 2100976"/>
              <a:gd name="connsiteY5" fmla="*/ 228046 h 228045"/>
              <a:gd name="connsiteX6" fmla="*/ 114023 w 2100976"/>
              <a:gd name="connsiteY6" fmla="*/ 228045 h 228045"/>
              <a:gd name="connsiteX7" fmla="*/ 0 w 2100976"/>
              <a:gd name="connsiteY7" fmla="*/ 114022 h 228045"/>
              <a:gd name="connsiteX8" fmla="*/ 0 w 2100976"/>
              <a:gd name="connsiteY8" fmla="*/ 114023 h 228045"/>
              <a:gd name="connsiteX0-1" fmla="*/ 0 w 2100977"/>
              <a:gd name="connsiteY0-2" fmla="*/ 114023 h 228046"/>
              <a:gd name="connsiteX1-3" fmla="*/ 1986954 w 2100977"/>
              <a:gd name="connsiteY1-4" fmla="*/ 0 h 228046"/>
              <a:gd name="connsiteX2-5" fmla="*/ 2100977 w 2100977"/>
              <a:gd name="connsiteY2-6" fmla="*/ 114023 h 228046"/>
              <a:gd name="connsiteX3-7" fmla="*/ 2100976 w 2100977"/>
              <a:gd name="connsiteY3-8" fmla="*/ 114023 h 228046"/>
              <a:gd name="connsiteX4-9" fmla="*/ 1986953 w 2100977"/>
              <a:gd name="connsiteY4-10" fmla="*/ 228046 h 228046"/>
              <a:gd name="connsiteX5-11" fmla="*/ 114023 w 2100977"/>
              <a:gd name="connsiteY5-12" fmla="*/ 228045 h 228046"/>
              <a:gd name="connsiteX6-13" fmla="*/ 0 w 2100977"/>
              <a:gd name="connsiteY6-14" fmla="*/ 114022 h 228046"/>
              <a:gd name="connsiteX7-15" fmla="*/ 0 w 2100977"/>
              <a:gd name="connsiteY7-16" fmla="*/ 114023 h 228046"/>
              <a:gd name="connsiteX0-17" fmla="*/ 0 w 2100977"/>
              <a:gd name="connsiteY0-18" fmla="*/ 114023 h 228046"/>
              <a:gd name="connsiteX1-19" fmla="*/ 1986954 w 2100977"/>
              <a:gd name="connsiteY1-20" fmla="*/ 0 h 228046"/>
              <a:gd name="connsiteX2-21" fmla="*/ 2100977 w 2100977"/>
              <a:gd name="connsiteY2-22" fmla="*/ 114023 h 228046"/>
              <a:gd name="connsiteX3-23" fmla="*/ 2100976 w 2100977"/>
              <a:gd name="connsiteY3-24" fmla="*/ 114023 h 228046"/>
              <a:gd name="connsiteX4-25" fmla="*/ 1986953 w 2100977"/>
              <a:gd name="connsiteY4-26" fmla="*/ 228046 h 228046"/>
              <a:gd name="connsiteX5-27" fmla="*/ 0 w 2100977"/>
              <a:gd name="connsiteY5-28" fmla="*/ 114022 h 228046"/>
              <a:gd name="connsiteX6-29" fmla="*/ 0 w 2100977"/>
              <a:gd name="connsiteY6-30" fmla="*/ 114023 h 228046"/>
              <a:gd name="connsiteX0-31" fmla="*/ 0 w 2358947"/>
              <a:gd name="connsiteY0-32" fmla="*/ 128101 h 228046"/>
              <a:gd name="connsiteX1-33" fmla="*/ 2244924 w 2358947"/>
              <a:gd name="connsiteY1-34" fmla="*/ 0 h 228046"/>
              <a:gd name="connsiteX2-35" fmla="*/ 2358947 w 2358947"/>
              <a:gd name="connsiteY2-36" fmla="*/ 114023 h 228046"/>
              <a:gd name="connsiteX3-37" fmla="*/ 2358946 w 2358947"/>
              <a:gd name="connsiteY3-38" fmla="*/ 114023 h 228046"/>
              <a:gd name="connsiteX4-39" fmla="*/ 2244923 w 2358947"/>
              <a:gd name="connsiteY4-40" fmla="*/ 228046 h 228046"/>
              <a:gd name="connsiteX5-41" fmla="*/ 257970 w 2358947"/>
              <a:gd name="connsiteY5-42" fmla="*/ 114022 h 228046"/>
              <a:gd name="connsiteX6-43" fmla="*/ 0 w 2358947"/>
              <a:gd name="connsiteY6-44" fmla="*/ 128101 h 228046"/>
              <a:gd name="connsiteX0-45" fmla="*/ 0 w 2358947"/>
              <a:gd name="connsiteY0-46" fmla="*/ 128101 h 228046"/>
              <a:gd name="connsiteX1-47" fmla="*/ 2244924 w 2358947"/>
              <a:gd name="connsiteY1-48" fmla="*/ 0 h 228046"/>
              <a:gd name="connsiteX2-49" fmla="*/ 2358947 w 2358947"/>
              <a:gd name="connsiteY2-50" fmla="*/ 114023 h 228046"/>
              <a:gd name="connsiteX3-51" fmla="*/ 2358946 w 2358947"/>
              <a:gd name="connsiteY3-52" fmla="*/ 114023 h 228046"/>
              <a:gd name="connsiteX4-53" fmla="*/ 2244923 w 2358947"/>
              <a:gd name="connsiteY4-54" fmla="*/ 228046 h 228046"/>
              <a:gd name="connsiteX5-55" fmla="*/ 0 w 2358947"/>
              <a:gd name="connsiteY5-56" fmla="*/ 128101 h 228046"/>
              <a:gd name="connsiteX0-57" fmla="*/ 0 w 2358947"/>
              <a:gd name="connsiteY0-58" fmla="*/ 128101 h 228046"/>
              <a:gd name="connsiteX1-59" fmla="*/ 2244924 w 2358947"/>
              <a:gd name="connsiteY1-60" fmla="*/ 0 h 228046"/>
              <a:gd name="connsiteX2-61" fmla="*/ 2358947 w 2358947"/>
              <a:gd name="connsiteY2-62" fmla="*/ 114023 h 228046"/>
              <a:gd name="connsiteX3-63" fmla="*/ 2358946 w 2358947"/>
              <a:gd name="connsiteY3-64" fmla="*/ 114023 h 228046"/>
              <a:gd name="connsiteX4-65" fmla="*/ 2244923 w 2358947"/>
              <a:gd name="connsiteY4-66" fmla="*/ 228046 h 228046"/>
              <a:gd name="connsiteX5-67" fmla="*/ 0 w 2358947"/>
              <a:gd name="connsiteY5-68" fmla="*/ 128101 h 228046"/>
              <a:gd name="connsiteX0-69" fmla="*/ 0 w 2349743"/>
              <a:gd name="connsiteY0-70" fmla="*/ 151274 h 228046"/>
              <a:gd name="connsiteX1-71" fmla="*/ 2235720 w 2349743"/>
              <a:gd name="connsiteY1-72" fmla="*/ 0 h 228046"/>
              <a:gd name="connsiteX2-73" fmla="*/ 2349743 w 2349743"/>
              <a:gd name="connsiteY2-74" fmla="*/ 114023 h 228046"/>
              <a:gd name="connsiteX3-75" fmla="*/ 2349742 w 2349743"/>
              <a:gd name="connsiteY3-76" fmla="*/ 114023 h 228046"/>
              <a:gd name="connsiteX4-77" fmla="*/ 2235719 w 2349743"/>
              <a:gd name="connsiteY4-78" fmla="*/ 228046 h 228046"/>
              <a:gd name="connsiteX5-79" fmla="*/ 0 w 2349743"/>
              <a:gd name="connsiteY5-80" fmla="*/ 151274 h 228046"/>
              <a:gd name="connsiteX0-81" fmla="*/ 0 w 2349743"/>
              <a:gd name="connsiteY0-82" fmla="*/ 151274 h 228046"/>
              <a:gd name="connsiteX1-83" fmla="*/ 2235720 w 2349743"/>
              <a:gd name="connsiteY1-84" fmla="*/ 0 h 228046"/>
              <a:gd name="connsiteX2-85" fmla="*/ 2349743 w 2349743"/>
              <a:gd name="connsiteY2-86" fmla="*/ 114023 h 228046"/>
              <a:gd name="connsiteX3-87" fmla="*/ 2349742 w 2349743"/>
              <a:gd name="connsiteY3-88" fmla="*/ 114023 h 228046"/>
              <a:gd name="connsiteX4-89" fmla="*/ 2235719 w 2349743"/>
              <a:gd name="connsiteY4-90" fmla="*/ 228046 h 228046"/>
              <a:gd name="connsiteX5-91" fmla="*/ 0 w 2349743"/>
              <a:gd name="connsiteY5-92" fmla="*/ 151274 h 228046"/>
              <a:gd name="connsiteX0-93" fmla="*/ 0 w 2349743"/>
              <a:gd name="connsiteY0-94" fmla="*/ 151274 h 228046"/>
              <a:gd name="connsiteX1-95" fmla="*/ 2235720 w 2349743"/>
              <a:gd name="connsiteY1-96" fmla="*/ 0 h 228046"/>
              <a:gd name="connsiteX2-97" fmla="*/ 2349743 w 2349743"/>
              <a:gd name="connsiteY2-98" fmla="*/ 114023 h 228046"/>
              <a:gd name="connsiteX3-99" fmla="*/ 2349742 w 2349743"/>
              <a:gd name="connsiteY3-100" fmla="*/ 114023 h 228046"/>
              <a:gd name="connsiteX4-101" fmla="*/ 2235719 w 2349743"/>
              <a:gd name="connsiteY4-102" fmla="*/ 228046 h 228046"/>
              <a:gd name="connsiteX5-103" fmla="*/ 0 w 2349743"/>
              <a:gd name="connsiteY5-104" fmla="*/ 151274 h 228046"/>
              <a:gd name="connsiteX0-105" fmla="*/ 0 w 2349743"/>
              <a:gd name="connsiteY0-106" fmla="*/ 151274 h 228046"/>
              <a:gd name="connsiteX1-107" fmla="*/ 2235720 w 2349743"/>
              <a:gd name="connsiteY1-108" fmla="*/ 0 h 228046"/>
              <a:gd name="connsiteX2-109" fmla="*/ 2349743 w 2349743"/>
              <a:gd name="connsiteY2-110" fmla="*/ 114023 h 228046"/>
              <a:gd name="connsiteX3-111" fmla="*/ 2349742 w 2349743"/>
              <a:gd name="connsiteY3-112" fmla="*/ 114023 h 228046"/>
              <a:gd name="connsiteX4-113" fmla="*/ 2235719 w 2349743"/>
              <a:gd name="connsiteY4-114" fmla="*/ 228046 h 228046"/>
              <a:gd name="connsiteX5-115" fmla="*/ 0 w 2349743"/>
              <a:gd name="connsiteY5-116" fmla="*/ 151274 h 228046"/>
              <a:gd name="connsiteX0-117" fmla="*/ 0 w 2349743"/>
              <a:gd name="connsiteY0-118" fmla="*/ 151274 h 228046"/>
              <a:gd name="connsiteX1-119" fmla="*/ 2235720 w 2349743"/>
              <a:gd name="connsiteY1-120" fmla="*/ 0 h 228046"/>
              <a:gd name="connsiteX2-121" fmla="*/ 2349743 w 2349743"/>
              <a:gd name="connsiteY2-122" fmla="*/ 114023 h 228046"/>
              <a:gd name="connsiteX3-123" fmla="*/ 2349742 w 2349743"/>
              <a:gd name="connsiteY3-124" fmla="*/ 114023 h 228046"/>
              <a:gd name="connsiteX4-125" fmla="*/ 2235719 w 2349743"/>
              <a:gd name="connsiteY4-126" fmla="*/ 228046 h 228046"/>
              <a:gd name="connsiteX5-127" fmla="*/ 0 w 2349743"/>
              <a:gd name="connsiteY5-128" fmla="*/ 151274 h 228046"/>
              <a:gd name="connsiteX0-129" fmla="*/ 0 w 2349743"/>
              <a:gd name="connsiteY0-130" fmla="*/ 151274 h 228046"/>
              <a:gd name="connsiteX1-131" fmla="*/ 2235720 w 2349743"/>
              <a:gd name="connsiteY1-132" fmla="*/ 0 h 228046"/>
              <a:gd name="connsiteX2-133" fmla="*/ 2349743 w 2349743"/>
              <a:gd name="connsiteY2-134" fmla="*/ 114023 h 228046"/>
              <a:gd name="connsiteX3-135" fmla="*/ 2349742 w 2349743"/>
              <a:gd name="connsiteY3-136" fmla="*/ 114023 h 228046"/>
              <a:gd name="connsiteX4-137" fmla="*/ 2235719 w 2349743"/>
              <a:gd name="connsiteY4-138" fmla="*/ 228046 h 228046"/>
              <a:gd name="connsiteX5-139" fmla="*/ 169080 w 2349743"/>
              <a:gd name="connsiteY5-140" fmla="*/ 159781 h 228046"/>
              <a:gd name="connsiteX6-141" fmla="*/ 0 w 2349743"/>
              <a:gd name="connsiteY6-142" fmla="*/ 151274 h 228046"/>
              <a:gd name="connsiteX0-143" fmla="*/ 5908 w 2355651"/>
              <a:gd name="connsiteY0-144" fmla="*/ 151274 h 228046"/>
              <a:gd name="connsiteX1-145" fmla="*/ 2241628 w 2355651"/>
              <a:gd name="connsiteY1-146" fmla="*/ 0 h 228046"/>
              <a:gd name="connsiteX2-147" fmla="*/ 2355651 w 2355651"/>
              <a:gd name="connsiteY2-148" fmla="*/ 114023 h 228046"/>
              <a:gd name="connsiteX3-149" fmla="*/ 2355650 w 2355651"/>
              <a:gd name="connsiteY3-150" fmla="*/ 114023 h 228046"/>
              <a:gd name="connsiteX4-151" fmla="*/ 2241627 w 2355651"/>
              <a:gd name="connsiteY4-152" fmla="*/ 228046 h 228046"/>
              <a:gd name="connsiteX5-153" fmla="*/ 0 w 2355651"/>
              <a:gd name="connsiteY5-154" fmla="*/ 176519 h 228046"/>
              <a:gd name="connsiteX6-155" fmla="*/ 5908 w 2355651"/>
              <a:gd name="connsiteY6-156" fmla="*/ 151274 h 228046"/>
              <a:gd name="connsiteX0-157" fmla="*/ 0 w 2355651"/>
              <a:gd name="connsiteY0-158" fmla="*/ 176519 h 228046"/>
              <a:gd name="connsiteX1-159" fmla="*/ 2241628 w 2355651"/>
              <a:gd name="connsiteY1-160" fmla="*/ 0 h 228046"/>
              <a:gd name="connsiteX2-161" fmla="*/ 2355651 w 2355651"/>
              <a:gd name="connsiteY2-162" fmla="*/ 114023 h 228046"/>
              <a:gd name="connsiteX3-163" fmla="*/ 2355650 w 2355651"/>
              <a:gd name="connsiteY3-164" fmla="*/ 114023 h 228046"/>
              <a:gd name="connsiteX4-165" fmla="*/ 2241627 w 2355651"/>
              <a:gd name="connsiteY4-166" fmla="*/ 228046 h 228046"/>
              <a:gd name="connsiteX5-167" fmla="*/ 0 w 2355651"/>
              <a:gd name="connsiteY5-168" fmla="*/ 176519 h 228046"/>
              <a:gd name="connsiteX0-169" fmla="*/ 0 w 2720008"/>
              <a:gd name="connsiteY0-170" fmla="*/ 165539 h 228046"/>
              <a:gd name="connsiteX1-171" fmla="*/ 2605985 w 2720008"/>
              <a:gd name="connsiteY1-172" fmla="*/ 0 h 228046"/>
              <a:gd name="connsiteX2-173" fmla="*/ 2720008 w 2720008"/>
              <a:gd name="connsiteY2-174" fmla="*/ 114023 h 228046"/>
              <a:gd name="connsiteX3-175" fmla="*/ 2720007 w 2720008"/>
              <a:gd name="connsiteY3-176" fmla="*/ 114023 h 228046"/>
              <a:gd name="connsiteX4-177" fmla="*/ 2605984 w 2720008"/>
              <a:gd name="connsiteY4-178" fmla="*/ 228046 h 228046"/>
              <a:gd name="connsiteX5-179" fmla="*/ 0 w 2720008"/>
              <a:gd name="connsiteY5-180" fmla="*/ 165539 h 228046"/>
              <a:gd name="connsiteX0-181" fmla="*/ 0 w 2841245"/>
              <a:gd name="connsiteY0-182" fmla="*/ 239892 h 302399"/>
              <a:gd name="connsiteX1-183" fmla="*/ 2827268 w 2841245"/>
              <a:gd name="connsiteY1-184" fmla="*/ 0 h 302399"/>
              <a:gd name="connsiteX2-185" fmla="*/ 2720008 w 2841245"/>
              <a:gd name="connsiteY2-186" fmla="*/ 188376 h 302399"/>
              <a:gd name="connsiteX3-187" fmla="*/ 2720007 w 2841245"/>
              <a:gd name="connsiteY3-188" fmla="*/ 188376 h 302399"/>
              <a:gd name="connsiteX4-189" fmla="*/ 2605984 w 2841245"/>
              <a:gd name="connsiteY4-190" fmla="*/ 302399 h 302399"/>
              <a:gd name="connsiteX5-191" fmla="*/ 0 w 2841245"/>
              <a:gd name="connsiteY5-192" fmla="*/ 239892 h 302399"/>
              <a:gd name="connsiteX0-193" fmla="*/ 0 w 2841245"/>
              <a:gd name="connsiteY0-194" fmla="*/ 239892 h 302399"/>
              <a:gd name="connsiteX1-195" fmla="*/ 2827268 w 2841245"/>
              <a:gd name="connsiteY1-196" fmla="*/ 0 h 302399"/>
              <a:gd name="connsiteX2-197" fmla="*/ 2720008 w 2841245"/>
              <a:gd name="connsiteY2-198" fmla="*/ 188376 h 302399"/>
              <a:gd name="connsiteX3-199" fmla="*/ 2605984 w 2841245"/>
              <a:gd name="connsiteY3-200" fmla="*/ 302399 h 302399"/>
              <a:gd name="connsiteX4-201" fmla="*/ 0 w 2841245"/>
              <a:gd name="connsiteY4-202" fmla="*/ 239892 h 302399"/>
              <a:gd name="connsiteX0-203" fmla="*/ 0 w 3072804"/>
              <a:gd name="connsiteY0-204" fmla="*/ 239892 h 302399"/>
              <a:gd name="connsiteX1-205" fmla="*/ 2827268 w 3072804"/>
              <a:gd name="connsiteY1-206" fmla="*/ 0 h 302399"/>
              <a:gd name="connsiteX2-207" fmla="*/ 2605984 w 3072804"/>
              <a:gd name="connsiteY2-208" fmla="*/ 302399 h 302399"/>
              <a:gd name="connsiteX3-209" fmla="*/ 0 w 3072804"/>
              <a:gd name="connsiteY3-210" fmla="*/ 239892 h 302399"/>
              <a:gd name="connsiteX0-211" fmla="*/ 0 w 3072804"/>
              <a:gd name="connsiteY0-212" fmla="*/ 240284 h 302791"/>
              <a:gd name="connsiteX1-213" fmla="*/ 2827268 w 3072804"/>
              <a:gd name="connsiteY1-214" fmla="*/ 392 h 302791"/>
              <a:gd name="connsiteX2-215" fmla="*/ 2605984 w 3072804"/>
              <a:gd name="connsiteY2-216" fmla="*/ 302791 h 302791"/>
              <a:gd name="connsiteX3-217" fmla="*/ 0 w 3072804"/>
              <a:gd name="connsiteY3-218" fmla="*/ 240284 h 302791"/>
              <a:gd name="connsiteX0-219" fmla="*/ 0 w 3072804"/>
              <a:gd name="connsiteY0-220" fmla="*/ 240284 h 302791"/>
              <a:gd name="connsiteX1-221" fmla="*/ 2827268 w 3072804"/>
              <a:gd name="connsiteY1-222" fmla="*/ 392 h 302791"/>
              <a:gd name="connsiteX2-223" fmla="*/ 2605984 w 3072804"/>
              <a:gd name="connsiteY2-224" fmla="*/ 302791 h 302791"/>
              <a:gd name="connsiteX3-225" fmla="*/ 0 w 3072804"/>
              <a:gd name="connsiteY3-226" fmla="*/ 240284 h 302791"/>
              <a:gd name="connsiteX0-227" fmla="*/ 0 w 3193453"/>
              <a:gd name="connsiteY0-228" fmla="*/ 277825 h 340332"/>
              <a:gd name="connsiteX1-229" fmla="*/ 2827268 w 3193453"/>
              <a:gd name="connsiteY1-230" fmla="*/ 37933 h 340332"/>
              <a:gd name="connsiteX2-231" fmla="*/ 2605984 w 3193453"/>
              <a:gd name="connsiteY2-232" fmla="*/ 340332 h 340332"/>
              <a:gd name="connsiteX3-233" fmla="*/ 0 w 3193453"/>
              <a:gd name="connsiteY3-234" fmla="*/ 277825 h 340332"/>
              <a:gd name="connsiteX0-235" fmla="*/ 0 w 3193453"/>
              <a:gd name="connsiteY0-236" fmla="*/ 287503 h 350010"/>
              <a:gd name="connsiteX1-237" fmla="*/ 2827268 w 3193453"/>
              <a:gd name="connsiteY1-238" fmla="*/ 47611 h 350010"/>
              <a:gd name="connsiteX2-239" fmla="*/ 2605984 w 3193453"/>
              <a:gd name="connsiteY2-240" fmla="*/ 350010 h 350010"/>
              <a:gd name="connsiteX3-241" fmla="*/ 0 w 3193453"/>
              <a:gd name="connsiteY3-242" fmla="*/ 287503 h 350010"/>
              <a:gd name="connsiteX0-243" fmla="*/ 0 w 3334826"/>
              <a:gd name="connsiteY0-244" fmla="*/ 266759 h 329266"/>
              <a:gd name="connsiteX1-245" fmla="*/ 3021755 w 3334826"/>
              <a:gd name="connsiteY1-246" fmla="*/ 50870 h 329266"/>
              <a:gd name="connsiteX2-247" fmla="*/ 2605984 w 3334826"/>
              <a:gd name="connsiteY2-248" fmla="*/ 329266 h 329266"/>
              <a:gd name="connsiteX3-249" fmla="*/ 0 w 3334826"/>
              <a:gd name="connsiteY3-250" fmla="*/ 266759 h 329266"/>
              <a:gd name="connsiteX0-251" fmla="*/ 0 w 3176492"/>
              <a:gd name="connsiteY0-252" fmla="*/ 243032 h 305539"/>
              <a:gd name="connsiteX1-253" fmla="*/ 3021755 w 3176492"/>
              <a:gd name="connsiteY1-254" fmla="*/ 27143 h 305539"/>
              <a:gd name="connsiteX2-255" fmla="*/ 2605984 w 3176492"/>
              <a:gd name="connsiteY2-256" fmla="*/ 305539 h 305539"/>
              <a:gd name="connsiteX3-257" fmla="*/ 0 w 3176492"/>
              <a:gd name="connsiteY3-258" fmla="*/ 243032 h 305539"/>
              <a:gd name="connsiteX0-259" fmla="*/ 0 w 3176492"/>
              <a:gd name="connsiteY0-260" fmla="*/ 240965 h 303472"/>
              <a:gd name="connsiteX1-261" fmla="*/ 3021755 w 3176492"/>
              <a:gd name="connsiteY1-262" fmla="*/ 25076 h 303472"/>
              <a:gd name="connsiteX2-263" fmla="*/ 2605984 w 3176492"/>
              <a:gd name="connsiteY2-264" fmla="*/ 303472 h 303472"/>
              <a:gd name="connsiteX3-265" fmla="*/ 0 w 3176492"/>
              <a:gd name="connsiteY3-266" fmla="*/ 240965 h 303472"/>
              <a:gd name="connsiteX0-267" fmla="*/ 0 w 3176815"/>
              <a:gd name="connsiteY0-268" fmla="*/ 269763 h 332270"/>
              <a:gd name="connsiteX1-269" fmla="*/ 3021755 w 3176815"/>
              <a:gd name="connsiteY1-270" fmla="*/ 53874 h 332270"/>
              <a:gd name="connsiteX2-271" fmla="*/ 2605984 w 3176815"/>
              <a:gd name="connsiteY2-272" fmla="*/ 332270 h 332270"/>
              <a:gd name="connsiteX3-273" fmla="*/ 0 w 3176815"/>
              <a:gd name="connsiteY3-274" fmla="*/ 269763 h 332270"/>
              <a:gd name="connsiteX0-275" fmla="*/ 0 w 3176815"/>
              <a:gd name="connsiteY0-276" fmla="*/ 278240 h 340747"/>
              <a:gd name="connsiteX1-277" fmla="*/ 3021755 w 3176815"/>
              <a:gd name="connsiteY1-278" fmla="*/ 62351 h 340747"/>
              <a:gd name="connsiteX2-279" fmla="*/ 2605984 w 3176815"/>
              <a:gd name="connsiteY2-280" fmla="*/ 340747 h 340747"/>
              <a:gd name="connsiteX3-281" fmla="*/ 0 w 3176815"/>
              <a:gd name="connsiteY3-282" fmla="*/ 278240 h 340747"/>
              <a:gd name="connsiteX0-283" fmla="*/ 0 w 3197439"/>
              <a:gd name="connsiteY0-284" fmla="*/ 216609 h 279464"/>
              <a:gd name="connsiteX1-285" fmla="*/ 3021755 w 3197439"/>
              <a:gd name="connsiteY1-286" fmla="*/ 720 h 279464"/>
              <a:gd name="connsiteX2-287" fmla="*/ 2553237 w 3197439"/>
              <a:gd name="connsiteY2-288" fmla="*/ 279464 h 279464"/>
              <a:gd name="connsiteX3-289" fmla="*/ 0 w 3197439"/>
              <a:gd name="connsiteY3-290" fmla="*/ 216609 h 279464"/>
              <a:gd name="connsiteX0-291" fmla="*/ 0 w 2987344"/>
              <a:gd name="connsiteY0-292" fmla="*/ 90263 h 153118"/>
              <a:gd name="connsiteX1-293" fmla="*/ 2729473 w 2987344"/>
              <a:gd name="connsiteY1-294" fmla="*/ 11674 h 153118"/>
              <a:gd name="connsiteX2-295" fmla="*/ 2553237 w 2987344"/>
              <a:gd name="connsiteY2-296" fmla="*/ 153118 h 153118"/>
              <a:gd name="connsiteX3-297" fmla="*/ 0 w 2987344"/>
              <a:gd name="connsiteY3-298" fmla="*/ 90263 h 153118"/>
              <a:gd name="connsiteX0-299" fmla="*/ 0 w 3119645"/>
              <a:gd name="connsiteY0-300" fmla="*/ 99218 h 147868"/>
              <a:gd name="connsiteX1-301" fmla="*/ 2852998 w 3119645"/>
              <a:gd name="connsiteY1-302" fmla="*/ 6424 h 147868"/>
              <a:gd name="connsiteX2-303" fmla="*/ 2676762 w 3119645"/>
              <a:gd name="connsiteY2-304" fmla="*/ 147868 h 147868"/>
              <a:gd name="connsiteX3-305" fmla="*/ 0 w 3119645"/>
              <a:gd name="connsiteY3-306" fmla="*/ 99218 h 147868"/>
              <a:gd name="connsiteX0-307" fmla="*/ 0 w 3119645"/>
              <a:gd name="connsiteY0-308" fmla="*/ 99218 h 147868"/>
              <a:gd name="connsiteX1-309" fmla="*/ 2852998 w 3119645"/>
              <a:gd name="connsiteY1-310" fmla="*/ 6424 h 147868"/>
              <a:gd name="connsiteX2-311" fmla="*/ 2676762 w 3119645"/>
              <a:gd name="connsiteY2-312" fmla="*/ 147868 h 147868"/>
              <a:gd name="connsiteX3-313" fmla="*/ 0 w 3119645"/>
              <a:gd name="connsiteY3-314" fmla="*/ 99218 h 147868"/>
              <a:gd name="connsiteX0-315" fmla="*/ 0 w 3088045"/>
              <a:gd name="connsiteY0-316" fmla="*/ 115294 h 163944"/>
              <a:gd name="connsiteX1-317" fmla="*/ 2852998 w 3088045"/>
              <a:gd name="connsiteY1-318" fmla="*/ 22500 h 163944"/>
              <a:gd name="connsiteX2-319" fmla="*/ 2676762 w 3088045"/>
              <a:gd name="connsiteY2-320" fmla="*/ 163944 h 163944"/>
              <a:gd name="connsiteX3-321" fmla="*/ 0 w 3088045"/>
              <a:gd name="connsiteY3-322" fmla="*/ 115294 h 163944"/>
              <a:gd name="connsiteX0-323" fmla="*/ 0 w 3112374"/>
              <a:gd name="connsiteY0-324" fmla="*/ 120017 h 168667"/>
              <a:gd name="connsiteX1-325" fmla="*/ 2891783 w 3112374"/>
              <a:gd name="connsiteY1-326" fmla="*/ 21016 h 168667"/>
              <a:gd name="connsiteX2-327" fmla="*/ 2676762 w 3112374"/>
              <a:gd name="connsiteY2-328" fmla="*/ 168667 h 168667"/>
              <a:gd name="connsiteX3-329" fmla="*/ 0 w 3112374"/>
              <a:gd name="connsiteY3-330" fmla="*/ 120017 h 168667"/>
              <a:gd name="connsiteX0-331" fmla="*/ 0 w 3113205"/>
              <a:gd name="connsiteY0-332" fmla="*/ 126601 h 175251"/>
              <a:gd name="connsiteX1-333" fmla="*/ 2891783 w 3113205"/>
              <a:gd name="connsiteY1-334" fmla="*/ 27600 h 175251"/>
              <a:gd name="connsiteX2-335" fmla="*/ 2676762 w 3113205"/>
              <a:gd name="connsiteY2-336" fmla="*/ 175251 h 175251"/>
              <a:gd name="connsiteX3-337" fmla="*/ 0 w 3113205"/>
              <a:gd name="connsiteY3-338" fmla="*/ 126601 h 175251"/>
              <a:gd name="connsiteX0-339" fmla="*/ 0 w 3192406"/>
              <a:gd name="connsiteY0-340" fmla="*/ 108781 h 157431"/>
              <a:gd name="connsiteX1-341" fmla="*/ 3007149 w 3192406"/>
              <a:gd name="connsiteY1-342" fmla="*/ 34306 h 157431"/>
              <a:gd name="connsiteX2-343" fmla="*/ 2676762 w 3192406"/>
              <a:gd name="connsiteY2-344" fmla="*/ 157431 h 157431"/>
              <a:gd name="connsiteX3-345" fmla="*/ 0 w 3192406"/>
              <a:gd name="connsiteY3-346" fmla="*/ 108781 h 157431"/>
              <a:gd name="connsiteX0-347" fmla="*/ 0 w 3163370"/>
              <a:gd name="connsiteY0-348" fmla="*/ 114829 h 163479"/>
              <a:gd name="connsiteX1-349" fmla="*/ 2966432 w 3163370"/>
              <a:gd name="connsiteY1-350" fmla="*/ 31698 h 163479"/>
              <a:gd name="connsiteX2-351" fmla="*/ 2676762 w 3163370"/>
              <a:gd name="connsiteY2-352" fmla="*/ 163479 h 163479"/>
              <a:gd name="connsiteX3-353" fmla="*/ 0 w 3163370"/>
              <a:gd name="connsiteY3-354" fmla="*/ 114829 h 163479"/>
              <a:gd name="connsiteX0-355" fmla="*/ 0 w 3089751"/>
              <a:gd name="connsiteY0-356" fmla="*/ 129839 h 178489"/>
              <a:gd name="connsiteX1-357" fmla="*/ 2966432 w 3089751"/>
              <a:gd name="connsiteY1-358" fmla="*/ 46708 h 178489"/>
              <a:gd name="connsiteX2-359" fmla="*/ 2676762 w 3089751"/>
              <a:gd name="connsiteY2-360" fmla="*/ 178489 h 178489"/>
              <a:gd name="connsiteX3-361" fmla="*/ 0 w 3089751"/>
              <a:gd name="connsiteY3-362" fmla="*/ 129839 h 178489"/>
              <a:gd name="connsiteX0-363" fmla="*/ 0 w 3089751"/>
              <a:gd name="connsiteY0-364" fmla="*/ 150843 h 199493"/>
              <a:gd name="connsiteX1-365" fmla="*/ 2966432 w 3089751"/>
              <a:gd name="connsiteY1-366" fmla="*/ 67712 h 199493"/>
              <a:gd name="connsiteX2-367" fmla="*/ 2676762 w 3089751"/>
              <a:gd name="connsiteY2-368" fmla="*/ 199493 h 199493"/>
              <a:gd name="connsiteX3-369" fmla="*/ 0 w 3089751"/>
              <a:gd name="connsiteY3-370" fmla="*/ 150843 h 199493"/>
              <a:gd name="connsiteX0-371" fmla="*/ 0 w 3089751"/>
              <a:gd name="connsiteY0-372" fmla="*/ 156747 h 205397"/>
              <a:gd name="connsiteX1-373" fmla="*/ 2966432 w 3089751"/>
              <a:gd name="connsiteY1-374" fmla="*/ 73616 h 205397"/>
              <a:gd name="connsiteX2-375" fmla="*/ 2676762 w 3089751"/>
              <a:gd name="connsiteY2-376" fmla="*/ 205397 h 205397"/>
              <a:gd name="connsiteX3-377" fmla="*/ 0 w 3089751"/>
              <a:gd name="connsiteY3-378" fmla="*/ 156747 h 205397"/>
              <a:gd name="connsiteX0-379" fmla="*/ 0 w 3089751"/>
              <a:gd name="connsiteY0-380" fmla="*/ 156747 h 205397"/>
              <a:gd name="connsiteX1-381" fmla="*/ 2966432 w 3089751"/>
              <a:gd name="connsiteY1-382" fmla="*/ 73616 h 205397"/>
              <a:gd name="connsiteX2-383" fmla="*/ 2676762 w 3089751"/>
              <a:gd name="connsiteY2-384" fmla="*/ 205397 h 205397"/>
              <a:gd name="connsiteX3-385" fmla="*/ 0 w 3089751"/>
              <a:gd name="connsiteY3-386" fmla="*/ 156747 h 205397"/>
              <a:gd name="connsiteX0-387" fmla="*/ 0 w 3052522"/>
              <a:gd name="connsiteY0-388" fmla="*/ 145792 h 194442"/>
              <a:gd name="connsiteX1-389" fmla="*/ 2966432 w 3052522"/>
              <a:gd name="connsiteY1-390" fmla="*/ 62661 h 194442"/>
              <a:gd name="connsiteX2-391" fmla="*/ 2676762 w 3052522"/>
              <a:gd name="connsiteY2-392" fmla="*/ 194442 h 194442"/>
              <a:gd name="connsiteX3-393" fmla="*/ 0 w 3052522"/>
              <a:gd name="connsiteY3-394" fmla="*/ 145792 h 194442"/>
              <a:gd name="connsiteX0-395" fmla="*/ 0 w 3025531"/>
              <a:gd name="connsiteY0-396" fmla="*/ 142730 h 191380"/>
              <a:gd name="connsiteX1-397" fmla="*/ 2966432 w 3025531"/>
              <a:gd name="connsiteY1-398" fmla="*/ 59599 h 191380"/>
              <a:gd name="connsiteX2-399" fmla="*/ 2676762 w 3025531"/>
              <a:gd name="connsiteY2-400" fmla="*/ 191380 h 191380"/>
              <a:gd name="connsiteX3-401" fmla="*/ 0 w 3025531"/>
              <a:gd name="connsiteY3-402" fmla="*/ 142730 h 191380"/>
              <a:gd name="connsiteX0-403" fmla="*/ 0 w 3188977"/>
              <a:gd name="connsiteY0-404" fmla="*/ 99150 h 147800"/>
              <a:gd name="connsiteX1-405" fmla="*/ 3172592 w 3188977"/>
              <a:gd name="connsiteY1-406" fmla="*/ 73436 h 147800"/>
              <a:gd name="connsiteX2-407" fmla="*/ 2676762 w 3188977"/>
              <a:gd name="connsiteY2-408" fmla="*/ 147800 h 147800"/>
              <a:gd name="connsiteX3-409" fmla="*/ 0 w 3188977"/>
              <a:gd name="connsiteY3-410" fmla="*/ 99150 h 147800"/>
              <a:gd name="connsiteX0-411" fmla="*/ 0 w 3235611"/>
              <a:gd name="connsiteY0-412" fmla="*/ 85115 h 133765"/>
              <a:gd name="connsiteX1-413" fmla="*/ 3172592 w 3235611"/>
              <a:gd name="connsiteY1-414" fmla="*/ 59401 h 133765"/>
              <a:gd name="connsiteX2-415" fmla="*/ 2676762 w 3235611"/>
              <a:gd name="connsiteY2-416" fmla="*/ 133765 h 133765"/>
              <a:gd name="connsiteX3-417" fmla="*/ 0 w 3235611"/>
              <a:gd name="connsiteY3-418" fmla="*/ 85115 h 133765"/>
              <a:gd name="connsiteX0-419" fmla="*/ 0 w 3235611"/>
              <a:gd name="connsiteY0-420" fmla="*/ 75251 h 123901"/>
              <a:gd name="connsiteX1-421" fmla="*/ 3172592 w 3235611"/>
              <a:gd name="connsiteY1-422" fmla="*/ 49537 h 123901"/>
              <a:gd name="connsiteX2-423" fmla="*/ 2676762 w 3235611"/>
              <a:gd name="connsiteY2-424" fmla="*/ 123901 h 123901"/>
              <a:gd name="connsiteX3-425" fmla="*/ 0 w 3235611"/>
              <a:gd name="connsiteY3-426" fmla="*/ 75251 h 123901"/>
              <a:gd name="connsiteX0-427" fmla="*/ 0 w 3321493"/>
              <a:gd name="connsiteY0-428" fmla="*/ 71600 h 120250"/>
              <a:gd name="connsiteX1-429" fmla="*/ 3172592 w 3321493"/>
              <a:gd name="connsiteY1-430" fmla="*/ 45886 h 120250"/>
              <a:gd name="connsiteX2-431" fmla="*/ 2676762 w 3321493"/>
              <a:gd name="connsiteY2-432" fmla="*/ 120250 h 120250"/>
              <a:gd name="connsiteX3-433" fmla="*/ 0 w 3321493"/>
              <a:gd name="connsiteY3-434" fmla="*/ 71600 h 120250"/>
              <a:gd name="connsiteX0-435" fmla="*/ 0 w 3321493"/>
              <a:gd name="connsiteY0-436" fmla="*/ 71600 h 120250"/>
              <a:gd name="connsiteX1-437" fmla="*/ 3172592 w 3321493"/>
              <a:gd name="connsiteY1-438" fmla="*/ 45886 h 120250"/>
              <a:gd name="connsiteX2-439" fmla="*/ 2676762 w 3321493"/>
              <a:gd name="connsiteY2-440" fmla="*/ 120250 h 120250"/>
              <a:gd name="connsiteX3-441" fmla="*/ 0 w 3321493"/>
              <a:gd name="connsiteY3-442" fmla="*/ 71600 h 120250"/>
              <a:gd name="connsiteX0-443" fmla="*/ 0 w 3182870"/>
              <a:gd name="connsiteY0-444" fmla="*/ 71600 h 120250"/>
              <a:gd name="connsiteX1-445" fmla="*/ 3172592 w 3182870"/>
              <a:gd name="connsiteY1-446" fmla="*/ 45886 h 120250"/>
              <a:gd name="connsiteX2-447" fmla="*/ 2676762 w 3182870"/>
              <a:gd name="connsiteY2-448" fmla="*/ 120250 h 120250"/>
              <a:gd name="connsiteX3-449" fmla="*/ 0 w 3182870"/>
              <a:gd name="connsiteY3-450" fmla="*/ 71600 h 120250"/>
              <a:gd name="connsiteX0-451" fmla="*/ 0 w 3180217"/>
              <a:gd name="connsiteY0-452" fmla="*/ 71600 h 120250"/>
              <a:gd name="connsiteX1-453" fmla="*/ 3172592 w 3180217"/>
              <a:gd name="connsiteY1-454" fmla="*/ 45886 h 120250"/>
              <a:gd name="connsiteX2-455" fmla="*/ 2676762 w 3180217"/>
              <a:gd name="connsiteY2-456" fmla="*/ 120250 h 120250"/>
              <a:gd name="connsiteX3-457" fmla="*/ 0 w 3180217"/>
              <a:gd name="connsiteY3-458" fmla="*/ 71600 h 120250"/>
              <a:gd name="connsiteX0-459" fmla="*/ 0 w 3180217"/>
              <a:gd name="connsiteY0-460" fmla="*/ 72622 h 121272"/>
              <a:gd name="connsiteX1-461" fmla="*/ 3172592 w 3180217"/>
              <a:gd name="connsiteY1-462" fmla="*/ 46908 h 121272"/>
              <a:gd name="connsiteX2-463" fmla="*/ 2676762 w 3180217"/>
              <a:gd name="connsiteY2-464" fmla="*/ 121272 h 121272"/>
              <a:gd name="connsiteX3-465" fmla="*/ 0 w 3180217"/>
              <a:gd name="connsiteY3-466" fmla="*/ 72622 h 121272"/>
              <a:gd name="connsiteX0-467" fmla="*/ 0 w 3180217"/>
              <a:gd name="connsiteY0-468" fmla="*/ 86523 h 135173"/>
              <a:gd name="connsiteX1-469" fmla="*/ 3172592 w 3180217"/>
              <a:gd name="connsiteY1-470" fmla="*/ 60809 h 135173"/>
              <a:gd name="connsiteX2-471" fmla="*/ 2676762 w 3180217"/>
              <a:gd name="connsiteY2-472" fmla="*/ 135173 h 135173"/>
              <a:gd name="connsiteX3-473" fmla="*/ 0 w 3180217"/>
              <a:gd name="connsiteY3-474" fmla="*/ 86523 h 135173"/>
              <a:gd name="connsiteX0-475" fmla="*/ 0 w 3173953"/>
              <a:gd name="connsiteY0-476" fmla="*/ 86523 h 135173"/>
              <a:gd name="connsiteX1-477" fmla="*/ 3172592 w 3173953"/>
              <a:gd name="connsiteY1-478" fmla="*/ 60809 h 135173"/>
              <a:gd name="connsiteX2-479" fmla="*/ 2676762 w 3173953"/>
              <a:gd name="connsiteY2-480" fmla="*/ 135173 h 135173"/>
              <a:gd name="connsiteX3-481" fmla="*/ 0 w 3173953"/>
              <a:gd name="connsiteY3-482" fmla="*/ 86523 h 135173"/>
              <a:gd name="connsiteX0-483" fmla="*/ 0 w 3172593"/>
              <a:gd name="connsiteY0-484" fmla="*/ 86523 h 135173"/>
              <a:gd name="connsiteX1-485" fmla="*/ 3172592 w 3172593"/>
              <a:gd name="connsiteY1-486" fmla="*/ 60809 h 135173"/>
              <a:gd name="connsiteX2-487" fmla="*/ 2676762 w 3172593"/>
              <a:gd name="connsiteY2-488" fmla="*/ 135173 h 135173"/>
              <a:gd name="connsiteX3-489" fmla="*/ 0 w 3172593"/>
              <a:gd name="connsiteY3-490" fmla="*/ 86523 h 135173"/>
              <a:gd name="connsiteX0-491" fmla="*/ 0 w 3175966"/>
              <a:gd name="connsiteY0-492" fmla="*/ 86523 h 135173"/>
              <a:gd name="connsiteX1-493" fmla="*/ 3172592 w 3175966"/>
              <a:gd name="connsiteY1-494" fmla="*/ 60809 h 135173"/>
              <a:gd name="connsiteX2-495" fmla="*/ 2676762 w 3175966"/>
              <a:gd name="connsiteY2-496" fmla="*/ 135173 h 135173"/>
              <a:gd name="connsiteX3-497" fmla="*/ 0 w 3175966"/>
              <a:gd name="connsiteY3-498" fmla="*/ 86523 h 135173"/>
              <a:gd name="connsiteX0-499" fmla="*/ 0 w 3172593"/>
              <a:gd name="connsiteY0-500" fmla="*/ 86523 h 135173"/>
              <a:gd name="connsiteX1-501" fmla="*/ 3172592 w 3172593"/>
              <a:gd name="connsiteY1-502" fmla="*/ 60809 h 135173"/>
              <a:gd name="connsiteX2-503" fmla="*/ 2676762 w 3172593"/>
              <a:gd name="connsiteY2-504" fmla="*/ 135173 h 135173"/>
              <a:gd name="connsiteX3-505" fmla="*/ 0 w 3172593"/>
              <a:gd name="connsiteY3-506" fmla="*/ 86523 h 135173"/>
              <a:gd name="connsiteX0-507" fmla="*/ 0 w 3172640"/>
              <a:gd name="connsiteY0-508" fmla="*/ 28813 h 77463"/>
              <a:gd name="connsiteX1-509" fmla="*/ 3172592 w 3172640"/>
              <a:gd name="connsiteY1-510" fmla="*/ 3099 h 77463"/>
              <a:gd name="connsiteX2-511" fmla="*/ 2676762 w 3172640"/>
              <a:gd name="connsiteY2-512" fmla="*/ 77463 h 77463"/>
              <a:gd name="connsiteX3-513" fmla="*/ 0 w 3172640"/>
              <a:gd name="connsiteY3-514" fmla="*/ 28813 h 77463"/>
              <a:gd name="connsiteX0-515" fmla="*/ 0 w 3187101"/>
              <a:gd name="connsiteY0-516" fmla="*/ 30083 h 78733"/>
              <a:gd name="connsiteX1-517" fmla="*/ 3172592 w 3187101"/>
              <a:gd name="connsiteY1-518" fmla="*/ 4369 h 78733"/>
              <a:gd name="connsiteX2-519" fmla="*/ 2676762 w 3187101"/>
              <a:gd name="connsiteY2-520" fmla="*/ 78733 h 78733"/>
              <a:gd name="connsiteX3-521" fmla="*/ 0 w 3187101"/>
              <a:gd name="connsiteY3-522" fmla="*/ 30083 h 78733"/>
              <a:gd name="connsiteX0-523" fmla="*/ 0 w 3187101"/>
              <a:gd name="connsiteY0-524" fmla="*/ 88998 h 137648"/>
              <a:gd name="connsiteX1-525" fmla="*/ 3172592 w 3187101"/>
              <a:gd name="connsiteY1-526" fmla="*/ 63284 h 137648"/>
              <a:gd name="connsiteX2-527" fmla="*/ 2676762 w 3187101"/>
              <a:gd name="connsiteY2-528" fmla="*/ 137648 h 137648"/>
              <a:gd name="connsiteX3-529" fmla="*/ 0 w 3187101"/>
              <a:gd name="connsiteY3-530" fmla="*/ 88998 h 137648"/>
              <a:gd name="connsiteX0-531" fmla="*/ 0 w 3177312"/>
              <a:gd name="connsiteY0-532" fmla="*/ 91131 h 139781"/>
              <a:gd name="connsiteX1-533" fmla="*/ 3172592 w 3177312"/>
              <a:gd name="connsiteY1-534" fmla="*/ 65417 h 139781"/>
              <a:gd name="connsiteX2-535" fmla="*/ 2676762 w 3177312"/>
              <a:gd name="connsiteY2-536" fmla="*/ 139781 h 139781"/>
              <a:gd name="connsiteX3-537" fmla="*/ 0 w 3177312"/>
              <a:gd name="connsiteY3-538" fmla="*/ 91131 h 139781"/>
              <a:gd name="connsiteX0-539" fmla="*/ 0 w 3177312"/>
              <a:gd name="connsiteY0-540" fmla="*/ 72009 h 120659"/>
              <a:gd name="connsiteX1-541" fmla="*/ 3172592 w 3177312"/>
              <a:gd name="connsiteY1-542" fmla="*/ 46295 h 120659"/>
              <a:gd name="connsiteX2-543" fmla="*/ 2676762 w 3177312"/>
              <a:gd name="connsiteY2-544" fmla="*/ 120659 h 120659"/>
              <a:gd name="connsiteX3-545" fmla="*/ 0 w 3177312"/>
              <a:gd name="connsiteY3-546" fmla="*/ 72009 h 120659"/>
            </a:gdLst>
            <a:ahLst/>
            <a:cxnLst>
              <a:cxn ang="0">
                <a:pos x="connsiteX0-1" y="connsiteY0-2"/>
              </a:cxn>
              <a:cxn ang="0">
                <a:pos x="connsiteX1-3" y="connsiteY1-4"/>
              </a:cxn>
              <a:cxn ang="0">
                <a:pos x="connsiteX2-5" y="connsiteY2-6"/>
              </a:cxn>
              <a:cxn ang="0">
                <a:pos x="connsiteX3-7" y="connsiteY3-8"/>
              </a:cxn>
            </a:cxnLst>
            <a:rect l="l" t="t" r="r" b="b"/>
            <a:pathLst>
              <a:path w="3177312" h="120659">
                <a:moveTo>
                  <a:pt x="0" y="72009"/>
                </a:moveTo>
                <a:cubicBezTo>
                  <a:pt x="3051657" y="-58194"/>
                  <a:pt x="3142498" y="23416"/>
                  <a:pt x="3172592" y="46295"/>
                </a:cubicBezTo>
                <a:cubicBezTo>
                  <a:pt x="3202686" y="69174"/>
                  <a:pt x="3094835" y="119254"/>
                  <a:pt x="2676762" y="120659"/>
                </a:cubicBezTo>
                <a:lnTo>
                  <a:pt x="0" y="72009"/>
                </a:lnTo>
                <a:close/>
              </a:path>
            </a:pathLst>
          </a:custGeom>
          <a:solidFill>
            <a:schemeClr val="accent4">
              <a:alpha val="80000"/>
            </a:schemeClr>
          </a:solidFill>
          <a:ln w="12700">
            <a:noFill/>
          </a:ln>
          <a:effectLst/>
          <a:scene3d>
            <a:camera prst="perspectiveFront" fov="0">
              <a:rot lat="0" lon="0" rev="0"/>
            </a:camera>
            <a:lightRig rig="threePt" dir="t"/>
          </a:scene3d>
        </p:spPr>
        <p:style>
          <a:lnRef idx="1">
            <a:schemeClr val="accent1"/>
          </a:lnRef>
          <a:fillRef idx="3">
            <a:schemeClr val="accent1"/>
          </a:fillRef>
          <a:effectRef idx="2">
            <a:schemeClr val="accent1"/>
          </a:effectRef>
          <a:fontRef idx="minor">
            <a:schemeClr val="lt1"/>
          </a:fontRef>
        </p:style>
        <p:txBody>
          <a:bodyPr anchor="ctr"/>
          <a:p>
            <a:pPr algn="ctr"/>
            <a:endParaRPr>
              <a:latin typeface="微软雅黑" panose="020B0503020204020204" charset="-122"/>
              <a:ea typeface="微软雅黑" panose="020B0503020204020204" charset="-122"/>
            </a:endParaRPr>
          </a:p>
        </p:txBody>
      </p:sp>
      <p:sp>
        <p:nvSpPr>
          <p:cNvPr id="47" name="任意多边形: 形状 26"/>
          <p:cNvSpPr/>
          <p:nvPr/>
        </p:nvSpPr>
        <p:spPr>
          <a:xfrm rot="8538102" flipH="1" flipV="1">
            <a:off x="2883535" y="3286125"/>
            <a:ext cx="295910" cy="140970"/>
          </a:xfrm>
          <a:custGeom>
            <a:avLst/>
            <a:gdLst>
              <a:gd name="connsiteX0" fmla="*/ 0 w 2100976"/>
              <a:gd name="connsiteY0" fmla="*/ 114023 h 228045"/>
              <a:gd name="connsiteX1" fmla="*/ 114023 w 2100976"/>
              <a:gd name="connsiteY1" fmla="*/ 0 h 228045"/>
              <a:gd name="connsiteX2" fmla="*/ 1986954 w 2100976"/>
              <a:gd name="connsiteY2" fmla="*/ 0 h 228045"/>
              <a:gd name="connsiteX3" fmla="*/ 2100977 w 2100976"/>
              <a:gd name="connsiteY3" fmla="*/ 114023 h 228045"/>
              <a:gd name="connsiteX4" fmla="*/ 2100976 w 2100976"/>
              <a:gd name="connsiteY4" fmla="*/ 114023 h 228045"/>
              <a:gd name="connsiteX5" fmla="*/ 1986953 w 2100976"/>
              <a:gd name="connsiteY5" fmla="*/ 228046 h 228045"/>
              <a:gd name="connsiteX6" fmla="*/ 114023 w 2100976"/>
              <a:gd name="connsiteY6" fmla="*/ 228045 h 228045"/>
              <a:gd name="connsiteX7" fmla="*/ 0 w 2100976"/>
              <a:gd name="connsiteY7" fmla="*/ 114022 h 228045"/>
              <a:gd name="connsiteX8" fmla="*/ 0 w 2100976"/>
              <a:gd name="connsiteY8" fmla="*/ 114023 h 228045"/>
              <a:gd name="connsiteX0-1" fmla="*/ 0 w 2100977"/>
              <a:gd name="connsiteY0-2" fmla="*/ 114023 h 228046"/>
              <a:gd name="connsiteX1-3" fmla="*/ 1986954 w 2100977"/>
              <a:gd name="connsiteY1-4" fmla="*/ 0 h 228046"/>
              <a:gd name="connsiteX2-5" fmla="*/ 2100977 w 2100977"/>
              <a:gd name="connsiteY2-6" fmla="*/ 114023 h 228046"/>
              <a:gd name="connsiteX3-7" fmla="*/ 2100976 w 2100977"/>
              <a:gd name="connsiteY3-8" fmla="*/ 114023 h 228046"/>
              <a:gd name="connsiteX4-9" fmla="*/ 1986953 w 2100977"/>
              <a:gd name="connsiteY4-10" fmla="*/ 228046 h 228046"/>
              <a:gd name="connsiteX5-11" fmla="*/ 114023 w 2100977"/>
              <a:gd name="connsiteY5-12" fmla="*/ 228045 h 228046"/>
              <a:gd name="connsiteX6-13" fmla="*/ 0 w 2100977"/>
              <a:gd name="connsiteY6-14" fmla="*/ 114022 h 228046"/>
              <a:gd name="connsiteX7-15" fmla="*/ 0 w 2100977"/>
              <a:gd name="connsiteY7-16" fmla="*/ 114023 h 228046"/>
              <a:gd name="connsiteX0-17" fmla="*/ 0 w 2100977"/>
              <a:gd name="connsiteY0-18" fmla="*/ 114023 h 228046"/>
              <a:gd name="connsiteX1-19" fmla="*/ 1986954 w 2100977"/>
              <a:gd name="connsiteY1-20" fmla="*/ 0 h 228046"/>
              <a:gd name="connsiteX2-21" fmla="*/ 2100977 w 2100977"/>
              <a:gd name="connsiteY2-22" fmla="*/ 114023 h 228046"/>
              <a:gd name="connsiteX3-23" fmla="*/ 2100976 w 2100977"/>
              <a:gd name="connsiteY3-24" fmla="*/ 114023 h 228046"/>
              <a:gd name="connsiteX4-25" fmla="*/ 1986953 w 2100977"/>
              <a:gd name="connsiteY4-26" fmla="*/ 228046 h 228046"/>
              <a:gd name="connsiteX5-27" fmla="*/ 0 w 2100977"/>
              <a:gd name="connsiteY5-28" fmla="*/ 114022 h 228046"/>
              <a:gd name="connsiteX6-29" fmla="*/ 0 w 2100977"/>
              <a:gd name="connsiteY6-30" fmla="*/ 114023 h 228046"/>
              <a:gd name="connsiteX0-31" fmla="*/ 0 w 2358947"/>
              <a:gd name="connsiteY0-32" fmla="*/ 128101 h 228046"/>
              <a:gd name="connsiteX1-33" fmla="*/ 2244924 w 2358947"/>
              <a:gd name="connsiteY1-34" fmla="*/ 0 h 228046"/>
              <a:gd name="connsiteX2-35" fmla="*/ 2358947 w 2358947"/>
              <a:gd name="connsiteY2-36" fmla="*/ 114023 h 228046"/>
              <a:gd name="connsiteX3-37" fmla="*/ 2358946 w 2358947"/>
              <a:gd name="connsiteY3-38" fmla="*/ 114023 h 228046"/>
              <a:gd name="connsiteX4-39" fmla="*/ 2244923 w 2358947"/>
              <a:gd name="connsiteY4-40" fmla="*/ 228046 h 228046"/>
              <a:gd name="connsiteX5-41" fmla="*/ 257970 w 2358947"/>
              <a:gd name="connsiteY5-42" fmla="*/ 114022 h 228046"/>
              <a:gd name="connsiteX6-43" fmla="*/ 0 w 2358947"/>
              <a:gd name="connsiteY6-44" fmla="*/ 128101 h 228046"/>
              <a:gd name="connsiteX0-45" fmla="*/ 0 w 2358947"/>
              <a:gd name="connsiteY0-46" fmla="*/ 128101 h 228046"/>
              <a:gd name="connsiteX1-47" fmla="*/ 2244924 w 2358947"/>
              <a:gd name="connsiteY1-48" fmla="*/ 0 h 228046"/>
              <a:gd name="connsiteX2-49" fmla="*/ 2358947 w 2358947"/>
              <a:gd name="connsiteY2-50" fmla="*/ 114023 h 228046"/>
              <a:gd name="connsiteX3-51" fmla="*/ 2358946 w 2358947"/>
              <a:gd name="connsiteY3-52" fmla="*/ 114023 h 228046"/>
              <a:gd name="connsiteX4-53" fmla="*/ 2244923 w 2358947"/>
              <a:gd name="connsiteY4-54" fmla="*/ 228046 h 228046"/>
              <a:gd name="connsiteX5-55" fmla="*/ 0 w 2358947"/>
              <a:gd name="connsiteY5-56" fmla="*/ 128101 h 228046"/>
              <a:gd name="connsiteX0-57" fmla="*/ 0 w 2358947"/>
              <a:gd name="connsiteY0-58" fmla="*/ 128101 h 228046"/>
              <a:gd name="connsiteX1-59" fmla="*/ 2244924 w 2358947"/>
              <a:gd name="connsiteY1-60" fmla="*/ 0 h 228046"/>
              <a:gd name="connsiteX2-61" fmla="*/ 2358947 w 2358947"/>
              <a:gd name="connsiteY2-62" fmla="*/ 114023 h 228046"/>
              <a:gd name="connsiteX3-63" fmla="*/ 2358946 w 2358947"/>
              <a:gd name="connsiteY3-64" fmla="*/ 114023 h 228046"/>
              <a:gd name="connsiteX4-65" fmla="*/ 2244923 w 2358947"/>
              <a:gd name="connsiteY4-66" fmla="*/ 228046 h 228046"/>
              <a:gd name="connsiteX5-67" fmla="*/ 0 w 2358947"/>
              <a:gd name="connsiteY5-68" fmla="*/ 128101 h 228046"/>
              <a:gd name="connsiteX0-69" fmla="*/ 0 w 2349743"/>
              <a:gd name="connsiteY0-70" fmla="*/ 151274 h 228046"/>
              <a:gd name="connsiteX1-71" fmla="*/ 2235720 w 2349743"/>
              <a:gd name="connsiteY1-72" fmla="*/ 0 h 228046"/>
              <a:gd name="connsiteX2-73" fmla="*/ 2349743 w 2349743"/>
              <a:gd name="connsiteY2-74" fmla="*/ 114023 h 228046"/>
              <a:gd name="connsiteX3-75" fmla="*/ 2349742 w 2349743"/>
              <a:gd name="connsiteY3-76" fmla="*/ 114023 h 228046"/>
              <a:gd name="connsiteX4-77" fmla="*/ 2235719 w 2349743"/>
              <a:gd name="connsiteY4-78" fmla="*/ 228046 h 228046"/>
              <a:gd name="connsiteX5-79" fmla="*/ 0 w 2349743"/>
              <a:gd name="connsiteY5-80" fmla="*/ 151274 h 228046"/>
              <a:gd name="connsiteX0-81" fmla="*/ 0 w 2349743"/>
              <a:gd name="connsiteY0-82" fmla="*/ 151274 h 228046"/>
              <a:gd name="connsiteX1-83" fmla="*/ 2235720 w 2349743"/>
              <a:gd name="connsiteY1-84" fmla="*/ 0 h 228046"/>
              <a:gd name="connsiteX2-85" fmla="*/ 2349743 w 2349743"/>
              <a:gd name="connsiteY2-86" fmla="*/ 114023 h 228046"/>
              <a:gd name="connsiteX3-87" fmla="*/ 2349742 w 2349743"/>
              <a:gd name="connsiteY3-88" fmla="*/ 114023 h 228046"/>
              <a:gd name="connsiteX4-89" fmla="*/ 2235719 w 2349743"/>
              <a:gd name="connsiteY4-90" fmla="*/ 228046 h 228046"/>
              <a:gd name="connsiteX5-91" fmla="*/ 0 w 2349743"/>
              <a:gd name="connsiteY5-92" fmla="*/ 151274 h 228046"/>
              <a:gd name="connsiteX0-93" fmla="*/ 0 w 2349743"/>
              <a:gd name="connsiteY0-94" fmla="*/ 151274 h 228046"/>
              <a:gd name="connsiteX1-95" fmla="*/ 2235720 w 2349743"/>
              <a:gd name="connsiteY1-96" fmla="*/ 0 h 228046"/>
              <a:gd name="connsiteX2-97" fmla="*/ 2349743 w 2349743"/>
              <a:gd name="connsiteY2-98" fmla="*/ 114023 h 228046"/>
              <a:gd name="connsiteX3-99" fmla="*/ 2349742 w 2349743"/>
              <a:gd name="connsiteY3-100" fmla="*/ 114023 h 228046"/>
              <a:gd name="connsiteX4-101" fmla="*/ 2235719 w 2349743"/>
              <a:gd name="connsiteY4-102" fmla="*/ 228046 h 228046"/>
              <a:gd name="connsiteX5-103" fmla="*/ 0 w 2349743"/>
              <a:gd name="connsiteY5-104" fmla="*/ 151274 h 228046"/>
              <a:gd name="connsiteX0-105" fmla="*/ 0 w 2349743"/>
              <a:gd name="connsiteY0-106" fmla="*/ 151274 h 228046"/>
              <a:gd name="connsiteX1-107" fmla="*/ 2235720 w 2349743"/>
              <a:gd name="connsiteY1-108" fmla="*/ 0 h 228046"/>
              <a:gd name="connsiteX2-109" fmla="*/ 2349743 w 2349743"/>
              <a:gd name="connsiteY2-110" fmla="*/ 114023 h 228046"/>
              <a:gd name="connsiteX3-111" fmla="*/ 2349742 w 2349743"/>
              <a:gd name="connsiteY3-112" fmla="*/ 114023 h 228046"/>
              <a:gd name="connsiteX4-113" fmla="*/ 2235719 w 2349743"/>
              <a:gd name="connsiteY4-114" fmla="*/ 228046 h 228046"/>
              <a:gd name="connsiteX5-115" fmla="*/ 0 w 2349743"/>
              <a:gd name="connsiteY5-116" fmla="*/ 151274 h 228046"/>
              <a:gd name="connsiteX0-117" fmla="*/ 0 w 2349743"/>
              <a:gd name="connsiteY0-118" fmla="*/ 151274 h 228046"/>
              <a:gd name="connsiteX1-119" fmla="*/ 2235720 w 2349743"/>
              <a:gd name="connsiteY1-120" fmla="*/ 0 h 228046"/>
              <a:gd name="connsiteX2-121" fmla="*/ 2349743 w 2349743"/>
              <a:gd name="connsiteY2-122" fmla="*/ 114023 h 228046"/>
              <a:gd name="connsiteX3-123" fmla="*/ 2349742 w 2349743"/>
              <a:gd name="connsiteY3-124" fmla="*/ 114023 h 228046"/>
              <a:gd name="connsiteX4-125" fmla="*/ 2235719 w 2349743"/>
              <a:gd name="connsiteY4-126" fmla="*/ 228046 h 228046"/>
              <a:gd name="connsiteX5-127" fmla="*/ 0 w 2349743"/>
              <a:gd name="connsiteY5-128" fmla="*/ 151274 h 228046"/>
              <a:gd name="connsiteX0-129" fmla="*/ 0 w 2349743"/>
              <a:gd name="connsiteY0-130" fmla="*/ 151274 h 228046"/>
              <a:gd name="connsiteX1-131" fmla="*/ 2235720 w 2349743"/>
              <a:gd name="connsiteY1-132" fmla="*/ 0 h 228046"/>
              <a:gd name="connsiteX2-133" fmla="*/ 2349743 w 2349743"/>
              <a:gd name="connsiteY2-134" fmla="*/ 114023 h 228046"/>
              <a:gd name="connsiteX3-135" fmla="*/ 2349742 w 2349743"/>
              <a:gd name="connsiteY3-136" fmla="*/ 114023 h 228046"/>
              <a:gd name="connsiteX4-137" fmla="*/ 2235719 w 2349743"/>
              <a:gd name="connsiteY4-138" fmla="*/ 228046 h 228046"/>
              <a:gd name="connsiteX5-139" fmla="*/ 169080 w 2349743"/>
              <a:gd name="connsiteY5-140" fmla="*/ 159781 h 228046"/>
              <a:gd name="connsiteX6-141" fmla="*/ 0 w 2349743"/>
              <a:gd name="connsiteY6-142" fmla="*/ 151274 h 228046"/>
              <a:gd name="connsiteX0-143" fmla="*/ 5908 w 2355651"/>
              <a:gd name="connsiteY0-144" fmla="*/ 151274 h 228046"/>
              <a:gd name="connsiteX1-145" fmla="*/ 2241628 w 2355651"/>
              <a:gd name="connsiteY1-146" fmla="*/ 0 h 228046"/>
              <a:gd name="connsiteX2-147" fmla="*/ 2355651 w 2355651"/>
              <a:gd name="connsiteY2-148" fmla="*/ 114023 h 228046"/>
              <a:gd name="connsiteX3-149" fmla="*/ 2355650 w 2355651"/>
              <a:gd name="connsiteY3-150" fmla="*/ 114023 h 228046"/>
              <a:gd name="connsiteX4-151" fmla="*/ 2241627 w 2355651"/>
              <a:gd name="connsiteY4-152" fmla="*/ 228046 h 228046"/>
              <a:gd name="connsiteX5-153" fmla="*/ 0 w 2355651"/>
              <a:gd name="connsiteY5-154" fmla="*/ 176519 h 228046"/>
              <a:gd name="connsiteX6-155" fmla="*/ 5908 w 2355651"/>
              <a:gd name="connsiteY6-156" fmla="*/ 151274 h 228046"/>
              <a:gd name="connsiteX0-157" fmla="*/ 0 w 2355651"/>
              <a:gd name="connsiteY0-158" fmla="*/ 176519 h 228046"/>
              <a:gd name="connsiteX1-159" fmla="*/ 2241628 w 2355651"/>
              <a:gd name="connsiteY1-160" fmla="*/ 0 h 228046"/>
              <a:gd name="connsiteX2-161" fmla="*/ 2355651 w 2355651"/>
              <a:gd name="connsiteY2-162" fmla="*/ 114023 h 228046"/>
              <a:gd name="connsiteX3-163" fmla="*/ 2355650 w 2355651"/>
              <a:gd name="connsiteY3-164" fmla="*/ 114023 h 228046"/>
              <a:gd name="connsiteX4-165" fmla="*/ 2241627 w 2355651"/>
              <a:gd name="connsiteY4-166" fmla="*/ 228046 h 228046"/>
              <a:gd name="connsiteX5-167" fmla="*/ 0 w 2355651"/>
              <a:gd name="connsiteY5-168" fmla="*/ 176519 h 228046"/>
              <a:gd name="connsiteX0-169" fmla="*/ 0 w 2720008"/>
              <a:gd name="connsiteY0-170" fmla="*/ 165539 h 228046"/>
              <a:gd name="connsiteX1-171" fmla="*/ 2605985 w 2720008"/>
              <a:gd name="connsiteY1-172" fmla="*/ 0 h 228046"/>
              <a:gd name="connsiteX2-173" fmla="*/ 2720008 w 2720008"/>
              <a:gd name="connsiteY2-174" fmla="*/ 114023 h 228046"/>
              <a:gd name="connsiteX3-175" fmla="*/ 2720007 w 2720008"/>
              <a:gd name="connsiteY3-176" fmla="*/ 114023 h 228046"/>
              <a:gd name="connsiteX4-177" fmla="*/ 2605984 w 2720008"/>
              <a:gd name="connsiteY4-178" fmla="*/ 228046 h 228046"/>
              <a:gd name="connsiteX5-179" fmla="*/ 0 w 2720008"/>
              <a:gd name="connsiteY5-180" fmla="*/ 165539 h 228046"/>
              <a:gd name="connsiteX0-181" fmla="*/ 0 w 2841245"/>
              <a:gd name="connsiteY0-182" fmla="*/ 239892 h 302399"/>
              <a:gd name="connsiteX1-183" fmla="*/ 2827268 w 2841245"/>
              <a:gd name="connsiteY1-184" fmla="*/ 0 h 302399"/>
              <a:gd name="connsiteX2-185" fmla="*/ 2720008 w 2841245"/>
              <a:gd name="connsiteY2-186" fmla="*/ 188376 h 302399"/>
              <a:gd name="connsiteX3-187" fmla="*/ 2720007 w 2841245"/>
              <a:gd name="connsiteY3-188" fmla="*/ 188376 h 302399"/>
              <a:gd name="connsiteX4-189" fmla="*/ 2605984 w 2841245"/>
              <a:gd name="connsiteY4-190" fmla="*/ 302399 h 302399"/>
              <a:gd name="connsiteX5-191" fmla="*/ 0 w 2841245"/>
              <a:gd name="connsiteY5-192" fmla="*/ 239892 h 302399"/>
              <a:gd name="connsiteX0-193" fmla="*/ 0 w 2841245"/>
              <a:gd name="connsiteY0-194" fmla="*/ 239892 h 302399"/>
              <a:gd name="connsiteX1-195" fmla="*/ 2827268 w 2841245"/>
              <a:gd name="connsiteY1-196" fmla="*/ 0 h 302399"/>
              <a:gd name="connsiteX2-197" fmla="*/ 2720008 w 2841245"/>
              <a:gd name="connsiteY2-198" fmla="*/ 188376 h 302399"/>
              <a:gd name="connsiteX3-199" fmla="*/ 2605984 w 2841245"/>
              <a:gd name="connsiteY3-200" fmla="*/ 302399 h 302399"/>
              <a:gd name="connsiteX4-201" fmla="*/ 0 w 2841245"/>
              <a:gd name="connsiteY4-202" fmla="*/ 239892 h 302399"/>
              <a:gd name="connsiteX0-203" fmla="*/ 0 w 3072804"/>
              <a:gd name="connsiteY0-204" fmla="*/ 239892 h 302399"/>
              <a:gd name="connsiteX1-205" fmla="*/ 2827268 w 3072804"/>
              <a:gd name="connsiteY1-206" fmla="*/ 0 h 302399"/>
              <a:gd name="connsiteX2-207" fmla="*/ 2605984 w 3072804"/>
              <a:gd name="connsiteY2-208" fmla="*/ 302399 h 302399"/>
              <a:gd name="connsiteX3-209" fmla="*/ 0 w 3072804"/>
              <a:gd name="connsiteY3-210" fmla="*/ 239892 h 302399"/>
              <a:gd name="connsiteX0-211" fmla="*/ 0 w 3072804"/>
              <a:gd name="connsiteY0-212" fmla="*/ 240284 h 302791"/>
              <a:gd name="connsiteX1-213" fmla="*/ 2827268 w 3072804"/>
              <a:gd name="connsiteY1-214" fmla="*/ 392 h 302791"/>
              <a:gd name="connsiteX2-215" fmla="*/ 2605984 w 3072804"/>
              <a:gd name="connsiteY2-216" fmla="*/ 302791 h 302791"/>
              <a:gd name="connsiteX3-217" fmla="*/ 0 w 3072804"/>
              <a:gd name="connsiteY3-218" fmla="*/ 240284 h 302791"/>
              <a:gd name="connsiteX0-219" fmla="*/ 0 w 3072804"/>
              <a:gd name="connsiteY0-220" fmla="*/ 240284 h 302791"/>
              <a:gd name="connsiteX1-221" fmla="*/ 2827268 w 3072804"/>
              <a:gd name="connsiteY1-222" fmla="*/ 392 h 302791"/>
              <a:gd name="connsiteX2-223" fmla="*/ 2605984 w 3072804"/>
              <a:gd name="connsiteY2-224" fmla="*/ 302791 h 302791"/>
              <a:gd name="connsiteX3-225" fmla="*/ 0 w 3072804"/>
              <a:gd name="connsiteY3-226" fmla="*/ 240284 h 302791"/>
              <a:gd name="connsiteX0-227" fmla="*/ 0 w 3193453"/>
              <a:gd name="connsiteY0-228" fmla="*/ 277825 h 340332"/>
              <a:gd name="connsiteX1-229" fmla="*/ 2827268 w 3193453"/>
              <a:gd name="connsiteY1-230" fmla="*/ 37933 h 340332"/>
              <a:gd name="connsiteX2-231" fmla="*/ 2605984 w 3193453"/>
              <a:gd name="connsiteY2-232" fmla="*/ 340332 h 340332"/>
              <a:gd name="connsiteX3-233" fmla="*/ 0 w 3193453"/>
              <a:gd name="connsiteY3-234" fmla="*/ 277825 h 340332"/>
              <a:gd name="connsiteX0-235" fmla="*/ 0 w 3193453"/>
              <a:gd name="connsiteY0-236" fmla="*/ 287503 h 350010"/>
              <a:gd name="connsiteX1-237" fmla="*/ 2827268 w 3193453"/>
              <a:gd name="connsiteY1-238" fmla="*/ 47611 h 350010"/>
              <a:gd name="connsiteX2-239" fmla="*/ 2605984 w 3193453"/>
              <a:gd name="connsiteY2-240" fmla="*/ 350010 h 350010"/>
              <a:gd name="connsiteX3-241" fmla="*/ 0 w 3193453"/>
              <a:gd name="connsiteY3-242" fmla="*/ 287503 h 350010"/>
              <a:gd name="connsiteX0-243" fmla="*/ 0 w 3334826"/>
              <a:gd name="connsiteY0-244" fmla="*/ 266759 h 329266"/>
              <a:gd name="connsiteX1-245" fmla="*/ 3021755 w 3334826"/>
              <a:gd name="connsiteY1-246" fmla="*/ 50870 h 329266"/>
              <a:gd name="connsiteX2-247" fmla="*/ 2605984 w 3334826"/>
              <a:gd name="connsiteY2-248" fmla="*/ 329266 h 329266"/>
              <a:gd name="connsiteX3-249" fmla="*/ 0 w 3334826"/>
              <a:gd name="connsiteY3-250" fmla="*/ 266759 h 329266"/>
              <a:gd name="connsiteX0-251" fmla="*/ 0 w 3176492"/>
              <a:gd name="connsiteY0-252" fmla="*/ 243032 h 305539"/>
              <a:gd name="connsiteX1-253" fmla="*/ 3021755 w 3176492"/>
              <a:gd name="connsiteY1-254" fmla="*/ 27143 h 305539"/>
              <a:gd name="connsiteX2-255" fmla="*/ 2605984 w 3176492"/>
              <a:gd name="connsiteY2-256" fmla="*/ 305539 h 305539"/>
              <a:gd name="connsiteX3-257" fmla="*/ 0 w 3176492"/>
              <a:gd name="connsiteY3-258" fmla="*/ 243032 h 305539"/>
              <a:gd name="connsiteX0-259" fmla="*/ 0 w 3176492"/>
              <a:gd name="connsiteY0-260" fmla="*/ 240965 h 303472"/>
              <a:gd name="connsiteX1-261" fmla="*/ 3021755 w 3176492"/>
              <a:gd name="connsiteY1-262" fmla="*/ 25076 h 303472"/>
              <a:gd name="connsiteX2-263" fmla="*/ 2605984 w 3176492"/>
              <a:gd name="connsiteY2-264" fmla="*/ 303472 h 303472"/>
              <a:gd name="connsiteX3-265" fmla="*/ 0 w 3176492"/>
              <a:gd name="connsiteY3-266" fmla="*/ 240965 h 303472"/>
              <a:gd name="connsiteX0-267" fmla="*/ 0 w 3176815"/>
              <a:gd name="connsiteY0-268" fmla="*/ 269763 h 332270"/>
              <a:gd name="connsiteX1-269" fmla="*/ 3021755 w 3176815"/>
              <a:gd name="connsiteY1-270" fmla="*/ 53874 h 332270"/>
              <a:gd name="connsiteX2-271" fmla="*/ 2605984 w 3176815"/>
              <a:gd name="connsiteY2-272" fmla="*/ 332270 h 332270"/>
              <a:gd name="connsiteX3-273" fmla="*/ 0 w 3176815"/>
              <a:gd name="connsiteY3-274" fmla="*/ 269763 h 332270"/>
              <a:gd name="connsiteX0-275" fmla="*/ 0 w 3176815"/>
              <a:gd name="connsiteY0-276" fmla="*/ 278240 h 340747"/>
              <a:gd name="connsiteX1-277" fmla="*/ 3021755 w 3176815"/>
              <a:gd name="connsiteY1-278" fmla="*/ 62351 h 340747"/>
              <a:gd name="connsiteX2-279" fmla="*/ 2605984 w 3176815"/>
              <a:gd name="connsiteY2-280" fmla="*/ 340747 h 340747"/>
              <a:gd name="connsiteX3-281" fmla="*/ 0 w 3176815"/>
              <a:gd name="connsiteY3-282" fmla="*/ 278240 h 340747"/>
            </a:gdLst>
            <a:ahLst/>
            <a:cxnLst>
              <a:cxn ang="0">
                <a:pos x="connsiteX0-1" y="connsiteY0-2"/>
              </a:cxn>
              <a:cxn ang="0">
                <a:pos x="connsiteX1-3" y="connsiteY1-4"/>
              </a:cxn>
              <a:cxn ang="0">
                <a:pos x="connsiteX2-5" y="connsiteY2-6"/>
              </a:cxn>
              <a:cxn ang="0">
                <a:pos x="connsiteX3-7" y="connsiteY3-8"/>
              </a:cxn>
            </a:cxnLst>
            <a:rect l="l" t="t" r="r" b="b"/>
            <a:pathLst>
              <a:path w="3176815" h="340747">
                <a:moveTo>
                  <a:pt x="0" y="278240"/>
                </a:moveTo>
                <a:cubicBezTo>
                  <a:pt x="983424" y="157372"/>
                  <a:pt x="2274274" y="-124743"/>
                  <a:pt x="3021755" y="62351"/>
                </a:cubicBezTo>
                <a:cubicBezTo>
                  <a:pt x="3374958" y="150758"/>
                  <a:pt x="3077195" y="300765"/>
                  <a:pt x="2605984" y="340747"/>
                </a:cubicBezTo>
                <a:lnTo>
                  <a:pt x="0" y="278240"/>
                </a:lnTo>
                <a:close/>
              </a:path>
            </a:pathLst>
          </a:custGeom>
          <a:solidFill>
            <a:schemeClr val="accent4">
              <a:alpha val="94000"/>
            </a:schemeClr>
          </a:solidFill>
          <a:ln w="12700">
            <a:noFill/>
          </a:ln>
          <a:effectLst/>
          <a:scene3d>
            <a:camera prst="perspectiveFront" fov="0">
              <a:rot lat="0" lon="0" rev="0"/>
            </a:camera>
            <a:lightRig rig="threePt" dir="t"/>
          </a:scene3d>
        </p:spPr>
        <p:style>
          <a:lnRef idx="1">
            <a:schemeClr val="accent1"/>
          </a:lnRef>
          <a:fillRef idx="3">
            <a:schemeClr val="accent1"/>
          </a:fillRef>
          <a:effectRef idx="2">
            <a:schemeClr val="accent1"/>
          </a:effectRef>
          <a:fontRef idx="minor">
            <a:schemeClr val="lt1"/>
          </a:fontRef>
        </p:style>
        <p:txBody>
          <a:bodyPr anchor="ctr"/>
          <a:p>
            <a:pPr algn="ctr"/>
            <a:endParaRPr>
              <a:latin typeface="微软雅黑" panose="020B0503020204020204" charset="-122"/>
              <a:ea typeface="微软雅黑" panose="020B0503020204020204" charset="-122"/>
            </a:endParaRPr>
          </a:p>
        </p:txBody>
      </p:sp>
      <p:sp>
        <p:nvSpPr>
          <p:cNvPr id="53" name="任意多边形: 形状 27"/>
          <p:cNvSpPr/>
          <p:nvPr/>
        </p:nvSpPr>
        <p:spPr>
          <a:xfrm rot="19795299" flipV="1">
            <a:off x="2964815" y="3393440"/>
            <a:ext cx="291465" cy="139065"/>
          </a:xfrm>
          <a:custGeom>
            <a:avLst/>
            <a:gdLst>
              <a:gd name="connsiteX0" fmla="*/ 0 w 2100976"/>
              <a:gd name="connsiteY0" fmla="*/ 114023 h 228045"/>
              <a:gd name="connsiteX1" fmla="*/ 114023 w 2100976"/>
              <a:gd name="connsiteY1" fmla="*/ 0 h 228045"/>
              <a:gd name="connsiteX2" fmla="*/ 1986954 w 2100976"/>
              <a:gd name="connsiteY2" fmla="*/ 0 h 228045"/>
              <a:gd name="connsiteX3" fmla="*/ 2100977 w 2100976"/>
              <a:gd name="connsiteY3" fmla="*/ 114023 h 228045"/>
              <a:gd name="connsiteX4" fmla="*/ 2100976 w 2100976"/>
              <a:gd name="connsiteY4" fmla="*/ 114023 h 228045"/>
              <a:gd name="connsiteX5" fmla="*/ 1986953 w 2100976"/>
              <a:gd name="connsiteY5" fmla="*/ 228046 h 228045"/>
              <a:gd name="connsiteX6" fmla="*/ 114023 w 2100976"/>
              <a:gd name="connsiteY6" fmla="*/ 228045 h 228045"/>
              <a:gd name="connsiteX7" fmla="*/ 0 w 2100976"/>
              <a:gd name="connsiteY7" fmla="*/ 114022 h 228045"/>
              <a:gd name="connsiteX8" fmla="*/ 0 w 2100976"/>
              <a:gd name="connsiteY8" fmla="*/ 114023 h 228045"/>
              <a:gd name="connsiteX0-1" fmla="*/ 0 w 2100977"/>
              <a:gd name="connsiteY0-2" fmla="*/ 114023 h 228046"/>
              <a:gd name="connsiteX1-3" fmla="*/ 1986954 w 2100977"/>
              <a:gd name="connsiteY1-4" fmla="*/ 0 h 228046"/>
              <a:gd name="connsiteX2-5" fmla="*/ 2100977 w 2100977"/>
              <a:gd name="connsiteY2-6" fmla="*/ 114023 h 228046"/>
              <a:gd name="connsiteX3-7" fmla="*/ 2100976 w 2100977"/>
              <a:gd name="connsiteY3-8" fmla="*/ 114023 h 228046"/>
              <a:gd name="connsiteX4-9" fmla="*/ 1986953 w 2100977"/>
              <a:gd name="connsiteY4-10" fmla="*/ 228046 h 228046"/>
              <a:gd name="connsiteX5-11" fmla="*/ 114023 w 2100977"/>
              <a:gd name="connsiteY5-12" fmla="*/ 228045 h 228046"/>
              <a:gd name="connsiteX6-13" fmla="*/ 0 w 2100977"/>
              <a:gd name="connsiteY6-14" fmla="*/ 114022 h 228046"/>
              <a:gd name="connsiteX7-15" fmla="*/ 0 w 2100977"/>
              <a:gd name="connsiteY7-16" fmla="*/ 114023 h 228046"/>
              <a:gd name="connsiteX0-17" fmla="*/ 0 w 2100977"/>
              <a:gd name="connsiteY0-18" fmla="*/ 114023 h 228046"/>
              <a:gd name="connsiteX1-19" fmla="*/ 1986954 w 2100977"/>
              <a:gd name="connsiteY1-20" fmla="*/ 0 h 228046"/>
              <a:gd name="connsiteX2-21" fmla="*/ 2100977 w 2100977"/>
              <a:gd name="connsiteY2-22" fmla="*/ 114023 h 228046"/>
              <a:gd name="connsiteX3-23" fmla="*/ 2100976 w 2100977"/>
              <a:gd name="connsiteY3-24" fmla="*/ 114023 h 228046"/>
              <a:gd name="connsiteX4-25" fmla="*/ 1986953 w 2100977"/>
              <a:gd name="connsiteY4-26" fmla="*/ 228046 h 228046"/>
              <a:gd name="connsiteX5-27" fmla="*/ 0 w 2100977"/>
              <a:gd name="connsiteY5-28" fmla="*/ 114022 h 228046"/>
              <a:gd name="connsiteX6-29" fmla="*/ 0 w 2100977"/>
              <a:gd name="connsiteY6-30" fmla="*/ 114023 h 228046"/>
              <a:gd name="connsiteX0-31" fmla="*/ 0 w 2358947"/>
              <a:gd name="connsiteY0-32" fmla="*/ 128101 h 228046"/>
              <a:gd name="connsiteX1-33" fmla="*/ 2244924 w 2358947"/>
              <a:gd name="connsiteY1-34" fmla="*/ 0 h 228046"/>
              <a:gd name="connsiteX2-35" fmla="*/ 2358947 w 2358947"/>
              <a:gd name="connsiteY2-36" fmla="*/ 114023 h 228046"/>
              <a:gd name="connsiteX3-37" fmla="*/ 2358946 w 2358947"/>
              <a:gd name="connsiteY3-38" fmla="*/ 114023 h 228046"/>
              <a:gd name="connsiteX4-39" fmla="*/ 2244923 w 2358947"/>
              <a:gd name="connsiteY4-40" fmla="*/ 228046 h 228046"/>
              <a:gd name="connsiteX5-41" fmla="*/ 257970 w 2358947"/>
              <a:gd name="connsiteY5-42" fmla="*/ 114022 h 228046"/>
              <a:gd name="connsiteX6-43" fmla="*/ 0 w 2358947"/>
              <a:gd name="connsiteY6-44" fmla="*/ 128101 h 228046"/>
              <a:gd name="connsiteX0-45" fmla="*/ 0 w 2358947"/>
              <a:gd name="connsiteY0-46" fmla="*/ 128101 h 228046"/>
              <a:gd name="connsiteX1-47" fmla="*/ 2244924 w 2358947"/>
              <a:gd name="connsiteY1-48" fmla="*/ 0 h 228046"/>
              <a:gd name="connsiteX2-49" fmla="*/ 2358947 w 2358947"/>
              <a:gd name="connsiteY2-50" fmla="*/ 114023 h 228046"/>
              <a:gd name="connsiteX3-51" fmla="*/ 2358946 w 2358947"/>
              <a:gd name="connsiteY3-52" fmla="*/ 114023 h 228046"/>
              <a:gd name="connsiteX4-53" fmla="*/ 2244923 w 2358947"/>
              <a:gd name="connsiteY4-54" fmla="*/ 228046 h 228046"/>
              <a:gd name="connsiteX5-55" fmla="*/ 0 w 2358947"/>
              <a:gd name="connsiteY5-56" fmla="*/ 128101 h 228046"/>
              <a:gd name="connsiteX0-57" fmla="*/ 0 w 2358947"/>
              <a:gd name="connsiteY0-58" fmla="*/ 128101 h 228046"/>
              <a:gd name="connsiteX1-59" fmla="*/ 2244924 w 2358947"/>
              <a:gd name="connsiteY1-60" fmla="*/ 0 h 228046"/>
              <a:gd name="connsiteX2-61" fmla="*/ 2358947 w 2358947"/>
              <a:gd name="connsiteY2-62" fmla="*/ 114023 h 228046"/>
              <a:gd name="connsiteX3-63" fmla="*/ 2358946 w 2358947"/>
              <a:gd name="connsiteY3-64" fmla="*/ 114023 h 228046"/>
              <a:gd name="connsiteX4-65" fmla="*/ 2244923 w 2358947"/>
              <a:gd name="connsiteY4-66" fmla="*/ 228046 h 228046"/>
              <a:gd name="connsiteX5-67" fmla="*/ 0 w 2358947"/>
              <a:gd name="connsiteY5-68" fmla="*/ 128101 h 228046"/>
              <a:gd name="connsiteX0-69" fmla="*/ 0 w 2349743"/>
              <a:gd name="connsiteY0-70" fmla="*/ 151274 h 228046"/>
              <a:gd name="connsiteX1-71" fmla="*/ 2235720 w 2349743"/>
              <a:gd name="connsiteY1-72" fmla="*/ 0 h 228046"/>
              <a:gd name="connsiteX2-73" fmla="*/ 2349743 w 2349743"/>
              <a:gd name="connsiteY2-74" fmla="*/ 114023 h 228046"/>
              <a:gd name="connsiteX3-75" fmla="*/ 2349742 w 2349743"/>
              <a:gd name="connsiteY3-76" fmla="*/ 114023 h 228046"/>
              <a:gd name="connsiteX4-77" fmla="*/ 2235719 w 2349743"/>
              <a:gd name="connsiteY4-78" fmla="*/ 228046 h 228046"/>
              <a:gd name="connsiteX5-79" fmla="*/ 0 w 2349743"/>
              <a:gd name="connsiteY5-80" fmla="*/ 151274 h 228046"/>
              <a:gd name="connsiteX0-81" fmla="*/ 0 w 2349743"/>
              <a:gd name="connsiteY0-82" fmla="*/ 151274 h 228046"/>
              <a:gd name="connsiteX1-83" fmla="*/ 2235720 w 2349743"/>
              <a:gd name="connsiteY1-84" fmla="*/ 0 h 228046"/>
              <a:gd name="connsiteX2-85" fmla="*/ 2349743 w 2349743"/>
              <a:gd name="connsiteY2-86" fmla="*/ 114023 h 228046"/>
              <a:gd name="connsiteX3-87" fmla="*/ 2349742 w 2349743"/>
              <a:gd name="connsiteY3-88" fmla="*/ 114023 h 228046"/>
              <a:gd name="connsiteX4-89" fmla="*/ 2235719 w 2349743"/>
              <a:gd name="connsiteY4-90" fmla="*/ 228046 h 228046"/>
              <a:gd name="connsiteX5-91" fmla="*/ 0 w 2349743"/>
              <a:gd name="connsiteY5-92" fmla="*/ 151274 h 228046"/>
              <a:gd name="connsiteX0-93" fmla="*/ 0 w 2349743"/>
              <a:gd name="connsiteY0-94" fmla="*/ 151274 h 228046"/>
              <a:gd name="connsiteX1-95" fmla="*/ 2235720 w 2349743"/>
              <a:gd name="connsiteY1-96" fmla="*/ 0 h 228046"/>
              <a:gd name="connsiteX2-97" fmla="*/ 2349743 w 2349743"/>
              <a:gd name="connsiteY2-98" fmla="*/ 114023 h 228046"/>
              <a:gd name="connsiteX3-99" fmla="*/ 2349742 w 2349743"/>
              <a:gd name="connsiteY3-100" fmla="*/ 114023 h 228046"/>
              <a:gd name="connsiteX4-101" fmla="*/ 2235719 w 2349743"/>
              <a:gd name="connsiteY4-102" fmla="*/ 228046 h 228046"/>
              <a:gd name="connsiteX5-103" fmla="*/ 0 w 2349743"/>
              <a:gd name="connsiteY5-104" fmla="*/ 151274 h 228046"/>
              <a:gd name="connsiteX0-105" fmla="*/ 0 w 2349743"/>
              <a:gd name="connsiteY0-106" fmla="*/ 151274 h 228046"/>
              <a:gd name="connsiteX1-107" fmla="*/ 2235720 w 2349743"/>
              <a:gd name="connsiteY1-108" fmla="*/ 0 h 228046"/>
              <a:gd name="connsiteX2-109" fmla="*/ 2349743 w 2349743"/>
              <a:gd name="connsiteY2-110" fmla="*/ 114023 h 228046"/>
              <a:gd name="connsiteX3-111" fmla="*/ 2349742 w 2349743"/>
              <a:gd name="connsiteY3-112" fmla="*/ 114023 h 228046"/>
              <a:gd name="connsiteX4-113" fmla="*/ 2235719 w 2349743"/>
              <a:gd name="connsiteY4-114" fmla="*/ 228046 h 228046"/>
              <a:gd name="connsiteX5-115" fmla="*/ 0 w 2349743"/>
              <a:gd name="connsiteY5-116" fmla="*/ 151274 h 228046"/>
              <a:gd name="connsiteX0-117" fmla="*/ 0 w 2349743"/>
              <a:gd name="connsiteY0-118" fmla="*/ 151274 h 228046"/>
              <a:gd name="connsiteX1-119" fmla="*/ 2235720 w 2349743"/>
              <a:gd name="connsiteY1-120" fmla="*/ 0 h 228046"/>
              <a:gd name="connsiteX2-121" fmla="*/ 2349743 w 2349743"/>
              <a:gd name="connsiteY2-122" fmla="*/ 114023 h 228046"/>
              <a:gd name="connsiteX3-123" fmla="*/ 2349742 w 2349743"/>
              <a:gd name="connsiteY3-124" fmla="*/ 114023 h 228046"/>
              <a:gd name="connsiteX4-125" fmla="*/ 2235719 w 2349743"/>
              <a:gd name="connsiteY4-126" fmla="*/ 228046 h 228046"/>
              <a:gd name="connsiteX5-127" fmla="*/ 0 w 2349743"/>
              <a:gd name="connsiteY5-128" fmla="*/ 151274 h 228046"/>
              <a:gd name="connsiteX0-129" fmla="*/ 0 w 2349743"/>
              <a:gd name="connsiteY0-130" fmla="*/ 151274 h 228046"/>
              <a:gd name="connsiteX1-131" fmla="*/ 2235720 w 2349743"/>
              <a:gd name="connsiteY1-132" fmla="*/ 0 h 228046"/>
              <a:gd name="connsiteX2-133" fmla="*/ 2349743 w 2349743"/>
              <a:gd name="connsiteY2-134" fmla="*/ 114023 h 228046"/>
              <a:gd name="connsiteX3-135" fmla="*/ 2349742 w 2349743"/>
              <a:gd name="connsiteY3-136" fmla="*/ 114023 h 228046"/>
              <a:gd name="connsiteX4-137" fmla="*/ 2235719 w 2349743"/>
              <a:gd name="connsiteY4-138" fmla="*/ 228046 h 228046"/>
              <a:gd name="connsiteX5-139" fmla="*/ 169080 w 2349743"/>
              <a:gd name="connsiteY5-140" fmla="*/ 159781 h 228046"/>
              <a:gd name="connsiteX6-141" fmla="*/ 0 w 2349743"/>
              <a:gd name="connsiteY6-142" fmla="*/ 151274 h 228046"/>
              <a:gd name="connsiteX0-143" fmla="*/ 5908 w 2355651"/>
              <a:gd name="connsiteY0-144" fmla="*/ 151274 h 228046"/>
              <a:gd name="connsiteX1-145" fmla="*/ 2241628 w 2355651"/>
              <a:gd name="connsiteY1-146" fmla="*/ 0 h 228046"/>
              <a:gd name="connsiteX2-147" fmla="*/ 2355651 w 2355651"/>
              <a:gd name="connsiteY2-148" fmla="*/ 114023 h 228046"/>
              <a:gd name="connsiteX3-149" fmla="*/ 2355650 w 2355651"/>
              <a:gd name="connsiteY3-150" fmla="*/ 114023 h 228046"/>
              <a:gd name="connsiteX4-151" fmla="*/ 2241627 w 2355651"/>
              <a:gd name="connsiteY4-152" fmla="*/ 228046 h 228046"/>
              <a:gd name="connsiteX5-153" fmla="*/ 0 w 2355651"/>
              <a:gd name="connsiteY5-154" fmla="*/ 176519 h 228046"/>
              <a:gd name="connsiteX6-155" fmla="*/ 5908 w 2355651"/>
              <a:gd name="connsiteY6-156" fmla="*/ 151274 h 228046"/>
              <a:gd name="connsiteX0-157" fmla="*/ 0 w 2355651"/>
              <a:gd name="connsiteY0-158" fmla="*/ 176519 h 228046"/>
              <a:gd name="connsiteX1-159" fmla="*/ 2241628 w 2355651"/>
              <a:gd name="connsiteY1-160" fmla="*/ 0 h 228046"/>
              <a:gd name="connsiteX2-161" fmla="*/ 2355651 w 2355651"/>
              <a:gd name="connsiteY2-162" fmla="*/ 114023 h 228046"/>
              <a:gd name="connsiteX3-163" fmla="*/ 2355650 w 2355651"/>
              <a:gd name="connsiteY3-164" fmla="*/ 114023 h 228046"/>
              <a:gd name="connsiteX4-165" fmla="*/ 2241627 w 2355651"/>
              <a:gd name="connsiteY4-166" fmla="*/ 228046 h 228046"/>
              <a:gd name="connsiteX5-167" fmla="*/ 0 w 2355651"/>
              <a:gd name="connsiteY5-168" fmla="*/ 176519 h 228046"/>
              <a:gd name="connsiteX0-169" fmla="*/ 0 w 2720008"/>
              <a:gd name="connsiteY0-170" fmla="*/ 165539 h 228046"/>
              <a:gd name="connsiteX1-171" fmla="*/ 2605985 w 2720008"/>
              <a:gd name="connsiteY1-172" fmla="*/ 0 h 228046"/>
              <a:gd name="connsiteX2-173" fmla="*/ 2720008 w 2720008"/>
              <a:gd name="connsiteY2-174" fmla="*/ 114023 h 228046"/>
              <a:gd name="connsiteX3-175" fmla="*/ 2720007 w 2720008"/>
              <a:gd name="connsiteY3-176" fmla="*/ 114023 h 228046"/>
              <a:gd name="connsiteX4-177" fmla="*/ 2605984 w 2720008"/>
              <a:gd name="connsiteY4-178" fmla="*/ 228046 h 228046"/>
              <a:gd name="connsiteX5-179" fmla="*/ 0 w 2720008"/>
              <a:gd name="connsiteY5-180" fmla="*/ 165539 h 228046"/>
              <a:gd name="connsiteX0-181" fmla="*/ 0 w 2841245"/>
              <a:gd name="connsiteY0-182" fmla="*/ 239892 h 302399"/>
              <a:gd name="connsiteX1-183" fmla="*/ 2827268 w 2841245"/>
              <a:gd name="connsiteY1-184" fmla="*/ 0 h 302399"/>
              <a:gd name="connsiteX2-185" fmla="*/ 2720008 w 2841245"/>
              <a:gd name="connsiteY2-186" fmla="*/ 188376 h 302399"/>
              <a:gd name="connsiteX3-187" fmla="*/ 2720007 w 2841245"/>
              <a:gd name="connsiteY3-188" fmla="*/ 188376 h 302399"/>
              <a:gd name="connsiteX4-189" fmla="*/ 2605984 w 2841245"/>
              <a:gd name="connsiteY4-190" fmla="*/ 302399 h 302399"/>
              <a:gd name="connsiteX5-191" fmla="*/ 0 w 2841245"/>
              <a:gd name="connsiteY5-192" fmla="*/ 239892 h 302399"/>
              <a:gd name="connsiteX0-193" fmla="*/ 0 w 2841245"/>
              <a:gd name="connsiteY0-194" fmla="*/ 239892 h 302399"/>
              <a:gd name="connsiteX1-195" fmla="*/ 2827268 w 2841245"/>
              <a:gd name="connsiteY1-196" fmla="*/ 0 h 302399"/>
              <a:gd name="connsiteX2-197" fmla="*/ 2720008 w 2841245"/>
              <a:gd name="connsiteY2-198" fmla="*/ 188376 h 302399"/>
              <a:gd name="connsiteX3-199" fmla="*/ 2605984 w 2841245"/>
              <a:gd name="connsiteY3-200" fmla="*/ 302399 h 302399"/>
              <a:gd name="connsiteX4-201" fmla="*/ 0 w 2841245"/>
              <a:gd name="connsiteY4-202" fmla="*/ 239892 h 302399"/>
              <a:gd name="connsiteX0-203" fmla="*/ 0 w 3072804"/>
              <a:gd name="connsiteY0-204" fmla="*/ 239892 h 302399"/>
              <a:gd name="connsiteX1-205" fmla="*/ 2827268 w 3072804"/>
              <a:gd name="connsiteY1-206" fmla="*/ 0 h 302399"/>
              <a:gd name="connsiteX2-207" fmla="*/ 2605984 w 3072804"/>
              <a:gd name="connsiteY2-208" fmla="*/ 302399 h 302399"/>
              <a:gd name="connsiteX3-209" fmla="*/ 0 w 3072804"/>
              <a:gd name="connsiteY3-210" fmla="*/ 239892 h 302399"/>
              <a:gd name="connsiteX0-211" fmla="*/ 0 w 3072804"/>
              <a:gd name="connsiteY0-212" fmla="*/ 240284 h 302791"/>
              <a:gd name="connsiteX1-213" fmla="*/ 2827268 w 3072804"/>
              <a:gd name="connsiteY1-214" fmla="*/ 392 h 302791"/>
              <a:gd name="connsiteX2-215" fmla="*/ 2605984 w 3072804"/>
              <a:gd name="connsiteY2-216" fmla="*/ 302791 h 302791"/>
              <a:gd name="connsiteX3-217" fmla="*/ 0 w 3072804"/>
              <a:gd name="connsiteY3-218" fmla="*/ 240284 h 302791"/>
              <a:gd name="connsiteX0-219" fmla="*/ 0 w 3072804"/>
              <a:gd name="connsiteY0-220" fmla="*/ 240284 h 302791"/>
              <a:gd name="connsiteX1-221" fmla="*/ 2827268 w 3072804"/>
              <a:gd name="connsiteY1-222" fmla="*/ 392 h 302791"/>
              <a:gd name="connsiteX2-223" fmla="*/ 2605984 w 3072804"/>
              <a:gd name="connsiteY2-224" fmla="*/ 302791 h 302791"/>
              <a:gd name="connsiteX3-225" fmla="*/ 0 w 3072804"/>
              <a:gd name="connsiteY3-226" fmla="*/ 240284 h 302791"/>
              <a:gd name="connsiteX0-227" fmla="*/ 0 w 3193453"/>
              <a:gd name="connsiteY0-228" fmla="*/ 277825 h 340332"/>
              <a:gd name="connsiteX1-229" fmla="*/ 2827268 w 3193453"/>
              <a:gd name="connsiteY1-230" fmla="*/ 37933 h 340332"/>
              <a:gd name="connsiteX2-231" fmla="*/ 2605984 w 3193453"/>
              <a:gd name="connsiteY2-232" fmla="*/ 340332 h 340332"/>
              <a:gd name="connsiteX3-233" fmla="*/ 0 w 3193453"/>
              <a:gd name="connsiteY3-234" fmla="*/ 277825 h 340332"/>
              <a:gd name="connsiteX0-235" fmla="*/ 0 w 3193453"/>
              <a:gd name="connsiteY0-236" fmla="*/ 287503 h 350010"/>
              <a:gd name="connsiteX1-237" fmla="*/ 2827268 w 3193453"/>
              <a:gd name="connsiteY1-238" fmla="*/ 47611 h 350010"/>
              <a:gd name="connsiteX2-239" fmla="*/ 2605984 w 3193453"/>
              <a:gd name="connsiteY2-240" fmla="*/ 350010 h 350010"/>
              <a:gd name="connsiteX3-241" fmla="*/ 0 w 3193453"/>
              <a:gd name="connsiteY3-242" fmla="*/ 287503 h 350010"/>
              <a:gd name="connsiteX0-243" fmla="*/ 0 w 3334826"/>
              <a:gd name="connsiteY0-244" fmla="*/ 266759 h 329266"/>
              <a:gd name="connsiteX1-245" fmla="*/ 3021755 w 3334826"/>
              <a:gd name="connsiteY1-246" fmla="*/ 50870 h 329266"/>
              <a:gd name="connsiteX2-247" fmla="*/ 2605984 w 3334826"/>
              <a:gd name="connsiteY2-248" fmla="*/ 329266 h 329266"/>
              <a:gd name="connsiteX3-249" fmla="*/ 0 w 3334826"/>
              <a:gd name="connsiteY3-250" fmla="*/ 266759 h 329266"/>
              <a:gd name="connsiteX0-251" fmla="*/ 0 w 3176492"/>
              <a:gd name="connsiteY0-252" fmla="*/ 243032 h 305539"/>
              <a:gd name="connsiteX1-253" fmla="*/ 3021755 w 3176492"/>
              <a:gd name="connsiteY1-254" fmla="*/ 27143 h 305539"/>
              <a:gd name="connsiteX2-255" fmla="*/ 2605984 w 3176492"/>
              <a:gd name="connsiteY2-256" fmla="*/ 305539 h 305539"/>
              <a:gd name="connsiteX3-257" fmla="*/ 0 w 3176492"/>
              <a:gd name="connsiteY3-258" fmla="*/ 243032 h 305539"/>
              <a:gd name="connsiteX0-259" fmla="*/ 0 w 3176492"/>
              <a:gd name="connsiteY0-260" fmla="*/ 240965 h 303472"/>
              <a:gd name="connsiteX1-261" fmla="*/ 3021755 w 3176492"/>
              <a:gd name="connsiteY1-262" fmla="*/ 25076 h 303472"/>
              <a:gd name="connsiteX2-263" fmla="*/ 2605984 w 3176492"/>
              <a:gd name="connsiteY2-264" fmla="*/ 303472 h 303472"/>
              <a:gd name="connsiteX3-265" fmla="*/ 0 w 3176492"/>
              <a:gd name="connsiteY3-266" fmla="*/ 240965 h 303472"/>
              <a:gd name="connsiteX0-267" fmla="*/ 0 w 3176815"/>
              <a:gd name="connsiteY0-268" fmla="*/ 269763 h 332270"/>
              <a:gd name="connsiteX1-269" fmla="*/ 3021755 w 3176815"/>
              <a:gd name="connsiteY1-270" fmla="*/ 53874 h 332270"/>
              <a:gd name="connsiteX2-271" fmla="*/ 2605984 w 3176815"/>
              <a:gd name="connsiteY2-272" fmla="*/ 332270 h 332270"/>
              <a:gd name="connsiteX3-273" fmla="*/ 0 w 3176815"/>
              <a:gd name="connsiteY3-274" fmla="*/ 269763 h 332270"/>
              <a:gd name="connsiteX0-275" fmla="*/ 0 w 3176815"/>
              <a:gd name="connsiteY0-276" fmla="*/ 278240 h 340747"/>
              <a:gd name="connsiteX1-277" fmla="*/ 3021755 w 3176815"/>
              <a:gd name="connsiteY1-278" fmla="*/ 62351 h 340747"/>
              <a:gd name="connsiteX2-279" fmla="*/ 2605984 w 3176815"/>
              <a:gd name="connsiteY2-280" fmla="*/ 340747 h 340747"/>
              <a:gd name="connsiteX3-281" fmla="*/ 0 w 3176815"/>
              <a:gd name="connsiteY3-282" fmla="*/ 278240 h 340747"/>
            </a:gdLst>
            <a:ahLst/>
            <a:cxnLst>
              <a:cxn ang="0">
                <a:pos x="connsiteX0-1" y="connsiteY0-2"/>
              </a:cxn>
              <a:cxn ang="0">
                <a:pos x="connsiteX1-3" y="connsiteY1-4"/>
              </a:cxn>
              <a:cxn ang="0">
                <a:pos x="connsiteX2-5" y="connsiteY2-6"/>
              </a:cxn>
              <a:cxn ang="0">
                <a:pos x="connsiteX3-7" y="connsiteY3-8"/>
              </a:cxn>
            </a:cxnLst>
            <a:rect l="l" t="t" r="r" b="b"/>
            <a:pathLst>
              <a:path w="3176815" h="340747">
                <a:moveTo>
                  <a:pt x="0" y="278240"/>
                </a:moveTo>
                <a:cubicBezTo>
                  <a:pt x="983424" y="157372"/>
                  <a:pt x="2274274" y="-124743"/>
                  <a:pt x="3021755" y="62351"/>
                </a:cubicBezTo>
                <a:cubicBezTo>
                  <a:pt x="3374958" y="150758"/>
                  <a:pt x="3077195" y="300765"/>
                  <a:pt x="2605984" y="340747"/>
                </a:cubicBezTo>
                <a:lnTo>
                  <a:pt x="0" y="278240"/>
                </a:lnTo>
                <a:close/>
              </a:path>
            </a:pathLst>
          </a:custGeom>
          <a:solidFill>
            <a:schemeClr val="accent4">
              <a:lumMod val="60000"/>
              <a:lumOff val="40000"/>
              <a:alpha val="94000"/>
            </a:schemeClr>
          </a:solidFill>
          <a:ln w="12700">
            <a:noFill/>
          </a:ln>
          <a:effectLst/>
          <a:scene3d>
            <a:camera prst="perspectiveFront" fov="0">
              <a:rot lat="0" lon="0" rev="0"/>
            </a:camera>
            <a:lightRig rig="threePt" dir="t"/>
          </a:scene3d>
        </p:spPr>
        <p:style>
          <a:lnRef idx="1">
            <a:schemeClr val="accent1"/>
          </a:lnRef>
          <a:fillRef idx="3">
            <a:schemeClr val="accent1"/>
          </a:fillRef>
          <a:effectRef idx="2">
            <a:schemeClr val="accent1"/>
          </a:effectRef>
          <a:fontRef idx="minor">
            <a:schemeClr val="lt1"/>
          </a:fontRef>
        </p:style>
        <p:txBody>
          <a:bodyPr anchor="ctr"/>
          <a:p>
            <a:pPr algn="ctr"/>
            <a:endParaRPr>
              <a:latin typeface="微软雅黑" panose="020B0503020204020204" charset="-122"/>
              <a:ea typeface="微软雅黑" panose="020B0503020204020204" charset="-122"/>
            </a:endParaRPr>
          </a:p>
        </p:txBody>
      </p:sp>
      <p:sp>
        <p:nvSpPr>
          <p:cNvPr id="54" name="任意多边形: 形状 28"/>
          <p:cNvSpPr/>
          <p:nvPr/>
        </p:nvSpPr>
        <p:spPr>
          <a:xfrm rot="8538102" flipH="1" flipV="1">
            <a:off x="2903220" y="3348355"/>
            <a:ext cx="281940" cy="79375"/>
          </a:xfrm>
          <a:custGeom>
            <a:avLst/>
            <a:gdLst>
              <a:gd name="connsiteX0" fmla="*/ 0 w 2100976"/>
              <a:gd name="connsiteY0" fmla="*/ 114023 h 228045"/>
              <a:gd name="connsiteX1" fmla="*/ 114023 w 2100976"/>
              <a:gd name="connsiteY1" fmla="*/ 0 h 228045"/>
              <a:gd name="connsiteX2" fmla="*/ 1986954 w 2100976"/>
              <a:gd name="connsiteY2" fmla="*/ 0 h 228045"/>
              <a:gd name="connsiteX3" fmla="*/ 2100977 w 2100976"/>
              <a:gd name="connsiteY3" fmla="*/ 114023 h 228045"/>
              <a:gd name="connsiteX4" fmla="*/ 2100976 w 2100976"/>
              <a:gd name="connsiteY4" fmla="*/ 114023 h 228045"/>
              <a:gd name="connsiteX5" fmla="*/ 1986953 w 2100976"/>
              <a:gd name="connsiteY5" fmla="*/ 228046 h 228045"/>
              <a:gd name="connsiteX6" fmla="*/ 114023 w 2100976"/>
              <a:gd name="connsiteY6" fmla="*/ 228045 h 228045"/>
              <a:gd name="connsiteX7" fmla="*/ 0 w 2100976"/>
              <a:gd name="connsiteY7" fmla="*/ 114022 h 228045"/>
              <a:gd name="connsiteX8" fmla="*/ 0 w 2100976"/>
              <a:gd name="connsiteY8" fmla="*/ 114023 h 228045"/>
              <a:gd name="connsiteX0-1" fmla="*/ 0 w 2100977"/>
              <a:gd name="connsiteY0-2" fmla="*/ 114023 h 228046"/>
              <a:gd name="connsiteX1-3" fmla="*/ 1986954 w 2100977"/>
              <a:gd name="connsiteY1-4" fmla="*/ 0 h 228046"/>
              <a:gd name="connsiteX2-5" fmla="*/ 2100977 w 2100977"/>
              <a:gd name="connsiteY2-6" fmla="*/ 114023 h 228046"/>
              <a:gd name="connsiteX3-7" fmla="*/ 2100976 w 2100977"/>
              <a:gd name="connsiteY3-8" fmla="*/ 114023 h 228046"/>
              <a:gd name="connsiteX4-9" fmla="*/ 1986953 w 2100977"/>
              <a:gd name="connsiteY4-10" fmla="*/ 228046 h 228046"/>
              <a:gd name="connsiteX5-11" fmla="*/ 114023 w 2100977"/>
              <a:gd name="connsiteY5-12" fmla="*/ 228045 h 228046"/>
              <a:gd name="connsiteX6-13" fmla="*/ 0 w 2100977"/>
              <a:gd name="connsiteY6-14" fmla="*/ 114022 h 228046"/>
              <a:gd name="connsiteX7-15" fmla="*/ 0 w 2100977"/>
              <a:gd name="connsiteY7-16" fmla="*/ 114023 h 228046"/>
              <a:gd name="connsiteX0-17" fmla="*/ 0 w 2100977"/>
              <a:gd name="connsiteY0-18" fmla="*/ 114023 h 228046"/>
              <a:gd name="connsiteX1-19" fmla="*/ 1986954 w 2100977"/>
              <a:gd name="connsiteY1-20" fmla="*/ 0 h 228046"/>
              <a:gd name="connsiteX2-21" fmla="*/ 2100977 w 2100977"/>
              <a:gd name="connsiteY2-22" fmla="*/ 114023 h 228046"/>
              <a:gd name="connsiteX3-23" fmla="*/ 2100976 w 2100977"/>
              <a:gd name="connsiteY3-24" fmla="*/ 114023 h 228046"/>
              <a:gd name="connsiteX4-25" fmla="*/ 1986953 w 2100977"/>
              <a:gd name="connsiteY4-26" fmla="*/ 228046 h 228046"/>
              <a:gd name="connsiteX5-27" fmla="*/ 0 w 2100977"/>
              <a:gd name="connsiteY5-28" fmla="*/ 114022 h 228046"/>
              <a:gd name="connsiteX6-29" fmla="*/ 0 w 2100977"/>
              <a:gd name="connsiteY6-30" fmla="*/ 114023 h 228046"/>
              <a:gd name="connsiteX0-31" fmla="*/ 0 w 2358947"/>
              <a:gd name="connsiteY0-32" fmla="*/ 128101 h 228046"/>
              <a:gd name="connsiteX1-33" fmla="*/ 2244924 w 2358947"/>
              <a:gd name="connsiteY1-34" fmla="*/ 0 h 228046"/>
              <a:gd name="connsiteX2-35" fmla="*/ 2358947 w 2358947"/>
              <a:gd name="connsiteY2-36" fmla="*/ 114023 h 228046"/>
              <a:gd name="connsiteX3-37" fmla="*/ 2358946 w 2358947"/>
              <a:gd name="connsiteY3-38" fmla="*/ 114023 h 228046"/>
              <a:gd name="connsiteX4-39" fmla="*/ 2244923 w 2358947"/>
              <a:gd name="connsiteY4-40" fmla="*/ 228046 h 228046"/>
              <a:gd name="connsiteX5-41" fmla="*/ 257970 w 2358947"/>
              <a:gd name="connsiteY5-42" fmla="*/ 114022 h 228046"/>
              <a:gd name="connsiteX6-43" fmla="*/ 0 w 2358947"/>
              <a:gd name="connsiteY6-44" fmla="*/ 128101 h 228046"/>
              <a:gd name="connsiteX0-45" fmla="*/ 0 w 2358947"/>
              <a:gd name="connsiteY0-46" fmla="*/ 128101 h 228046"/>
              <a:gd name="connsiteX1-47" fmla="*/ 2244924 w 2358947"/>
              <a:gd name="connsiteY1-48" fmla="*/ 0 h 228046"/>
              <a:gd name="connsiteX2-49" fmla="*/ 2358947 w 2358947"/>
              <a:gd name="connsiteY2-50" fmla="*/ 114023 h 228046"/>
              <a:gd name="connsiteX3-51" fmla="*/ 2358946 w 2358947"/>
              <a:gd name="connsiteY3-52" fmla="*/ 114023 h 228046"/>
              <a:gd name="connsiteX4-53" fmla="*/ 2244923 w 2358947"/>
              <a:gd name="connsiteY4-54" fmla="*/ 228046 h 228046"/>
              <a:gd name="connsiteX5-55" fmla="*/ 0 w 2358947"/>
              <a:gd name="connsiteY5-56" fmla="*/ 128101 h 228046"/>
              <a:gd name="connsiteX0-57" fmla="*/ 0 w 2358947"/>
              <a:gd name="connsiteY0-58" fmla="*/ 128101 h 228046"/>
              <a:gd name="connsiteX1-59" fmla="*/ 2244924 w 2358947"/>
              <a:gd name="connsiteY1-60" fmla="*/ 0 h 228046"/>
              <a:gd name="connsiteX2-61" fmla="*/ 2358947 w 2358947"/>
              <a:gd name="connsiteY2-62" fmla="*/ 114023 h 228046"/>
              <a:gd name="connsiteX3-63" fmla="*/ 2358946 w 2358947"/>
              <a:gd name="connsiteY3-64" fmla="*/ 114023 h 228046"/>
              <a:gd name="connsiteX4-65" fmla="*/ 2244923 w 2358947"/>
              <a:gd name="connsiteY4-66" fmla="*/ 228046 h 228046"/>
              <a:gd name="connsiteX5-67" fmla="*/ 0 w 2358947"/>
              <a:gd name="connsiteY5-68" fmla="*/ 128101 h 228046"/>
              <a:gd name="connsiteX0-69" fmla="*/ 0 w 2349743"/>
              <a:gd name="connsiteY0-70" fmla="*/ 151274 h 228046"/>
              <a:gd name="connsiteX1-71" fmla="*/ 2235720 w 2349743"/>
              <a:gd name="connsiteY1-72" fmla="*/ 0 h 228046"/>
              <a:gd name="connsiteX2-73" fmla="*/ 2349743 w 2349743"/>
              <a:gd name="connsiteY2-74" fmla="*/ 114023 h 228046"/>
              <a:gd name="connsiteX3-75" fmla="*/ 2349742 w 2349743"/>
              <a:gd name="connsiteY3-76" fmla="*/ 114023 h 228046"/>
              <a:gd name="connsiteX4-77" fmla="*/ 2235719 w 2349743"/>
              <a:gd name="connsiteY4-78" fmla="*/ 228046 h 228046"/>
              <a:gd name="connsiteX5-79" fmla="*/ 0 w 2349743"/>
              <a:gd name="connsiteY5-80" fmla="*/ 151274 h 228046"/>
              <a:gd name="connsiteX0-81" fmla="*/ 0 w 2349743"/>
              <a:gd name="connsiteY0-82" fmla="*/ 151274 h 228046"/>
              <a:gd name="connsiteX1-83" fmla="*/ 2235720 w 2349743"/>
              <a:gd name="connsiteY1-84" fmla="*/ 0 h 228046"/>
              <a:gd name="connsiteX2-85" fmla="*/ 2349743 w 2349743"/>
              <a:gd name="connsiteY2-86" fmla="*/ 114023 h 228046"/>
              <a:gd name="connsiteX3-87" fmla="*/ 2349742 w 2349743"/>
              <a:gd name="connsiteY3-88" fmla="*/ 114023 h 228046"/>
              <a:gd name="connsiteX4-89" fmla="*/ 2235719 w 2349743"/>
              <a:gd name="connsiteY4-90" fmla="*/ 228046 h 228046"/>
              <a:gd name="connsiteX5-91" fmla="*/ 0 w 2349743"/>
              <a:gd name="connsiteY5-92" fmla="*/ 151274 h 228046"/>
              <a:gd name="connsiteX0-93" fmla="*/ 0 w 2349743"/>
              <a:gd name="connsiteY0-94" fmla="*/ 151274 h 228046"/>
              <a:gd name="connsiteX1-95" fmla="*/ 2235720 w 2349743"/>
              <a:gd name="connsiteY1-96" fmla="*/ 0 h 228046"/>
              <a:gd name="connsiteX2-97" fmla="*/ 2349743 w 2349743"/>
              <a:gd name="connsiteY2-98" fmla="*/ 114023 h 228046"/>
              <a:gd name="connsiteX3-99" fmla="*/ 2349742 w 2349743"/>
              <a:gd name="connsiteY3-100" fmla="*/ 114023 h 228046"/>
              <a:gd name="connsiteX4-101" fmla="*/ 2235719 w 2349743"/>
              <a:gd name="connsiteY4-102" fmla="*/ 228046 h 228046"/>
              <a:gd name="connsiteX5-103" fmla="*/ 0 w 2349743"/>
              <a:gd name="connsiteY5-104" fmla="*/ 151274 h 228046"/>
              <a:gd name="connsiteX0-105" fmla="*/ 0 w 2349743"/>
              <a:gd name="connsiteY0-106" fmla="*/ 151274 h 228046"/>
              <a:gd name="connsiteX1-107" fmla="*/ 2235720 w 2349743"/>
              <a:gd name="connsiteY1-108" fmla="*/ 0 h 228046"/>
              <a:gd name="connsiteX2-109" fmla="*/ 2349743 w 2349743"/>
              <a:gd name="connsiteY2-110" fmla="*/ 114023 h 228046"/>
              <a:gd name="connsiteX3-111" fmla="*/ 2349742 w 2349743"/>
              <a:gd name="connsiteY3-112" fmla="*/ 114023 h 228046"/>
              <a:gd name="connsiteX4-113" fmla="*/ 2235719 w 2349743"/>
              <a:gd name="connsiteY4-114" fmla="*/ 228046 h 228046"/>
              <a:gd name="connsiteX5-115" fmla="*/ 0 w 2349743"/>
              <a:gd name="connsiteY5-116" fmla="*/ 151274 h 228046"/>
              <a:gd name="connsiteX0-117" fmla="*/ 0 w 2349743"/>
              <a:gd name="connsiteY0-118" fmla="*/ 151274 h 228046"/>
              <a:gd name="connsiteX1-119" fmla="*/ 2235720 w 2349743"/>
              <a:gd name="connsiteY1-120" fmla="*/ 0 h 228046"/>
              <a:gd name="connsiteX2-121" fmla="*/ 2349743 w 2349743"/>
              <a:gd name="connsiteY2-122" fmla="*/ 114023 h 228046"/>
              <a:gd name="connsiteX3-123" fmla="*/ 2349742 w 2349743"/>
              <a:gd name="connsiteY3-124" fmla="*/ 114023 h 228046"/>
              <a:gd name="connsiteX4-125" fmla="*/ 2235719 w 2349743"/>
              <a:gd name="connsiteY4-126" fmla="*/ 228046 h 228046"/>
              <a:gd name="connsiteX5-127" fmla="*/ 0 w 2349743"/>
              <a:gd name="connsiteY5-128" fmla="*/ 151274 h 228046"/>
              <a:gd name="connsiteX0-129" fmla="*/ 0 w 2349743"/>
              <a:gd name="connsiteY0-130" fmla="*/ 151274 h 228046"/>
              <a:gd name="connsiteX1-131" fmla="*/ 2235720 w 2349743"/>
              <a:gd name="connsiteY1-132" fmla="*/ 0 h 228046"/>
              <a:gd name="connsiteX2-133" fmla="*/ 2349743 w 2349743"/>
              <a:gd name="connsiteY2-134" fmla="*/ 114023 h 228046"/>
              <a:gd name="connsiteX3-135" fmla="*/ 2349742 w 2349743"/>
              <a:gd name="connsiteY3-136" fmla="*/ 114023 h 228046"/>
              <a:gd name="connsiteX4-137" fmla="*/ 2235719 w 2349743"/>
              <a:gd name="connsiteY4-138" fmla="*/ 228046 h 228046"/>
              <a:gd name="connsiteX5-139" fmla="*/ 169080 w 2349743"/>
              <a:gd name="connsiteY5-140" fmla="*/ 159781 h 228046"/>
              <a:gd name="connsiteX6-141" fmla="*/ 0 w 2349743"/>
              <a:gd name="connsiteY6-142" fmla="*/ 151274 h 228046"/>
              <a:gd name="connsiteX0-143" fmla="*/ 5908 w 2355651"/>
              <a:gd name="connsiteY0-144" fmla="*/ 151274 h 228046"/>
              <a:gd name="connsiteX1-145" fmla="*/ 2241628 w 2355651"/>
              <a:gd name="connsiteY1-146" fmla="*/ 0 h 228046"/>
              <a:gd name="connsiteX2-147" fmla="*/ 2355651 w 2355651"/>
              <a:gd name="connsiteY2-148" fmla="*/ 114023 h 228046"/>
              <a:gd name="connsiteX3-149" fmla="*/ 2355650 w 2355651"/>
              <a:gd name="connsiteY3-150" fmla="*/ 114023 h 228046"/>
              <a:gd name="connsiteX4-151" fmla="*/ 2241627 w 2355651"/>
              <a:gd name="connsiteY4-152" fmla="*/ 228046 h 228046"/>
              <a:gd name="connsiteX5-153" fmla="*/ 0 w 2355651"/>
              <a:gd name="connsiteY5-154" fmla="*/ 176519 h 228046"/>
              <a:gd name="connsiteX6-155" fmla="*/ 5908 w 2355651"/>
              <a:gd name="connsiteY6-156" fmla="*/ 151274 h 228046"/>
              <a:gd name="connsiteX0-157" fmla="*/ 0 w 2355651"/>
              <a:gd name="connsiteY0-158" fmla="*/ 176519 h 228046"/>
              <a:gd name="connsiteX1-159" fmla="*/ 2241628 w 2355651"/>
              <a:gd name="connsiteY1-160" fmla="*/ 0 h 228046"/>
              <a:gd name="connsiteX2-161" fmla="*/ 2355651 w 2355651"/>
              <a:gd name="connsiteY2-162" fmla="*/ 114023 h 228046"/>
              <a:gd name="connsiteX3-163" fmla="*/ 2355650 w 2355651"/>
              <a:gd name="connsiteY3-164" fmla="*/ 114023 h 228046"/>
              <a:gd name="connsiteX4-165" fmla="*/ 2241627 w 2355651"/>
              <a:gd name="connsiteY4-166" fmla="*/ 228046 h 228046"/>
              <a:gd name="connsiteX5-167" fmla="*/ 0 w 2355651"/>
              <a:gd name="connsiteY5-168" fmla="*/ 176519 h 228046"/>
              <a:gd name="connsiteX0-169" fmla="*/ 0 w 2720008"/>
              <a:gd name="connsiteY0-170" fmla="*/ 165539 h 228046"/>
              <a:gd name="connsiteX1-171" fmla="*/ 2605985 w 2720008"/>
              <a:gd name="connsiteY1-172" fmla="*/ 0 h 228046"/>
              <a:gd name="connsiteX2-173" fmla="*/ 2720008 w 2720008"/>
              <a:gd name="connsiteY2-174" fmla="*/ 114023 h 228046"/>
              <a:gd name="connsiteX3-175" fmla="*/ 2720007 w 2720008"/>
              <a:gd name="connsiteY3-176" fmla="*/ 114023 h 228046"/>
              <a:gd name="connsiteX4-177" fmla="*/ 2605984 w 2720008"/>
              <a:gd name="connsiteY4-178" fmla="*/ 228046 h 228046"/>
              <a:gd name="connsiteX5-179" fmla="*/ 0 w 2720008"/>
              <a:gd name="connsiteY5-180" fmla="*/ 165539 h 228046"/>
              <a:gd name="connsiteX0-181" fmla="*/ 0 w 2841245"/>
              <a:gd name="connsiteY0-182" fmla="*/ 239892 h 302399"/>
              <a:gd name="connsiteX1-183" fmla="*/ 2827268 w 2841245"/>
              <a:gd name="connsiteY1-184" fmla="*/ 0 h 302399"/>
              <a:gd name="connsiteX2-185" fmla="*/ 2720008 w 2841245"/>
              <a:gd name="connsiteY2-186" fmla="*/ 188376 h 302399"/>
              <a:gd name="connsiteX3-187" fmla="*/ 2720007 w 2841245"/>
              <a:gd name="connsiteY3-188" fmla="*/ 188376 h 302399"/>
              <a:gd name="connsiteX4-189" fmla="*/ 2605984 w 2841245"/>
              <a:gd name="connsiteY4-190" fmla="*/ 302399 h 302399"/>
              <a:gd name="connsiteX5-191" fmla="*/ 0 w 2841245"/>
              <a:gd name="connsiteY5-192" fmla="*/ 239892 h 302399"/>
              <a:gd name="connsiteX0-193" fmla="*/ 0 w 2841245"/>
              <a:gd name="connsiteY0-194" fmla="*/ 239892 h 302399"/>
              <a:gd name="connsiteX1-195" fmla="*/ 2827268 w 2841245"/>
              <a:gd name="connsiteY1-196" fmla="*/ 0 h 302399"/>
              <a:gd name="connsiteX2-197" fmla="*/ 2720008 w 2841245"/>
              <a:gd name="connsiteY2-198" fmla="*/ 188376 h 302399"/>
              <a:gd name="connsiteX3-199" fmla="*/ 2605984 w 2841245"/>
              <a:gd name="connsiteY3-200" fmla="*/ 302399 h 302399"/>
              <a:gd name="connsiteX4-201" fmla="*/ 0 w 2841245"/>
              <a:gd name="connsiteY4-202" fmla="*/ 239892 h 302399"/>
              <a:gd name="connsiteX0-203" fmla="*/ 0 w 3072804"/>
              <a:gd name="connsiteY0-204" fmla="*/ 239892 h 302399"/>
              <a:gd name="connsiteX1-205" fmla="*/ 2827268 w 3072804"/>
              <a:gd name="connsiteY1-206" fmla="*/ 0 h 302399"/>
              <a:gd name="connsiteX2-207" fmla="*/ 2605984 w 3072804"/>
              <a:gd name="connsiteY2-208" fmla="*/ 302399 h 302399"/>
              <a:gd name="connsiteX3-209" fmla="*/ 0 w 3072804"/>
              <a:gd name="connsiteY3-210" fmla="*/ 239892 h 302399"/>
              <a:gd name="connsiteX0-211" fmla="*/ 0 w 3072804"/>
              <a:gd name="connsiteY0-212" fmla="*/ 240284 h 302791"/>
              <a:gd name="connsiteX1-213" fmla="*/ 2827268 w 3072804"/>
              <a:gd name="connsiteY1-214" fmla="*/ 392 h 302791"/>
              <a:gd name="connsiteX2-215" fmla="*/ 2605984 w 3072804"/>
              <a:gd name="connsiteY2-216" fmla="*/ 302791 h 302791"/>
              <a:gd name="connsiteX3-217" fmla="*/ 0 w 3072804"/>
              <a:gd name="connsiteY3-218" fmla="*/ 240284 h 302791"/>
              <a:gd name="connsiteX0-219" fmla="*/ 0 w 3072804"/>
              <a:gd name="connsiteY0-220" fmla="*/ 240284 h 302791"/>
              <a:gd name="connsiteX1-221" fmla="*/ 2827268 w 3072804"/>
              <a:gd name="connsiteY1-222" fmla="*/ 392 h 302791"/>
              <a:gd name="connsiteX2-223" fmla="*/ 2605984 w 3072804"/>
              <a:gd name="connsiteY2-224" fmla="*/ 302791 h 302791"/>
              <a:gd name="connsiteX3-225" fmla="*/ 0 w 3072804"/>
              <a:gd name="connsiteY3-226" fmla="*/ 240284 h 302791"/>
              <a:gd name="connsiteX0-227" fmla="*/ 0 w 3193453"/>
              <a:gd name="connsiteY0-228" fmla="*/ 277825 h 340332"/>
              <a:gd name="connsiteX1-229" fmla="*/ 2827268 w 3193453"/>
              <a:gd name="connsiteY1-230" fmla="*/ 37933 h 340332"/>
              <a:gd name="connsiteX2-231" fmla="*/ 2605984 w 3193453"/>
              <a:gd name="connsiteY2-232" fmla="*/ 340332 h 340332"/>
              <a:gd name="connsiteX3-233" fmla="*/ 0 w 3193453"/>
              <a:gd name="connsiteY3-234" fmla="*/ 277825 h 340332"/>
              <a:gd name="connsiteX0-235" fmla="*/ 0 w 3193453"/>
              <a:gd name="connsiteY0-236" fmla="*/ 287503 h 350010"/>
              <a:gd name="connsiteX1-237" fmla="*/ 2827268 w 3193453"/>
              <a:gd name="connsiteY1-238" fmla="*/ 47611 h 350010"/>
              <a:gd name="connsiteX2-239" fmla="*/ 2605984 w 3193453"/>
              <a:gd name="connsiteY2-240" fmla="*/ 350010 h 350010"/>
              <a:gd name="connsiteX3-241" fmla="*/ 0 w 3193453"/>
              <a:gd name="connsiteY3-242" fmla="*/ 287503 h 350010"/>
              <a:gd name="connsiteX0-243" fmla="*/ 0 w 3334826"/>
              <a:gd name="connsiteY0-244" fmla="*/ 266759 h 329266"/>
              <a:gd name="connsiteX1-245" fmla="*/ 3021755 w 3334826"/>
              <a:gd name="connsiteY1-246" fmla="*/ 50870 h 329266"/>
              <a:gd name="connsiteX2-247" fmla="*/ 2605984 w 3334826"/>
              <a:gd name="connsiteY2-248" fmla="*/ 329266 h 329266"/>
              <a:gd name="connsiteX3-249" fmla="*/ 0 w 3334826"/>
              <a:gd name="connsiteY3-250" fmla="*/ 266759 h 329266"/>
              <a:gd name="connsiteX0-251" fmla="*/ 0 w 3176492"/>
              <a:gd name="connsiteY0-252" fmla="*/ 243032 h 305539"/>
              <a:gd name="connsiteX1-253" fmla="*/ 3021755 w 3176492"/>
              <a:gd name="connsiteY1-254" fmla="*/ 27143 h 305539"/>
              <a:gd name="connsiteX2-255" fmla="*/ 2605984 w 3176492"/>
              <a:gd name="connsiteY2-256" fmla="*/ 305539 h 305539"/>
              <a:gd name="connsiteX3-257" fmla="*/ 0 w 3176492"/>
              <a:gd name="connsiteY3-258" fmla="*/ 243032 h 305539"/>
              <a:gd name="connsiteX0-259" fmla="*/ 0 w 3176492"/>
              <a:gd name="connsiteY0-260" fmla="*/ 240965 h 303472"/>
              <a:gd name="connsiteX1-261" fmla="*/ 3021755 w 3176492"/>
              <a:gd name="connsiteY1-262" fmla="*/ 25076 h 303472"/>
              <a:gd name="connsiteX2-263" fmla="*/ 2605984 w 3176492"/>
              <a:gd name="connsiteY2-264" fmla="*/ 303472 h 303472"/>
              <a:gd name="connsiteX3-265" fmla="*/ 0 w 3176492"/>
              <a:gd name="connsiteY3-266" fmla="*/ 240965 h 303472"/>
              <a:gd name="connsiteX0-267" fmla="*/ 0 w 3176815"/>
              <a:gd name="connsiteY0-268" fmla="*/ 269763 h 332270"/>
              <a:gd name="connsiteX1-269" fmla="*/ 3021755 w 3176815"/>
              <a:gd name="connsiteY1-270" fmla="*/ 53874 h 332270"/>
              <a:gd name="connsiteX2-271" fmla="*/ 2605984 w 3176815"/>
              <a:gd name="connsiteY2-272" fmla="*/ 332270 h 332270"/>
              <a:gd name="connsiteX3-273" fmla="*/ 0 w 3176815"/>
              <a:gd name="connsiteY3-274" fmla="*/ 269763 h 332270"/>
              <a:gd name="connsiteX0-275" fmla="*/ 0 w 3176815"/>
              <a:gd name="connsiteY0-276" fmla="*/ 278240 h 340747"/>
              <a:gd name="connsiteX1-277" fmla="*/ 3021755 w 3176815"/>
              <a:gd name="connsiteY1-278" fmla="*/ 62351 h 340747"/>
              <a:gd name="connsiteX2-279" fmla="*/ 2605984 w 3176815"/>
              <a:gd name="connsiteY2-280" fmla="*/ 340747 h 340747"/>
              <a:gd name="connsiteX3-281" fmla="*/ 0 w 3176815"/>
              <a:gd name="connsiteY3-282" fmla="*/ 278240 h 340747"/>
              <a:gd name="connsiteX0-283" fmla="*/ 0 w 3197439"/>
              <a:gd name="connsiteY0-284" fmla="*/ 216609 h 279464"/>
              <a:gd name="connsiteX1-285" fmla="*/ 3021755 w 3197439"/>
              <a:gd name="connsiteY1-286" fmla="*/ 720 h 279464"/>
              <a:gd name="connsiteX2-287" fmla="*/ 2553237 w 3197439"/>
              <a:gd name="connsiteY2-288" fmla="*/ 279464 h 279464"/>
              <a:gd name="connsiteX3-289" fmla="*/ 0 w 3197439"/>
              <a:gd name="connsiteY3-290" fmla="*/ 216609 h 279464"/>
              <a:gd name="connsiteX0-291" fmla="*/ 0 w 2987344"/>
              <a:gd name="connsiteY0-292" fmla="*/ 90263 h 153118"/>
              <a:gd name="connsiteX1-293" fmla="*/ 2729473 w 2987344"/>
              <a:gd name="connsiteY1-294" fmla="*/ 11674 h 153118"/>
              <a:gd name="connsiteX2-295" fmla="*/ 2553237 w 2987344"/>
              <a:gd name="connsiteY2-296" fmla="*/ 153118 h 153118"/>
              <a:gd name="connsiteX3-297" fmla="*/ 0 w 2987344"/>
              <a:gd name="connsiteY3-298" fmla="*/ 90263 h 153118"/>
              <a:gd name="connsiteX0-299" fmla="*/ 0 w 3119645"/>
              <a:gd name="connsiteY0-300" fmla="*/ 99218 h 147868"/>
              <a:gd name="connsiteX1-301" fmla="*/ 2852998 w 3119645"/>
              <a:gd name="connsiteY1-302" fmla="*/ 6424 h 147868"/>
              <a:gd name="connsiteX2-303" fmla="*/ 2676762 w 3119645"/>
              <a:gd name="connsiteY2-304" fmla="*/ 147868 h 147868"/>
              <a:gd name="connsiteX3-305" fmla="*/ 0 w 3119645"/>
              <a:gd name="connsiteY3-306" fmla="*/ 99218 h 147868"/>
              <a:gd name="connsiteX0-307" fmla="*/ 0 w 3119645"/>
              <a:gd name="connsiteY0-308" fmla="*/ 99218 h 147868"/>
              <a:gd name="connsiteX1-309" fmla="*/ 2852998 w 3119645"/>
              <a:gd name="connsiteY1-310" fmla="*/ 6424 h 147868"/>
              <a:gd name="connsiteX2-311" fmla="*/ 2676762 w 3119645"/>
              <a:gd name="connsiteY2-312" fmla="*/ 147868 h 147868"/>
              <a:gd name="connsiteX3-313" fmla="*/ 0 w 3119645"/>
              <a:gd name="connsiteY3-314" fmla="*/ 99218 h 147868"/>
              <a:gd name="connsiteX0-315" fmla="*/ 0 w 3088045"/>
              <a:gd name="connsiteY0-316" fmla="*/ 115294 h 163944"/>
              <a:gd name="connsiteX1-317" fmla="*/ 2852998 w 3088045"/>
              <a:gd name="connsiteY1-318" fmla="*/ 22500 h 163944"/>
              <a:gd name="connsiteX2-319" fmla="*/ 2676762 w 3088045"/>
              <a:gd name="connsiteY2-320" fmla="*/ 163944 h 163944"/>
              <a:gd name="connsiteX3-321" fmla="*/ 0 w 3088045"/>
              <a:gd name="connsiteY3-322" fmla="*/ 115294 h 163944"/>
              <a:gd name="connsiteX0-323" fmla="*/ 0 w 3112374"/>
              <a:gd name="connsiteY0-324" fmla="*/ 120017 h 168667"/>
              <a:gd name="connsiteX1-325" fmla="*/ 2891783 w 3112374"/>
              <a:gd name="connsiteY1-326" fmla="*/ 21016 h 168667"/>
              <a:gd name="connsiteX2-327" fmla="*/ 2676762 w 3112374"/>
              <a:gd name="connsiteY2-328" fmla="*/ 168667 h 168667"/>
              <a:gd name="connsiteX3-329" fmla="*/ 0 w 3112374"/>
              <a:gd name="connsiteY3-330" fmla="*/ 120017 h 168667"/>
              <a:gd name="connsiteX0-331" fmla="*/ 0 w 3113205"/>
              <a:gd name="connsiteY0-332" fmla="*/ 126601 h 175251"/>
              <a:gd name="connsiteX1-333" fmla="*/ 2891783 w 3113205"/>
              <a:gd name="connsiteY1-334" fmla="*/ 27600 h 175251"/>
              <a:gd name="connsiteX2-335" fmla="*/ 2676762 w 3113205"/>
              <a:gd name="connsiteY2-336" fmla="*/ 175251 h 175251"/>
              <a:gd name="connsiteX3-337" fmla="*/ 0 w 3113205"/>
              <a:gd name="connsiteY3-338" fmla="*/ 126601 h 175251"/>
              <a:gd name="connsiteX0-339" fmla="*/ 0 w 3192406"/>
              <a:gd name="connsiteY0-340" fmla="*/ 108781 h 157431"/>
              <a:gd name="connsiteX1-341" fmla="*/ 3007149 w 3192406"/>
              <a:gd name="connsiteY1-342" fmla="*/ 34306 h 157431"/>
              <a:gd name="connsiteX2-343" fmla="*/ 2676762 w 3192406"/>
              <a:gd name="connsiteY2-344" fmla="*/ 157431 h 157431"/>
              <a:gd name="connsiteX3-345" fmla="*/ 0 w 3192406"/>
              <a:gd name="connsiteY3-346" fmla="*/ 108781 h 157431"/>
              <a:gd name="connsiteX0-347" fmla="*/ 0 w 3163370"/>
              <a:gd name="connsiteY0-348" fmla="*/ 114829 h 163479"/>
              <a:gd name="connsiteX1-349" fmla="*/ 2966432 w 3163370"/>
              <a:gd name="connsiteY1-350" fmla="*/ 31698 h 163479"/>
              <a:gd name="connsiteX2-351" fmla="*/ 2676762 w 3163370"/>
              <a:gd name="connsiteY2-352" fmla="*/ 163479 h 163479"/>
              <a:gd name="connsiteX3-353" fmla="*/ 0 w 3163370"/>
              <a:gd name="connsiteY3-354" fmla="*/ 114829 h 163479"/>
              <a:gd name="connsiteX0-355" fmla="*/ 0 w 3089751"/>
              <a:gd name="connsiteY0-356" fmla="*/ 129839 h 178489"/>
              <a:gd name="connsiteX1-357" fmla="*/ 2966432 w 3089751"/>
              <a:gd name="connsiteY1-358" fmla="*/ 46708 h 178489"/>
              <a:gd name="connsiteX2-359" fmla="*/ 2676762 w 3089751"/>
              <a:gd name="connsiteY2-360" fmla="*/ 178489 h 178489"/>
              <a:gd name="connsiteX3-361" fmla="*/ 0 w 3089751"/>
              <a:gd name="connsiteY3-362" fmla="*/ 129839 h 178489"/>
              <a:gd name="connsiteX0-363" fmla="*/ 0 w 3089751"/>
              <a:gd name="connsiteY0-364" fmla="*/ 150843 h 199493"/>
              <a:gd name="connsiteX1-365" fmla="*/ 2966432 w 3089751"/>
              <a:gd name="connsiteY1-366" fmla="*/ 67712 h 199493"/>
              <a:gd name="connsiteX2-367" fmla="*/ 2676762 w 3089751"/>
              <a:gd name="connsiteY2-368" fmla="*/ 199493 h 199493"/>
              <a:gd name="connsiteX3-369" fmla="*/ 0 w 3089751"/>
              <a:gd name="connsiteY3-370" fmla="*/ 150843 h 199493"/>
              <a:gd name="connsiteX0-371" fmla="*/ 0 w 3089751"/>
              <a:gd name="connsiteY0-372" fmla="*/ 156747 h 205397"/>
              <a:gd name="connsiteX1-373" fmla="*/ 2966432 w 3089751"/>
              <a:gd name="connsiteY1-374" fmla="*/ 73616 h 205397"/>
              <a:gd name="connsiteX2-375" fmla="*/ 2676762 w 3089751"/>
              <a:gd name="connsiteY2-376" fmla="*/ 205397 h 205397"/>
              <a:gd name="connsiteX3-377" fmla="*/ 0 w 3089751"/>
              <a:gd name="connsiteY3-378" fmla="*/ 156747 h 205397"/>
              <a:gd name="connsiteX0-379" fmla="*/ 0 w 3089751"/>
              <a:gd name="connsiteY0-380" fmla="*/ 156747 h 205397"/>
              <a:gd name="connsiteX1-381" fmla="*/ 2966432 w 3089751"/>
              <a:gd name="connsiteY1-382" fmla="*/ 73616 h 205397"/>
              <a:gd name="connsiteX2-383" fmla="*/ 2676762 w 3089751"/>
              <a:gd name="connsiteY2-384" fmla="*/ 205397 h 205397"/>
              <a:gd name="connsiteX3-385" fmla="*/ 0 w 3089751"/>
              <a:gd name="connsiteY3-386" fmla="*/ 156747 h 205397"/>
              <a:gd name="connsiteX0-387" fmla="*/ 0 w 3052522"/>
              <a:gd name="connsiteY0-388" fmla="*/ 145792 h 194442"/>
              <a:gd name="connsiteX1-389" fmla="*/ 2966432 w 3052522"/>
              <a:gd name="connsiteY1-390" fmla="*/ 62661 h 194442"/>
              <a:gd name="connsiteX2-391" fmla="*/ 2676762 w 3052522"/>
              <a:gd name="connsiteY2-392" fmla="*/ 194442 h 194442"/>
              <a:gd name="connsiteX3-393" fmla="*/ 0 w 3052522"/>
              <a:gd name="connsiteY3-394" fmla="*/ 145792 h 194442"/>
              <a:gd name="connsiteX0-395" fmla="*/ 0 w 3025531"/>
              <a:gd name="connsiteY0-396" fmla="*/ 142730 h 191380"/>
              <a:gd name="connsiteX1-397" fmla="*/ 2966432 w 3025531"/>
              <a:gd name="connsiteY1-398" fmla="*/ 59599 h 191380"/>
              <a:gd name="connsiteX2-399" fmla="*/ 2676762 w 3025531"/>
              <a:gd name="connsiteY2-400" fmla="*/ 191380 h 191380"/>
              <a:gd name="connsiteX3-401" fmla="*/ 0 w 3025531"/>
              <a:gd name="connsiteY3-402" fmla="*/ 142730 h 191380"/>
            </a:gdLst>
            <a:ahLst/>
            <a:cxnLst>
              <a:cxn ang="0">
                <a:pos x="connsiteX0-1" y="connsiteY0-2"/>
              </a:cxn>
              <a:cxn ang="0">
                <a:pos x="connsiteX1-3" y="connsiteY1-4"/>
              </a:cxn>
              <a:cxn ang="0">
                <a:pos x="connsiteX2-5" y="connsiteY2-6"/>
              </a:cxn>
              <a:cxn ang="0">
                <a:pos x="connsiteX3-7" y="connsiteY3-8"/>
              </a:cxn>
            </a:cxnLst>
            <a:rect l="l" t="t" r="r" b="b"/>
            <a:pathLst>
              <a:path w="3025531" h="191380">
                <a:moveTo>
                  <a:pt x="0" y="142730"/>
                </a:moveTo>
                <a:cubicBezTo>
                  <a:pt x="796016" y="86074"/>
                  <a:pt x="2546667" y="-91706"/>
                  <a:pt x="2966432" y="59599"/>
                </a:cubicBezTo>
                <a:cubicBezTo>
                  <a:pt x="3024928" y="80684"/>
                  <a:pt x="3147973" y="151398"/>
                  <a:pt x="2676762" y="191380"/>
                </a:cubicBezTo>
                <a:lnTo>
                  <a:pt x="0" y="142730"/>
                </a:lnTo>
                <a:close/>
              </a:path>
            </a:pathLst>
          </a:custGeom>
          <a:solidFill>
            <a:schemeClr val="accent4">
              <a:lumMod val="60000"/>
              <a:lumOff val="40000"/>
              <a:alpha val="80000"/>
            </a:schemeClr>
          </a:solidFill>
          <a:ln w="12700">
            <a:noFill/>
          </a:ln>
          <a:effectLst/>
          <a:scene3d>
            <a:camera prst="perspectiveFront" fov="0">
              <a:rot lat="0" lon="0" rev="0"/>
            </a:camera>
            <a:lightRig rig="threePt" dir="t"/>
          </a:scene3d>
        </p:spPr>
        <p:style>
          <a:lnRef idx="1">
            <a:schemeClr val="accent1"/>
          </a:lnRef>
          <a:fillRef idx="3">
            <a:schemeClr val="accent1"/>
          </a:fillRef>
          <a:effectRef idx="2">
            <a:schemeClr val="accent1"/>
          </a:effectRef>
          <a:fontRef idx="minor">
            <a:schemeClr val="lt1"/>
          </a:fontRef>
        </p:style>
        <p:txBody>
          <a:bodyPr anchor="ctr"/>
          <a:p>
            <a:pPr algn="ctr"/>
            <a:endParaRPr>
              <a:latin typeface="微软雅黑" panose="020B0503020204020204" charset="-122"/>
              <a:ea typeface="微软雅黑" panose="020B0503020204020204" charset="-122"/>
            </a:endParaRPr>
          </a:p>
        </p:txBody>
      </p:sp>
      <p:sp>
        <p:nvSpPr>
          <p:cNvPr id="55" name="任意多边形: 形状 29"/>
          <p:cNvSpPr/>
          <p:nvPr/>
        </p:nvSpPr>
        <p:spPr>
          <a:xfrm rot="19541401" flipH="1">
            <a:off x="2402205" y="3619500"/>
            <a:ext cx="711200" cy="16510"/>
          </a:xfrm>
          <a:custGeom>
            <a:avLst/>
            <a:gdLst>
              <a:gd name="connsiteX0" fmla="*/ 0 w 2100976"/>
              <a:gd name="connsiteY0" fmla="*/ 114023 h 228045"/>
              <a:gd name="connsiteX1" fmla="*/ 114023 w 2100976"/>
              <a:gd name="connsiteY1" fmla="*/ 0 h 228045"/>
              <a:gd name="connsiteX2" fmla="*/ 1986954 w 2100976"/>
              <a:gd name="connsiteY2" fmla="*/ 0 h 228045"/>
              <a:gd name="connsiteX3" fmla="*/ 2100977 w 2100976"/>
              <a:gd name="connsiteY3" fmla="*/ 114023 h 228045"/>
              <a:gd name="connsiteX4" fmla="*/ 2100976 w 2100976"/>
              <a:gd name="connsiteY4" fmla="*/ 114023 h 228045"/>
              <a:gd name="connsiteX5" fmla="*/ 1986953 w 2100976"/>
              <a:gd name="connsiteY5" fmla="*/ 228046 h 228045"/>
              <a:gd name="connsiteX6" fmla="*/ 114023 w 2100976"/>
              <a:gd name="connsiteY6" fmla="*/ 228045 h 228045"/>
              <a:gd name="connsiteX7" fmla="*/ 0 w 2100976"/>
              <a:gd name="connsiteY7" fmla="*/ 114022 h 228045"/>
              <a:gd name="connsiteX8" fmla="*/ 0 w 2100976"/>
              <a:gd name="connsiteY8" fmla="*/ 114023 h 228045"/>
              <a:gd name="connsiteX0-1" fmla="*/ 0 w 2100977"/>
              <a:gd name="connsiteY0-2" fmla="*/ 114023 h 228046"/>
              <a:gd name="connsiteX1-3" fmla="*/ 1986954 w 2100977"/>
              <a:gd name="connsiteY1-4" fmla="*/ 0 h 228046"/>
              <a:gd name="connsiteX2-5" fmla="*/ 2100977 w 2100977"/>
              <a:gd name="connsiteY2-6" fmla="*/ 114023 h 228046"/>
              <a:gd name="connsiteX3-7" fmla="*/ 2100976 w 2100977"/>
              <a:gd name="connsiteY3-8" fmla="*/ 114023 h 228046"/>
              <a:gd name="connsiteX4-9" fmla="*/ 1986953 w 2100977"/>
              <a:gd name="connsiteY4-10" fmla="*/ 228046 h 228046"/>
              <a:gd name="connsiteX5-11" fmla="*/ 114023 w 2100977"/>
              <a:gd name="connsiteY5-12" fmla="*/ 228045 h 228046"/>
              <a:gd name="connsiteX6-13" fmla="*/ 0 w 2100977"/>
              <a:gd name="connsiteY6-14" fmla="*/ 114022 h 228046"/>
              <a:gd name="connsiteX7-15" fmla="*/ 0 w 2100977"/>
              <a:gd name="connsiteY7-16" fmla="*/ 114023 h 228046"/>
              <a:gd name="connsiteX0-17" fmla="*/ 0 w 2100977"/>
              <a:gd name="connsiteY0-18" fmla="*/ 114023 h 228046"/>
              <a:gd name="connsiteX1-19" fmla="*/ 1986954 w 2100977"/>
              <a:gd name="connsiteY1-20" fmla="*/ 0 h 228046"/>
              <a:gd name="connsiteX2-21" fmla="*/ 2100977 w 2100977"/>
              <a:gd name="connsiteY2-22" fmla="*/ 114023 h 228046"/>
              <a:gd name="connsiteX3-23" fmla="*/ 2100976 w 2100977"/>
              <a:gd name="connsiteY3-24" fmla="*/ 114023 h 228046"/>
              <a:gd name="connsiteX4-25" fmla="*/ 1986953 w 2100977"/>
              <a:gd name="connsiteY4-26" fmla="*/ 228046 h 228046"/>
              <a:gd name="connsiteX5-27" fmla="*/ 0 w 2100977"/>
              <a:gd name="connsiteY5-28" fmla="*/ 114022 h 228046"/>
              <a:gd name="connsiteX6-29" fmla="*/ 0 w 2100977"/>
              <a:gd name="connsiteY6-30" fmla="*/ 114023 h 228046"/>
              <a:gd name="connsiteX0-31" fmla="*/ 0 w 2358947"/>
              <a:gd name="connsiteY0-32" fmla="*/ 128101 h 228046"/>
              <a:gd name="connsiteX1-33" fmla="*/ 2244924 w 2358947"/>
              <a:gd name="connsiteY1-34" fmla="*/ 0 h 228046"/>
              <a:gd name="connsiteX2-35" fmla="*/ 2358947 w 2358947"/>
              <a:gd name="connsiteY2-36" fmla="*/ 114023 h 228046"/>
              <a:gd name="connsiteX3-37" fmla="*/ 2358946 w 2358947"/>
              <a:gd name="connsiteY3-38" fmla="*/ 114023 h 228046"/>
              <a:gd name="connsiteX4-39" fmla="*/ 2244923 w 2358947"/>
              <a:gd name="connsiteY4-40" fmla="*/ 228046 h 228046"/>
              <a:gd name="connsiteX5-41" fmla="*/ 257970 w 2358947"/>
              <a:gd name="connsiteY5-42" fmla="*/ 114022 h 228046"/>
              <a:gd name="connsiteX6-43" fmla="*/ 0 w 2358947"/>
              <a:gd name="connsiteY6-44" fmla="*/ 128101 h 228046"/>
              <a:gd name="connsiteX0-45" fmla="*/ 0 w 2358947"/>
              <a:gd name="connsiteY0-46" fmla="*/ 128101 h 228046"/>
              <a:gd name="connsiteX1-47" fmla="*/ 2244924 w 2358947"/>
              <a:gd name="connsiteY1-48" fmla="*/ 0 h 228046"/>
              <a:gd name="connsiteX2-49" fmla="*/ 2358947 w 2358947"/>
              <a:gd name="connsiteY2-50" fmla="*/ 114023 h 228046"/>
              <a:gd name="connsiteX3-51" fmla="*/ 2358946 w 2358947"/>
              <a:gd name="connsiteY3-52" fmla="*/ 114023 h 228046"/>
              <a:gd name="connsiteX4-53" fmla="*/ 2244923 w 2358947"/>
              <a:gd name="connsiteY4-54" fmla="*/ 228046 h 228046"/>
              <a:gd name="connsiteX5-55" fmla="*/ 0 w 2358947"/>
              <a:gd name="connsiteY5-56" fmla="*/ 128101 h 228046"/>
              <a:gd name="connsiteX0-57" fmla="*/ 0 w 2358947"/>
              <a:gd name="connsiteY0-58" fmla="*/ 128101 h 228046"/>
              <a:gd name="connsiteX1-59" fmla="*/ 2244924 w 2358947"/>
              <a:gd name="connsiteY1-60" fmla="*/ 0 h 228046"/>
              <a:gd name="connsiteX2-61" fmla="*/ 2358947 w 2358947"/>
              <a:gd name="connsiteY2-62" fmla="*/ 114023 h 228046"/>
              <a:gd name="connsiteX3-63" fmla="*/ 2358946 w 2358947"/>
              <a:gd name="connsiteY3-64" fmla="*/ 114023 h 228046"/>
              <a:gd name="connsiteX4-65" fmla="*/ 2244923 w 2358947"/>
              <a:gd name="connsiteY4-66" fmla="*/ 228046 h 228046"/>
              <a:gd name="connsiteX5-67" fmla="*/ 0 w 2358947"/>
              <a:gd name="connsiteY5-68" fmla="*/ 128101 h 228046"/>
              <a:gd name="connsiteX0-69" fmla="*/ 0 w 2349743"/>
              <a:gd name="connsiteY0-70" fmla="*/ 151274 h 228046"/>
              <a:gd name="connsiteX1-71" fmla="*/ 2235720 w 2349743"/>
              <a:gd name="connsiteY1-72" fmla="*/ 0 h 228046"/>
              <a:gd name="connsiteX2-73" fmla="*/ 2349743 w 2349743"/>
              <a:gd name="connsiteY2-74" fmla="*/ 114023 h 228046"/>
              <a:gd name="connsiteX3-75" fmla="*/ 2349742 w 2349743"/>
              <a:gd name="connsiteY3-76" fmla="*/ 114023 h 228046"/>
              <a:gd name="connsiteX4-77" fmla="*/ 2235719 w 2349743"/>
              <a:gd name="connsiteY4-78" fmla="*/ 228046 h 228046"/>
              <a:gd name="connsiteX5-79" fmla="*/ 0 w 2349743"/>
              <a:gd name="connsiteY5-80" fmla="*/ 151274 h 228046"/>
              <a:gd name="connsiteX0-81" fmla="*/ 0 w 2349743"/>
              <a:gd name="connsiteY0-82" fmla="*/ 151274 h 228046"/>
              <a:gd name="connsiteX1-83" fmla="*/ 2235720 w 2349743"/>
              <a:gd name="connsiteY1-84" fmla="*/ 0 h 228046"/>
              <a:gd name="connsiteX2-85" fmla="*/ 2349743 w 2349743"/>
              <a:gd name="connsiteY2-86" fmla="*/ 114023 h 228046"/>
              <a:gd name="connsiteX3-87" fmla="*/ 2349742 w 2349743"/>
              <a:gd name="connsiteY3-88" fmla="*/ 114023 h 228046"/>
              <a:gd name="connsiteX4-89" fmla="*/ 2235719 w 2349743"/>
              <a:gd name="connsiteY4-90" fmla="*/ 228046 h 228046"/>
              <a:gd name="connsiteX5-91" fmla="*/ 0 w 2349743"/>
              <a:gd name="connsiteY5-92" fmla="*/ 151274 h 228046"/>
              <a:gd name="connsiteX0-93" fmla="*/ 0 w 2349743"/>
              <a:gd name="connsiteY0-94" fmla="*/ 151274 h 228046"/>
              <a:gd name="connsiteX1-95" fmla="*/ 2235720 w 2349743"/>
              <a:gd name="connsiteY1-96" fmla="*/ 0 h 228046"/>
              <a:gd name="connsiteX2-97" fmla="*/ 2349743 w 2349743"/>
              <a:gd name="connsiteY2-98" fmla="*/ 114023 h 228046"/>
              <a:gd name="connsiteX3-99" fmla="*/ 2349742 w 2349743"/>
              <a:gd name="connsiteY3-100" fmla="*/ 114023 h 228046"/>
              <a:gd name="connsiteX4-101" fmla="*/ 2235719 w 2349743"/>
              <a:gd name="connsiteY4-102" fmla="*/ 228046 h 228046"/>
              <a:gd name="connsiteX5-103" fmla="*/ 0 w 2349743"/>
              <a:gd name="connsiteY5-104" fmla="*/ 151274 h 228046"/>
              <a:gd name="connsiteX0-105" fmla="*/ 0 w 2349743"/>
              <a:gd name="connsiteY0-106" fmla="*/ 151274 h 228046"/>
              <a:gd name="connsiteX1-107" fmla="*/ 2235720 w 2349743"/>
              <a:gd name="connsiteY1-108" fmla="*/ 0 h 228046"/>
              <a:gd name="connsiteX2-109" fmla="*/ 2349743 w 2349743"/>
              <a:gd name="connsiteY2-110" fmla="*/ 114023 h 228046"/>
              <a:gd name="connsiteX3-111" fmla="*/ 2349742 w 2349743"/>
              <a:gd name="connsiteY3-112" fmla="*/ 114023 h 228046"/>
              <a:gd name="connsiteX4-113" fmla="*/ 2235719 w 2349743"/>
              <a:gd name="connsiteY4-114" fmla="*/ 228046 h 228046"/>
              <a:gd name="connsiteX5-115" fmla="*/ 0 w 2349743"/>
              <a:gd name="connsiteY5-116" fmla="*/ 151274 h 228046"/>
              <a:gd name="connsiteX0-117" fmla="*/ 0 w 2349743"/>
              <a:gd name="connsiteY0-118" fmla="*/ 151274 h 228046"/>
              <a:gd name="connsiteX1-119" fmla="*/ 2235720 w 2349743"/>
              <a:gd name="connsiteY1-120" fmla="*/ 0 h 228046"/>
              <a:gd name="connsiteX2-121" fmla="*/ 2349743 w 2349743"/>
              <a:gd name="connsiteY2-122" fmla="*/ 114023 h 228046"/>
              <a:gd name="connsiteX3-123" fmla="*/ 2349742 w 2349743"/>
              <a:gd name="connsiteY3-124" fmla="*/ 114023 h 228046"/>
              <a:gd name="connsiteX4-125" fmla="*/ 2235719 w 2349743"/>
              <a:gd name="connsiteY4-126" fmla="*/ 228046 h 228046"/>
              <a:gd name="connsiteX5-127" fmla="*/ 0 w 2349743"/>
              <a:gd name="connsiteY5-128" fmla="*/ 151274 h 228046"/>
              <a:gd name="connsiteX0-129" fmla="*/ 0 w 2349743"/>
              <a:gd name="connsiteY0-130" fmla="*/ 151274 h 228046"/>
              <a:gd name="connsiteX1-131" fmla="*/ 2235720 w 2349743"/>
              <a:gd name="connsiteY1-132" fmla="*/ 0 h 228046"/>
              <a:gd name="connsiteX2-133" fmla="*/ 2349743 w 2349743"/>
              <a:gd name="connsiteY2-134" fmla="*/ 114023 h 228046"/>
              <a:gd name="connsiteX3-135" fmla="*/ 2349742 w 2349743"/>
              <a:gd name="connsiteY3-136" fmla="*/ 114023 h 228046"/>
              <a:gd name="connsiteX4-137" fmla="*/ 2235719 w 2349743"/>
              <a:gd name="connsiteY4-138" fmla="*/ 228046 h 228046"/>
              <a:gd name="connsiteX5-139" fmla="*/ 169080 w 2349743"/>
              <a:gd name="connsiteY5-140" fmla="*/ 159781 h 228046"/>
              <a:gd name="connsiteX6-141" fmla="*/ 0 w 2349743"/>
              <a:gd name="connsiteY6-142" fmla="*/ 151274 h 228046"/>
              <a:gd name="connsiteX0-143" fmla="*/ 5908 w 2355651"/>
              <a:gd name="connsiteY0-144" fmla="*/ 151274 h 228046"/>
              <a:gd name="connsiteX1-145" fmla="*/ 2241628 w 2355651"/>
              <a:gd name="connsiteY1-146" fmla="*/ 0 h 228046"/>
              <a:gd name="connsiteX2-147" fmla="*/ 2355651 w 2355651"/>
              <a:gd name="connsiteY2-148" fmla="*/ 114023 h 228046"/>
              <a:gd name="connsiteX3-149" fmla="*/ 2355650 w 2355651"/>
              <a:gd name="connsiteY3-150" fmla="*/ 114023 h 228046"/>
              <a:gd name="connsiteX4-151" fmla="*/ 2241627 w 2355651"/>
              <a:gd name="connsiteY4-152" fmla="*/ 228046 h 228046"/>
              <a:gd name="connsiteX5-153" fmla="*/ 0 w 2355651"/>
              <a:gd name="connsiteY5-154" fmla="*/ 176519 h 228046"/>
              <a:gd name="connsiteX6-155" fmla="*/ 5908 w 2355651"/>
              <a:gd name="connsiteY6-156" fmla="*/ 151274 h 228046"/>
              <a:gd name="connsiteX0-157" fmla="*/ 0 w 2359216"/>
              <a:gd name="connsiteY0-158" fmla="*/ 156348 h 228046"/>
              <a:gd name="connsiteX1-159" fmla="*/ 2245193 w 2359216"/>
              <a:gd name="connsiteY1-160" fmla="*/ 0 h 228046"/>
              <a:gd name="connsiteX2-161" fmla="*/ 2359216 w 2359216"/>
              <a:gd name="connsiteY2-162" fmla="*/ 114023 h 228046"/>
              <a:gd name="connsiteX3-163" fmla="*/ 2359215 w 2359216"/>
              <a:gd name="connsiteY3-164" fmla="*/ 114023 h 228046"/>
              <a:gd name="connsiteX4-165" fmla="*/ 2245192 w 2359216"/>
              <a:gd name="connsiteY4-166" fmla="*/ 228046 h 228046"/>
              <a:gd name="connsiteX5-167" fmla="*/ 3565 w 2359216"/>
              <a:gd name="connsiteY5-168" fmla="*/ 176519 h 228046"/>
              <a:gd name="connsiteX6-169" fmla="*/ 0 w 2359216"/>
              <a:gd name="connsiteY6-170" fmla="*/ 156348 h 228046"/>
              <a:gd name="connsiteX0-171" fmla="*/ 0 w 2359216"/>
              <a:gd name="connsiteY0-172" fmla="*/ 156348 h 228046"/>
              <a:gd name="connsiteX1-173" fmla="*/ 2245193 w 2359216"/>
              <a:gd name="connsiteY1-174" fmla="*/ 0 h 228046"/>
              <a:gd name="connsiteX2-175" fmla="*/ 2359216 w 2359216"/>
              <a:gd name="connsiteY2-176" fmla="*/ 114023 h 228046"/>
              <a:gd name="connsiteX3-177" fmla="*/ 2359215 w 2359216"/>
              <a:gd name="connsiteY3-178" fmla="*/ 114023 h 228046"/>
              <a:gd name="connsiteX4-179" fmla="*/ 2245192 w 2359216"/>
              <a:gd name="connsiteY4-180" fmla="*/ 228046 h 228046"/>
              <a:gd name="connsiteX5-181" fmla="*/ 2003658 w 2359216"/>
              <a:gd name="connsiteY5-182" fmla="*/ 223654 h 228046"/>
              <a:gd name="connsiteX6-183" fmla="*/ 3565 w 2359216"/>
              <a:gd name="connsiteY6-184" fmla="*/ 176519 h 228046"/>
              <a:gd name="connsiteX7-185" fmla="*/ 0 w 2359216"/>
              <a:gd name="connsiteY7-186" fmla="*/ 156348 h 228046"/>
              <a:gd name="connsiteX0-187" fmla="*/ 0 w 2359216"/>
              <a:gd name="connsiteY0-188" fmla="*/ 156348 h 223654"/>
              <a:gd name="connsiteX1-189" fmla="*/ 2245193 w 2359216"/>
              <a:gd name="connsiteY1-190" fmla="*/ 0 h 223654"/>
              <a:gd name="connsiteX2-191" fmla="*/ 2359216 w 2359216"/>
              <a:gd name="connsiteY2-192" fmla="*/ 114023 h 223654"/>
              <a:gd name="connsiteX3-193" fmla="*/ 2359215 w 2359216"/>
              <a:gd name="connsiteY3-194" fmla="*/ 114023 h 223654"/>
              <a:gd name="connsiteX4-195" fmla="*/ 2192582 w 2359216"/>
              <a:gd name="connsiteY4-196" fmla="*/ 161635 h 223654"/>
              <a:gd name="connsiteX5-197" fmla="*/ 2003658 w 2359216"/>
              <a:gd name="connsiteY5-198" fmla="*/ 223654 h 223654"/>
              <a:gd name="connsiteX6-199" fmla="*/ 3565 w 2359216"/>
              <a:gd name="connsiteY6-200" fmla="*/ 176519 h 223654"/>
              <a:gd name="connsiteX7-201" fmla="*/ 0 w 2359216"/>
              <a:gd name="connsiteY7-202" fmla="*/ 156348 h 223654"/>
              <a:gd name="connsiteX0-203" fmla="*/ 0 w 2359216"/>
              <a:gd name="connsiteY0-204" fmla="*/ 156348 h 223654"/>
              <a:gd name="connsiteX1-205" fmla="*/ 2245193 w 2359216"/>
              <a:gd name="connsiteY1-206" fmla="*/ 0 h 223654"/>
              <a:gd name="connsiteX2-207" fmla="*/ 2359216 w 2359216"/>
              <a:gd name="connsiteY2-208" fmla="*/ 114023 h 223654"/>
              <a:gd name="connsiteX3-209" fmla="*/ 2359215 w 2359216"/>
              <a:gd name="connsiteY3-210" fmla="*/ 114023 h 223654"/>
              <a:gd name="connsiteX4-211" fmla="*/ 2238041 w 2359216"/>
              <a:gd name="connsiteY4-212" fmla="*/ 215499 h 223654"/>
              <a:gd name="connsiteX5-213" fmla="*/ 2003658 w 2359216"/>
              <a:gd name="connsiteY5-214" fmla="*/ 223654 h 223654"/>
              <a:gd name="connsiteX6-215" fmla="*/ 3565 w 2359216"/>
              <a:gd name="connsiteY6-216" fmla="*/ 176519 h 223654"/>
              <a:gd name="connsiteX7-217" fmla="*/ 0 w 2359216"/>
              <a:gd name="connsiteY7-218" fmla="*/ 156348 h 22365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359216" h="223654">
                <a:moveTo>
                  <a:pt x="0" y="156348"/>
                </a:moveTo>
                <a:lnTo>
                  <a:pt x="2245193" y="0"/>
                </a:lnTo>
                <a:cubicBezTo>
                  <a:pt x="2308166" y="0"/>
                  <a:pt x="2359216" y="51050"/>
                  <a:pt x="2359216" y="114023"/>
                </a:cubicBezTo>
                <a:lnTo>
                  <a:pt x="2359215" y="114023"/>
                </a:lnTo>
                <a:cubicBezTo>
                  <a:pt x="2359215" y="176996"/>
                  <a:pt x="2301014" y="215499"/>
                  <a:pt x="2238041" y="215499"/>
                </a:cubicBezTo>
                <a:lnTo>
                  <a:pt x="2003658" y="223654"/>
                </a:lnTo>
                <a:lnTo>
                  <a:pt x="3565" y="176519"/>
                </a:lnTo>
                <a:lnTo>
                  <a:pt x="0" y="156348"/>
                </a:lnTo>
                <a:close/>
              </a:path>
            </a:pathLst>
          </a:custGeom>
          <a:solidFill>
            <a:schemeClr val="accent4"/>
          </a:solidFill>
          <a:ln w="12700">
            <a:noFill/>
          </a:ln>
          <a:effectLst/>
          <a:scene3d>
            <a:camera prst="perspectiveFront" fov="0">
              <a:rot lat="0" lon="0" rev="0"/>
            </a:camera>
            <a:lightRig rig="threePt" dir="t"/>
          </a:scene3d>
        </p:spPr>
        <p:style>
          <a:lnRef idx="1">
            <a:schemeClr val="accent1"/>
          </a:lnRef>
          <a:fillRef idx="3">
            <a:schemeClr val="accent1"/>
          </a:fillRef>
          <a:effectRef idx="2">
            <a:schemeClr val="accent1"/>
          </a:effectRef>
          <a:fontRef idx="minor">
            <a:schemeClr val="lt1"/>
          </a:fontRef>
        </p:style>
        <p:txBody>
          <a:bodyPr anchor="ctr"/>
          <a:p>
            <a:pPr algn="ctr"/>
            <a:endParaRPr>
              <a:latin typeface="微软雅黑" panose="020B0503020204020204" charset="-122"/>
              <a:ea typeface="微软雅黑" panose="020B0503020204020204" charset="-122"/>
            </a:endParaRPr>
          </a:p>
        </p:txBody>
      </p:sp>
      <p:sp>
        <p:nvSpPr>
          <p:cNvPr id="56" name="任意多边形: 形状 30"/>
          <p:cNvSpPr/>
          <p:nvPr/>
        </p:nvSpPr>
        <p:spPr>
          <a:xfrm rot="19460488" flipH="1">
            <a:off x="2475865" y="3730625"/>
            <a:ext cx="143510" cy="74930"/>
          </a:xfrm>
          <a:custGeom>
            <a:avLst/>
            <a:gdLst>
              <a:gd name="connsiteX0" fmla="*/ 0 w 2100976"/>
              <a:gd name="connsiteY0" fmla="*/ 114023 h 228045"/>
              <a:gd name="connsiteX1" fmla="*/ 114023 w 2100976"/>
              <a:gd name="connsiteY1" fmla="*/ 0 h 228045"/>
              <a:gd name="connsiteX2" fmla="*/ 1986954 w 2100976"/>
              <a:gd name="connsiteY2" fmla="*/ 0 h 228045"/>
              <a:gd name="connsiteX3" fmla="*/ 2100977 w 2100976"/>
              <a:gd name="connsiteY3" fmla="*/ 114023 h 228045"/>
              <a:gd name="connsiteX4" fmla="*/ 2100976 w 2100976"/>
              <a:gd name="connsiteY4" fmla="*/ 114023 h 228045"/>
              <a:gd name="connsiteX5" fmla="*/ 1986953 w 2100976"/>
              <a:gd name="connsiteY5" fmla="*/ 228046 h 228045"/>
              <a:gd name="connsiteX6" fmla="*/ 114023 w 2100976"/>
              <a:gd name="connsiteY6" fmla="*/ 228045 h 228045"/>
              <a:gd name="connsiteX7" fmla="*/ 0 w 2100976"/>
              <a:gd name="connsiteY7" fmla="*/ 114022 h 228045"/>
              <a:gd name="connsiteX8" fmla="*/ 0 w 2100976"/>
              <a:gd name="connsiteY8" fmla="*/ 114023 h 228045"/>
              <a:gd name="connsiteX0-1" fmla="*/ 0 w 2100977"/>
              <a:gd name="connsiteY0-2" fmla="*/ 114023 h 228046"/>
              <a:gd name="connsiteX1-3" fmla="*/ 1986954 w 2100977"/>
              <a:gd name="connsiteY1-4" fmla="*/ 0 h 228046"/>
              <a:gd name="connsiteX2-5" fmla="*/ 2100977 w 2100977"/>
              <a:gd name="connsiteY2-6" fmla="*/ 114023 h 228046"/>
              <a:gd name="connsiteX3-7" fmla="*/ 2100976 w 2100977"/>
              <a:gd name="connsiteY3-8" fmla="*/ 114023 h 228046"/>
              <a:gd name="connsiteX4-9" fmla="*/ 1986953 w 2100977"/>
              <a:gd name="connsiteY4-10" fmla="*/ 228046 h 228046"/>
              <a:gd name="connsiteX5-11" fmla="*/ 114023 w 2100977"/>
              <a:gd name="connsiteY5-12" fmla="*/ 228045 h 228046"/>
              <a:gd name="connsiteX6-13" fmla="*/ 0 w 2100977"/>
              <a:gd name="connsiteY6-14" fmla="*/ 114022 h 228046"/>
              <a:gd name="connsiteX7-15" fmla="*/ 0 w 2100977"/>
              <a:gd name="connsiteY7-16" fmla="*/ 114023 h 228046"/>
              <a:gd name="connsiteX0-17" fmla="*/ 0 w 2100977"/>
              <a:gd name="connsiteY0-18" fmla="*/ 114023 h 228046"/>
              <a:gd name="connsiteX1-19" fmla="*/ 1986954 w 2100977"/>
              <a:gd name="connsiteY1-20" fmla="*/ 0 h 228046"/>
              <a:gd name="connsiteX2-21" fmla="*/ 2100977 w 2100977"/>
              <a:gd name="connsiteY2-22" fmla="*/ 114023 h 228046"/>
              <a:gd name="connsiteX3-23" fmla="*/ 2100976 w 2100977"/>
              <a:gd name="connsiteY3-24" fmla="*/ 114023 h 228046"/>
              <a:gd name="connsiteX4-25" fmla="*/ 1986953 w 2100977"/>
              <a:gd name="connsiteY4-26" fmla="*/ 228046 h 228046"/>
              <a:gd name="connsiteX5-27" fmla="*/ 0 w 2100977"/>
              <a:gd name="connsiteY5-28" fmla="*/ 114022 h 228046"/>
              <a:gd name="connsiteX6-29" fmla="*/ 0 w 2100977"/>
              <a:gd name="connsiteY6-30" fmla="*/ 114023 h 228046"/>
              <a:gd name="connsiteX0-31" fmla="*/ 0 w 2358947"/>
              <a:gd name="connsiteY0-32" fmla="*/ 128101 h 228046"/>
              <a:gd name="connsiteX1-33" fmla="*/ 2244924 w 2358947"/>
              <a:gd name="connsiteY1-34" fmla="*/ 0 h 228046"/>
              <a:gd name="connsiteX2-35" fmla="*/ 2358947 w 2358947"/>
              <a:gd name="connsiteY2-36" fmla="*/ 114023 h 228046"/>
              <a:gd name="connsiteX3-37" fmla="*/ 2358946 w 2358947"/>
              <a:gd name="connsiteY3-38" fmla="*/ 114023 h 228046"/>
              <a:gd name="connsiteX4-39" fmla="*/ 2244923 w 2358947"/>
              <a:gd name="connsiteY4-40" fmla="*/ 228046 h 228046"/>
              <a:gd name="connsiteX5-41" fmla="*/ 257970 w 2358947"/>
              <a:gd name="connsiteY5-42" fmla="*/ 114022 h 228046"/>
              <a:gd name="connsiteX6-43" fmla="*/ 0 w 2358947"/>
              <a:gd name="connsiteY6-44" fmla="*/ 128101 h 228046"/>
              <a:gd name="connsiteX0-45" fmla="*/ 0 w 2358947"/>
              <a:gd name="connsiteY0-46" fmla="*/ 128101 h 228046"/>
              <a:gd name="connsiteX1-47" fmla="*/ 2244924 w 2358947"/>
              <a:gd name="connsiteY1-48" fmla="*/ 0 h 228046"/>
              <a:gd name="connsiteX2-49" fmla="*/ 2358947 w 2358947"/>
              <a:gd name="connsiteY2-50" fmla="*/ 114023 h 228046"/>
              <a:gd name="connsiteX3-51" fmla="*/ 2358946 w 2358947"/>
              <a:gd name="connsiteY3-52" fmla="*/ 114023 h 228046"/>
              <a:gd name="connsiteX4-53" fmla="*/ 2244923 w 2358947"/>
              <a:gd name="connsiteY4-54" fmla="*/ 228046 h 228046"/>
              <a:gd name="connsiteX5-55" fmla="*/ 0 w 2358947"/>
              <a:gd name="connsiteY5-56" fmla="*/ 128101 h 228046"/>
              <a:gd name="connsiteX0-57" fmla="*/ 0 w 2358947"/>
              <a:gd name="connsiteY0-58" fmla="*/ 128101 h 228046"/>
              <a:gd name="connsiteX1-59" fmla="*/ 2244924 w 2358947"/>
              <a:gd name="connsiteY1-60" fmla="*/ 0 h 228046"/>
              <a:gd name="connsiteX2-61" fmla="*/ 2358947 w 2358947"/>
              <a:gd name="connsiteY2-62" fmla="*/ 114023 h 228046"/>
              <a:gd name="connsiteX3-63" fmla="*/ 2358946 w 2358947"/>
              <a:gd name="connsiteY3-64" fmla="*/ 114023 h 228046"/>
              <a:gd name="connsiteX4-65" fmla="*/ 2244923 w 2358947"/>
              <a:gd name="connsiteY4-66" fmla="*/ 228046 h 228046"/>
              <a:gd name="connsiteX5-67" fmla="*/ 0 w 2358947"/>
              <a:gd name="connsiteY5-68" fmla="*/ 128101 h 228046"/>
              <a:gd name="connsiteX0-69" fmla="*/ 0 w 2349743"/>
              <a:gd name="connsiteY0-70" fmla="*/ 151274 h 228046"/>
              <a:gd name="connsiteX1-71" fmla="*/ 2235720 w 2349743"/>
              <a:gd name="connsiteY1-72" fmla="*/ 0 h 228046"/>
              <a:gd name="connsiteX2-73" fmla="*/ 2349743 w 2349743"/>
              <a:gd name="connsiteY2-74" fmla="*/ 114023 h 228046"/>
              <a:gd name="connsiteX3-75" fmla="*/ 2349742 w 2349743"/>
              <a:gd name="connsiteY3-76" fmla="*/ 114023 h 228046"/>
              <a:gd name="connsiteX4-77" fmla="*/ 2235719 w 2349743"/>
              <a:gd name="connsiteY4-78" fmla="*/ 228046 h 228046"/>
              <a:gd name="connsiteX5-79" fmla="*/ 0 w 2349743"/>
              <a:gd name="connsiteY5-80" fmla="*/ 151274 h 228046"/>
              <a:gd name="connsiteX0-81" fmla="*/ 0 w 2349743"/>
              <a:gd name="connsiteY0-82" fmla="*/ 151274 h 228046"/>
              <a:gd name="connsiteX1-83" fmla="*/ 2235720 w 2349743"/>
              <a:gd name="connsiteY1-84" fmla="*/ 0 h 228046"/>
              <a:gd name="connsiteX2-85" fmla="*/ 2349743 w 2349743"/>
              <a:gd name="connsiteY2-86" fmla="*/ 114023 h 228046"/>
              <a:gd name="connsiteX3-87" fmla="*/ 2349742 w 2349743"/>
              <a:gd name="connsiteY3-88" fmla="*/ 114023 h 228046"/>
              <a:gd name="connsiteX4-89" fmla="*/ 2235719 w 2349743"/>
              <a:gd name="connsiteY4-90" fmla="*/ 228046 h 228046"/>
              <a:gd name="connsiteX5-91" fmla="*/ 0 w 2349743"/>
              <a:gd name="connsiteY5-92" fmla="*/ 151274 h 228046"/>
              <a:gd name="connsiteX0-93" fmla="*/ 0 w 2349743"/>
              <a:gd name="connsiteY0-94" fmla="*/ 151274 h 228046"/>
              <a:gd name="connsiteX1-95" fmla="*/ 2235720 w 2349743"/>
              <a:gd name="connsiteY1-96" fmla="*/ 0 h 228046"/>
              <a:gd name="connsiteX2-97" fmla="*/ 2349743 w 2349743"/>
              <a:gd name="connsiteY2-98" fmla="*/ 114023 h 228046"/>
              <a:gd name="connsiteX3-99" fmla="*/ 2349742 w 2349743"/>
              <a:gd name="connsiteY3-100" fmla="*/ 114023 h 228046"/>
              <a:gd name="connsiteX4-101" fmla="*/ 2235719 w 2349743"/>
              <a:gd name="connsiteY4-102" fmla="*/ 228046 h 228046"/>
              <a:gd name="connsiteX5-103" fmla="*/ 0 w 2349743"/>
              <a:gd name="connsiteY5-104" fmla="*/ 151274 h 228046"/>
              <a:gd name="connsiteX0-105" fmla="*/ 1761 w 2351504"/>
              <a:gd name="connsiteY0-106" fmla="*/ 161630 h 238402"/>
              <a:gd name="connsiteX1-107" fmla="*/ 1869642 w 2351504"/>
              <a:gd name="connsiteY1-108" fmla="*/ 22422 h 238402"/>
              <a:gd name="connsiteX2-109" fmla="*/ 2237481 w 2351504"/>
              <a:gd name="connsiteY2-110" fmla="*/ 10356 h 238402"/>
              <a:gd name="connsiteX3-111" fmla="*/ 2351504 w 2351504"/>
              <a:gd name="connsiteY3-112" fmla="*/ 124379 h 238402"/>
              <a:gd name="connsiteX4-113" fmla="*/ 2351503 w 2351504"/>
              <a:gd name="connsiteY4-114" fmla="*/ 124379 h 238402"/>
              <a:gd name="connsiteX5-115" fmla="*/ 2237480 w 2351504"/>
              <a:gd name="connsiteY5-116" fmla="*/ 238402 h 238402"/>
              <a:gd name="connsiteX6-117" fmla="*/ 1761 w 2351504"/>
              <a:gd name="connsiteY6-118" fmla="*/ 161630 h 238402"/>
              <a:gd name="connsiteX0-119" fmla="*/ 1761 w 2351504"/>
              <a:gd name="connsiteY0-120" fmla="*/ 161630 h 245163"/>
              <a:gd name="connsiteX1-121" fmla="*/ 1869642 w 2351504"/>
              <a:gd name="connsiteY1-122" fmla="*/ 22422 h 245163"/>
              <a:gd name="connsiteX2-123" fmla="*/ 2237481 w 2351504"/>
              <a:gd name="connsiteY2-124" fmla="*/ 10356 h 245163"/>
              <a:gd name="connsiteX3-125" fmla="*/ 2351504 w 2351504"/>
              <a:gd name="connsiteY3-126" fmla="*/ 124379 h 245163"/>
              <a:gd name="connsiteX4-127" fmla="*/ 2351503 w 2351504"/>
              <a:gd name="connsiteY4-128" fmla="*/ 124379 h 245163"/>
              <a:gd name="connsiteX5-129" fmla="*/ 2237480 w 2351504"/>
              <a:gd name="connsiteY5-130" fmla="*/ 238402 h 245163"/>
              <a:gd name="connsiteX6-131" fmla="*/ 1872854 w 2351504"/>
              <a:gd name="connsiteY6-132" fmla="*/ 224430 h 245163"/>
              <a:gd name="connsiteX7-133" fmla="*/ 1761 w 2351504"/>
              <a:gd name="connsiteY7-134" fmla="*/ 161630 h 245163"/>
              <a:gd name="connsiteX0-135" fmla="*/ 47412 w 526062"/>
              <a:gd name="connsiteY0-136" fmla="*/ 224430 h 251302"/>
              <a:gd name="connsiteX1-137" fmla="*/ 44200 w 526062"/>
              <a:gd name="connsiteY1-138" fmla="*/ 22422 h 251302"/>
              <a:gd name="connsiteX2-139" fmla="*/ 412039 w 526062"/>
              <a:gd name="connsiteY2-140" fmla="*/ 10356 h 251302"/>
              <a:gd name="connsiteX3-141" fmla="*/ 526062 w 526062"/>
              <a:gd name="connsiteY3-142" fmla="*/ 124379 h 251302"/>
              <a:gd name="connsiteX4-143" fmla="*/ 526061 w 526062"/>
              <a:gd name="connsiteY4-144" fmla="*/ 124379 h 251302"/>
              <a:gd name="connsiteX5-145" fmla="*/ 412038 w 526062"/>
              <a:gd name="connsiteY5-146" fmla="*/ 238402 h 251302"/>
              <a:gd name="connsiteX6-147" fmla="*/ 47412 w 526062"/>
              <a:gd name="connsiteY6-148" fmla="*/ 224430 h 251302"/>
              <a:gd name="connsiteX0-149" fmla="*/ 47412 w 526062"/>
              <a:gd name="connsiteY0-150" fmla="*/ 227983 h 254855"/>
              <a:gd name="connsiteX1-151" fmla="*/ 44200 w 526062"/>
              <a:gd name="connsiteY1-152" fmla="*/ 25975 h 254855"/>
              <a:gd name="connsiteX2-153" fmla="*/ 426221 w 526062"/>
              <a:gd name="connsiteY2-154" fmla="*/ 8691 h 254855"/>
              <a:gd name="connsiteX3-155" fmla="*/ 526062 w 526062"/>
              <a:gd name="connsiteY3-156" fmla="*/ 127932 h 254855"/>
              <a:gd name="connsiteX4-157" fmla="*/ 526061 w 526062"/>
              <a:gd name="connsiteY4-158" fmla="*/ 127932 h 254855"/>
              <a:gd name="connsiteX5-159" fmla="*/ 412038 w 526062"/>
              <a:gd name="connsiteY5-160" fmla="*/ 241955 h 254855"/>
              <a:gd name="connsiteX6-161" fmla="*/ 47412 w 526062"/>
              <a:gd name="connsiteY6-162" fmla="*/ 227983 h 254855"/>
              <a:gd name="connsiteX0-163" fmla="*/ 47412 w 526062"/>
              <a:gd name="connsiteY0-164" fmla="*/ 223853 h 250725"/>
              <a:gd name="connsiteX1-165" fmla="*/ 44200 w 526062"/>
              <a:gd name="connsiteY1-166" fmla="*/ 21845 h 250725"/>
              <a:gd name="connsiteX2-167" fmla="*/ 426221 w 526062"/>
              <a:gd name="connsiteY2-168" fmla="*/ 4561 h 250725"/>
              <a:gd name="connsiteX3-169" fmla="*/ 526062 w 526062"/>
              <a:gd name="connsiteY3-170" fmla="*/ 123802 h 250725"/>
              <a:gd name="connsiteX4-171" fmla="*/ 526061 w 526062"/>
              <a:gd name="connsiteY4-172" fmla="*/ 123802 h 250725"/>
              <a:gd name="connsiteX5-173" fmla="*/ 412038 w 526062"/>
              <a:gd name="connsiteY5-174" fmla="*/ 237825 h 250725"/>
              <a:gd name="connsiteX6-175" fmla="*/ 47412 w 526062"/>
              <a:gd name="connsiteY6-176" fmla="*/ 223853 h 250725"/>
              <a:gd name="connsiteX0-177" fmla="*/ 47412 w 526062"/>
              <a:gd name="connsiteY0-178" fmla="*/ 219292 h 246164"/>
              <a:gd name="connsiteX1-179" fmla="*/ 44200 w 526062"/>
              <a:gd name="connsiteY1-180" fmla="*/ 17284 h 246164"/>
              <a:gd name="connsiteX2-181" fmla="*/ 426221 w 526062"/>
              <a:gd name="connsiteY2-182" fmla="*/ 0 h 246164"/>
              <a:gd name="connsiteX3-183" fmla="*/ 526062 w 526062"/>
              <a:gd name="connsiteY3-184" fmla="*/ 119241 h 246164"/>
              <a:gd name="connsiteX4-185" fmla="*/ 526061 w 526062"/>
              <a:gd name="connsiteY4-186" fmla="*/ 119241 h 246164"/>
              <a:gd name="connsiteX5-187" fmla="*/ 412038 w 526062"/>
              <a:gd name="connsiteY5-188" fmla="*/ 233264 h 246164"/>
              <a:gd name="connsiteX6-189" fmla="*/ 47412 w 526062"/>
              <a:gd name="connsiteY6-190" fmla="*/ 219292 h 246164"/>
              <a:gd name="connsiteX0-191" fmla="*/ 47412 w 526062"/>
              <a:gd name="connsiteY0-192" fmla="*/ 221598 h 248470"/>
              <a:gd name="connsiteX1-193" fmla="*/ 44200 w 526062"/>
              <a:gd name="connsiteY1-194" fmla="*/ 19590 h 248470"/>
              <a:gd name="connsiteX2-195" fmla="*/ 426221 w 526062"/>
              <a:gd name="connsiteY2-196" fmla="*/ 2306 h 248470"/>
              <a:gd name="connsiteX3-197" fmla="*/ 526062 w 526062"/>
              <a:gd name="connsiteY3-198" fmla="*/ 121547 h 248470"/>
              <a:gd name="connsiteX4-199" fmla="*/ 526061 w 526062"/>
              <a:gd name="connsiteY4-200" fmla="*/ 121547 h 248470"/>
              <a:gd name="connsiteX5-201" fmla="*/ 412038 w 526062"/>
              <a:gd name="connsiteY5-202" fmla="*/ 235570 h 248470"/>
              <a:gd name="connsiteX6-203" fmla="*/ 47412 w 526062"/>
              <a:gd name="connsiteY6-204" fmla="*/ 221598 h 248470"/>
              <a:gd name="connsiteX0-205" fmla="*/ 47412 w 526062"/>
              <a:gd name="connsiteY0-206" fmla="*/ 219292 h 246164"/>
              <a:gd name="connsiteX1-207" fmla="*/ 44200 w 526062"/>
              <a:gd name="connsiteY1-208" fmla="*/ 17284 h 246164"/>
              <a:gd name="connsiteX2-209" fmla="*/ 426221 w 526062"/>
              <a:gd name="connsiteY2-210" fmla="*/ 0 h 246164"/>
              <a:gd name="connsiteX3-211" fmla="*/ 526062 w 526062"/>
              <a:gd name="connsiteY3-212" fmla="*/ 119241 h 246164"/>
              <a:gd name="connsiteX4-213" fmla="*/ 526061 w 526062"/>
              <a:gd name="connsiteY4-214" fmla="*/ 119241 h 246164"/>
              <a:gd name="connsiteX5-215" fmla="*/ 412038 w 526062"/>
              <a:gd name="connsiteY5-216" fmla="*/ 233264 h 246164"/>
              <a:gd name="connsiteX6-217" fmla="*/ 47412 w 526062"/>
              <a:gd name="connsiteY6-218" fmla="*/ 219292 h 246164"/>
              <a:gd name="connsiteX0-219" fmla="*/ 47412 w 526062"/>
              <a:gd name="connsiteY0-220" fmla="*/ 219292 h 233264"/>
              <a:gd name="connsiteX1-221" fmla="*/ 44200 w 526062"/>
              <a:gd name="connsiteY1-222" fmla="*/ 17284 h 233264"/>
              <a:gd name="connsiteX2-223" fmla="*/ 426221 w 526062"/>
              <a:gd name="connsiteY2-224" fmla="*/ 0 h 233264"/>
              <a:gd name="connsiteX3-225" fmla="*/ 526062 w 526062"/>
              <a:gd name="connsiteY3-226" fmla="*/ 119241 h 233264"/>
              <a:gd name="connsiteX4-227" fmla="*/ 526061 w 526062"/>
              <a:gd name="connsiteY4-228" fmla="*/ 119241 h 233264"/>
              <a:gd name="connsiteX5-229" fmla="*/ 412038 w 526062"/>
              <a:gd name="connsiteY5-230" fmla="*/ 233264 h 233264"/>
              <a:gd name="connsiteX6-231" fmla="*/ 47412 w 526062"/>
              <a:gd name="connsiteY6-232" fmla="*/ 219292 h 233264"/>
              <a:gd name="connsiteX0-233" fmla="*/ 47412 w 526062"/>
              <a:gd name="connsiteY0-234" fmla="*/ 219292 h 236453"/>
              <a:gd name="connsiteX1-235" fmla="*/ 44200 w 526062"/>
              <a:gd name="connsiteY1-236" fmla="*/ 17284 h 236453"/>
              <a:gd name="connsiteX2-237" fmla="*/ 426221 w 526062"/>
              <a:gd name="connsiteY2-238" fmla="*/ 0 h 236453"/>
              <a:gd name="connsiteX3-239" fmla="*/ 526062 w 526062"/>
              <a:gd name="connsiteY3-240" fmla="*/ 119241 h 236453"/>
              <a:gd name="connsiteX4-241" fmla="*/ 526061 w 526062"/>
              <a:gd name="connsiteY4-242" fmla="*/ 119241 h 236453"/>
              <a:gd name="connsiteX5-243" fmla="*/ 306928 w 526062"/>
              <a:gd name="connsiteY5-244" fmla="*/ 236453 h 236453"/>
              <a:gd name="connsiteX6-245" fmla="*/ 47412 w 526062"/>
              <a:gd name="connsiteY6-246" fmla="*/ 219292 h 236453"/>
              <a:gd name="connsiteX0-247" fmla="*/ 47412 w 526062"/>
              <a:gd name="connsiteY0-248" fmla="*/ 219292 h 236453"/>
              <a:gd name="connsiteX1-249" fmla="*/ 44200 w 526062"/>
              <a:gd name="connsiteY1-250" fmla="*/ 17284 h 236453"/>
              <a:gd name="connsiteX2-251" fmla="*/ 426221 w 526062"/>
              <a:gd name="connsiteY2-252" fmla="*/ 0 h 236453"/>
              <a:gd name="connsiteX3-253" fmla="*/ 526062 w 526062"/>
              <a:gd name="connsiteY3-254" fmla="*/ 119241 h 236453"/>
              <a:gd name="connsiteX4-255" fmla="*/ 511318 w 526062"/>
              <a:gd name="connsiteY4-256" fmla="*/ 101771 h 236453"/>
              <a:gd name="connsiteX5-257" fmla="*/ 306928 w 526062"/>
              <a:gd name="connsiteY5-258" fmla="*/ 236453 h 236453"/>
              <a:gd name="connsiteX6-259" fmla="*/ 47412 w 526062"/>
              <a:gd name="connsiteY6-260" fmla="*/ 219292 h 236453"/>
              <a:gd name="connsiteX0-261" fmla="*/ 47412 w 526062"/>
              <a:gd name="connsiteY0-262" fmla="*/ 219292 h 236453"/>
              <a:gd name="connsiteX1-263" fmla="*/ 44200 w 526062"/>
              <a:gd name="connsiteY1-264" fmla="*/ 17284 h 236453"/>
              <a:gd name="connsiteX2-265" fmla="*/ 426221 w 526062"/>
              <a:gd name="connsiteY2-266" fmla="*/ 0 h 236453"/>
              <a:gd name="connsiteX3-267" fmla="*/ 526062 w 526062"/>
              <a:gd name="connsiteY3-268" fmla="*/ 119241 h 236453"/>
              <a:gd name="connsiteX4-269" fmla="*/ 511318 w 526062"/>
              <a:gd name="connsiteY4-270" fmla="*/ 101771 h 236453"/>
              <a:gd name="connsiteX5-271" fmla="*/ 306928 w 526062"/>
              <a:gd name="connsiteY5-272" fmla="*/ 236453 h 236453"/>
              <a:gd name="connsiteX6-273" fmla="*/ 47412 w 526062"/>
              <a:gd name="connsiteY6-274" fmla="*/ 219292 h 236453"/>
              <a:gd name="connsiteX0-275" fmla="*/ 47412 w 517590"/>
              <a:gd name="connsiteY0-276" fmla="*/ 219292 h 236453"/>
              <a:gd name="connsiteX1-277" fmla="*/ 44200 w 517590"/>
              <a:gd name="connsiteY1-278" fmla="*/ 17284 h 236453"/>
              <a:gd name="connsiteX2-279" fmla="*/ 426221 w 517590"/>
              <a:gd name="connsiteY2-280" fmla="*/ 0 h 236453"/>
              <a:gd name="connsiteX3-281" fmla="*/ 511318 w 517590"/>
              <a:gd name="connsiteY3-282" fmla="*/ 101771 h 236453"/>
              <a:gd name="connsiteX4-283" fmla="*/ 306928 w 517590"/>
              <a:gd name="connsiteY4-284" fmla="*/ 236453 h 236453"/>
              <a:gd name="connsiteX5-285" fmla="*/ 47412 w 517590"/>
              <a:gd name="connsiteY5-286" fmla="*/ 219292 h 236453"/>
              <a:gd name="connsiteX0-287" fmla="*/ 47412 w 511318"/>
              <a:gd name="connsiteY0-288" fmla="*/ 219292 h 236453"/>
              <a:gd name="connsiteX1-289" fmla="*/ 44200 w 511318"/>
              <a:gd name="connsiteY1-290" fmla="*/ 17284 h 236453"/>
              <a:gd name="connsiteX2-291" fmla="*/ 426221 w 511318"/>
              <a:gd name="connsiteY2-292" fmla="*/ 0 h 236453"/>
              <a:gd name="connsiteX3-293" fmla="*/ 511318 w 511318"/>
              <a:gd name="connsiteY3-294" fmla="*/ 101771 h 236453"/>
              <a:gd name="connsiteX4-295" fmla="*/ 306928 w 511318"/>
              <a:gd name="connsiteY4-296" fmla="*/ 236453 h 236453"/>
              <a:gd name="connsiteX5-297" fmla="*/ 47412 w 511318"/>
              <a:gd name="connsiteY5-298" fmla="*/ 219292 h 236453"/>
              <a:gd name="connsiteX0-299" fmla="*/ 47412 w 511318"/>
              <a:gd name="connsiteY0-300" fmla="*/ 219292 h 236453"/>
              <a:gd name="connsiteX1-301" fmla="*/ 44200 w 511318"/>
              <a:gd name="connsiteY1-302" fmla="*/ 17284 h 236453"/>
              <a:gd name="connsiteX2-303" fmla="*/ 426221 w 511318"/>
              <a:gd name="connsiteY2-304" fmla="*/ 0 h 236453"/>
              <a:gd name="connsiteX3-305" fmla="*/ 511318 w 511318"/>
              <a:gd name="connsiteY3-306" fmla="*/ 101771 h 236453"/>
              <a:gd name="connsiteX4-307" fmla="*/ 306928 w 511318"/>
              <a:gd name="connsiteY4-308" fmla="*/ 236453 h 236453"/>
              <a:gd name="connsiteX5-309" fmla="*/ 47412 w 511318"/>
              <a:gd name="connsiteY5-310" fmla="*/ 219292 h 236453"/>
              <a:gd name="connsiteX0-311" fmla="*/ 47412 w 511318"/>
              <a:gd name="connsiteY0-312" fmla="*/ 219292 h 238758"/>
              <a:gd name="connsiteX1-313" fmla="*/ 44200 w 511318"/>
              <a:gd name="connsiteY1-314" fmla="*/ 17284 h 238758"/>
              <a:gd name="connsiteX2-315" fmla="*/ 426221 w 511318"/>
              <a:gd name="connsiteY2-316" fmla="*/ 0 h 238758"/>
              <a:gd name="connsiteX3-317" fmla="*/ 511318 w 511318"/>
              <a:gd name="connsiteY3-318" fmla="*/ 101771 h 238758"/>
              <a:gd name="connsiteX4-319" fmla="*/ 306928 w 511318"/>
              <a:gd name="connsiteY4-320" fmla="*/ 236453 h 238758"/>
              <a:gd name="connsiteX5-321" fmla="*/ 47412 w 511318"/>
              <a:gd name="connsiteY5-322" fmla="*/ 219292 h 238758"/>
              <a:gd name="connsiteX0-323" fmla="*/ 47412 w 527343"/>
              <a:gd name="connsiteY0-324" fmla="*/ 219292 h 238694"/>
              <a:gd name="connsiteX1-325" fmla="*/ 44200 w 527343"/>
              <a:gd name="connsiteY1-326" fmla="*/ 17284 h 238694"/>
              <a:gd name="connsiteX2-327" fmla="*/ 426221 w 527343"/>
              <a:gd name="connsiteY2-328" fmla="*/ 0 h 238694"/>
              <a:gd name="connsiteX3-329" fmla="*/ 527343 w 527343"/>
              <a:gd name="connsiteY3-330" fmla="*/ 98736 h 238694"/>
              <a:gd name="connsiteX4-331" fmla="*/ 306928 w 527343"/>
              <a:gd name="connsiteY4-332" fmla="*/ 236453 h 238694"/>
              <a:gd name="connsiteX5-333" fmla="*/ 47412 w 527343"/>
              <a:gd name="connsiteY5-334" fmla="*/ 219292 h 238694"/>
              <a:gd name="connsiteX0-335" fmla="*/ 47412 w 527343"/>
              <a:gd name="connsiteY0-336" fmla="*/ 219292 h 238694"/>
              <a:gd name="connsiteX1-337" fmla="*/ 44200 w 527343"/>
              <a:gd name="connsiteY1-338" fmla="*/ 17284 h 238694"/>
              <a:gd name="connsiteX2-339" fmla="*/ 426221 w 527343"/>
              <a:gd name="connsiteY2-340" fmla="*/ 0 h 238694"/>
              <a:gd name="connsiteX3-341" fmla="*/ 527343 w 527343"/>
              <a:gd name="connsiteY3-342" fmla="*/ 98736 h 238694"/>
              <a:gd name="connsiteX4-343" fmla="*/ 306928 w 527343"/>
              <a:gd name="connsiteY4-344" fmla="*/ 236453 h 238694"/>
              <a:gd name="connsiteX5-345" fmla="*/ 47412 w 527343"/>
              <a:gd name="connsiteY5-346" fmla="*/ 219292 h 238694"/>
              <a:gd name="connsiteX0-347" fmla="*/ 49752 w 525280"/>
              <a:gd name="connsiteY0-348" fmla="*/ 236732 h 238694"/>
              <a:gd name="connsiteX1-349" fmla="*/ 42137 w 525280"/>
              <a:gd name="connsiteY1-350" fmla="*/ 17284 h 238694"/>
              <a:gd name="connsiteX2-351" fmla="*/ 424158 w 525280"/>
              <a:gd name="connsiteY2-352" fmla="*/ 0 h 238694"/>
              <a:gd name="connsiteX3-353" fmla="*/ 525280 w 525280"/>
              <a:gd name="connsiteY3-354" fmla="*/ 98736 h 238694"/>
              <a:gd name="connsiteX4-355" fmla="*/ 304865 w 525280"/>
              <a:gd name="connsiteY4-356" fmla="*/ 236453 h 238694"/>
              <a:gd name="connsiteX5-357" fmla="*/ 49752 w 525280"/>
              <a:gd name="connsiteY5-358" fmla="*/ 236732 h 238694"/>
              <a:gd name="connsiteX0-359" fmla="*/ 49752 w 525280"/>
              <a:gd name="connsiteY0-360" fmla="*/ 236732 h 244634"/>
              <a:gd name="connsiteX1-361" fmla="*/ 42137 w 525280"/>
              <a:gd name="connsiteY1-362" fmla="*/ 17284 h 244634"/>
              <a:gd name="connsiteX2-363" fmla="*/ 424158 w 525280"/>
              <a:gd name="connsiteY2-364" fmla="*/ 0 h 244634"/>
              <a:gd name="connsiteX3-365" fmla="*/ 525280 w 525280"/>
              <a:gd name="connsiteY3-366" fmla="*/ 98736 h 244634"/>
              <a:gd name="connsiteX4-367" fmla="*/ 309979 w 525280"/>
              <a:gd name="connsiteY4-368" fmla="*/ 242512 h 244634"/>
              <a:gd name="connsiteX5-369" fmla="*/ 49752 w 525280"/>
              <a:gd name="connsiteY5-370" fmla="*/ 236732 h 244634"/>
              <a:gd name="connsiteX0-371" fmla="*/ 50427 w 525955"/>
              <a:gd name="connsiteY0-372" fmla="*/ 236732 h 244634"/>
              <a:gd name="connsiteX1-373" fmla="*/ 41581 w 525955"/>
              <a:gd name="connsiteY1-374" fmla="*/ 7677 h 244634"/>
              <a:gd name="connsiteX2-375" fmla="*/ 424833 w 525955"/>
              <a:gd name="connsiteY2-376" fmla="*/ 0 h 244634"/>
              <a:gd name="connsiteX3-377" fmla="*/ 525955 w 525955"/>
              <a:gd name="connsiteY3-378" fmla="*/ 98736 h 244634"/>
              <a:gd name="connsiteX4-379" fmla="*/ 310654 w 525955"/>
              <a:gd name="connsiteY4-380" fmla="*/ 242512 h 244634"/>
              <a:gd name="connsiteX5-381" fmla="*/ 50427 w 525955"/>
              <a:gd name="connsiteY5-382" fmla="*/ 236732 h 244634"/>
              <a:gd name="connsiteX0-383" fmla="*/ 50427 w 525955"/>
              <a:gd name="connsiteY0-384" fmla="*/ 236732 h 244634"/>
              <a:gd name="connsiteX1-385" fmla="*/ 41581 w 525955"/>
              <a:gd name="connsiteY1-386" fmla="*/ 7677 h 244634"/>
              <a:gd name="connsiteX2-387" fmla="*/ 424833 w 525955"/>
              <a:gd name="connsiteY2-388" fmla="*/ 0 h 244634"/>
              <a:gd name="connsiteX3-389" fmla="*/ 525955 w 525955"/>
              <a:gd name="connsiteY3-390" fmla="*/ 98736 h 244634"/>
              <a:gd name="connsiteX4-391" fmla="*/ 310654 w 525955"/>
              <a:gd name="connsiteY4-392" fmla="*/ 242512 h 244634"/>
              <a:gd name="connsiteX5-393" fmla="*/ 50427 w 525955"/>
              <a:gd name="connsiteY5-394" fmla="*/ 236732 h 244634"/>
              <a:gd name="connsiteX0-395" fmla="*/ 50427 w 525955"/>
              <a:gd name="connsiteY0-396" fmla="*/ 236732 h 244634"/>
              <a:gd name="connsiteX1-397" fmla="*/ 41581 w 525955"/>
              <a:gd name="connsiteY1-398" fmla="*/ 7677 h 244634"/>
              <a:gd name="connsiteX2-399" fmla="*/ 424833 w 525955"/>
              <a:gd name="connsiteY2-400" fmla="*/ 0 h 244634"/>
              <a:gd name="connsiteX3-401" fmla="*/ 525955 w 525955"/>
              <a:gd name="connsiteY3-402" fmla="*/ 98736 h 244634"/>
              <a:gd name="connsiteX4-403" fmla="*/ 310654 w 525955"/>
              <a:gd name="connsiteY4-404" fmla="*/ 242512 h 244634"/>
              <a:gd name="connsiteX5-405" fmla="*/ 50427 w 525955"/>
              <a:gd name="connsiteY5-406" fmla="*/ 236732 h 244634"/>
              <a:gd name="connsiteX0-407" fmla="*/ 50427 w 525955"/>
              <a:gd name="connsiteY0-408" fmla="*/ 236732 h 244634"/>
              <a:gd name="connsiteX1-409" fmla="*/ 41581 w 525955"/>
              <a:gd name="connsiteY1-410" fmla="*/ 7677 h 244634"/>
              <a:gd name="connsiteX2-411" fmla="*/ 424833 w 525955"/>
              <a:gd name="connsiteY2-412" fmla="*/ 0 h 244634"/>
              <a:gd name="connsiteX3-413" fmla="*/ 525955 w 525955"/>
              <a:gd name="connsiteY3-414" fmla="*/ 98736 h 244634"/>
              <a:gd name="connsiteX4-415" fmla="*/ 310654 w 525955"/>
              <a:gd name="connsiteY4-416" fmla="*/ 242512 h 244634"/>
              <a:gd name="connsiteX5-417" fmla="*/ 50427 w 525955"/>
              <a:gd name="connsiteY5-418" fmla="*/ 236732 h 244634"/>
              <a:gd name="connsiteX0-419" fmla="*/ 50427 w 526475"/>
              <a:gd name="connsiteY0-420" fmla="*/ 236732 h 244838"/>
              <a:gd name="connsiteX1-421" fmla="*/ 41581 w 526475"/>
              <a:gd name="connsiteY1-422" fmla="*/ 7677 h 244838"/>
              <a:gd name="connsiteX2-423" fmla="*/ 424833 w 526475"/>
              <a:gd name="connsiteY2-424" fmla="*/ 0 h 244838"/>
              <a:gd name="connsiteX3-425" fmla="*/ 525955 w 526475"/>
              <a:gd name="connsiteY3-426" fmla="*/ 98736 h 244838"/>
              <a:gd name="connsiteX4-427" fmla="*/ 310654 w 526475"/>
              <a:gd name="connsiteY4-428" fmla="*/ 242512 h 244838"/>
              <a:gd name="connsiteX5-429" fmla="*/ 50427 w 526475"/>
              <a:gd name="connsiteY5-430" fmla="*/ 236732 h 244838"/>
              <a:gd name="connsiteX0-431" fmla="*/ 50427 w 526475"/>
              <a:gd name="connsiteY0-432" fmla="*/ 236732 h 244838"/>
              <a:gd name="connsiteX1-433" fmla="*/ 41581 w 526475"/>
              <a:gd name="connsiteY1-434" fmla="*/ 7677 h 244838"/>
              <a:gd name="connsiteX2-435" fmla="*/ 424833 w 526475"/>
              <a:gd name="connsiteY2-436" fmla="*/ 0 h 244838"/>
              <a:gd name="connsiteX3-437" fmla="*/ 525955 w 526475"/>
              <a:gd name="connsiteY3-438" fmla="*/ 98736 h 244838"/>
              <a:gd name="connsiteX4-439" fmla="*/ 310654 w 526475"/>
              <a:gd name="connsiteY4-440" fmla="*/ 242512 h 244838"/>
              <a:gd name="connsiteX5-441" fmla="*/ 50427 w 526475"/>
              <a:gd name="connsiteY5-442" fmla="*/ 236732 h 244838"/>
              <a:gd name="connsiteX0-443" fmla="*/ 50820 w 526868"/>
              <a:gd name="connsiteY0-444" fmla="*/ 236732 h 244838"/>
              <a:gd name="connsiteX1-445" fmla="*/ 41264 w 526868"/>
              <a:gd name="connsiteY1-446" fmla="*/ 19057 h 244838"/>
              <a:gd name="connsiteX2-447" fmla="*/ 425226 w 526868"/>
              <a:gd name="connsiteY2-448" fmla="*/ 0 h 244838"/>
              <a:gd name="connsiteX3-449" fmla="*/ 526348 w 526868"/>
              <a:gd name="connsiteY3-450" fmla="*/ 98736 h 244838"/>
              <a:gd name="connsiteX4-451" fmla="*/ 311047 w 526868"/>
              <a:gd name="connsiteY4-452" fmla="*/ 242512 h 244838"/>
              <a:gd name="connsiteX5-453" fmla="*/ 50820 w 526868"/>
              <a:gd name="connsiteY5-454" fmla="*/ 236732 h 244838"/>
              <a:gd name="connsiteX0-455" fmla="*/ 50820 w 526879"/>
              <a:gd name="connsiteY0-456" fmla="*/ 236732 h 242595"/>
              <a:gd name="connsiteX1-457" fmla="*/ 41264 w 526879"/>
              <a:gd name="connsiteY1-458" fmla="*/ 19057 h 242595"/>
              <a:gd name="connsiteX2-459" fmla="*/ 425226 w 526879"/>
              <a:gd name="connsiteY2-460" fmla="*/ 0 h 242595"/>
              <a:gd name="connsiteX3-461" fmla="*/ 526348 w 526879"/>
              <a:gd name="connsiteY3-462" fmla="*/ 98736 h 242595"/>
              <a:gd name="connsiteX4-463" fmla="*/ 311047 w 526879"/>
              <a:gd name="connsiteY4-464" fmla="*/ 242512 h 242595"/>
              <a:gd name="connsiteX5-465" fmla="*/ 50820 w 526879"/>
              <a:gd name="connsiteY5-466" fmla="*/ 236732 h 242595"/>
              <a:gd name="connsiteX0-467" fmla="*/ 50820 w 526879"/>
              <a:gd name="connsiteY0-468" fmla="*/ 236772 h 242635"/>
              <a:gd name="connsiteX1-469" fmla="*/ 41264 w 526879"/>
              <a:gd name="connsiteY1-470" fmla="*/ 19097 h 242635"/>
              <a:gd name="connsiteX2-471" fmla="*/ 425226 w 526879"/>
              <a:gd name="connsiteY2-472" fmla="*/ 40 h 242635"/>
              <a:gd name="connsiteX3-473" fmla="*/ 526348 w 526879"/>
              <a:gd name="connsiteY3-474" fmla="*/ 98776 h 242635"/>
              <a:gd name="connsiteX4-475" fmla="*/ 311047 w 526879"/>
              <a:gd name="connsiteY4-476" fmla="*/ 242552 h 242635"/>
              <a:gd name="connsiteX5-477" fmla="*/ 50820 w 526879"/>
              <a:gd name="connsiteY5-478" fmla="*/ 236772 h 242635"/>
              <a:gd name="connsiteX0-479" fmla="*/ 50820 w 526879"/>
              <a:gd name="connsiteY0-480" fmla="*/ 236732 h 242595"/>
              <a:gd name="connsiteX1-481" fmla="*/ 41264 w 526879"/>
              <a:gd name="connsiteY1-482" fmla="*/ 19057 h 242595"/>
              <a:gd name="connsiteX2-483" fmla="*/ 425226 w 526879"/>
              <a:gd name="connsiteY2-484" fmla="*/ 0 h 242595"/>
              <a:gd name="connsiteX3-485" fmla="*/ 526348 w 526879"/>
              <a:gd name="connsiteY3-486" fmla="*/ 98736 h 242595"/>
              <a:gd name="connsiteX4-487" fmla="*/ 311047 w 526879"/>
              <a:gd name="connsiteY4-488" fmla="*/ 242512 h 242595"/>
              <a:gd name="connsiteX5-489" fmla="*/ 50820 w 526879"/>
              <a:gd name="connsiteY5-490" fmla="*/ 236732 h 242595"/>
              <a:gd name="connsiteX0-491" fmla="*/ 50820 w 526879"/>
              <a:gd name="connsiteY0-492" fmla="*/ 238658 h 244521"/>
              <a:gd name="connsiteX1-493" fmla="*/ 41264 w 526879"/>
              <a:gd name="connsiteY1-494" fmla="*/ 20983 h 244521"/>
              <a:gd name="connsiteX2-495" fmla="*/ 368587 w 526879"/>
              <a:gd name="connsiteY2-496" fmla="*/ 0 h 244521"/>
              <a:gd name="connsiteX3-497" fmla="*/ 526348 w 526879"/>
              <a:gd name="connsiteY3-498" fmla="*/ 100662 h 244521"/>
              <a:gd name="connsiteX4-499" fmla="*/ 311047 w 526879"/>
              <a:gd name="connsiteY4-500" fmla="*/ 244438 h 244521"/>
              <a:gd name="connsiteX5-501" fmla="*/ 50820 w 526879"/>
              <a:gd name="connsiteY5-502" fmla="*/ 238658 h 244521"/>
              <a:gd name="connsiteX0-503" fmla="*/ 50820 w 526879"/>
              <a:gd name="connsiteY0-504" fmla="*/ 238660 h 244523"/>
              <a:gd name="connsiteX1-505" fmla="*/ 41264 w 526879"/>
              <a:gd name="connsiteY1-506" fmla="*/ 20985 h 244523"/>
              <a:gd name="connsiteX2-507" fmla="*/ 368587 w 526879"/>
              <a:gd name="connsiteY2-508" fmla="*/ 2 h 244523"/>
              <a:gd name="connsiteX3-509" fmla="*/ 526348 w 526879"/>
              <a:gd name="connsiteY3-510" fmla="*/ 100664 h 244523"/>
              <a:gd name="connsiteX4-511" fmla="*/ 311047 w 526879"/>
              <a:gd name="connsiteY4-512" fmla="*/ 244440 h 244523"/>
              <a:gd name="connsiteX5-513" fmla="*/ 50820 w 526879"/>
              <a:gd name="connsiteY5-514" fmla="*/ 238660 h 244523"/>
              <a:gd name="connsiteX0-515" fmla="*/ 50820 w 526879"/>
              <a:gd name="connsiteY0-516" fmla="*/ 240252 h 246115"/>
              <a:gd name="connsiteX1-517" fmla="*/ 41264 w 526879"/>
              <a:gd name="connsiteY1-518" fmla="*/ 22577 h 246115"/>
              <a:gd name="connsiteX2-519" fmla="*/ 368587 w 526879"/>
              <a:gd name="connsiteY2-520" fmla="*/ 1594 h 246115"/>
              <a:gd name="connsiteX3-521" fmla="*/ 526348 w 526879"/>
              <a:gd name="connsiteY3-522" fmla="*/ 102256 h 246115"/>
              <a:gd name="connsiteX4-523" fmla="*/ 311047 w 526879"/>
              <a:gd name="connsiteY4-524" fmla="*/ 246032 h 246115"/>
              <a:gd name="connsiteX5-525" fmla="*/ 50820 w 526879"/>
              <a:gd name="connsiteY5-526" fmla="*/ 240252 h 246115"/>
              <a:gd name="connsiteX0-527" fmla="*/ 50820 w 526879"/>
              <a:gd name="connsiteY0-528" fmla="*/ 240191 h 246054"/>
              <a:gd name="connsiteX1-529" fmla="*/ 41264 w 526879"/>
              <a:gd name="connsiteY1-530" fmla="*/ 22516 h 246054"/>
              <a:gd name="connsiteX2-531" fmla="*/ 368587 w 526879"/>
              <a:gd name="connsiteY2-532" fmla="*/ 1533 h 246054"/>
              <a:gd name="connsiteX3-533" fmla="*/ 526348 w 526879"/>
              <a:gd name="connsiteY3-534" fmla="*/ 102195 h 246054"/>
              <a:gd name="connsiteX4-535" fmla="*/ 311047 w 526879"/>
              <a:gd name="connsiteY4-536" fmla="*/ 245971 h 246054"/>
              <a:gd name="connsiteX5-537" fmla="*/ 50820 w 526879"/>
              <a:gd name="connsiteY5-538" fmla="*/ 240191 h 246054"/>
              <a:gd name="connsiteX0-539" fmla="*/ 50820 w 526348"/>
              <a:gd name="connsiteY0-540" fmla="*/ 240191 h 246120"/>
              <a:gd name="connsiteX1-541" fmla="*/ 41264 w 526348"/>
              <a:gd name="connsiteY1-542" fmla="*/ 22516 h 246120"/>
              <a:gd name="connsiteX2-543" fmla="*/ 368587 w 526348"/>
              <a:gd name="connsiteY2-544" fmla="*/ 1533 h 246120"/>
              <a:gd name="connsiteX3-545" fmla="*/ 526348 w 526348"/>
              <a:gd name="connsiteY3-546" fmla="*/ 102195 h 246120"/>
              <a:gd name="connsiteX4-547" fmla="*/ 311047 w 526348"/>
              <a:gd name="connsiteY4-548" fmla="*/ 245971 h 246120"/>
              <a:gd name="connsiteX5-549" fmla="*/ 50820 w 526348"/>
              <a:gd name="connsiteY5-550" fmla="*/ 240191 h 246120"/>
              <a:gd name="connsiteX0-551" fmla="*/ 50820 w 526348"/>
              <a:gd name="connsiteY0-552" fmla="*/ 238864 h 244793"/>
              <a:gd name="connsiteX1-553" fmla="*/ 41264 w 526348"/>
              <a:gd name="connsiteY1-554" fmla="*/ 21189 h 244793"/>
              <a:gd name="connsiteX2-555" fmla="*/ 368587 w 526348"/>
              <a:gd name="connsiteY2-556" fmla="*/ 206 h 244793"/>
              <a:gd name="connsiteX3-557" fmla="*/ 526348 w 526348"/>
              <a:gd name="connsiteY3-558" fmla="*/ 100868 h 244793"/>
              <a:gd name="connsiteX4-559" fmla="*/ 311047 w 526348"/>
              <a:gd name="connsiteY4-560" fmla="*/ 244644 h 244793"/>
              <a:gd name="connsiteX5-561" fmla="*/ 50820 w 526348"/>
              <a:gd name="connsiteY5-562" fmla="*/ 238864 h 244793"/>
              <a:gd name="connsiteX0-563" fmla="*/ 50820 w 526348"/>
              <a:gd name="connsiteY0-564" fmla="*/ 239048 h 244977"/>
              <a:gd name="connsiteX1-565" fmla="*/ 41264 w 526348"/>
              <a:gd name="connsiteY1-566" fmla="*/ 21373 h 244977"/>
              <a:gd name="connsiteX2-567" fmla="*/ 368587 w 526348"/>
              <a:gd name="connsiteY2-568" fmla="*/ 390 h 244977"/>
              <a:gd name="connsiteX3-569" fmla="*/ 526348 w 526348"/>
              <a:gd name="connsiteY3-570" fmla="*/ 101052 h 244977"/>
              <a:gd name="connsiteX4-571" fmla="*/ 311047 w 526348"/>
              <a:gd name="connsiteY4-572" fmla="*/ 244828 h 244977"/>
              <a:gd name="connsiteX5-573" fmla="*/ 50820 w 526348"/>
              <a:gd name="connsiteY5-574" fmla="*/ 239048 h 244977"/>
              <a:gd name="connsiteX0-575" fmla="*/ 50820 w 526348"/>
              <a:gd name="connsiteY0-576" fmla="*/ 238658 h 244587"/>
              <a:gd name="connsiteX1-577" fmla="*/ 41264 w 526348"/>
              <a:gd name="connsiteY1-578" fmla="*/ 20983 h 244587"/>
              <a:gd name="connsiteX2-579" fmla="*/ 368587 w 526348"/>
              <a:gd name="connsiteY2-580" fmla="*/ 0 h 244587"/>
              <a:gd name="connsiteX3-581" fmla="*/ 526348 w 526348"/>
              <a:gd name="connsiteY3-582" fmla="*/ 100662 h 244587"/>
              <a:gd name="connsiteX4-583" fmla="*/ 311047 w 526348"/>
              <a:gd name="connsiteY4-584" fmla="*/ 244438 h 244587"/>
              <a:gd name="connsiteX5-585" fmla="*/ 50820 w 526348"/>
              <a:gd name="connsiteY5-586" fmla="*/ 238658 h 244587"/>
              <a:gd name="connsiteX0-587" fmla="*/ 50820 w 526348"/>
              <a:gd name="connsiteY0-588" fmla="*/ 239132 h 245061"/>
              <a:gd name="connsiteX1-589" fmla="*/ 41264 w 526348"/>
              <a:gd name="connsiteY1-590" fmla="*/ 21457 h 245061"/>
              <a:gd name="connsiteX2-591" fmla="*/ 368587 w 526348"/>
              <a:gd name="connsiteY2-592" fmla="*/ 474 h 245061"/>
              <a:gd name="connsiteX3-593" fmla="*/ 526348 w 526348"/>
              <a:gd name="connsiteY3-594" fmla="*/ 101136 h 245061"/>
              <a:gd name="connsiteX4-595" fmla="*/ 311047 w 526348"/>
              <a:gd name="connsiteY4-596" fmla="*/ 244912 h 245061"/>
              <a:gd name="connsiteX5-597" fmla="*/ 50820 w 526348"/>
              <a:gd name="connsiteY5-598" fmla="*/ 239132 h 245061"/>
              <a:gd name="connsiteX0-599" fmla="*/ 46681 w 522209"/>
              <a:gd name="connsiteY0-600" fmla="*/ 239132 h 245061"/>
              <a:gd name="connsiteX1-601" fmla="*/ 44892 w 522209"/>
              <a:gd name="connsiteY1-602" fmla="*/ 14363 h 245061"/>
              <a:gd name="connsiteX2-603" fmla="*/ 364448 w 522209"/>
              <a:gd name="connsiteY2-604" fmla="*/ 474 h 245061"/>
              <a:gd name="connsiteX3-605" fmla="*/ 522209 w 522209"/>
              <a:gd name="connsiteY3-606" fmla="*/ 101136 h 245061"/>
              <a:gd name="connsiteX4-607" fmla="*/ 306908 w 522209"/>
              <a:gd name="connsiteY4-608" fmla="*/ 244912 h 245061"/>
              <a:gd name="connsiteX5-609" fmla="*/ 46681 w 522209"/>
              <a:gd name="connsiteY5-610" fmla="*/ 239132 h 245061"/>
              <a:gd name="connsiteX0-611" fmla="*/ 46681 w 522939"/>
              <a:gd name="connsiteY0-612" fmla="*/ 238798 h 244727"/>
              <a:gd name="connsiteX1-613" fmla="*/ 44892 w 522939"/>
              <a:gd name="connsiteY1-614" fmla="*/ 14029 h 244727"/>
              <a:gd name="connsiteX2-615" fmla="*/ 364448 w 522939"/>
              <a:gd name="connsiteY2-616" fmla="*/ 140 h 244727"/>
              <a:gd name="connsiteX3-617" fmla="*/ 522209 w 522939"/>
              <a:gd name="connsiteY3-618" fmla="*/ 100802 h 244727"/>
              <a:gd name="connsiteX4-619" fmla="*/ 306908 w 522939"/>
              <a:gd name="connsiteY4-620" fmla="*/ 244578 h 244727"/>
              <a:gd name="connsiteX5-621" fmla="*/ 46681 w 522939"/>
              <a:gd name="connsiteY5-622" fmla="*/ 238798 h 244727"/>
              <a:gd name="connsiteX0-623" fmla="*/ 46681 w 522939"/>
              <a:gd name="connsiteY0-624" fmla="*/ 252063 h 257992"/>
              <a:gd name="connsiteX1-625" fmla="*/ 44892 w 522939"/>
              <a:gd name="connsiteY1-626" fmla="*/ 27294 h 257992"/>
              <a:gd name="connsiteX2-627" fmla="*/ 364448 w 522939"/>
              <a:gd name="connsiteY2-628" fmla="*/ 13405 h 257992"/>
              <a:gd name="connsiteX3-629" fmla="*/ 522209 w 522939"/>
              <a:gd name="connsiteY3-630" fmla="*/ 114067 h 257992"/>
              <a:gd name="connsiteX4-631" fmla="*/ 306908 w 522939"/>
              <a:gd name="connsiteY4-632" fmla="*/ 257843 h 257992"/>
              <a:gd name="connsiteX5-633" fmla="*/ 46681 w 522939"/>
              <a:gd name="connsiteY5-634" fmla="*/ 252063 h 257992"/>
              <a:gd name="connsiteX0-635" fmla="*/ 46681 w 522939"/>
              <a:gd name="connsiteY0-636" fmla="*/ 243981 h 249910"/>
              <a:gd name="connsiteX1-637" fmla="*/ 44892 w 522939"/>
              <a:gd name="connsiteY1-638" fmla="*/ 19212 h 249910"/>
              <a:gd name="connsiteX2-639" fmla="*/ 364448 w 522939"/>
              <a:gd name="connsiteY2-640" fmla="*/ 5323 h 249910"/>
              <a:gd name="connsiteX3-641" fmla="*/ 522209 w 522939"/>
              <a:gd name="connsiteY3-642" fmla="*/ 105985 h 249910"/>
              <a:gd name="connsiteX4-643" fmla="*/ 306908 w 522939"/>
              <a:gd name="connsiteY4-644" fmla="*/ 249761 h 249910"/>
              <a:gd name="connsiteX5-645" fmla="*/ 46681 w 522939"/>
              <a:gd name="connsiteY5-646" fmla="*/ 243981 h 249910"/>
              <a:gd name="connsiteX0-647" fmla="*/ 46681 w 522939"/>
              <a:gd name="connsiteY0-648" fmla="*/ 238671 h 244600"/>
              <a:gd name="connsiteX1-649" fmla="*/ 44892 w 522939"/>
              <a:gd name="connsiteY1-650" fmla="*/ 13902 h 244600"/>
              <a:gd name="connsiteX2-651" fmla="*/ 364448 w 522939"/>
              <a:gd name="connsiteY2-652" fmla="*/ 13 h 244600"/>
              <a:gd name="connsiteX3-653" fmla="*/ 522209 w 522939"/>
              <a:gd name="connsiteY3-654" fmla="*/ 100675 h 244600"/>
              <a:gd name="connsiteX4-655" fmla="*/ 306908 w 522939"/>
              <a:gd name="connsiteY4-656" fmla="*/ 244451 h 244600"/>
              <a:gd name="connsiteX5-657" fmla="*/ 46681 w 522939"/>
              <a:gd name="connsiteY5-658" fmla="*/ 238671 h 244600"/>
              <a:gd name="connsiteX0-659" fmla="*/ 46681 w 522936"/>
              <a:gd name="connsiteY0-660" fmla="*/ 241328 h 247257"/>
              <a:gd name="connsiteX1-661" fmla="*/ 44892 w 522936"/>
              <a:gd name="connsiteY1-662" fmla="*/ 16559 h 247257"/>
              <a:gd name="connsiteX2-663" fmla="*/ 364448 w 522936"/>
              <a:gd name="connsiteY2-664" fmla="*/ 2670 h 247257"/>
              <a:gd name="connsiteX3-665" fmla="*/ 522209 w 522936"/>
              <a:gd name="connsiteY3-666" fmla="*/ 103332 h 247257"/>
              <a:gd name="connsiteX4-667" fmla="*/ 306908 w 522936"/>
              <a:gd name="connsiteY4-668" fmla="*/ 247108 h 247257"/>
              <a:gd name="connsiteX5-669" fmla="*/ 46681 w 522936"/>
              <a:gd name="connsiteY5-670" fmla="*/ 241328 h 247257"/>
              <a:gd name="connsiteX0-671" fmla="*/ 42600 w 518855"/>
              <a:gd name="connsiteY0-672" fmla="*/ 241328 h 247257"/>
              <a:gd name="connsiteX1-673" fmla="*/ 40811 w 518855"/>
              <a:gd name="connsiteY1-674" fmla="*/ 16559 h 247257"/>
              <a:gd name="connsiteX2-675" fmla="*/ 360367 w 518855"/>
              <a:gd name="connsiteY2-676" fmla="*/ 2670 h 247257"/>
              <a:gd name="connsiteX3-677" fmla="*/ 518128 w 518855"/>
              <a:gd name="connsiteY3-678" fmla="*/ 103332 h 247257"/>
              <a:gd name="connsiteX4-679" fmla="*/ 302827 w 518855"/>
              <a:gd name="connsiteY4-680" fmla="*/ 247108 h 247257"/>
              <a:gd name="connsiteX5-681" fmla="*/ 42600 w 518855"/>
              <a:gd name="connsiteY5-682" fmla="*/ 241328 h 247257"/>
              <a:gd name="connsiteX0-683" fmla="*/ 16809 w 493064"/>
              <a:gd name="connsiteY0-684" fmla="*/ 288211 h 294140"/>
              <a:gd name="connsiteX1-685" fmla="*/ 15020 w 493064"/>
              <a:gd name="connsiteY1-686" fmla="*/ 63442 h 294140"/>
              <a:gd name="connsiteX2-687" fmla="*/ 334576 w 493064"/>
              <a:gd name="connsiteY2-688" fmla="*/ 49553 h 294140"/>
              <a:gd name="connsiteX3-689" fmla="*/ 492337 w 493064"/>
              <a:gd name="connsiteY3-690" fmla="*/ 150215 h 294140"/>
              <a:gd name="connsiteX4-691" fmla="*/ 277036 w 493064"/>
              <a:gd name="connsiteY4-692" fmla="*/ 293991 h 294140"/>
              <a:gd name="connsiteX5-693" fmla="*/ 16809 w 493064"/>
              <a:gd name="connsiteY5-694" fmla="*/ 288211 h 294140"/>
              <a:gd name="connsiteX0-695" fmla="*/ 16809 w 493064"/>
              <a:gd name="connsiteY0-696" fmla="*/ 238658 h 244587"/>
              <a:gd name="connsiteX1-697" fmla="*/ 15020 w 493064"/>
              <a:gd name="connsiteY1-698" fmla="*/ 13889 h 244587"/>
              <a:gd name="connsiteX2-699" fmla="*/ 334576 w 493064"/>
              <a:gd name="connsiteY2-700" fmla="*/ 0 h 244587"/>
              <a:gd name="connsiteX3-701" fmla="*/ 492337 w 493064"/>
              <a:gd name="connsiteY3-702" fmla="*/ 100662 h 244587"/>
              <a:gd name="connsiteX4-703" fmla="*/ 277036 w 493064"/>
              <a:gd name="connsiteY4-704" fmla="*/ 244438 h 244587"/>
              <a:gd name="connsiteX5-705" fmla="*/ 16809 w 493064"/>
              <a:gd name="connsiteY5-706" fmla="*/ 238658 h 244587"/>
              <a:gd name="connsiteX0-707" fmla="*/ 16809 w 493064"/>
              <a:gd name="connsiteY0-708" fmla="*/ 238658 h 256884"/>
              <a:gd name="connsiteX1-709" fmla="*/ 15020 w 493064"/>
              <a:gd name="connsiteY1-710" fmla="*/ 13889 h 256884"/>
              <a:gd name="connsiteX2-711" fmla="*/ 334576 w 493064"/>
              <a:gd name="connsiteY2-712" fmla="*/ 0 h 256884"/>
              <a:gd name="connsiteX3-713" fmla="*/ 492337 w 493064"/>
              <a:gd name="connsiteY3-714" fmla="*/ 100662 h 256884"/>
              <a:gd name="connsiteX4-715" fmla="*/ 277036 w 493064"/>
              <a:gd name="connsiteY4-716" fmla="*/ 244438 h 256884"/>
              <a:gd name="connsiteX5-717" fmla="*/ 16809 w 493064"/>
              <a:gd name="connsiteY5-718" fmla="*/ 238658 h 256884"/>
              <a:gd name="connsiteX0-719" fmla="*/ 16809 w 493064"/>
              <a:gd name="connsiteY0-720" fmla="*/ 238658 h 244587"/>
              <a:gd name="connsiteX1-721" fmla="*/ 15020 w 493064"/>
              <a:gd name="connsiteY1-722" fmla="*/ 13889 h 244587"/>
              <a:gd name="connsiteX2-723" fmla="*/ 334576 w 493064"/>
              <a:gd name="connsiteY2-724" fmla="*/ 0 h 244587"/>
              <a:gd name="connsiteX3-725" fmla="*/ 492337 w 493064"/>
              <a:gd name="connsiteY3-726" fmla="*/ 100662 h 244587"/>
              <a:gd name="connsiteX4-727" fmla="*/ 277036 w 493064"/>
              <a:gd name="connsiteY4-728" fmla="*/ 244438 h 244587"/>
              <a:gd name="connsiteX5-729" fmla="*/ 16809 w 493064"/>
              <a:gd name="connsiteY5-730" fmla="*/ 238658 h 244587"/>
              <a:gd name="connsiteX0-731" fmla="*/ 1789 w 478044"/>
              <a:gd name="connsiteY0-732" fmla="*/ 238658 h 290810"/>
              <a:gd name="connsiteX1-733" fmla="*/ 0 w 478044"/>
              <a:gd name="connsiteY1-734" fmla="*/ 13889 h 290810"/>
              <a:gd name="connsiteX2-735" fmla="*/ 319556 w 478044"/>
              <a:gd name="connsiteY2-736" fmla="*/ 0 h 290810"/>
              <a:gd name="connsiteX3-737" fmla="*/ 477317 w 478044"/>
              <a:gd name="connsiteY3-738" fmla="*/ 100662 h 290810"/>
              <a:gd name="connsiteX4-739" fmla="*/ 262016 w 478044"/>
              <a:gd name="connsiteY4-740" fmla="*/ 244438 h 290810"/>
              <a:gd name="connsiteX5-741" fmla="*/ 1789 w 478044"/>
              <a:gd name="connsiteY5-742" fmla="*/ 238658 h 290810"/>
              <a:gd name="connsiteX0-743" fmla="*/ 1789 w 478044"/>
              <a:gd name="connsiteY0-744" fmla="*/ 238658 h 244587"/>
              <a:gd name="connsiteX1-745" fmla="*/ 0 w 478044"/>
              <a:gd name="connsiteY1-746" fmla="*/ 13889 h 244587"/>
              <a:gd name="connsiteX2-747" fmla="*/ 319556 w 478044"/>
              <a:gd name="connsiteY2-748" fmla="*/ 0 h 244587"/>
              <a:gd name="connsiteX3-749" fmla="*/ 477317 w 478044"/>
              <a:gd name="connsiteY3-750" fmla="*/ 100662 h 244587"/>
              <a:gd name="connsiteX4-751" fmla="*/ 262016 w 478044"/>
              <a:gd name="connsiteY4-752" fmla="*/ 244438 h 244587"/>
              <a:gd name="connsiteX5-753" fmla="*/ 1789 w 478044"/>
              <a:gd name="connsiteY5-754" fmla="*/ 238658 h 244587"/>
              <a:gd name="connsiteX0-755" fmla="*/ 1789 w 478174"/>
              <a:gd name="connsiteY0-756" fmla="*/ 239116 h 245045"/>
              <a:gd name="connsiteX1-757" fmla="*/ 0 w 478174"/>
              <a:gd name="connsiteY1-758" fmla="*/ 14347 h 245045"/>
              <a:gd name="connsiteX2-759" fmla="*/ 319556 w 478174"/>
              <a:gd name="connsiteY2-760" fmla="*/ 458 h 245045"/>
              <a:gd name="connsiteX3-761" fmla="*/ 477317 w 478174"/>
              <a:gd name="connsiteY3-762" fmla="*/ 101120 h 245045"/>
              <a:gd name="connsiteX4-763" fmla="*/ 262016 w 478174"/>
              <a:gd name="connsiteY4-764" fmla="*/ 244896 h 245045"/>
              <a:gd name="connsiteX5-765" fmla="*/ 1789 w 478174"/>
              <a:gd name="connsiteY5-766" fmla="*/ 239116 h 245045"/>
              <a:gd name="connsiteX0-767" fmla="*/ 1789 w 478174"/>
              <a:gd name="connsiteY0-768" fmla="*/ 239116 h 244896"/>
              <a:gd name="connsiteX1-769" fmla="*/ 0 w 478174"/>
              <a:gd name="connsiteY1-770" fmla="*/ 14347 h 244896"/>
              <a:gd name="connsiteX2-771" fmla="*/ 319556 w 478174"/>
              <a:gd name="connsiteY2-772" fmla="*/ 458 h 244896"/>
              <a:gd name="connsiteX3-773" fmla="*/ 477317 w 478174"/>
              <a:gd name="connsiteY3-774" fmla="*/ 101120 h 244896"/>
              <a:gd name="connsiteX4-775" fmla="*/ 262016 w 478174"/>
              <a:gd name="connsiteY4-776" fmla="*/ 244896 h 244896"/>
              <a:gd name="connsiteX5-777" fmla="*/ 1789 w 478174"/>
              <a:gd name="connsiteY5-778" fmla="*/ 239116 h 244896"/>
              <a:gd name="connsiteX0-779" fmla="*/ 1789 w 478174"/>
              <a:gd name="connsiteY0-780" fmla="*/ 239116 h 244899"/>
              <a:gd name="connsiteX1-781" fmla="*/ 0 w 478174"/>
              <a:gd name="connsiteY1-782" fmla="*/ 14347 h 244899"/>
              <a:gd name="connsiteX2-783" fmla="*/ 319556 w 478174"/>
              <a:gd name="connsiteY2-784" fmla="*/ 458 h 244899"/>
              <a:gd name="connsiteX3-785" fmla="*/ 477317 w 478174"/>
              <a:gd name="connsiteY3-786" fmla="*/ 101120 h 244899"/>
              <a:gd name="connsiteX4-787" fmla="*/ 262016 w 478174"/>
              <a:gd name="connsiteY4-788" fmla="*/ 244896 h 244899"/>
              <a:gd name="connsiteX5-789" fmla="*/ 1789 w 478174"/>
              <a:gd name="connsiteY5-790" fmla="*/ 239116 h 244899"/>
              <a:gd name="connsiteX0-791" fmla="*/ 1789 w 478174"/>
              <a:gd name="connsiteY0-792" fmla="*/ 239116 h 245001"/>
              <a:gd name="connsiteX1-793" fmla="*/ 0 w 478174"/>
              <a:gd name="connsiteY1-794" fmla="*/ 14347 h 245001"/>
              <a:gd name="connsiteX2-795" fmla="*/ 319556 w 478174"/>
              <a:gd name="connsiteY2-796" fmla="*/ 458 h 245001"/>
              <a:gd name="connsiteX3-797" fmla="*/ 477317 w 478174"/>
              <a:gd name="connsiteY3-798" fmla="*/ 101120 h 245001"/>
              <a:gd name="connsiteX4-799" fmla="*/ 262016 w 478174"/>
              <a:gd name="connsiteY4-800" fmla="*/ 244896 h 245001"/>
              <a:gd name="connsiteX5-801" fmla="*/ 1789 w 478174"/>
              <a:gd name="connsiteY5-802" fmla="*/ 239116 h 245001"/>
              <a:gd name="connsiteX0-803" fmla="*/ 1789 w 478174"/>
              <a:gd name="connsiteY0-804" fmla="*/ 239116 h 245252"/>
              <a:gd name="connsiteX1-805" fmla="*/ 0 w 478174"/>
              <a:gd name="connsiteY1-806" fmla="*/ 14347 h 245252"/>
              <a:gd name="connsiteX2-807" fmla="*/ 319556 w 478174"/>
              <a:gd name="connsiteY2-808" fmla="*/ 458 h 245252"/>
              <a:gd name="connsiteX3-809" fmla="*/ 477317 w 478174"/>
              <a:gd name="connsiteY3-810" fmla="*/ 101120 h 245252"/>
              <a:gd name="connsiteX4-811" fmla="*/ 262016 w 478174"/>
              <a:gd name="connsiteY4-812" fmla="*/ 244896 h 245252"/>
              <a:gd name="connsiteX5-813" fmla="*/ 1789 w 478174"/>
              <a:gd name="connsiteY5-814" fmla="*/ 239116 h 245252"/>
              <a:gd name="connsiteX0-815" fmla="*/ 1789 w 477317"/>
              <a:gd name="connsiteY0-816" fmla="*/ 239116 h 245252"/>
              <a:gd name="connsiteX1-817" fmla="*/ 0 w 477317"/>
              <a:gd name="connsiteY1-818" fmla="*/ 14347 h 245252"/>
              <a:gd name="connsiteX2-819" fmla="*/ 319556 w 477317"/>
              <a:gd name="connsiteY2-820" fmla="*/ 458 h 245252"/>
              <a:gd name="connsiteX3-821" fmla="*/ 477317 w 477317"/>
              <a:gd name="connsiteY3-822" fmla="*/ 101120 h 245252"/>
              <a:gd name="connsiteX4-823" fmla="*/ 262016 w 477317"/>
              <a:gd name="connsiteY4-824" fmla="*/ 244896 h 245252"/>
              <a:gd name="connsiteX5-825" fmla="*/ 1789 w 477317"/>
              <a:gd name="connsiteY5-826" fmla="*/ 239116 h 245252"/>
              <a:gd name="connsiteX0-827" fmla="*/ 0 w 475528"/>
              <a:gd name="connsiteY0-828" fmla="*/ 241449 h 247585"/>
              <a:gd name="connsiteX1-829" fmla="*/ 1146 w 475528"/>
              <a:gd name="connsiteY1-830" fmla="*/ 28307 h 247585"/>
              <a:gd name="connsiteX2-831" fmla="*/ 317767 w 475528"/>
              <a:gd name="connsiteY2-832" fmla="*/ 2791 h 247585"/>
              <a:gd name="connsiteX3-833" fmla="*/ 475528 w 475528"/>
              <a:gd name="connsiteY3-834" fmla="*/ 103453 h 247585"/>
              <a:gd name="connsiteX4-835" fmla="*/ 260227 w 475528"/>
              <a:gd name="connsiteY4-836" fmla="*/ 247229 h 247585"/>
              <a:gd name="connsiteX5-837" fmla="*/ 0 w 475528"/>
              <a:gd name="connsiteY5-838" fmla="*/ 241449 h 247585"/>
              <a:gd name="connsiteX0-839" fmla="*/ 13677 w 474382"/>
              <a:gd name="connsiteY0-840" fmla="*/ 238642 h 247585"/>
              <a:gd name="connsiteX1-841" fmla="*/ 0 w 474382"/>
              <a:gd name="connsiteY1-842" fmla="*/ 28307 h 247585"/>
              <a:gd name="connsiteX2-843" fmla="*/ 316621 w 474382"/>
              <a:gd name="connsiteY2-844" fmla="*/ 2791 h 247585"/>
              <a:gd name="connsiteX3-845" fmla="*/ 474382 w 474382"/>
              <a:gd name="connsiteY3-846" fmla="*/ 103453 h 247585"/>
              <a:gd name="connsiteX4-847" fmla="*/ 259081 w 474382"/>
              <a:gd name="connsiteY4-848" fmla="*/ 247229 h 247585"/>
              <a:gd name="connsiteX5-849" fmla="*/ 13677 w 474382"/>
              <a:gd name="connsiteY5-850" fmla="*/ 238642 h 247585"/>
              <a:gd name="connsiteX0-851" fmla="*/ 13677 w 474382"/>
              <a:gd name="connsiteY0-852" fmla="*/ 238642 h 247585"/>
              <a:gd name="connsiteX1-853" fmla="*/ 0 w 474382"/>
              <a:gd name="connsiteY1-854" fmla="*/ 28307 h 247585"/>
              <a:gd name="connsiteX2-855" fmla="*/ 316621 w 474382"/>
              <a:gd name="connsiteY2-856" fmla="*/ 2791 h 247585"/>
              <a:gd name="connsiteX3-857" fmla="*/ 474382 w 474382"/>
              <a:gd name="connsiteY3-858" fmla="*/ 103453 h 247585"/>
              <a:gd name="connsiteX4-859" fmla="*/ 259081 w 474382"/>
              <a:gd name="connsiteY4-860" fmla="*/ 247229 h 247585"/>
              <a:gd name="connsiteX5-861" fmla="*/ 13677 w 474382"/>
              <a:gd name="connsiteY5-862" fmla="*/ 238642 h 247585"/>
              <a:gd name="connsiteX0-863" fmla="*/ 13677 w 474382"/>
              <a:gd name="connsiteY0-864" fmla="*/ 239120 h 248063"/>
              <a:gd name="connsiteX1-865" fmla="*/ 0 w 474382"/>
              <a:gd name="connsiteY1-866" fmla="*/ 28785 h 248063"/>
              <a:gd name="connsiteX2-867" fmla="*/ 316621 w 474382"/>
              <a:gd name="connsiteY2-868" fmla="*/ 3269 h 248063"/>
              <a:gd name="connsiteX3-869" fmla="*/ 474382 w 474382"/>
              <a:gd name="connsiteY3-870" fmla="*/ 103931 h 248063"/>
              <a:gd name="connsiteX4-871" fmla="*/ 259081 w 474382"/>
              <a:gd name="connsiteY4-872" fmla="*/ 247707 h 248063"/>
              <a:gd name="connsiteX5-873" fmla="*/ 13677 w 474382"/>
              <a:gd name="connsiteY5-874" fmla="*/ 239120 h 248063"/>
              <a:gd name="connsiteX0-875" fmla="*/ 13677 w 474382"/>
              <a:gd name="connsiteY0-876" fmla="*/ 239120 h 248063"/>
              <a:gd name="connsiteX1-877" fmla="*/ 0 w 474382"/>
              <a:gd name="connsiteY1-878" fmla="*/ 28785 h 248063"/>
              <a:gd name="connsiteX2-879" fmla="*/ 316621 w 474382"/>
              <a:gd name="connsiteY2-880" fmla="*/ 3269 h 248063"/>
              <a:gd name="connsiteX3-881" fmla="*/ 474382 w 474382"/>
              <a:gd name="connsiteY3-882" fmla="*/ 103931 h 248063"/>
              <a:gd name="connsiteX4-883" fmla="*/ 259081 w 474382"/>
              <a:gd name="connsiteY4-884" fmla="*/ 247707 h 248063"/>
              <a:gd name="connsiteX5-885" fmla="*/ 13677 w 474382"/>
              <a:gd name="connsiteY5-886" fmla="*/ 239120 h 248063"/>
              <a:gd name="connsiteX0-887" fmla="*/ 13677 w 474382"/>
              <a:gd name="connsiteY0-888" fmla="*/ 239120 h 248063"/>
              <a:gd name="connsiteX1-889" fmla="*/ 0 w 474382"/>
              <a:gd name="connsiteY1-890" fmla="*/ 28785 h 248063"/>
              <a:gd name="connsiteX2-891" fmla="*/ 316621 w 474382"/>
              <a:gd name="connsiteY2-892" fmla="*/ 3269 h 248063"/>
              <a:gd name="connsiteX3-893" fmla="*/ 474382 w 474382"/>
              <a:gd name="connsiteY3-894" fmla="*/ 103931 h 248063"/>
              <a:gd name="connsiteX4-895" fmla="*/ 259081 w 474382"/>
              <a:gd name="connsiteY4-896" fmla="*/ 247707 h 248063"/>
              <a:gd name="connsiteX5-897" fmla="*/ 13677 w 474382"/>
              <a:gd name="connsiteY5-898" fmla="*/ 239120 h 248063"/>
              <a:gd name="connsiteX0-899" fmla="*/ 13677 w 474382"/>
              <a:gd name="connsiteY0-900" fmla="*/ 239120 h 256090"/>
              <a:gd name="connsiteX1-901" fmla="*/ 0 w 474382"/>
              <a:gd name="connsiteY1-902" fmla="*/ 28785 h 256090"/>
              <a:gd name="connsiteX2-903" fmla="*/ 316621 w 474382"/>
              <a:gd name="connsiteY2-904" fmla="*/ 3269 h 256090"/>
              <a:gd name="connsiteX3-905" fmla="*/ 474382 w 474382"/>
              <a:gd name="connsiteY3-906" fmla="*/ 103931 h 256090"/>
              <a:gd name="connsiteX4-907" fmla="*/ 265900 w 474382"/>
              <a:gd name="connsiteY4-908" fmla="*/ 255786 h 256090"/>
              <a:gd name="connsiteX5-909" fmla="*/ 13677 w 474382"/>
              <a:gd name="connsiteY5-910" fmla="*/ 239120 h 256090"/>
              <a:gd name="connsiteX0-911" fmla="*/ 13677 w 474382"/>
              <a:gd name="connsiteY0-912" fmla="*/ 244949 h 261919"/>
              <a:gd name="connsiteX1-913" fmla="*/ 0 w 474382"/>
              <a:gd name="connsiteY1-914" fmla="*/ 34614 h 261919"/>
              <a:gd name="connsiteX2-915" fmla="*/ 307860 w 474382"/>
              <a:gd name="connsiteY2-916" fmla="*/ 2791 h 261919"/>
              <a:gd name="connsiteX3-917" fmla="*/ 474382 w 474382"/>
              <a:gd name="connsiteY3-918" fmla="*/ 109760 h 261919"/>
              <a:gd name="connsiteX4-919" fmla="*/ 265900 w 474382"/>
              <a:gd name="connsiteY4-920" fmla="*/ 261615 h 261919"/>
              <a:gd name="connsiteX5-921" fmla="*/ 13677 w 474382"/>
              <a:gd name="connsiteY5-922" fmla="*/ 244949 h 261919"/>
              <a:gd name="connsiteX0-923" fmla="*/ 13677 w 474382"/>
              <a:gd name="connsiteY0-924" fmla="*/ 244949 h 262531"/>
              <a:gd name="connsiteX1-925" fmla="*/ 0 w 474382"/>
              <a:gd name="connsiteY1-926" fmla="*/ 34614 h 262531"/>
              <a:gd name="connsiteX2-927" fmla="*/ 307860 w 474382"/>
              <a:gd name="connsiteY2-928" fmla="*/ 2791 h 262531"/>
              <a:gd name="connsiteX3-929" fmla="*/ 474382 w 474382"/>
              <a:gd name="connsiteY3-930" fmla="*/ 109760 h 262531"/>
              <a:gd name="connsiteX4-931" fmla="*/ 265900 w 474382"/>
              <a:gd name="connsiteY4-932" fmla="*/ 261615 h 262531"/>
              <a:gd name="connsiteX5-933" fmla="*/ 13677 w 474382"/>
              <a:gd name="connsiteY5-934" fmla="*/ 244949 h 262531"/>
              <a:gd name="connsiteX0-935" fmla="*/ 13677 w 474382"/>
              <a:gd name="connsiteY0-936" fmla="*/ 244949 h 262531"/>
              <a:gd name="connsiteX1-937" fmla="*/ 0 w 474382"/>
              <a:gd name="connsiteY1-938" fmla="*/ 34614 h 262531"/>
              <a:gd name="connsiteX2-939" fmla="*/ 307860 w 474382"/>
              <a:gd name="connsiteY2-940" fmla="*/ 2791 h 262531"/>
              <a:gd name="connsiteX3-941" fmla="*/ 474382 w 474382"/>
              <a:gd name="connsiteY3-942" fmla="*/ 109760 h 262531"/>
              <a:gd name="connsiteX4-943" fmla="*/ 265900 w 474382"/>
              <a:gd name="connsiteY4-944" fmla="*/ 261615 h 262531"/>
              <a:gd name="connsiteX5-945" fmla="*/ 13677 w 474382"/>
              <a:gd name="connsiteY5-946" fmla="*/ 244949 h 262531"/>
              <a:gd name="connsiteX0-947" fmla="*/ 13677 w 477045"/>
              <a:gd name="connsiteY0-948" fmla="*/ 244949 h 262531"/>
              <a:gd name="connsiteX1-949" fmla="*/ 0 w 477045"/>
              <a:gd name="connsiteY1-950" fmla="*/ 34614 h 262531"/>
              <a:gd name="connsiteX2-951" fmla="*/ 307860 w 477045"/>
              <a:gd name="connsiteY2-952" fmla="*/ 2791 h 262531"/>
              <a:gd name="connsiteX3-953" fmla="*/ 474382 w 477045"/>
              <a:gd name="connsiteY3-954" fmla="*/ 109760 h 262531"/>
              <a:gd name="connsiteX4-955" fmla="*/ 265900 w 477045"/>
              <a:gd name="connsiteY4-956" fmla="*/ 261615 h 262531"/>
              <a:gd name="connsiteX5-957" fmla="*/ 13677 w 477045"/>
              <a:gd name="connsiteY5-958" fmla="*/ 244949 h 262531"/>
              <a:gd name="connsiteX0-959" fmla="*/ 13677 w 474469"/>
              <a:gd name="connsiteY0-960" fmla="*/ 244949 h 262531"/>
              <a:gd name="connsiteX1-961" fmla="*/ 0 w 474469"/>
              <a:gd name="connsiteY1-962" fmla="*/ 34614 h 262531"/>
              <a:gd name="connsiteX2-963" fmla="*/ 307860 w 474469"/>
              <a:gd name="connsiteY2-964" fmla="*/ 2791 h 262531"/>
              <a:gd name="connsiteX3-965" fmla="*/ 474382 w 474469"/>
              <a:gd name="connsiteY3-966" fmla="*/ 109760 h 262531"/>
              <a:gd name="connsiteX4-967" fmla="*/ 265900 w 474469"/>
              <a:gd name="connsiteY4-968" fmla="*/ 261615 h 262531"/>
              <a:gd name="connsiteX5-969" fmla="*/ 13677 w 474469"/>
              <a:gd name="connsiteY5-970" fmla="*/ 244949 h 262531"/>
              <a:gd name="connsiteX0-971" fmla="*/ 13677 w 474388"/>
              <a:gd name="connsiteY0-972" fmla="*/ 244949 h 261315"/>
              <a:gd name="connsiteX1-973" fmla="*/ 0 w 474388"/>
              <a:gd name="connsiteY1-974" fmla="*/ 34614 h 261315"/>
              <a:gd name="connsiteX2-975" fmla="*/ 307860 w 474388"/>
              <a:gd name="connsiteY2-976" fmla="*/ 2791 h 261315"/>
              <a:gd name="connsiteX3-977" fmla="*/ 474382 w 474388"/>
              <a:gd name="connsiteY3-978" fmla="*/ 109760 h 261315"/>
              <a:gd name="connsiteX4-979" fmla="*/ 302603 w 474388"/>
              <a:gd name="connsiteY4-980" fmla="*/ 260288 h 261315"/>
              <a:gd name="connsiteX5-981" fmla="*/ 13677 w 474388"/>
              <a:gd name="connsiteY5-982" fmla="*/ 244949 h 261315"/>
              <a:gd name="connsiteX0-983" fmla="*/ 13677 w 474388"/>
              <a:gd name="connsiteY0-984" fmla="*/ 244949 h 264642"/>
              <a:gd name="connsiteX1-985" fmla="*/ 0 w 474388"/>
              <a:gd name="connsiteY1-986" fmla="*/ 34614 h 264642"/>
              <a:gd name="connsiteX2-987" fmla="*/ 307860 w 474388"/>
              <a:gd name="connsiteY2-988" fmla="*/ 2791 h 264642"/>
              <a:gd name="connsiteX3-989" fmla="*/ 474382 w 474388"/>
              <a:gd name="connsiteY3-990" fmla="*/ 109760 h 264642"/>
              <a:gd name="connsiteX4-991" fmla="*/ 302603 w 474388"/>
              <a:gd name="connsiteY4-992" fmla="*/ 260288 h 264642"/>
              <a:gd name="connsiteX5-993" fmla="*/ 13677 w 474388"/>
              <a:gd name="connsiteY5-994" fmla="*/ 244949 h 264642"/>
              <a:gd name="connsiteX0-995" fmla="*/ 13677 w 474595"/>
              <a:gd name="connsiteY0-996" fmla="*/ 244949 h 252517"/>
              <a:gd name="connsiteX1-997" fmla="*/ 0 w 474595"/>
              <a:gd name="connsiteY1-998" fmla="*/ 34614 h 252517"/>
              <a:gd name="connsiteX2-999" fmla="*/ 307860 w 474595"/>
              <a:gd name="connsiteY2-1000" fmla="*/ 2791 h 252517"/>
              <a:gd name="connsiteX3-1001" fmla="*/ 474382 w 474595"/>
              <a:gd name="connsiteY3-1002" fmla="*/ 109760 h 252517"/>
              <a:gd name="connsiteX4-1003" fmla="*/ 276321 w 474595"/>
              <a:gd name="connsiteY4-1004" fmla="*/ 241368 h 252517"/>
              <a:gd name="connsiteX5-1005" fmla="*/ 13677 w 474595"/>
              <a:gd name="connsiteY5-1006" fmla="*/ 244949 h 252517"/>
              <a:gd name="connsiteX0-1007" fmla="*/ 13677 w 474595"/>
              <a:gd name="connsiteY0-1008" fmla="*/ 244949 h 248262"/>
              <a:gd name="connsiteX1-1009" fmla="*/ 0 w 474595"/>
              <a:gd name="connsiteY1-1010" fmla="*/ 34614 h 248262"/>
              <a:gd name="connsiteX2-1011" fmla="*/ 307860 w 474595"/>
              <a:gd name="connsiteY2-1012" fmla="*/ 2791 h 248262"/>
              <a:gd name="connsiteX3-1013" fmla="*/ 474382 w 474595"/>
              <a:gd name="connsiteY3-1014" fmla="*/ 109760 h 248262"/>
              <a:gd name="connsiteX4-1015" fmla="*/ 276321 w 474595"/>
              <a:gd name="connsiteY4-1016" fmla="*/ 241368 h 248262"/>
              <a:gd name="connsiteX5-1017" fmla="*/ 13677 w 474595"/>
              <a:gd name="connsiteY5-1018" fmla="*/ 244949 h 248262"/>
              <a:gd name="connsiteX0-1019" fmla="*/ 13677 w 474534"/>
              <a:gd name="connsiteY0-1020" fmla="*/ 244949 h 252418"/>
              <a:gd name="connsiteX1-1021" fmla="*/ 0 w 474534"/>
              <a:gd name="connsiteY1-1022" fmla="*/ 34614 h 252418"/>
              <a:gd name="connsiteX2-1023" fmla="*/ 307860 w 474534"/>
              <a:gd name="connsiteY2-1024" fmla="*/ 2791 h 252418"/>
              <a:gd name="connsiteX3-1025" fmla="*/ 474382 w 474534"/>
              <a:gd name="connsiteY3-1026" fmla="*/ 109760 h 252418"/>
              <a:gd name="connsiteX4-1027" fmla="*/ 281435 w 474534"/>
              <a:gd name="connsiteY4-1028" fmla="*/ 247428 h 252418"/>
              <a:gd name="connsiteX5-1029" fmla="*/ 13677 w 474534"/>
              <a:gd name="connsiteY5-1030" fmla="*/ 244949 h 252418"/>
              <a:gd name="connsiteX0-1031" fmla="*/ 13677 w 474501"/>
              <a:gd name="connsiteY0-1032" fmla="*/ 244949 h 245158"/>
              <a:gd name="connsiteX1-1033" fmla="*/ 0 w 474501"/>
              <a:gd name="connsiteY1-1034" fmla="*/ 34614 h 245158"/>
              <a:gd name="connsiteX2-1035" fmla="*/ 307860 w 474501"/>
              <a:gd name="connsiteY2-1036" fmla="*/ 2791 h 245158"/>
              <a:gd name="connsiteX3-1037" fmla="*/ 474382 w 474501"/>
              <a:gd name="connsiteY3-1038" fmla="*/ 109760 h 245158"/>
              <a:gd name="connsiteX4-1039" fmla="*/ 284562 w 474501"/>
              <a:gd name="connsiteY4-1040" fmla="*/ 226689 h 245158"/>
              <a:gd name="connsiteX5-1041" fmla="*/ 13677 w 474501"/>
              <a:gd name="connsiteY5-1042" fmla="*/ 244949 h 245158"/>
              <a:gd name="connsiteX0-1043" fmla="*/ 13677 w 474551"/>
              <a:gd name="connsiteY0-1044" fmla="*/ 244949 h 248405"/>
              <a:gd name="connsiteX1-1045" fmla="*/ 0 w 474551"/>
              <a:gd name="connsiteY1-1046" fmla="*/ 34614 h 248405"/>
              <a:gd name="connsiteX2-1047" fmla="*/ 307860 w 474551"/>
              <a:gd name="connsiteY2-1048" fmla="*/ 2791 h 248405"/>
              <a:gd name="connsiteX3-1049" fmla="*/ 474382 w 474551"/>
              <a:gd name="connsiteY3-1050" fmla="*/ 109760 h 248405"/>
              <a:gd name="connsiteX4-1051" fmla="*/ 279967 w 474551"/>
              <a:gd name="connsiteY4-1052" fmla="*/ 241615 h 248405"/>
              <a:gd name="connsiteX5-1053" fmla="*/ 13677 w 474551"/>
              <a:gd name="connsiteY5-1054" fmla="*/ 244949 h 248405"/>
              <a:gd name="connsiteX0-1055" fmla="*/ 13677 w 474567"/>
              <a:gd name="connsiteY0-1056" fmla="*/ 236139 h 239595"/>
              <a:gd name="connsiteX1-1057" fmla="*/ 0 w 474567"/>
              <a:gd name="connsiteY1-1058" fmla="*/ 25804 h 239595"/>
              <a:gd name="connsiteX2-1059" fmla="*/ 309092 w 474567"/>
              <a:gd name="connsiteY2-1060" fmla="*/ 3588 h 239595"/>
              <a:gd name="connsiteX3-1061" fmla="*/ 474382 w 474567"/>
              <a:gd name="connsiteY3-1062" fmla="*/ 100950 h 239595"/>
              <a:gd name="connsiteX4-1063" fmla="*/ 279967 w 474567"/>
              <a:gd name="connsiteY4-1064" fmla="*/ 232805 h 239595"/>
              <a:gd name="connsiteX5-1065" fmla="*/ 13677 w 474567"/>
              <a:gd name="connsiteY5-1066" fmla="*/ 236139 h 239595"/>
              <a:gd name="connsiteX0-1067" fmla="*/ 13677 w 475514"/>
              <a:gd name="connsiteY0-1068" fmla="*/ 236139 h 248250"/>
              <a:gd name="connsiteX1-1069" fmla="*/ 0 w 475514"/>
              <a:gd name="connsiteY1-1070" fmla="*/ 25804 h 248250"/>
              <a:gd name="connsiteX2-1071" fmla="*/ 309092 w 475514"/>
              <a:gd name="connsiteY2-1072" fmla="*/ 3588 h 248250"/>
              <a:gd name="connsiteX3-1073" fmla="*/ 474382 w 475514"/>
              <a:gd name="connsiteY3-1074" fmla="*/ 100950 h 248250"/>
              <a:gd name="connsiteX4-1075" fmla="*/ 231997 w 475514"/>
              <a:gd name="connsiteY4-1076" fmla="*/ 244307 h 248250"/>
              <a:gd name="connsiteX5-1077" fmla="*/ 13677 w 475514"/>
              <a:gd name="connsiteY5-1078" fmla="*/ 236139 h 248250"/>
              <a:gd name="connsiteX0-1079" fmla="*/ 13677 w 475154"/>
              <a:gd name="connsiteY0-1080" fmla="*/ 236139 h 241307"/>
              <a:gd name="connsiteX1-1081" fmla="*/ 0 w 475154"/>
              <a:gd name="connsiteY1-1082" fmla="*/ 25804 h 241307"/>
              <a:gd name="connsiteX2-1083" fmla="*/ 309092 w 475154"/>
              <a:gd name="connsiteY2-1084" fmla="*/ 3588 h 241307"/>
              <a:gd name="connsiteX3-1085" fmla="*/ 474382 w 475154"/>
              <a:gd name="connsiteY3-1086" fmla="*/ 100950 h 241307"/>
              <a:gd name="connsiteX4-1087" fmla="*/ 246724 w 475154"/>
              <a:gd name="connsiteY4-1088" fmla="*/ 235473 h 241307"/>
              <a:gd name="connsiteX5-1089" fmla="*/ 13677 w 475154"/>
              <a:gd name="connsiteY5-1090" fmla="*/ 236139 h 241307"/>
              <a:gd name="connsiteX0-1091" fmla="*/ 13677 w 438798"/>
              <a:gd name="connsiteY0-1092" fmla="*/ 237425 h 245881"/>
              <a:gd name="connsiteX1-1093" fmla="*/ 0 w 438798"/>
              <a:gd name="connsiteY1-1094" fmla="*/ 27090 h 245881"/>
              <a:gd name="connsiteX2-1095" fmla="*/ 309092 w 438798"/>
              <a:gd name="connsiteY2-1096" fmla="*/ 4874 h 245881"/>
              <a:gd name="connsiteX3-1097" fmla="*/ 437716 w 438798"/>
              <a:gd name="connsiteY3-1098" fmla="*/ 121877 h 245881"/>
              <a:gd name="connsiteX4-1099" fmla="*/ 246724 w 438798"/>
              <a:gd name="connsiteY4-1100" fmla="*/ 236759 h 245881"/>
              <a:gd name="connsiteX5-1101" fmla="*/ 13677 w 438798"/>
              <a:gd name="connsiteY5-1102" fmla="*/ 237425 h 245881"/>
              <a:gd name="connsiteX0-1103" fmla="*/ 13677 w 438066"/>
              <a:gd name="connsiteY0-1104" fmla="*/ 237425 h 240320"/>
              <a:gd name="connsiteX1-1105" fmla="*/ 0 w 438066"/>
              <a:gd name="connsiteY1-1106" fmla="*/ 27090 h 240320"/>
              <a:gd name="connsiteX2-1107" fmla="*/ 309092 w 438066"/>
              <a:gd name="connsiteY2-1108" fmla="*/ 4874 h 240320"/>
              <a:gd name="connsiteX3-1109" fmla="*/ 437716 w 438066"/>
              <a:gd name="connsiteY3-1110" fmla="*/ 121877 h 240320"/>
              <a:gd name="connsiteX4-1111" fmla="*/ 335189 w 438066"/>
              <a:gd name="connsiteY4-1112" fmla="*/ 227504 h 240320"/>
              <a:gd name="connsiteX5-1113" fmla="*/ 13677 w 438066"/>
              <a:gd name="connsiteY5-1114" fmla="*/ 237425 h 240320"/>
              <a:gd name="connsiteX0-1115" fmla="*/ 13677 w 437803"/>
              <a:gd name="connsiteY0-1116" fmla="*/ 228984 h 231879"/>
              <a:gd name="connsiteX1-1117" fmla="*/ 0 w 437803"/>
              <a:gd name="connsiteY1-1118" fmla="*/ 18649 h 231879"/>
              <a:gd name="connsiteX2-1119" fmla="*/ 345083 w 437803"/>
              <a:gd name="connsiteY2-1120" fmla="*/ 6485 h 231879"/>
              <a:gd name="connsiteX3-1121" fmla="*/ 437716 w 437803"/>
              <a:gd name="connsiteY3-1122" fmla="*/ 113436 h 231879"/>
              <a:gd name="connsiteX4-1123" fmla="*/ 335189 w 437803"/>
              <a:gd name="connsiteY4-1124" fmla="*/ 219063 h 231879"/>
              <a:gd name="connsiteX5-1125" fmla="*/ 13677 w 437803"/>
              <a:gd name="connsiteY5-1126" fmla="*/ 228984 h 231879"/>
              <a:gd name="connsiteX0-1127" fmla="*/ 11973 w 437803"/>
              <a:gd name="connsiteY0-1128" fmla="*/ 226964 h 230730"/>
              <a:gd name="connsiteX1-1129" fmla="*/ 0 w 437803"/>
              <a:gd name="connsiteY1-1130" fmla="*/ 18649 h 230730"/>
              <a:gd name="connsiteX2-1131" fmla="*/ 345083 w 437803"/>
              <a:gd name="connsiteY2-1132" fmla="*/ 6485 h 230730"/>
              <a:gd name="connsiteX3-1133" fmla="*/ 437716 w 437803"/>
              <a:gd name="connsiteY3-1134" fmla="*/ 113436 h 230730"/>
              <a:gd name="connsiteX4-1135" fmla="*/ 335189 w 437803"/>
              <a:gd name="connsiteY4-1136" fmla="*/ 219063 h 230730"/>
              <a:gd name="connsiteX5-1137" fmla="*/ 11973 w 437803"/>
              <a:gd name="connsiteY5-1138" fmla="*/ 226964 h 230730"/>
              <a:gd name="connsiteX0-1139" fmla="*/ 1034 w 426859"/>
              <a:gd name="connsiteY0-1140" fmla="*/ 226759 h 230525"/>
              <a:gd name="connsiteX1-1141" fmla="*/ 0 w 426859"/>
              <a:gd name="connsiteY1-1142" fmla="*/ 19184 h 230525"/>
              <a:gd name="connsiteX2-1143" fmla="*/ 334144 w 426859"/>
              <a:gd name="connsiteY2-1144" fmla="*/ 6280 h 230525"/>
              <a:gd name="connsiteX3-1145" fmla="*/ 426777 w 426859"/>
              <a:gd name="connsiteY3-1146" fmla="*/ 113231 h 230525"/>
              <a:gd name="connsiteX4-1147" fmla="*/ 324250 w 426859"/>
              <a:gd name="connsiteY4-1148" fmla="*/ 218858 h 230525"/>
              <a:gd name="connsiteX5-1149" fmla="*/ 1034 w 426859"/>
              <a:gd name="connsiteY5-1150" fmla="*/ 226759 h 230525"/>
              <a:gd name="connsiteX0-1151" fmla="*/ 1034 w 426858"/>
              <a:gd name="connsiteY0-1152" fmla="*/ 226759 h 235175"/>
              <a:gd name="connsiteX1-1153" fmla="*/ 0 w 426858"/>
              <a:gd name="connsiteY1-1154" fmla="*/ 19184 h 235175"/>
              <a:gd name="connsiteX2-1155" fmla="*/ 334144 w 426858"/>
              <a:gd name="connsiteY2-1156" fmla="*/ 6280 h 235175"/>
              <a:gd name="connsiteX3-1157" fmla="*/ 426777 w 426858"/>
              <a:gd name="connsiteY3-1158" fmla="*/ 113231 h 235175"/>
              <a:gd name="connsiteX4-1159" fmla="*/ 324250 w 426858"/>
              <a:gd name="connsiteY4-1160" fmla="*/ 218858 h 235175"/>
              <a:gd name="connsiteX5-1161" fmla="*/ 1034 w 426858"/>
              <a:gd name="connsiteY5-1162" fmla="*/ 226759 h 235175"/>
              <a:gd name="connsiteX0-1163" fmla="*/ 1034 w 426858"/>
              <a:gd name="connsiteY0-1164" fmla="*/ 226759 h 231880"/>
              <a:gd name="connsiteX1-1165" fmla="*/ 0 w 426858"/>
              <a:gd name="connsiteY1-1166" fmla="*/ 19184 h 231880"/>
              <a:gd name="connsiteX2-1167" fmla="*/ 334144 w 426858"/>
              <a:gd name="connsiteY2-1168" fmla="*/ 6280 h 231880"/>
              <a:gd name="connsiteX3-1169" fmla="*/ 426777 w 426858"/>
              <a:gd name="connsiteY3-1170" fmla="*/ 113231 h 231880"/>
              <a:gd name="connsiteX4-1171" fmla="*/ 324250 w 426858"/>
              <a:gd name="connsiteY4-1172" fmla="*/ 218858 h 231880"/>
              <a:gd name="connsiteX5-1173" fmla="*/ 1034 w 426858"/>
              <a:gd name="connsiteY5-1174" fmla="*/ 226759 h 231880"/>
              <a:gd name="connsiteX0-1175" fmla="*/ 1034 w 426858"/>
              <a:gd name="connsiteY0-1176" fmla="*/ 226759 h 231880"/>
              <a:gd name="connsiteX1-1177" fmla="*/ 0 w 426858"/>
              <a:gd name="connsiteY1-1178" fmla="*/ 19184 h 231880"/>
              <a:gd name="connsiteX2-1179" fmla="*/ 334144 w 426858"/>
              <a:gd name="connsiteY2-1180" fmla="*/ 6280 h 231880"/>
              <a:gd name="connsiteX3-1181" fmla="*/ 426777 w 426858"/>
              <a:gd name="connsiteY3-1182" fmla="*/ 113231 h 231880"/>
              <a:gd name="connsiteX4-1183" fmla="*/ 324250 w 426858"/>
              <a:gd name="connsiteY4-1184" fmla="*/ 218858 h 231880"/>
              <a:gd name="connsiteX5-1185" fmla="*/ 1034 w 426858"/>
              <a:gd name="connsiteY5-1186" fmla="*/ 226759 h 231880"/>
              <a:gd name="connsiteX0-1187" fmla="*/ 1034 w 426858"/>
              <a:gd name="connsiteY0-1188" fmla="*/ 225557 h 230678"/>
              <a:gd name="connsiteX1-1189" fmla="*/ 0 w 426858"/>
              <a:gd name="connsiteY1-1190" fmla="*/ 17982 h 230678"/>
              <a:gd name="connsiteX2-1191" fmla="*/ 334144 w 426858"/>
              <a:gd name="connsiteY2-1192" fmla="*/ 5078 h 230678"/>
              <a:gd name="connsiteX3-1193" fmla="*/ 426777 w 426858"/>
              <a:gd name="connsiteY3-1194" fmla="*/ 112029 h 230678"/>
              <a:gd name="connsiteX4-1195" fmla="*/ 324250 w 426858"/>
              <a:gd name="connsiteY4-1196" fmla="*/ 217656 h 230678"/>
              <a:gd name="connsiteX5-1197" fmla="*/ 1034 w 426858"/>
              <a:gd name="connsiteY5-1198" fmla="*/ 225557 h 230678"/>
              <a:gd name="connsiteX0-1199" fmla="*/ 1034 w 426777"/>
              <a:gd name="connsiteY0-1200" fmla="*/ 226195 h 231316"/>
              <a:gd name="connsiteX1-1201" fmla="*/ 0 w 426777"/>
              <a:gd name="connsiteY1-1202" fmla="*/ 18620 h 231316"/>
              <a:gd name="connsiteX2-1203" fmla="*/ 323205 w 426777"/>
              <a:gd name="connsiteY2-1204" fmla="*/ 4977 h 231316"/>
              <a:gd name="connsiteX3-1205" fmla="*/ 426777 w 426777"/>
              <a:gd name="connsiteY3-1206" fmla="*/ 112667 h 231316"/>
              <a:gd name="connsiteX4-1207" fmla="*/ 324250 w 426777"/>
              <a:gd name="connsiteY4-1208" fmla="*/ 218294 h 231316"/>
              <a:gd name="connsiteX5-1209" fmla="*/ 1034 w 426777"/>
              <a:gd name="connsiteY5-1210" fmla="*/ 226195 h 231316"/>
              <a:gd name="connsiteX0-1211" fmla="*/ 1034 w 426880"/>
              <a:gd name="connsiteY0-1212" fmla="*/ 226195 h 230872"/>
              <a:gd name="connsiteX1-1213" fmla="*/ 0 w 426880"/>
              <a:gd name="connsiteY1-1214" fmla="*/ 18620 h 230872"/>
              <a:gd name="connsiteX2-1215" fmla="*/ 323205 w 426880"/>
              <a:gd name="connsiteY2-1216" fmla="*/ 4977 h 230872"/>
              <a:gd name="connsiteX3-1217" fmla="*/ 426777 w 426880"/>
              <a:gd name="connsiteY3-1218" fmla="*/ 112667 h 230872"/>
              <a:gd name="connsiteX4-1219" fmla="*/ 309664 w 426880"/>
              <a:gd name="connsiteY4-1220" fmla="*/ 217308 h 230872"/>
              <a:gd name="connsiteX5-1221" fmla="*/ 1034 w 426880"/>
              <a:gd name="connsiteY5-1222" fmla="*/ 226195 h 2308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426880" h="230872">
                <a:moveTo>
                  <a:pt x="1034" y="226195"/>
                </a:moveTo>
                <a:cubicBezTo>
                  <a:pt x="20733" y="140630"/>
                  <a:pt x="13038" y="76580"/>
                  <a:pt x="0" y="18620"/>
                </a:cubicBezTo>
                <a:cubicBezTo>
                  <a:pt x="42349" y="15365"/>
                  <a:pt x="252075" y="-10698"/>
                  <a:pt x="323205" y="4977"/>
                </a:cubicBezTo>
                <a:cubicBezTo>
                  <a:pt x="394335" y="20652"/>
                  <a:pt x="429034" y="77279"/>
                  <a:pt x="426777" y="112667"/>
                </a:cubicBezTo>
                <a:cubicBezTo>
                  <a:pt x="424520" y="148056"/>
                  <a:pt x="380621" y="198387"/>
                  <a:pt x="309664" y="217308"/>
                </a:cubicBezTo>
                <a:cubicBezTo>
                  <a:pt x="238707" y="236229"/>
                  <a:pt x="33251" y="231420"/>
                  <a:pt x="1034" y="226195"/>
                </a:cubicBezTo>
                <a:close/>
              </a:path>
            </a:pathLst>
          </a:custGeom>
          <a:solidFill>
            <a:schemeClr val="tx1">
              <a:lumMod val="75000"/>
              <a:lumOff val="25000"/>
            </a:schemeClr>
          </a:solidFill>
          <a:ln w="12700">
            <a:noFill/>
          </a:ln>
          <a:effectLst/>
          <a:scene3d>
            <a:camera prst="perspectiveFront" fov="0">
              <a:rot lat="0" lon="0" rev="0"/>
            </a:camera>
            <a:lightRig rig="threePt" dir="t"/>
          </a:scene3d>
        </p:spPr>
        <p:style>
          <a:lnRef idx="1">
            <a:schemeClr val="accent1"/>
          </a:lnRef>
          <a:fillRef idx="3">
            <a:schemeClr val="accent1"/>
          </a:fillRef>
          <a:effectRef idx="2">
            <a:schemeClr val="accent1"/>
          </a:effectRef>
          <a:fontRef idx="minor">
            <a:schemeClr val="lt1"/>
          </a:fontRef>
        </p:style>
        <p:txBody>
          <a:bodyPr anchor="ctr"/>
          <a:p>
            <a:pPr algn="ctr"/>
            <a:endParaRPr>
              <a:latin typeface="微软雅黑" panose="020B0503020204020204" charset="-122"/>
              <a:ea typeface="微软雅黑" panose="020B0503020204020204" charset="-122"/>
            </a:endParaRPr>
          </a:p>
        </p:txBody>
      </p:sp>
      <p:sp>
        <p:nvSpPr>
          <p:cNvPr id="57" name="椭圆 56"/>
          <p:cNvSpPr/>
          <p:nvPr/>
        </p:nvSpPr>
        <p:spPr>
          <a:xfrm>
            <a:off x="5333365" y="4558665"/>
            <a:ext cx="332105" cy="3321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dist" fontAlgn="auto">
              <a:lnSpc>
                <a:spcPct val="100000"/>
              </a:lnSpc>
            </a:pPr>
            <a:r>
              <a:rPr lang="en-US" sz="1600" b="1">
                <a:latin typeface="微软雅黑" panose="020B0503020204020204" charset="-122"/>
                <a:ea typeface="微软雅黑" panose="020B0503020204020204" charset="-122"/>
              </a:rPr>
              <a:t>3</a:t>
            </a:r>
            <a:endParaRPr lang="en-US" sz="1600" b="1">
              <a:latin typeface="微软雅黑" panose="020B0503020204020204" charset="-122"/>
              <a:ea typeface="微软雅黑" panose="020B0503020204020204" charset="-122"/>
            </a:endParaRPr>
          </a:p>
        </p:txBody>
      </p:sp>
      <p:sp>
        <p:nvSpPr>
          <p:cNvPr id="58" name="椭圆 57"/>
          <p:cNvSpPr/>
          <p:nvPr/>
        </p:nvSpPr>
        <p:spPr>
          <a:xfrm>
            <a:off x="5333365" y="3547110"/>
            <a:ext cx="332105" cy="33210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dist" fontAlgn="auto">
              <a:lnSpc>
                <a:spcPct val="100000"/>
              </a:lnSpc>
            </a:pPr>
            <a:r>
              <a:rPr lang="en-US" sz="1600" b="1">
                <a:solidFill>
                  <a:schemeClr val="bg1"/>
                </a:solidFill>
                <a:latin typeface="微软雅黑" panose="020B0503020204020204" charset="-122"/>
                <a:ea typeface="微软雅黑" panose="020B0503020204020204" charset="-122"/>
              </a:rPr>
              <a:t>2</a:t>
            </a:r>
            <a:endParaRPr lang="en-US" sz="1600" b="1">
              <a:solidFill>
                <a:schemeClr val="bg1"/>
              </a:solidFill>
              <a:latin typeface="微软雅黑" panose="020B0503020204020204" charset="-122"/>
              <a:ea typeface="微软雅黑" panose="020B0503020204020204" charset="-122"/>
            </a:endParaRPr>
          </a:p>
        </p:txBody>
      </p:sp>
      <p:sp>
        <p:nvSpPr>
          <p:cNvPr id="59" name="椭圆 58"/>
          <p:cNvSpPr/>
          <p:nvPr/>
        </p:nvSpPr>
        <p:spPr>
          <a:xfrm>
            <a:off x="5333365" y="2535555"/>
            <a:ext cx="332105" cy="3321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dist" fontAlgn="auto">
              <a:lnSpc>
                <a:spcPct val="100000"/>
              </a:lnSpc>
            </a:pPr>
            <a:r>
              <a:rPr lang="en-US" sz="1600" b="1">
                <a:solidFill>
                  <a:schemeClr val="bg1"/>
                </a:solidFill>
                <a:latin typeface="微软雅黑" panose="020B0503020204020204" charset="-122"/>
                <a:ea typeface="微软雅黑" panose="020B0503020204020204" charset="-122"/>
              </a:rPr>
              <a:t>1</a:t>
            </a:r>
            <a:endParaRPr lang="en-US" sz="1600" b="1">
              <a:solidFill>
                <a:schemeClr val="bg1"/>
              </a:solidFill>
              <a:latin typeface="微软雅黑" panose="020B0503020204020204" charset="-122"/>
              <a:ea typeface="微软雅黑" panose="020B0503020204020204" charset="-122"/>
            </a:endParaRPr>
          </a:p>
        </p:txBody>
      </p:sp>
      <p:sp>
        <p:nvSpPr>
          <p:cNvPr id="60" name="椭圆 59"/>
          <p:cNvSpPr/>
          <p:nvPr/>
        </p:nvSpPr>
        <p:spPr>
          <a:xfrm>
            <a:off x="2162175" y="3478530"/>
            <a:ext cx="638810" cy="638810"/>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微软雅黑" panose="020B0503020204020204" charset="-122"/>
              <a:ea typeface="微软雅黑" panose="020B0503020204020204" charset="-122"/>
            </a:endParaRPr>
          </a:p>
        </p:txBody>
      </p:sp>
      <p:sp>
        <p:nvSpPr>
          <p:cNvPr id="61" name="椭圆 60"/>
          <p:cNvSpPr/>
          <p:nvPr/>
        </p:nvSpPr>
        <p:spPr>
          <a:xfrm>
            <a:off x="2561590" y="2522855"/>
            <a:ext cx="131445" cy="131445"/>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微软雅黑" panose="020B0503020204020204" charset="-122"/>
              <a:ea typeface="微软雅黑" panose="020B0503020204020204" charset="-122"/>
            </a:endParaRPr>
          </a:p>
        </p:txBody>
      </p:sp>
      <p:sp>
        <p:nvSpPr>
          <p:cNvPr id="62" name="椭圆 61"/>
          <p:cNvSpPr/>
          <p:nvPr/>
        </p:nvSpPr>
        <p:spPr>
          <a:xfrm>
            <a:off x="2407285" y="3905885"/>
            <a:ext cx="131445" cy="131445"/>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微软雅黑" panose="020B0503020204020204" charset="-122"/>
              <a:ea typeface="微软雅黑" panose="020B0503020204020204" charset="-122"/>
            </a:endParaRPr>
          </a:p>
        </p:txBody>
      </p:sp>
      <p:sp>
        <p:nvSpPr>
          <p:cNvPr id="63" name="椭圆 62"/>
          <p:cNvSpPr/>
          <p:nvPr/>
        </p:nvSpPr>
        <p:spPr>
          <a:xfrm>
            <a:off x="3684905" y="3630930"/>
            <a:ext cx="131445" cy="131445"/>
          </a:xfrm>
          <a:prstGeom prst="ellipse">
            <a:avLst/>
          </a:prstGeom>
          <a:solidFill>
            <a:schemeClr val="tx1">
              <a:lumMod val="50000"/>
              <a:lumOff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微软雅黑" panose="020B0503020204020204" charset="-122"/>
              <a:ea typeface="微软雅黑" panose="020B0503020204020204" charset="-122"/>
            </a:endParaRPr>
          </a:p>
        </p:txBody>
      </p:sp>
      <p:cxnSp>
        <p:nvCxnSpPr>
          <p:cNvPr id="64" name="连接符: 肘形 22"/>
          <p:cNvCxnSpPr>
            <a:stCxn id="61" idx="0"/>
            <a:endCxn id="59" idx="0"/>
          </p:cNvCxnSpPr>
          <p:nvPr/>
        </p:nvCxnSpPr>
        <p:spPr>
          <a:xfrm rot="16200000" flipH="1">
            <a:off x="4057333" y="1093153"/>
            <a:ext cx="12700" cy="2872105"/>
          </a:xfrm>
          <a:prstGeom prst="bentConnector3">
            <a:avLst>
              <a:gd name="adj1" fmla="val -1877500"/>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5" name="连接符: 肘形 23"/>
          <p:cNvCxnSpPr>
            <a:stCxn id="62" idx="4"/>
            <a:endCxn id="57" idx="4"/>
          </p:cNvCxnSpPr>
          <p:nvPr/>
        </p:nvCxnSpPr>
        <p:spPr>
          <a:xfrm rot="5400000" flipV="1">
            <a:off x="3559810" y="2950845"/>
            <a:ext cx="853440" cy="3026410"/>
          </a:xfrm>
          <a:prstGeom prst="bentConnector3">
            <a:avLst>
              <a:gd name="adj1" fmla="val 127902"/>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3800475" y="3696335"/>
            <a:ext cx="1403985"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50" advTm="8000"/>
    </mc:Choice>
    <mc:Fallback>
      <p:transition spd="slow"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wedge">
                                      <p:cBhvr>
                                        <p:cTn id="10" dur="2000"/>
                                        <p:tgtEl>
                                          <p:spTgt spid="49"/>
                                        </p:tgtEl>
                                      </p:cBhvr>
                                    </p:animEffect>
                                  </p:childTnLst>
                                </p:cTn>
                              </p:par>
                            </p:childTnLst>
                          </p:cTn>
                        </p:par>
                        <p:par>
                          <p:cTn id="11" fill="hold">
                            <p:stCondLst>
                              <p:cond delay="2000"/>
                            </p:stCondLst>
                            <p:childTnLst>
                              <p:par>
                                <p:cTn id="12" presetID="3" presetClass="entr" presetSubtype="10" fill="hold" grpId="0" nodeType="after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blinds(horizontal)">
                                      <p:cBhvr>
                                        <p:cTn id="14" dur="500"/>
                                        <p:tgtEl>
                                          <p:spTgt spid="51"/>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blinds(horizontal)">
                                      <p:cBhvr>
                                        <p:cTn id="17" dur="500"/>
                                        <p:tgtEl>
                                          <p:spTgt spid="52"/>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linds(horizontal)">
                                      <p:cBhvr>
                                        <p:cTn id="20" dur="500"/>
                                        <p:tgtEl>
                                          <p:spTgt spid="2"/>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par>
                                <p:cTn id="24" presetID="3" presetClass="entr" presetSubtype="1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linds(horizontal)">
                                      <p:cBhvr>
                                        <p:cTn id="26" dur="500"/>
                                        <p:tgtEl>
                                          <p:spTgt spid="4"/>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linds(horizontal)">
                                      <p:cBhvr>
                                        <p:cTn id="29" dur="500"/>
                                        <p:tgtEl>
                                          <p:spTgt spid="16"/>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blinds(horizontal)">
                                      <p:cBhvr>
                                        <p:cTn id="35" dur="500"/>
                                        <p:tgtEl>
                                          <p:spTgt spid="22"/>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linds(horizontal)">
                                      <p:cBhvr>
                                        <p:cTn id="38" dur="500"/>
                                        <p:tgtEl>
                                          <p:spTgt spid="23"/>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blinds(horizontal)">
                                      <p:cBhvr>
                                        <p:cTn id="41" dur="500"/>
                                        <p:tgtEl>
                                          <p:spTgt spid="24"/>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blinds(horizontal)">
                                      <p:cBhvr>
                                        <p:cTn id="44" dur="500"/>
                                        <p:tgtEl>
                                          <p:spTgt spid="27"/>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blinds(horizontal)">
                                      <p:cBhvr>
                                        <p:cTn id="47" dur="500"/>
                                        <p:tgtEl>
                                          <p:spTgt spid="42"/>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blinds(horizontal)">
                                      <p:cBhvr>
                                        <p:cTn id="50" dur="500"/>
                                        <p:tgtEl>
                                          <p:spTgt spid="46"/>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blinds(horizontal)">
                                      <p:cBhvr>
                                        <p:cTn id="53" dur="500"/>
                                        <p:tgtEl>
                                          <p:spTgt spid="47"/>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blinds(horizontal)">
                                      <p:cBhvr>
                                        <p:cTn id="56" dur="500"/>
                                        <p:tgtEl>
                                          <p:spTgt spid="53"/>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blinds(horizontal)">
                                      <p:cBhvr>
                                        <p:cTn id="59" dur="500"/>
                                        <p:tgtEl>
                                          <p:spTgt spid="54"/>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55"/>
                                        </p:tgtEl>
                                        <p:attrNameLst>
                                          <p:attrName>style.visibility</p:attrName>
                                        </p:attrNameLst>
                                      </p:cBhvr>
                                      <p:to>
                                        <p:strVal val="visible"/>
                                      </p:to>
                                    </p:set>
                                    <p:animEffect transition="in" filter="blinds(horizontal)">
                                      <p:cBhvr>
                                        <p:cTn id="62" dur="500"/>
                                        <p:tgtEl>
                                          <p:spTgt spid="55"/>
                                        </p:tgtEl>
                                      </p:cBhvr>
                                    </p:animEffect>
                                  </p:childTnLst>
                                </p:cTn>
                              </p:par>
                              <p:par>
                                <p:cTn id="63" presetID="3" presetClass="entr" presetSubtype="10" fill="hold" grpId="0" nodeType="withEffect">
                                  <p:stCondLst>
                                    <p:cond delay="0"/>
                                  </p:stCondLst>
                                  <p:childTnLst>
                                    <p:set>
                                      <p:cBhvr>
                                        <p:cTn id="64" dur="1" fill="hold">
                                          <p:stCondLst>
                                            <p:cond delay="0"/>
                                          </p:stCondLst>
                                        </p:cTn>
                                        <p:tgtEl>
                                          <p:spTgt spid="56"/>
                                        </p:tgtEl>
                                        <p:attrNameLst>
                                          <p:attrName>style.visibility</p:attrName>
                                        </p:attrNameLst>
                                      </p:cBhvr>
                                      <p:to>
                                        <p:strVal val="visible"/>
                                      </p:to>
                                    </p:set>
                                    <p:animEffect transition="in" filter="blinds(horizontal)">
                                      <p:cBhvr>
                                        <p:cTn id="65" dur="500"/>
                                        <p:tgtEl>
                                          <p:spTgt spid="56"/>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blinds(horizontal)">
                                      <p:cBhvr>
                                        <p:cTn id="68" dur="500"/>
                                        <p:tgtEl>
                                          <p:spTgt spid="57"/>
                                        </p:tgtEl>
                                      </p:cBhvr>
                                    </p:animEffect>
                                  </p:childTnLst>
                                </p:cTn>
                              </p:par>
                              <p:par>
                                <p:cTn id="69" presetID="3" presetClass="entr" presetSubtype="10" fill="hold" grpId="0" nodeType="withEffect">
                                  <p:stCondLst>
                                    <p:cond delay="0"/>
                                  </p:stCondLst>
                                  <p:childTnLst>
                                    <p:set>
                                      <p:cBhvr>
                                        <p:cTn id="70" dur="1" fill="hold">
                                          <p:stCondLst>
                                            <p:cond delay="0"/>
                                          </p:stCondLst>
                                        </p:cTn>
                                        <p:tgtEl>
                                          <p:spTgt spid="58"/>
                                        </p:tgtEl>
                                        <p:attrNameLst>
                                          <p:attrName>style.visibility</p:attrName>
                                        </p:attrNameLst>
                                      </p:cBhvr>
                                      <p:to>
                                        <p:strVal val="visible"/>
                                      </p:to>
                                    </p:set>
                                    <p:animEffect transition="in" filter="blinds(horizontal)">
                                      <p:cBhvr>
                                        <p:cTn id="71" dur="500"/>
                                        <p:tgtEl>
                                          <p:spTgt spid="58"/>
                                        </p:tgtEl>
                                      </p:cBhvr>
                                    </p:animEffect>
                                  </p:childTnLst>
                                </p:cTn>
                              </p:par>
                              <p:par>
                                <p:cTn id="72" presetID="3" presetClass="entr" presetSubtype="10" fill="hold" grpId="0" nodeType="withEffect">
                                  <p:stCondLst>
                                    <p:cond delay="0"/>
                                  </p:stCondLst>
                                  <p:childTnLst>
                                    <p:set>
                                      <p:cBhvr>
                                        <p:cTn id="73" dur="1" fill="hold">
                                          <p:stCondLst>
                                            <p:cond delay="0"/>
                                          </p:stCondLst>
                                        </p:cTn>
                                        <p:tgtEl>
                                          <p:spTgt spid="59"/>
                                        </p:tgtEl>
                                        <p:attrNameLst>
                                          <p:attrName>style.visibility</p:attrName>
                                        </p:attrNameLst>
                                      </p:cBhvr>
                                      <p:to>
                                        <p:strVal val="visible"/>
                                      </p:to>
                                    </p:set>
                                    <p:animEffect transition="in" filter="blinds(horizontal)">
                                      <p:cBhvr>
                                        <p:cTn id="74" dur="500"/>
                                        <p:tgtEl>
                                          <p:spTgt spid="59"/>
                                        </p:tgtEl>
                                      </p:cBhvr>
                                    </p:animEffect>
                                  </p:childTnLst>
                                </p:cTn>
                              </p:par>
                              <p:par>
                                <p:cTn id="75" presetID="3" presetClass="entr" presetSubtype="10" fill="hold" grpId="0" nodeType="withEffect">
                                  <p:stCondLst>
                                    <p:cond delay="0"/>
                                  </p:stCondLst>
                                  <p:childTnLst>
                                    <p:set>
                                      <p:cBhvr>
                                        <p:cTn id="76" dur="1" fill="hold">
                                          <p:stCondLst>
                                            <p:cond delay="0"/>
                                          </p:stCondLst>
                                        </p:cTn>
                                        <p:tgtEl>
                                          <p:spTgt spid="60"/>
                                        </p:tgtEl>
                                        <p:attrNameLst>
                                          <p:attrName>style.visibility</p:attrName>
                                        </p:attrNameLst>
                                      </p:cBhvr>
                                      <p:to>
                                        <p:strVal val="visible"/>
                                      </p:to>
                                    </p:set>
                                    <p:animEffect transition="in" filter="blinds(horizontal)">
                                      <p:cBhvr>
                                        <p:cTn id="77" dur="500"/>
                                        <p:tgtEl>
                                          <p:spTgt spid="60"/>
                                        </p:tgtEl>
                                      </p:cBhvr>
                                    </p:animEffect>
                                  </p:childTnLst>
                                </p:cTn>
                              </p:par>
                              <p:par>
                                <p:cTn id="78" presetID="3" presetClass="entr" presetSubtype="10" fill="hold" grpId="0" nodeType="withEffect">
                                  <p:stCondLst>
                                    <p:cond delay="0"/>
                                  </p:stCondLst>
                                  <p:childTnLst>
                                    <p:set>
                                      <p:cBhvr>
                                        <p:cTn id="79" dur="1" fill="hold">
                                          <p:stCondLst>
                                            <p:cond delay="0"/>
                                          </p:stCondLst>
                                        </p:cTn>
                                        <p:tgtEl>
                                          <p:spTgt spid="61"/>
                                        </p:tgtEl>
                                        <p:attrNameLst>
                                          <p:attrName>style.visibility</p:attrName>
                                        </p:attrNameLst>
                                      </p:cBhvr>
                                      <p:to>
                                        <p:strVal val="visible"/>
                                      </p:to>
                                    </p:set>
                                    <p:animEffect transition="in" filter="blinds(horizontal)">
                                      <p:cBhvr>
                                        <p:cTn id="80" dur="500"/>
                                        <p:tgtEl>
                                          <p:spTgt spid="61"/>
                                        </p:tgtEl>
                                      </p:cBhvr>
                                    </p:animEffect>
                                  </p:childTnLst>
                                </p:cTn>
                              </p:par>
                              <p:par>
                                <p:cTn id="81" presetID="3" presetClass="entr" presetSubtype="10" fill="hold" grpId="0" nodeType="withEffect">
                                  <p:stCondLst>
                                    <p:cond delay="0"/>
                                  </p:stCondLst>
                                  <p:childTnLst>
                                    <p:set>
                                      <p:cBhvr>
                                        <p:cTn id="82" dur="1" fill="hold">
                                          <p:stCondLst>
                                            <p:cond delay="0"/>
                                          </p:stCondLst>
                                        </p:cTn>
                                        <p:tgtEl>
                                          <p:spTgt spid="62"/>
                                        </p:tgtEl>
                                        <p:attrNameLst>
                                          <p:attrName>style.visibility</p:attrName>
                                        </p:attrNameLst>
                                      </p:cBhvr>
                                      <p:to>
                                        <p:strVal val="visible"/>
                                      </p:to>
                                    </p:set>
                                    <p:animEffect transition="in" filter="blinds(horizontal)">
                                      <p:cBhvr>
                                        <p:cTn id="83" dur="500"/>
                                        <p:tgtEl>
                                          <p:spTgt spid="62"/>
                                        </p:tgtEl>
                                      </p:cBhvr>
                                    </p:animEffect>
                                  </p:childTnLst>
                                </p:cTn>
                              </p:par>
                              <p:par>
                                <p:cTn id="84" presetID="3" presetClass="entr" presetSubtype="10" fill="hold" grpId="0" nodeType="with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blinds(horizontal)">
                                      <p:cBhvr>
                                        <p:cTn id="86" dur="500"/>
                                        <p:tgtEl>
                                          <p:spTgt spid="63"/>
                                        </p:tgtEl>
                                      </p:cBhvr>
                                    </p:animEffect>
                                  </p:childTnLst>
                                </p:cTn>
                              </p:par>
                              <p:par>
                                <p:cTn id="87" presetID="3" presetClass="entr" presetSubtype="10" fill="hold" nodeType="withEffect">
                                  <p:stCondLst>
                                    <p:cond delay="0"/>
                                  </p:stCondLst>
                                  <p:childTnLst>
                                    <p:set>
                                      <p:cBhvr>
                                        <p:cTn id="88" dur="1" fill="hold">
                                          <p:stCondLst>
                                            <p:cond delay="0"/>
                                          </p:stCondLst>
                                        </p:cTn>
                                        <p:tgtEl>
                                          <p:spTgt spid="64"/>
                                        </p:tgtEl>
                                        <p:attrNameLst>
                                          <p:attrName>style.visibility</p:attrName>
                                        </p:attrNameLst>
                                      </p:cBhvr>
                                      <p:to>
                                        <p:strVal val="visible"/>
                                      </p:to>
                                    </p:set>
                                    <p:animEffect transition="in" filter="blinds(horizontal)">
                                      <p:cBhvr>
                                        <p:cTn id="89" dur="500"/>
                                        <p:tgtEl>
                                          <p:spTgt spid="64"/>
                                        </p:tgtEl>
                                      </p:cBhvr>
                                    </p:animEffect>
                                  </p:childTnLst>
                                </p:cTn>
                              </p:par>
                              <p:par>
                                <p:cTn id="90" presetID="3" presetClass="entr" presetSubtype="10" fill="hold" nodeType="withEffect">
                                  <p:stCondLst>
                                    <p:cond delay="0"/>
                                  </p:stCondLst>
                                  <p:childTnLst>
                                    <p:set>
                                      <p:cBhvr>
                                        <p:cTn id="91" dur="1" fill="hold">
                                          <p:stCondLst>
                                            <p:cond delay="0"/>
                                          </p:stCondLst>
                                        </p:cTn>
                                        <p:tgtEl>
                                          <p:spTgt spid="65"/>
                                        </p:tgtEl>
                                        <p:attrNameLst>
                                          <p:attrName>style.visibility</p:attrName>
                                        </p:attrNameLst>
                                      </p:cBhvr>
                                      <p:to>
                                        <p:strVal val="visible"/>
                                      </p:to>
                                    </p:set>
                                    <p:animEffect transition="in" filter="blinds(horizontal)">
                                      <p:cBhvr>
                                        <p:cTn id="92" dur="500"/>
                                        <p:tgtEl>
                                          <p:spTgt spid="65"/>
                                        </p:tgtEl>
                                      </p:cBhvr>
                                    </p:animEffect>
                                  </p:childTnLst>
                                </p:cTn>
                              </p:par>
                              <p:par>
                                <p:cTn id="93" presetID="3" presetClass="entr" presetSubtype="10" fill="hold"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blinds(horizontal)">
                                      <p:cBhvr>
                                        <p:cTn id="9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9" grpId="0" bldLvl="0" animBg="1"/>
      <p:bldP spid="49" grpId="1" animBg="1"/>
      <p:bldP spid="51" grpId="0" animBg="1"/>
      <p:bldP spid="52" grpId="0"/>
      <p:bldP spid="2" grpId="0"/>
      <p:bldP spid="3" grpId="0"/>
      <p:bldP spid="16" grpId="0" animBg="1"/>
      <p:bldP spid="19" grpId="0" animBg="1"/>
      <p:bldP spid="22" grpId="0" animBg="1"/>
      <p:bldP spid="23" grpId="0" animBg="1"/>
      <p:bldP spid="24" grpId="0" animBg="1"/>
      <p:bldP spid="27" grpId="0" animBg="1"/>
      <p:bldP spid="42" grpId="0" animBg="1"/>
      <p:bldP spid="46" grpId="0" animBg="1"/>
      <p:bldP spid="47"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51" grpId="1" animBg="1"/>
      <p:bldP spid="52" grpId="1"/>
      <p:bldP spid="2" grpId="1"/>
      <p:bldP spid="3" grpId="1"/>
      <p:bldP spid="16" grpId="1" animBg="1"/>
      <p:bldP spid="19" grpId="1" animBg="1"/>
      <p:bldP spid="22" grpId="1" animBg="1"/>
      <p:bldP spid="23" grpId="1" animBg="1"/>
      <p:bldP spid="24" grpId="1" animBg="1"/>
      <p:bldP spid="27" grpId="1" animBg="1"/>
      <p:bldP spid="42" grpId="1" animBg="1"/>
      <p:bldP spid="46" grpId="1" animBg="1"/>
      <p:bldP spid="47" grpId="1" animBg="1"/>
      <p:bldP spid="53" grpId="1" animBg="1"/>
      <p:bldP spid="54" grpId="1" animBg="1"/>
      <p:bldP spid="55" grpId="1" animBg="1"/>
      <p:bldP spid="56" grpId="1" animBg="1"/>
      <p:bldP spid="57" grpId="1" animBg="1"/>
      <p:bldP spid="58" grpId="1" animBg="1"/>
      <p:bldP spid="59" grpId="1" animBg="1"/>
      <p:bldP spid="60" grpId="1" animBg="1"/>
      <p:bldP spid="61" grpId="1" animBg="1"/>
      <p:bldP spid="62" grpId="1" animBg="1"/>
      <p:bldP spid="63"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RA7IGZ95I0VWYH2E3R3)K(6"/>
          <p:cNvPicPr>
            <a:picLocks noChangeAspect="1"/>
          </p:cNvPicPr>
          <p:nvPr/>
        </p:nvPicPr>
        <p:blipFill>
          <a:blip r:embed="rId1"/>
          <a:srcRect r="58014"/>
          <a:stretch>
            <a:fillRect/>
          </a:stretch>
        </p:blipFill>
        <p:spPr>
          <a:xfrm>
            <a:off x="7666990" y="-316230"/>
            <a:ext cx="4849200" cy="4849495"/>
          </a:xfrm>
          <a:prstGeom prst="ellipse">
            <a:avLst/>
          </a:prstGeom>
          <a:ln w="177800">
            <a:solidFill>
              <a:srgbClr val="ED7D31"/>
            </a:solidFill>
          </a:ln>
        </p:spPr>
      </p:pic>
      <p:sp>
        <p:nvSpPr>
          <p:cNvPr id="5" name="任意多边形: 形状 4"/>
          <p:cNvSpPr/>
          <p:nvPr/>
        </p:nvSpPr>
        <p:spPr>
          <a:xfrm>
            <a:off x="184285" y="5704478"/>
            <a:ext cx="3740015" cy="11535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方正粗黑宋简体" panose="02000000000000000000" charset="-122"/>
              <a:ea typeface="方正粗黑宋简体" panose="02000000000000000000" charset="-122"/>
            </a:endParaRPr>
          </a:p>
        </p:txBody>
      </p:sp>
      <p:sp>
        <p:nvSpPr>
          <p:cNvPr id="7" name="文本框 6"/>
          <p:cNvSpPr txBox="1"/>
          <p:nvPr/>
        </p:nvSpPr>
        <p:spPr>
          <a:xfrm>
            <a:off x="495300" y="333375"/>
            <a:ext cx="1210588" cy="707886"/>
          </a:xfrm>
          <a:prstGeom prst="rect">
            <a:avLst/>
          </a:prstGeom>
          <a:noFill/>
        </p:spPr>
        <p:txBody>
          <a:bodyPr wrap="none" rtlCol="0">
            <a:spAutoFit/>
          </a:bodyPr>
          <a:lstStyle/>
          <a:p>
            <a:r>
              <a:rPr lang="zh-CN" altLang="en-US" sz="4000" dirty="0">
                <a:latin typeface="方正粗黑宋简体" panose="02000000000000000000" charset="-122"/>
                <a:ea typeface="方正粗黑宋简体" panose="02000000000000000000" charset="-122"/>
              </a:rPr>
              <a:t>目录</a:t>
            </a:r>
            <a:endParaRPr lang="zh-CN" altLang="en-US" sz="4000" dirty="0">
              <a:latin typeface="方正粗黑宋简体" panose="02000000000000000000" charset="-122"/>
              <a:ea typeface="方正粗黑宋简体" panose="02000000000000000000" charset="-122"/>
            </a:endParaRPr>
          </a:p>
        </p:txBody>
      </p:sp>
      <p:sp>
        <p:nvSpPr>
          <p:cNvPr id="8" name="文本框 7"/>
          <p:cNvSpPr txBox="1"/>
          <p:nvPr/>
        </p:nvSpPr>
        <p:spPr>
          <a:xfrm>
            <a:off x="495300" y="1041261"/>
            <a:ext cx="1624099" cy="400110"/>
          </a:xfrm>
          <a:prstGeom prst="rect">
            <a:avLst/>
          </a:prstGeom>
          <a:noFill/>
        </p:spPr>
        <p:txBody>
          <a:bodyPr wrap="none" rtlCol="0">
            <a:spAutoFit/>
          </a:bodyPr>
          <a:lstStyle/>
          <a:p>
            <a:r>
              <a:rPr lang="en-US" altLang="zh-CN" sz="2000" dirty="0">
                <a:latin typeface="方正粗黑宋简体" panose="02000000000000000000" charset="-122"/>
                <a:ea typeface="方正粗黑宋简体" panose="02000000000000000000" charset="-122"/>
              </a:rPr>
              <a:t>CONTENTS</a:t>
            </a:r>
            <a:endParaRPr lang="en-US" altLang="zh-CN" sz="2000" dirty="0">
              <a:latin typeface="方正粗黑宋简体" panose="02000000000000000000" charset="-122"/>
              <a:ea typeface="方正粗黑宋简体" panose="02000000000000000000" charset="-122"/>
            </a:endParaRPr>
          </a:p>
        </p:txBody>
      </p:sp>
      <p:sp>
        <p:nvSpPr>
          <p:cNvPr id="9" name="矩形: 圆角 8"/>
          <p:cNvSpPr/>
          <p:nvPr/>
        </p:nvSpPr>
        <p:spPr>
          <a:xfrm>
            <a:off x="1537335" y="1913088"/>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0" name="矩形: 圆角 9"/>
          <p:cNvSpPr/>
          <p:nvPr/>
        </p:nvSpPr>
        <p:spPr>
          <a:xfrm>
            <a:off x="1537335" y="2789287"/>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3" name="矩形: 圆角 12"/>
          <p:cNvSpPr/>
          <p:nvPr/>
        </p:nvSpPr>
        <p:spPr>
          <a:xfrm>
            <a:off x="1537335" y="3665486"/>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4" name="矩形: 圆角 13"/>
          <p:cNvSpPr/>
          <p:nvPr/>
        </p:nvSpPr>
        <p:spPr>
          <a:xfrm>
            <a:off x="1537335" y="4541685"/>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5" name="文本框 14"/>
          <p:cNvSpPr txBox="1"/>
          <p:nvPr/>
        </p:nvSpPr>
        <p:spPr>
          <a:xfrm>
            <a:off x="1862010" y="1913088"/>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01</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6" name="文本框 15"/>
          <p:cNvSpPr txBox="1"/>
          <p:nvPr/>
        </p:nvSpPr>
        <p:spPr>
          <a:xfrm>
            <a:off x="1862010" y="2791265"/>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02</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7" name="文本框 16"/>
          <p:cNvSpPr txBox="1"/>
          <p:nvPr/>
        </p:nvSpPr>
        <p:spPr>
          <a:xfrm>
            <a:off x="1862010" y="3669442"/>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03</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8" name="文本框 17"/>
          <p:cNvSpPr txBox="1"/>
          <p:nvPr/>
        </p:nvSpPr>
        <p:spPr>
          <a:xfrm>
            <a:off x="1862010" y="4547619"/>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04</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9" name="文本框 18"/>
          <p:cNvSpPr txBox="1"/>
          <p:nvPr/>
        </p:nvSpPr>
        <p:spPr>
          <a:xfrm>
            <a:off x="3899019" y="1787111"/>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学习目标</a:t>
            </a:r>
            <a:endParaRPr lang="zh-CN" altLang="en-US" sz="3200" dirty="0">
              <a:latin typeface="方正粗黑宋简体" panose="02000000000000000000" charset="-122"/>
              <a:ea typeface="方正粗黑宋简体" panose="02000000000000000000" charset="-122"/>
            </a:endParaRPr>
          </a:p>
        </p:txBody>
      </p:sp>
      <p:sp>
        <p:nvSpPr>
          <p:cNvPr id="20" name="文本框 19"/>
          <p:cNvSpPr txBox="1"/>
          <p:nvPr/>
        </p:nvSpPr>
        <p:spPr>
          <a:xfrm>
            <a:off x="3899019" y="2313198"/>
            <a:ext cx="2038350"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LEARNING TARGET</a:t>
            </a:r>
            <a:endParaRPr lang="en-US" altLang="zh-CN" sz="1000" spc="300" dirty="0">
              <a:latin typeface="方正粗黑宋简体" panose="02000000000000000000" charset="-122"/>
              <a:ea typeface="方正粗黑宋简体" panose="02000000000000000000" charset="-122"/>
            </a:endParaRPr>
          </a:p>
        </p:txBody>
      </p:sp>
      <p:sp>
        <p:nvSpPr>
          <p:cNvPr id="21" name="文本框 20"/>
          <p:cNvSpPr txBox="1"/>
          <p:nvPr/>
        </p:nvSpPr>
        <p:spPr>
          <a:xfrm>
            <a:off x="3899019" y="2672835"/>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故事引入</a:t>
            </a:r>
            <a:endParaRPr lang="zh-CN" altLang="en-US" sz="3200" dirty="0">
              <a:latin typeface="方正粗黑宋简体" panose="02000000000000000000" charset="-122"/>
              <a:ea typeface="方正粗黑宋简体" panose="02000000000000000000" charset="-122"/>
            </a:endParaRPr>
          </a:p>
        </p:txBody>
      </p:sp>
      <p:sp>
        <p:nvSpPr>
          <p:cNvPr id="22" name="文本框 21"/>
          <p:cNvSpPr txBox="1"/>
          <p:nvPr/>
        </p:nvSpPr>
        <p:spPr>
          <a:xfrm>
            <a:off x="3899019" y="3211406"/>
            <a:ext cx="2383155"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STORY INTRODUCTION</a:t>
            </a:r>
            <a:endParaRPr lang="en-US" altLang="zh-CN" sz="1000" spc="300" dirty="0">
              <a:latin typeface="方正粗黑宋简体" panose="02000000000000000000" charset="-122"/>
              <a:ea typeface="方正粗黑宋简体" panose="02000000000000000000" charset="-122"/>
            </a:endParaRPr>
          </a:p>
        </p:txBody>
      </p:sp>
      <p:sp>
        <p:nvSpPr>
          <p:cNvPr id="23" name="文本框 22"/>
          <p:cNvSpPr txBox="1"/>
          <p:nvPr/>
        </p:nvSpPr>
        <p:spPr>
          <a:xfrm>
            <a:off x="3899019" y="3572163"/>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学习准备</a:t>
            </a:r>
            <a:endParaRPr lang="zh-CN" altLang="en-US" sz="3200" dirty="0">
              <a:latin typeface="方正粗黑宋简体" panose="02000000000000000000" charset="-122"/>
              <a:ea typeface="方正粗黑宋简体" panose="02000000000000000000" charset="-122"/>
            </a:endParaRPr>
          </a:p>
        </p:txBody>
      </p:sp>
      <p:sp>
        <p:nvSpPr>
          <p:cNvPr id="24" name="文本框 23"/>
          <p:cNvSpPr txBox="1"/>
          <p:nvPr/>
        </p:nvSpPr>
        <p:spPr>
          <a:xfrm>
            <a:off x="3899019" y="4109614"/>
            <a:ext cx="2259965"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STUDY PREPARATION</a:t>
            </a:r>
            <a:endParaRPr lang="en-US" altLang="zh-CN" sz="1000" spc="300" dirty="0">
              <a:latin typeface="方正粗黑宋简体" panose="02000000000000000000" charset="-122"/>
              <a:ea typeface="方正粗黑宋简体" panose="02000000000000000000" charset="-122"/>
            </a:endParaRPr>
          </a:p>
        </p:txBody>
      </p:sp>
      <p:sp>
        <p:nvSpPr>
          <p:cNvPr id="25" name="文本框 24"/>
          <p:cNvSpPr txBox="1"/>
          <p:nvPr/>
        </p:nvSpPr>
        <p:spPr>
          <a:xfrm>
            <a:off x="3899019" y="4423048"/>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知识链接</a:t>
            </a:r>
            <a:endParaRPr lang="zh-CN" altLang="en-US" sz="3200" dirty="0">
              <a:latin typeface="方正粗黑宋简体" panose="02000000000000000000" charset="-122"/>
              <a:ea typeface="方正粗黑宋简体" panose="02000000000000000000" charset="-122"/>
            </a:endParaRPr>
          </a:p>
        </p:txBody>
      </p:sp>
      <p:sp>
        <p:nvSpPr>
          <p:cNvPr id="26" name="文本框 25"/>
          <p:cNvSpPr txBox="1"/>
          <p:nvPr/>
        </p:nvSpPr>
        <p:spPr>
          <a:xfrm>
            <a:off x="3899019" y="5007823"/>
            <a:ext cx="1946275"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KNOWLEDGE LINK</a:t>
            </a:r>
            <a:endParaRPr lang="en-US" altLang="zh-CN" sz="1000" spc="300" dirty="0">
              <a:latin typeface="方正粗黑宋简体" panose="02000000000000000000" charset="-122"/>
              <a:ea typeface="方正粗黑宋简体" panose="020000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00"/>
                                        <p:tgtEl>
                                          <p:spTgt spid="8"/>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500"/>
                                        <p:tgtEl>
                                          <p:spTgt spid="19"/>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500"/>
                                        <p:tgtEl>
                                          <p:spTgt spid="21"/>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down)">
                                      <p:cBhvr>
                                        <p:cTn id="40" dur="500"/>
                                        <p:tgtEl>
                                          <p:spTgt spid="22"/>
                                        </p:tgtEl>
                                      </p:cBhvr>
                                    </p:animEffect>
                                  </p:childTnLst>
                                </p:cTn>
                              </p:par>
                            </p:childTnLst>
                          </p:cTn>
                        </p:par>
                        <p:par>
                          <p:cTn id="41" fill="hold">
                            <p:stCondLst>
                              <p:cond delay="2000"/>
                            </p:stCondLst>
                            <p:childTnLst>
                              <p:par>
                                <p:cTn id="42" presetID="22" presetClass="entr" presetSubtype="4"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down)">
                                      <p:cBhvr>
                                        <p:cTn id="44" dur="500"/>
                                        <p:tgtEl>
                                          <p:spTgt spid="13"/>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down)">
                                      <p:cBhvr>
                                        <p:cTn id="47" dur="500"/>
                                        <p:tgtEl>
                                          <p:spTgt spid="1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down)">
                                      <p:cBhvr>
                                        <p:cTn id="50" dur="500"/>
                                        <p:tgtEl>
                                          <p:spTgt spid="23"/>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down)">
                                      <p:cBhvr>
                                        <p:cTn id="53" dur="500"/>
                                        <p:tgtEl>
                                          <p:spTgt spid="24"/>
                                        </p:tgtEl>
                                      </p:cBhvr>
                                    </p:animEffect>
                                  </p:childTnLst>
                                </p:cTn>
                              </p:par>
                            </p:childTnLst>
                          </p:cTn>
                        </p:par>
                        <p:par>
                          <p:cTn id="54" fill="hold">
                            <p:stCondLst>
                              <p:cond delay="2500"/>
                            </p:stCondLst>
                            <p:childTnLst>
                              <p:par>
                                <p:cTn id="55" presetID="22" presetClass="entr" presetSubtype="4"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down)">
                                      <p:cBhvr>
                                        <p:cTn id="57" dur="500"/>
                                        <p:tgtEl>
                                          <p:spTgt spid="14"/>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down)">
                                      <p:cBhvr>
                                        <p:cTn id="60" dur="500"/>
                                        <p:tgtEl>
                                          <p:spTgt spid="18"/>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down)">
                                      <p:cBhvr>
                                        <p:cTn id="63" dur="500"/>
                                        <p:tgtEl>
                                          <p:spTgt spid="26"/>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down)">
                                      <p:cBhvr>
                                        <p:cTn id="6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P spid="8" grpId="0"/>
      <p:bldP spid="9" grpId="0" bldLvl="0" animBg="1"/>
      <p:bldP spid="10" grpId="0" bldLvl="0" animBg="1"/>
      <p:bldP spid="13" grpId="0" bldLvl="0" animBg="1"/>
      <p:bldP spid="14" grpId="0" bldLvl="0" animBg="1"/>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9" name="空心弧 48"/>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51" name="矩形: 圆角 43"/>
          <p:cNvSpPr/>
          <p:nvPr/>
        </p:nvSpPr>
        <p:spPr>
          <a:xfrm>
            <a:off x="3477578" y="1132205"/>
            <a:ext cx="584454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2" name="文本框 51"/>
          <p:cNvSpPr txBox="1"/>
          <p:nvPr/>
        </p:nvSpPr>
        <p:spPr>
          <a:xfrm>
            <a:off x="3736340" y="1175385"/>
            <a:ext cx="5327015" cy="398780"/>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四、汽车金融的发展需要汽车产业开拓业务</a:t>
            </a:r>
            <a:endParaRPr lang="zh-CN" altLang="en-US" sz="2000" b="1" dirty="0">
              <a:solidFill>
                <a:schemeClr val="bg1"/>
              </a:solidFill>
              <a:latin typeface="微软雅黑" panose="020B0503020204020204" charset="-122"/>
              <a:ea typeface="微软雅黑" panose="020B0503020204020204" charset="-122"/>
            </a:endParaRPr>
          </a:p>
        </p:txBody>
      </p:sp>
      <p:sp>
        <p:nvSpPr>
          <p:cNvPr id="87" name="矩形 86"/>
          <p:cNvSpPr/>
          <p:nvPr/>
        </p:nvSpPr>
        <p:spPr>
          <a:xfrm>
            <a:off x="993140" y="2193290"/>
            <a:ext cx="2919095" cy="3562350"/>
          </a:xfrm>
          <a:prstGeom prst="rect">
            <a:avLst/>
          </a:prstGeom>
          <a:solidFill>
            <a:schemeClr val="accent2"/>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88" name="矩形 87"/>
          <p:cNvSpPr/>
          <p:nvPr/>
        </p:nvSpPr>
        <p:spPr>
          <a:xfrm>
            <a:off x="993140" y="2411095"/>
            <a:ext cx="2919095" cy="31419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89" name="statistics-on-laptop_82095"/>
          <p:cNvSpPr>
            <a:spLocks noChangeAspect="1"/>
          </p:cNvSpPr>
          <p:nvPr/>
        </p:nvSpPr>
        <p:spPr bwMode="auto">
          <a:xfrm>
            <a:off x="2110105" y="2588895"/>
            <a:ext cx="660400" cy="685800"/>
          </a:xfrm>
          <a:custGeom>
            <a:avLst/>
            <a:gdLst>
              <a:gd name="connsiteX0" fmla="*/ 141287 w 323850"/>
              <a:gd name="connsiteY0" fmla="*/ 307975 h 336550"/>
              <a:gd name="connsiteX1" fmla="*/ 141287 w 323850"/>
              <a:gd name="connsiteY1" fmla="*/ 310833 h 336550"/>
              <a:gd name="connsiteX2" fmla="*/ 159808 w 323850"/>
              <a:gd name="connsiteY2" fmla="*/ 322263 h 336550"/>
              <a:gd name="connsiteX3" fmla="*/ 162454 w 323850"/>
              <a:gd name="connsiteY3" fmla="*/ 322263 h 336550"/>
              <a:gd name="connsiteX4" fmla="*/ 180975 w 323850"/>
              <a:gd name="connsiteY4" fmla="*/ 310833 h 336550"/>
              <a:gd name="connsiteX5" fmla="*/ 180975 w 323850"/>
              <a:gd name="connsiteY5" fmla="*/ 307975 h 336550"/>
              <a:gd name="connsiteX6" fmla="*/ 141287 w 323850"/>
              <a:gd name="connsiteY6" fmla="*/ 307975 h 336550"/>
              <a:gd name="connsiteX7" fmla="*/ 123871 w 323850"/>
              <a:gd name="connsiteY7" fmla="*/ 277813 h 336550"/>
              <a:gd name="connsiteX8" fmla="*/ 115887 w 323850"/>
              <a:gd name="connsiteY8" fmla="*/ 286361 h 336550"/>
              <a:gd name="connsiteX9" fmla="*/ 123871 w 323850"/>
              <a:gd name="connsiteY9" fmla="*/ 293688 h 336550"/>
              <a:gd name="connsiteX10" fmla="*/ 198391 w 323850"/>
              <a:gd name="connsiteY10" fmla="*/ 293688 h 336550"/>
              <a:gd name="connsiteX11" fmla="*/ 206375 w 323850"/>
              <a:gd name="connsiteY11" fmla="*/ 286361 h 336550"/>
              <a:gd name="connsiteX12" fmla="*/ 198391 w 323850"/>
              <a:gd name="connsiteY12" fmla="*/ 277813 h 336550"/>
              <a:gd name="connsiteX13" fmla="*/ 123871 w 323850"/>
              <a:gd name="connsiteY13" fmla="*/ 277813 h 336550"/>
              <a:gd name="connsiteX14" fmla="*/ 123871 w 323850"/>
              <a:gd name="connsiteY14" fmla="*/ 246063 h 336550"/>
              <a:gd name="connsiteX15" fmla="*/ 115887 w 323850"/>
              <a:gd name="connsiteY15" fmla="*/ 254123 h 336550"/>
              <a:gd name="connsiteX16" fmla="*/ 123871 w 323850"/>
              <a:gd name="connsiteY16" fmla="*/ 263526 h 336550"/>
              <a:gd name="connsiteX17" fmla="*/ 198391 w 323850"/>
              <a:gd name="connsiteY17" fmla="*/ 263526 h 336550"/>
              <a:gd name="connsiteX18" fmla="*/ 206375 w 323850"/>
              <a:gd name="connsiteY18" fmla="*/ 254123 h 336550"/>
              <a:gd name="connsiteX19" fmla="*/ 198391 w 323850"/>
              <a:gd name="connsiteY19" fmla="*/ 246063 h 336550"/>
              <a:gd name="connsiteX20" fmla="*/ 123871 w 323850"/>
              <a:gd name="connsiteY20" fmla="*/ 246063 h 336550"/>
              <a:gd name="connsiteX21" fmla="*/ 146050 w 323850"/>
              <a:gd name="connsiteY21" fmla="*/ 182563 h 336550"/>
              <a:gd name="connsiteX22" fmla="*/ 159279 w 323850"/>
              <a:gd name="connsiteY22" fmla="*/ 231776 h 336550"/>
              <a:gd name="connsiteX23" fmla="*/ 164571 w 323850"/>
              <a:gd name="connsiteY23" fmla="*/ 231776 h 336550"/>
              <a:gd name="connsiteX24" fmla="*/ 177800 w 323850"/>
              <a:gd name="connsiteY24" fmla="*/ 182563 h 336550"/>
              <a:gd name="connsiteX25" fmla="*/ 146050 w 323850"/>
              <a:gd name="connsiteY25" fmla="*/ 182563 h 336550"/>
              <a:gd name="connsiteX26" fmla="*/ 286135 w 323850"/>
              <a:gd name="connsiteY26" fmla="*/ 147638 h 336550"/>
              <a:gd name="connsiteX27" fmla="*/ 317115 w 323850"/>
              <a:gd name="connsiteY27" fmla="*/ 147638 h 336550"/>
              <a:gd name="connsiteX28" fmla="*/ 323850 w 323850"/>
              <a:gd name="connsiteY28" fmla="*/ 154133 h 336550"/>
              <a:gd name="connsiteX29" fmla="*/ 317115 w 323850"/>
              <a:gd name="connsiteY29" fmla="*/ 161926 h 336550"/>
              <a:gd name="connsiteX30" fmla="*/ 286135 w 323850"/>
              <a:gd name="connsiteY30" fmla="*/ 161926 h 336550"/>
              <a:gd name="connsiteX31" fmla="*/ 279400 w 323850"/>
              <a:gd name="connsiteY31" fmla="*/ 154133 h 336550"/>
              <a:gd name="connsiteX32" fmla="*/ 286135 w 323850"/>
              <a:gd name="connsiteY32" fmla="*/ 147638 h 336550"/>
              <a:gd name="connsiteX33" fmla="*/ 6494 w 323850"/>
              <a:gd name="connsiteY33" fmla="*/ 147638 h 336550"/>
              <a:gd name="connsiteX34" fmla="*/ 36368 w 323850"/>
              <a:gd name="connsiteY34" fmla="*/ 147638 h 336550"/>
              <a:gd name="connsiteX35" fmla="*/ 42863 w 323850"/>
              <a:gd name="connsiteY35" fmla="*/ 154133 h 336550"/>
              <a:gd name="connsiteX36" fmla="*/ 36368 w 323850"/>
              <a:gd name="connsiteY36" fmla="*/ 161926 h 336550"/>
              <a:gd name="connsiteX37" fmla="*/ 6494 w 323850"/>
              <a:gd name="connsiteY37" fmla="*/ 161926 h 336550"/>
              <a:gd name="connsiteX38" fmla="*/ 0 w 323850"/>
              <a:gd name="connsiteY38" fmla="*/ 154133 h 336550"/>
              <a:gd name="connsiteX39" fmla="*/ 6494 w 323850"/>
              <a:gd name="connsiteY39" fmla="*/ 147638 h 336550"/>
              <a:gd name="connsiteX40" fmla="*/ 161131 w 323850"/>
              <a:gd name="connsiteY40" fmla="*/ 76200 h 336550"/>
              <a:gd name="connsiteX41" fmla="*/ 79375 w 323850"/>
              <a:gd name="connsiteY41" fmla="*/ 159261 h 336550"/>
              <a:gd name="connsiteX42" fmla="*/ 124209 w 323850"/>
              <a:gd name="connsiteY42" fmla="*/ 231775 h 336550"/>
              <a:gd name="connsiteX43" fmla="*/ 143989 w 323850"/>
              <a:gd name="connsiteY43" fmla="*/ 231775 h 336550"/>
              <a:gd name="connsiteX44" fmla="*/ 128165 w 323850"/>
              <a:gd name="connsiteY44" fmla="*/ 179038 h 336550"/>
              <a:gd name="connsiteX45" fmla="*/ 128165 w 323850"/>
              <a:gd name="connsiteY45" fmla="*/ 172446 h 336550"/>
              <a:gd name="connsiteX46" fmla="*/ 133440 w 323850"/>
              <a:gd name="connsiteY46" fmla="*/ 168491 h 336550"/>
              <a:gd name="connsiteX47" fmla="*/ 188823 w 323850"/>
              <a:gd name="connsiteY47" fmla="*/ 168491 h 336550"/>
              <a:gd name="connsiteX48" fmla="*/ 194098 w 323850"/>
              <a:gd name="connsiteY48" fmla="*/ 172446 h 336550"/>
              <a:gd name="connsiteX49" fmla="*/ 194098 w 323850"/>
              <a:gd name="connsiteY49" fmla="*/ 179038 h 336550"/>
              <a:gd name="connsiteX50" fmla="*/ 178274 w 323850"/>
              <a:gd name="connsiteY50" fmla="*/ 231775 h 336550"/>
              <a:gd name="connsiteX51" fmla="*/ 198054 w 323850"/>
              <a:gd name="connsiteY51" fmla="*/ 231775 h 336550"/>
              <a:gd name="connsiteX52" fmla="*/ 242888 w 323850"/>
              <a:gd name="connsiteY52" fmla="*/ 159261 h 336550"/>
              <a:gd name="connsiteX53" fmla="*/ 161131 w 323850"/>
              <a:gd name="connsiteY53" fmla="*/ 76200 h 336550"/>
              <a:gd name="connsiteX54" fmla="*/ 161131 w 323850"/>
              <a:gd name="connsiteY54" fmla="*/ 63500 h 336550"/>
              <a:gd name="connsiteX55" fmla="*/ 257175 w 323850"/>
              <a:gd name="connsiteY55" fmla="*/ 159793 h 336550"/>
              <a:gd name="connsiteX56" fmla="*/ 241387 w 323850"/>
              <a:gd name="connsiteY56" fmla="*/ 211237 h 336550"/>
              <a:gd name="connsiteX57" fmla="*/ 213758 w 323850"/>
              <a:gd name="connsiteY57" fmla="*/ 238938 h 336550"/>
              <a:gd name="connsiteX58" fmla="*/ 220336 w 323850"/>
              <a:gd name="connsiteY58" fmla="*/ 254767 h 336550"/>
              <a:gd name="connsiteX59" fmla="*/ 213758 w 323850"/>
              <a:gd name="connsiteY59" fmla="*/ 270596 h 336550"/>
              <a:gd name="connsiteX60" fmla="*/ 220336 w 323850"/>
              <a:gd name="connsiteY60" fmla="*/ 286425 h 336550"/>
              <a:gd name="connsiteX61" fmla="*/ 197970 w 323850"/>
              <a:gd name="connsiteY61" fmla="*/ 308850 h 336550"/>
              <a:gd name="connsiteX62" fmla="*/ 195338 w 323850"/>
              <a:gd name="connsiteY62" fmla="*/ 308850 h 336550"/>
              <a:gd name="connsiteX63" fmla="*/ 195338 w 323850"/>
              <a:gd name="connsiteY63" fmla="*/ 311488 h 336550"/>
              <a:gd name="connsiteX64" fmla="*/ 162446 w 323850"/>
              <a:gd name="connsiteY64" fmla="*/ 336550 h 336550"/>
              <a:gd name="connsiteX65" fmla="*/ 159815 w 323850"/>
              <a:gd name="connsiteY65" fmla="*/ 336550 h 336550"/>
              <a:gd name="connsiteX66" fmla="*/ 126923 w 323850"/>
              <a:gd name="connsiteY66" fmla="*/ 311488 h 336550"/>
              <a:gd name="connsiteX67" fmla="*/ 126923 w 323850"/>
              <a:gd name="connsiteY67" fmla="*/ 308850 h 336550"/>
              <a:gd name="connsiteX68" fmla="*/ 124292 w 323850"/>
              <a:gd name="connsiteY68" fmla="*/ 308850 h 336550"/>
              <a:gd name="connsiteX69" fmla="*/ 101926 w 323850"/>
              <a:gd name="connsiteY69" fmla="*/ 286425 h 336550"/>
              <a:gd name="connsiteX70" fmla="*/ 108504 w 323850"/>
              <a:gd name="connsiteY70" fmla="*/ 270596 h 336550"/>
              <a:gd name="connsiteX71" fmla="*/ 101926 w 323850"/>
              <a:gd name="connsiteY71" fmla="*/ 254767 h 336550"/>
              <a:gd name="connsiteX72" fmla="*/ 108504 w 323850"/>
              <a:gd name="connsiteY72" fmla="*/ 240257 h 336550"/>
              <a:gd name="connsiteX73" fmla="*/ 80875 w 323850"/>
              <a:gd name="connsiteY73" fmla="*/ 211237 h 336550"/>
              <a:gd name="connsiteX74" fmla="*/ 65087 w 323850"/>
              <a:gd name="connsiteY74" fmla="*/ 159793 h 336550"/>
              <a:gd name="connsiteX75" fmla="*/ 161131 w 323850"/>
              <a:gd name="connsiteY75" fmla="*/ 63500 h 336550"/>
              <a:gd name="connsiteX76" fmla="*/ 266359 w 323850"/>
              <a:gd name="connsiteY76" fmla="*/ 47037 h 336550"/>
              <a:gd name="connsiteX77" fmla="*/ 275488 w 323850"/>
              <a:gd name="connsiteY77" fmla="*/ 47037 h 336550"/>
              <a:gd name="connsiteX78" fmla="*/ 275488 w 323850"/>
              <a:gd name="connsiteY78" fmla="*/ 57385 h 336550"/>
              <a:gd name="connsiteX79" fmla="*/ 254623 w 323850"/>
              <a:gd name="connsiteY79" fmla="*/ 78081 h 336550"/>
              <a:gd name="connsiteX80" fmla="*/ 250711 w 323850"/>
              <a:gd name="connsiteY80" fmla="*/ 79375 h 336550"/>
              <a:gd name="connsiteX81" fmla="*/ 245495 w 323850"/>
              <a:gd name="connsiteY81" fmla="*/ 78081 h 336550"/>
              <a:gd name="connsiteX82" fmla="*/ 245495 w 323850"/>
              <a:gd name="connsiteY82" fmla="*/ 67733 h 336550"/>
              <a:gd name="connsiteX83" fmla="*/ 266359 w 323850"/>
              <a:gd name="connsiteY83" fmla="*/ 47037 h 336550"/>
              <a:gd name="connsiteX84" fmla="*/ 47037 w 323850"/>
              <a:gd name="connsiteY84" fmla="*/ 47037 h 336550"/>
              <a:gd name="connsiteX85" fmla="*/ 56091 w 323850"/>
              <a:gd name="connsiteY85" fmla="*/ 47037 h 336550"/>
              <a:gd name="connsiteX86" fmla="*/ 76788 w 323850"/>
              <a:gd name="connsiteY86" fmla="*/ 67733 h 336550"/>
              <a:gd name="connsiteX87" fmla="*/ 76788 w 323850"/>
              <a:gd name="connsiteY87" fmla="*/ 78081 h 336550"/>
              <a:gd name="connsiteX88" fmla="*/ 71614 w 323850"/>
              <a:gd name="connsiteY88" fmla="*/ 79375 h 336550"/>
              <a:gd name="connsiteX89" fmla="*/ 67733 w 323850"/>
              <a:gd name="connsiteY89" fmla="*/ 78081 h 336550"/>
              <a:gd name="connsiteX90" fmla="*/ 47037 w 323850"/>
              <a:gd name="connsiteY90" fmla="*/ 57385 h 336550"/>
              <a:gd name="connsiteX91" fmla="*/ 47037 w 323850"/>
              <a:gd name="connsiteY91" fmla="*/ 47037 h 336550"/>
              <a:gd name="connsiteX92" fmla="*/ 161925 w 323850"/>
              <a:gd name="connsiteY92" fmla="*/ 0 h 336550"/>
              <a:gd name="connsiteX93" fmla="*/ 168275 w 323850"/>
              <a:gd name="connsiteY93" fmla="*/ 6494 h 336550"/>
              <a:gd name="connsiteX94" fmla="*/ 168275 w 323850"/>
              <a:gd name="connsiteY94" fmla="*/ 36368 h 336550"/>
              <a:gd name="connsiteX95" fmla="*/ 161925 w 323850"/>
              <a:gd name="connsiteY95" fmla="*/ 42863 h 336550"/>
              <a:gd name="connsiteX96" fmla="*/ 155575 w 323850"/>
              <a:gd name="connsiteY96" fmla="*/ 36368 h 336550"/>
              <a:gd name="connsiteX97" fmla="*/ 155575 w 323850"/>
              <a:gd name="connsiteY97" fmla="*/ 6494 h 336550"/>
              <a:gd name="connsiteX98" fmla="*/ 161925 w 323850"/>
              <a:gd name="connsiteY9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323850" h="336550">
                <a:moveTo>
                  <a:pt x="141287" y="307975"/>
                </a:moveTo>
                <a:cubicBezTo>
                  <a:pt x="141287" y="307975"/>
                  <a:pt x="141287" y="307975"/>
                  <a:pt x="141287" y="310833"/>
                </a:cubicBezTo>
                <a:cubicBezTo>
                  <a:pt x="141287" y="316548"/>
                  <a:pt x="149224" y="322263"/>
                  <a:pt x="159808" y="322263"/>
                </a:cubicBezTo>
                <a:cubicBezTo>
                  <a:pt x="159808" y="322263"/>
                  <a:pt x="159808" y="322263"/>
                  <a:pt x="162454" y="322263"/>
                </a:cubicBezTo>
                <a:cubicBezTo>
                  <a:pt x="173037" y="322263"/>
                  <a:pt x="180975" y="316548"/>
                  <a:pt x="180975" y="310833"/>
                </a:cubicBezTo>
                <a:lnTo>
                  <a:pt x="180975" y="307975"/>
                </a:lnTo>
                <a:cubicBezTo>
                  <a:pt x="180975" y="307975"/>
                  <a:pt x="180975" y="307975"/>
                  <a:pt x="141287" y="307975"/>
                </a:cubicBezTo>
                <a:close/>
                <a:moveTo>
                  <a:pt x="123871" y="277813"/>
                </a:moveTo>
                <a:cubicBezTo>
                  <a:pt x="118548" y="277813"/>
                  <a:pt x="115887" y="281477"/>
                  <a:pt x="115887" y="286361"/>
                </a:cubicBezTo>
                <a:cubicBezTo>
                  <a:pt x="115887" y="290025"/>
                  <a:pt x="118548" y="293688"/>
                  <a:pt x="123871" y="293688"/>
                </a:cubicBezTo>
                <a:cubicBezTo>
                  <a:pt x="123871" y="293688"/>
                  <a:pt x="123871" y="293688"/>
                  <a:pt x="198391" y="293688"/>
                </a:cubicBezTo>
                <a:cubicBezTo>
                  <a:pt x="203713" y="293688"/>
                  <a:pt x="206375" y="290025"/>
                  <a:pt x="206375" y="286361"/>
                </a:cubicBezTo>
                <a:cubicBezTo>
                  <a:pt x="206375" y="281477"/>
                  <a:pt x="203713" y="277813"/>
                  <a:pt x="198391" y="277813"/>
                </a:cubicBezTo>
                <a:cubicBezTo>
                  <a:pt x="198391" y="277813"/>
                  <a:pt x="198391" y="277813"/>
                  <a:pt x="123871" y="277813"/>
                </a:cubicBezTo>
                <a:close/>
                <a:moveTo>
                  <a:pt x="123871" y="246063"/>
                </a:moveTo>
                <a:cubicBezTo>
                  <a:pt x="118548" y="246063"/>
                  <a:pt x="115887" y="250093"/>
                  <a:pt x="115887" y="254123"/>
                </a:cubicBezTo>
                <a:cubicBezTo>
                  <a:pt x="115887" y="259496"/>
                  <a:pt x="118548" y="263526"/>
                  <a:pt x="123871" y="263526"/>
                </a:cubicBezTo>
                <a:cubicBezTo>
                  <a:pt x="123871" y="263526"/>
                  <a:pt x="123871" y="263526"/>
                  <a:pt x="198391" y="263526"/>
                </a:cubicBezTo>
                <a:cubicBezTo>
                  <a:pt x="203713" y="263526"/>
                  <a:pt x="206375" y="259496"/>
                  <a:pt x="206375" y="254123"/>
                </a:cubicBezTo>
                <a:cubicBezTo>
                  <a:pt x="206375" y="250093"/>
                  <a:pt x="203713" y="246063"/>
                  <a:pt x="198391" y="246063"/>
                </a:cubicBezTo>
                <a:cubicBezTo>
                  <a:pt x="198391" y="246063"/>
                  <a:pt x="198391" y="246063"/>
                  <a:pt x="123871" y="246063"/>
                </a:cubicBezTo>
                <a:close/>
                <a:moveTo>
                  <a:pt x="146050" y="182563"/>
                </a:moveTo>
                <a:cubicBezTo>
                  <a:pt x="152664" y="200694"/>
                  <a:pt x="156633" y="221416"/>
                  <a:pt x="159279" y="231776"/>
                </a:cubicBezTo>
                <a:cubicBezTo>
                  <a:pt x="159279" y="231776"/>
                  <a:pt x="159279" y="231776"/>
                  <a:pt x="164571" y="231776"/>
                </a:cubicBezTo>
                <a:cubicBezTo>
                  <a:pt x="167216" y="221416"/>
                  <a:pt x="171185" y="200694"/>
                  <a:pt x="177800" y="182563"/>
                </a:cubicBezTo>
                <a:cubicBezTo>
                  <a:pt x="177800" y="182563"/>
                  <a:pt x="177800" y="182563"/>
                  <a:pt x="146050" y="182563"/>
                </a:cubicBezTo>
                <a:close/>
                <a:moveTo>
                  <a:pt x="286135" y="147638"/>
                </a:moveTo>
                <a:cubicBezTo>
                  <a:pt x="317115" y="147638"/>
                  <a:pt x="317115" y="147638"/>
                  <a:pt x="317115" y="147638"/>
                </a:cubicBezTo>
                <a:cubicBezTo>
                  <a:pt x="321156" y="147638"/>
                  <a:pt x="323850" y="150236"/>
                  <a:pt x="323850" y="154133"/>
                </a:cubicBezTo>
                <a:cubicBezTo>
                  <a:pt x="323850" y="158030"/>
                  <a:pt x="321156" y="161926"/>
                  <a:pt x="317115" y="161926"/>
                </a:cubicBezTo>
                <a:cubicBezTo>
                  <a:pt x="286135" y="161926"/>
                  <a:pt x="286135" y="161926"/>
                  <a:pt x="286135" y="161926"/>
                </a:cubicBezTo>
                <a:cubicBezTo>
                  <a:pt x="282094" y="161926"/>
                  <a:pt x="279400" y="158030"/>
                  <a:pt x="279400" y="154133"/>
                </a:cubicBezTo>
                <a:cubicBezTo>
                  <a:pt x="279400" y="150236"/>
                  <a:pt x="282094" y="147638"/>
                  <a:pt x="286135" y="147638"/>
                </a:cubicBezTo>
                <a:close/>
                <a:moveTo>
                  <a:pt x="6494" y="147638"/>
                </a:moveTo>
                <a:cubicBezTo>
                  <a:pt x="36368" y="147638"/>
                  <a:pt x="36368" y="147638"/>
                  <a:pt x="36368" y="147638"/>
                </a:cubicBezTo>
                <a:cubicBezTo>
                  <a:pt x="40265" y="147638"/>
                  <a:pt x="42863" y="150236"/>
                  <a:pt x="42863" y="154133"/>
                </a:cubicBezTo>
                <a:cubicBezTo>
                  <a:pt x="42863" y="158030"/>
                  <a:pt x="40265" y="161926"/>
                  <a:pt x="36368" y="161926"/>
                </a:cubicBezTo>
                <a:cubicBezTo>
                  <a:pt x="6494" y="161926"/>
                  <a:pt x="6494" y="161926"/>
                  <a:pt x="6494" y="161926"/>
                </a:cubicBezTo>
                <a:cubicBezTo>
                  <a:pt x="2598" y="161926"/>
                  <a:pt x="0" y="158030"/>
                  <a:pt x="0" y="154133"/>
                </a:cubicBezTo>
                <a:cubicBezTo>
                  <a:pt x="0" y="150236"/>
                  <a:pt x="2598" y="147638"/>
                  <a:pt x="6494" y="147638"/>
                </a:cubicBezTo>
                <a:close/>
                <a:moveTo>
                  <a:pt x="161131" y="76200"/>
                </a:moveTo>
                <a:cubicBezTo>
                  <a:pt x="116297" y="76200"/>
                  <a:pt x="79375" y="113116"/>
                  <a:pt x="79375" y="159261"/>
                </a:cubicBezTo>
                <a:cubicBezTo>
                  <a:pt x="79375" y="189585"/>
                  <a:pt x="96517" y="218591"/>
                  <a:pt x="124209" y="231775"/>
                </a:cubicBezTo>
                <a:cubicBezTo>
                  <a:pt x="124209" y="231775"/>
                  <a:pt x="124209" y="231775"/>
                  <a:pt x="143989" y="231775"/>
                </a:cubicBezTo>
                <a:cubicBezTo>
                  <a:pt x="141351" y="219909"/>
                  <a:pt x="136077" y="193541"/>
                  <a:pt x="128165" y="179038"/>
                </a:cubicBezTo>
                <a:cubicBezTo>
                  <a:pt x="126846" y="176401"/>
                  <a:pt x="126846" y="173764"/>
                  <a:pt x="128165" y="172446"/>
                </a:cubicBezTo>
                <a:cubicBezTo>
                  <a:pt x="129484" y="169809"/>
                  <a:pt x="130802" y="168491"/>
                  <a:pt x="133440" y="168491"/>
                </a:cubicBezTo>
                <a:cubicBezTo>
                  <a:pt x="133440" y="168491"/>
                  <a:pt x="133440" y="168491"/>
                  <a:pt x="188823" y="168491"/>
                </a:cubicBezTo>
                <a:cubicBezTo>
                  <a:pt x="191460" y="168491"/>
                  <a:pt x="192779" y="169809"/>
                  <a:pt x="194098" y="172446"/>
                </a:cubicBezTo>
                <a:cubicBezTo>
                  <a:pt x="195416" y="173764"/>
                  <a:pt x="195416" y="176401"/>
                  <a:pt x="194098" y="179038"/>
                </a:cubicBezTo>
                <a:cubicBezTo>
                  <a:pt x="186186" y="193541"/>
                  <a:pt x="180911" y="219909"/>
                  <a:pt x="178274" y="231775"/>
                </a:cubicBezTo>
                <a:cubicBezTo>
                  <a:pt x="178274" y="231775"/>
                  <a:pt x="178274" y="231775"/>
                  <a:pt x="198054" y="231775"/>
                </a:cubicBezTo>
                <a:cubicBezTo>
                  <a:pt x="225745" y="218591"/>
                  <a:pt x="242888" y="189585"/>
                  <a:pt x="242888" y="159261"/>
                </a:cubicBezTo>
                <a:cubicBezTo>
                  <a:pt x="242888" y="113116"/>
                  <a:pt x="205965" y="76200"/>
                  <a:pt x="161131" y="76200"/>
                </a:cubicBezTo>
                <a:close/>
                <a:moveTo>
                  <a:pt x="161131" y="63500"/>
                </a:moveTo>
                <a:cubicBezTo>
                  <a:pt x="213758" y="63500"/>
                  <a:pt x="257175" y="105710"/>
                  <a:pt x="257175" y="159793"/>
                </a:cubicBezTo>
                <a:cubicBezTo>
                  <a:pt x="257175" y="178260"/>
                  <a:pt x="251912" y="195408"/>
                  <a:pt x="241387" y="211237"/>
                </a:cubicBezTo>
                <a:cubicBezTo>
                  <a:pt x="234808" y="223109"/>
                  <a:pt x="225599" y="232343"/>
                  <a:pt x="213758" y="238938"/>
                </a:cubicBezTo>
                <a:cubicBezTo>
                  <a:pt x="217705" y="244214"/>
                  <a:pt x="220336" y="249491"/>
                  <a:pt x="220336" y="254767"/>
                </a:cubicBezTo>
                <a:cubicBezTo>
                  <a:pt x="220336" y="261363"/>
                  <a:pt x="217705" y="266639"/>
                  <a:pt x="213758" y="270596"/>
                </a:cubicBezTo>
                <a:cubicBezTo>
                  <a:pt x="217705" y="274553"/>
                  <a:pt x="220336" y="279830"/>
                  <a:pt x="220336" y="286425"/>
                </a:cubicBezTo>
                <a:cubicBezTo>
                  <a:pt x="220336" y="298297"/>
                  <a:pt x="209811" y="308850"/>
                  <a:pt x="197970" y="308850"/>
                </a:cubicBezTo>
                <a:cubicBezTo>
                  <a:pt x="197970" y="308850"/>
                  <a:pt x="197970" y="308850"/>
                  <a:pt x="195338" y="308850"/>
                </a:cubicBezTo>
                <a:cubicBezTo>
                  <a:pt x="195338" y="308850"/>
                  <a:pt x="195338" y="308850"/>
                  <a:pt x="195338" y="311488"/>
                </a:cubicBezTo>
                <a:cubicBezTo>
                  <a:pt x="195338" y="325998"/>
                  <a:pt x="180866" y="336550"/>
                  <a:pt x="162446" y="336550"/>
                </a:cubicBezTo>
                <a:cubicBezTo>
                  <a:pt x="162446" y="336550"/>
                  <a:pt x="162446" y="336550"/>
                  <a:pt x="159815" y="336550"/>
                </a:cubicBezTo>
                <a:cubicBezTo>
                  <a:pt x="141396" y="336550"/>
                  <a:pt x="126923" y="325998"/>
                  <a:pt x="126923" y="311488"/>
                </a:cubicBezTo>
                <a:cubicBezTo>
                  <a:pt x="126923" y="311488"/>
                  <a:pt x="126923" y="311488"/>
                  <a:pt x="126923" y="308850"/>
                </a:cubicBezTo>
                <a:cubicBezTo>
                  <a:pt x="126923" y="308850"/>
                  <a:pt x="126923" y="308850"/>
                  <a:pt x="124292" y="308850"/>
                </a:cubicBezTo>
                <a:cubicBezTo>
                  <a:pt x="112451" y="308850"/>
                  <a:pt x="101926" y="298297"/>
                  <a:pt x="101926" y="286425"/>
                </a:cubicBezTo>
                <a:cubicBezTo>
                  <a:pt x="101926" y="279830"/>
                  <a:pt x="104557" y="274553"/>
                  <a:pt x="108504" y="270596"/>
                </a:cubicBezTo>
                <a:cubicBezTo>
                  <a:pt x="104557" y="266639"/>
                  <a:pt x="101926" y="261363"/>
                  <a:pt x="101926" y="254767"/>
                </a:cubicBezTo>
                <a:cubicBezTo>
                  <a:pt x="101926" y="249491"/>
                  <a:pt x="104557" y="244214"/>
                  <a:pt x="108504" y="240257"/>
                </a:cubicBezTo>
                <a:cubicBezTo>
                  <a:pt x="96663" y="232343"/>
                  <a:pt x="87453" y="223109"/>
                  <a:pt x="80875" y="211237"/>
                </a:cubicBezTo>
                <a:cubicBezTo>
                  <a:pt x="70349" y="195408"/>
                  <a:pt x="65087" y="178260"/>
                  <a:pt x="65087" y="159793"/>
                </a:cubicBezTo>
                <a:cubicBezTo>
                  <a:pt x="65087" y="105710"/>
                  <a:pt x="108504" y="63500"/>
                  <a:pt x="161131" y="63500"/>
                </a:cubicBezTo>
                <a:close/>
                <a:moveTo>
                  <a:pt x="266359" y="47037"/>
                </a:moveTo>
                <a:cubicBezTo>
                  <a:pt x="268967" y="44450"/>
                  <a:pt x="272880" y="44450"/>
                  <a:pt x="275488" y="47037"/>
                </a:cubicBezTo>
                <a:cubicBezTo>
                  <a:pt x="279400" y="49624"/>
                  <a:pt x="279400" y="54798"/>
                  <a:pt x="275488" y="57385"/>
                </a:cubicBezTo>
                <a:cubicBezTo>
                  <a:pt x="254623" y="78081"/>
                  <a:pt x="254623" y="78081"/>
                  <a:pt x="254623" y="78081"/>
                </a:cubicBezTo>
                <a:cubicBezTo>
                  <a:pt x="253319" y="79375"/>
                  <a:pt x="252015" y="79375"/>
                  <a:pt x="250711" y="79375"/>
                </a:cubicBezTo>
                <a:cubicBezTo>
                  <a:pt x="248103" y="79375"/>
                  <a:pt x="246799" y="79375"/>
                  <a:pt x="245495" y="78081"/>
                </a:cubicBezTo>
                <a:cubicBezTo>
                  <a:pt x="242887" y="75494"/>
                  <a:pt x="242887" y="70320"/>
                  <a:pt x="245495" y="67733"/>
                </a:cubicBezTo>
                <a:cubicBezTo>
                  <a:pt x="266359" y="47037"/>
                  <a:pt x="266359" y="47037"/>
                  <a:pt x="266359" y="47037"/>
                </a:cubicBezTo>
                <a:close/>
                <a:moveTo>
                  <a:pt x="47037" y="47037"/>
                </a:moveTo>
                <a:cubicBezTo>
                  <a:pt x="49624" y="44450"/>
                  <a:pt x="53504" y="44450"/>
                  <a:pt x="56091" y="47037"/>
                </a:cubicBezTo>
                <a:cubicBezTo>
                  <a:pt x="76788" y="67733"/>
                  <a:pt x="76788" y="67733"/>
                  <a:pt x="76788" y="67733"/>
                </a:cubicBezTo>
                <a:cubicBezTo>
                  <a:pt x="79375" y="70320"/>
                  <a:pt x="79375" y="75494"/>
                  <a:pt x="76788" y="78081"/>
                </a:cubicBezTo>
                <a:cubicBezTo>
                  <a:pt x="75494" y="79375"/>
                  <a:pt x="74201" y="79375"/>
                  <a:pt x="71614" y="79375"/>
                </a:cubicBezTo>
                <a:cubicBezTo>
                  <a:pt x="70320" y="79375"/>
                  <a:pt x="69027" y="79375"/>
                  <a:pt x="67733" y="78081"/>
                </a:cubicBezTo>
                <a:cubicBezTo>
                  <a:pt x="47037" y="57385"/>
                  <a:pt x="47037" y="57385"/>
                  <a:pt x="47037" y="57385"/>
                </a:cubicBezTo>
                <a:cubicBezTo>
                  <a:pt x="44450" y="54798"/>
                  <a:pt x="44450" y="49624"/>
                  <a:pt x="47037" y="47037"/>
                </a:cubicBezTo>
                <a:close/>
                <a:moveTo>
                  <a:pt x="161925" y="0"/>
                </a:moveTo>
                <a:cubicBezTo>
                  <a:pt x="165735" y="0"/>
                  <a:pt x="168275" y="2598"/>
                  <a:pt x="168275" y="6494"/>
                </a:cubicBezTo>
                <a:cubicBezTo>
                  <a:pt x="168275" y="36368"/>
                  <a:pt x="168275" y="36368"/>
                  <a:pt x="168275" y="36368"/>
                </a:cubicBezTo>
                <a:cubicBezTo>
                  <a:pt x="168275" y="40265"/>
                  <a:pt x="165735" y="42863"/>
                  <a:pt x="161925" y="42863"/>
                </a:cubicBezTo>
                <a:cubicBezTo>
                  <a:pt x="158115" y="42863"/>
                  <a:pt x="155575" y="40265"/>
                  <a:pt x="155575" y="36368"/>
                </a:cubicBezTo>
                <a:cubicBezTo>
                  <a:pt x="155575" y="6494"/>
                  <a:pt x="155575" y="6494"/>
                  <a:pt x="155575" y="6494"/>
                </a:cubicBezTo>
                <a:cubicBezTo>
                  <a:pt x="155575" y="2598"/>
                  <a:pt x="158115" y="0"/>
                  <a:pt x="161925" y="0"/>
                </a:cubicBezTo>
                <a:close/>
              </a:path>
            </a:pathLst>
          </a:custGeom>
          <a:solidFill>
            <a:schemeClr val="accent2"/>
          </a:solidFill>
          <a:ln>
            <a:noFill/>
          </a:ln>
        </p:spPr>
        <p:txBody>
          <a:bodyPr/>
          <a:p>
            <a:endParaRPr lang="zh-CN" altLang="en-US" dirty="0">
              <a:latin typeface="微软雅黑" panose="020B0503020204020204" charset="-122"/>
              <a:ea typeface="微软雅黑" panose="020B0503020204020204" charset="-122"/>
            </a:endParaRPr>
          </a:p>
        </p:txBody>
      </p:sp>
      <p:sp>
        <p:nvSpPr>
          <p:cNvPr id="92" name="矩形 91"/>
          <p:cNvSpPr/>
          <p:nvPr/>
        </p:nvSpPr>
        <p:spPr>
          <a:xfrm>
            <a:off x="1273810" y="4289425"/>
            <a:ext cx="2238375" cy="681355"/>
          </a:xfrm>
          <a:prstGeom prst="rect">
            <a:avLst/>
          </a:prstGeom>
        </p:spPr>
        <p:txBody>
          <a:bodyPr wrap="square">
            <a:spAutoFit/>
          </a:bodyPr>
          <a:p>
            <a:pPr algn="ctr">
              <a:lnSpc>
                <a:spcPct val="120000"/>
              </a:lnSpc>
            </a:pPr>
            <a:r>
              <a:rPr lang="zh-CN" altLang="en-US" sz="1600" dirty="0" smtClean="0">
                <a:solidFill>
                  <a:schemeClr val="tx1"/>
                </a:solidFill>
                <a:latin typeface="微软雅黑" panose="020B0503020204020204" charset="-122"/>
                <a:ea typeface="微软雅黑" panose="020B0503020204020204" charset="-122"/>
              </a:rPr>
              <a:t>汽车金融的发展需要汽车产业安排资产业务</a:t>
            </a:r>
            <a:endParaRPr lang="zh-CN" altLang="en-US" sz="1600" dirty="0" smtClean="0">
              <a:solidFill>
                <a:schemeClr val="tx1"/>
              </a:solidFill>
              <a:latin typeface="微软雅黑" panose="020B0503020204020204" charset="-122"/>
              <a:ea typeface="微软雅黑" panose="020B0503020204020204" charset="-122"/>
            </a:endParaRPr>
          </a:p>
        </p:txBody>
      </p:sp>
      <p:sp>
        <p:nvSpPr>
          <p:cNvPr id="93" name="矩形 92"/>
          <p:cNvSpPr/>
          <p:nvPr/>
        </p:nvSpPr>
        <p:spPr>
          <a:xfrm>
            <a:off x="1526540" y="3332480"/>
            <a:ext cx="1833245" cy="755650"/>
          </a:xfrm>
          <a:prstGeom prst="rect">
            <a:avLst/>
          </a:prstGeom>
        </p:spPr>
        <p:txBody>
          <a:bodyPr wrap="square">
            <a:spAutoFit/>
          </a:bodyPr>
          <a:p>
            <a:pPr algn="ctr">
              <a:lnSpc>
                <a:spcPct val="120000"/>
              </a:lnSpc>
            </a:pPr>
            <a:r>
              <a:rPr lang="en-US" altLang="zh-CN" sz="3600" dirty="0">
                <a:solidFill>
                  <a:schemeClr val="tx1"/>
                </a:solidFill>
                <a:latin typeface="微软雅黑" panose="020B0503020204020204" charset="-122"/>
                <a:ea typeface="微软雅黑" panose="020B0503020204020204" charset="-122"/>
              </a:rPr>
              <a:t>1</a:t>
            </a:r>
            <a:endParaRPr lang="en-US" altLang="zh-CN" sz="3600" dirty="0">
              <a:solidFill>
                <a:schemeClr val="tx1"/>
              </a:solidFill>
              <a:latin typeface="微软雅黑" panose="020B0503020204020204" charset="-122"/>
              <a:ea typeface="微软雅黑" panose="020B0503020204020204" charset="-122"/>
            </a:endParaRPr>
          </a:p>
        </p:txBody>
      </p:sp>
      <p:sp>
        <p:nvSpPr>
          <p:cNvPr id="95" name="矩形 94"/>
          <p:cNvSpPr/>
          <p:nvPr/>
        </p:nvSpPr>
        <p:spPr>
          <a:xfrm>
            <a:off x="4554220" y="2200910"/>
            <a:ext cx="2918460" cy="3562350"/>
          </a:xfrm>
          <a:prstGeom prst="rect">
            <a:avLst/>
          </a:prstGeom>
          <a:solidFill>
            <a:srgbClr val="A5A5A5"/>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96" name="矩形 95"/>
          <p:cNvSpPr/>
          <p:nvPr/>
        </p:nvSpPr>
        <p:spPr>
          <a:xfrm>
            <a:off x="4554220" y="2403475"/>
            <a:ext cx="2918460" cy="31419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97" name="statistics-on-laptop_82095"/>
          <p:cNvSpPr>
            <a:spLocks noChangeAspect="1"/>
          </p:cNvSpPr>
          <p:nvPr/>
        </p:nvSpPr>
        <p:spPr bwMode="auto">
          <a:xfrm>
            <a:off x="5670550" y="2615565"/>
            <a:ext cx="685800" cy="632460"/>
          </a:xfrm>
          <a:custGeom>
            <a:avLst/>
            <a:gdLst>
              <a:gd name="connsiteX0" fmla="*/ 75173 w 330497"/>
              <a:gd name="connsiteY0" fmla="*/ 222249 h 304800"/>
              <a:gd name="connsiteX1" fmla="*/ 56870 w 330497"/>
              <a:gd name="connsiteY1" fmla="*/ 239535 h 304800"/>
              <a:gd name="connsiteX2" fmla="*/ 55563 w 330497"/>
              <a:gd name="connsiteY2" fmla="*/ 242005 h 304800"/>
              <a:gd name="connsiteX3" fmla="*/ 58178 w 330497"/>
              <a:gd name="connsiteY3" fmla="*/ 243240 h 304800"/>
              <a:gd name="connsiteX4" fmla="*/ 67329 w 330497"/>
              <a:gd name="connsiteY4" fmla="*/ 244474 h 304800"/>
              <a:gd name="connsiteX5" fmla="*/ 72559 w 330497"/>
              <a:gd name="connsiteY5" fmla="*/ 240770 h 304800"/>
              <a:gd name="connsiteX6" fmla="*/ 77788 w 330497"/>
              <a:gd name="connsiteY6" fmla="*/ 225953 h 304800"/>
              <a:gd name="connsiteX7" fmla="*/ 77788 w 330497"/>
              <a:gd name="connsiteY7" fmla="*/ 223484 h 304800"/>
              <a:gd name="connsiteX8" fmla="*/ 76481 w 330497"/>
              <a:gd name="connsiteY8" fmla="*/ 222249 h 304800"/>
              <a:gd name="connsiteX9" fmla="*/ 75173 w 330497"/>
              <a:gd name="connsiteY9" fmla="*/ 222249 h 304800"/>
              <a:gd name="connsiteX10" fmla="*/ 226286 w 330497"/>
              <a:gd name="connsiteY10" fmla="*/ 209549 h 304800"/>
              <a:gd name="connsiteX11" fmla="*/ 221258 w 330497"/>
              <a:gd name="connsiteY11" fmla="*/ 213461 h 304800"/>
              <a:gd name="connsiteX12" fmla="*/ 221258 w 330497"/>
              <a:gd name="connsiteY12" fmla="*/ 216069 h 304800"/>
              <a:gd name="connsiteX13" fmla="*/ 220002 w 330497"/>
              <a:gd name="connsiteY13" fmla="*/ 222589 h 304800"/>
              <a:gd name="connsiteX14" fmla="*/ 225029 w 330497"/>
              <a:gd name="connsiteY14" fmla="*/ 223893 h 304800"/>
              <a:gd name="connsiteX15" fmla="*/ 226286 w 330497"/>
              <a:gd name="connsiteY15" fmla="*/ 229110 h 304800"/>
              <a:gd name="connsiteX16" fmla="*/ 218745 w 330497"/>
              <a:gd name="connsiteY16" fmla="*/ 233022 h 304800"/>
              <a:gd name="connsiteX17" fmla="*/ 220002 w 330497"/>
              <a:gd name="connsiteY17" fmla="*/ 236934 h 304800"/>
              <a:gd name="connsiteX18" fmla="*/ 226286 w 330497"/>
              <a:gd name="connsiteY18" fmla="*/ 240846 h 304800"/>
              <a:gd name="connsiteX19" fmla="*/ 222515 w 330497"/>
              <a:gd name="connsiteY19" fmla="*/ 247366 h 304800"/>
              <a:gd name="connsiteX20" fmla="*/ 217488 w 330497"/>
              <a:gd name="connsiteY20" fmla="*/ 252582 h 304800"/>
              <a:gd name="connsiteX21" fmla="*/ 217488 w 330497"/>
              <a:gd name="connsiteY21" fmla="*/ 253886 h 304800"/>
              <a:gd name="connsiteX22" fmla="*/ 218745 w 330497"/>
              <a:gd name="connsiteY22" fmla="*/ 253886 h 304800"/>
              <a:gd name="connsiteX23" fmla="*/ 222515 w 330497"/>
              <a:gd name="connsiteY23" fmla="*/ 252582 h 304800"/>
              <a:gd name="connsiteX24" fmla="*/ 226286 w 330497"/>
              <a:gd name="connsiteY24" fmla="*/ 253886 h 304800"/>
              <a:gd name="connsiteX25" fmla="*/ 226286 w 330497"/>
              <a:gd name="connsiteY25" fmla="*/ 259102 h 304800"/>
              <a:gd name="connsiteX26" fmla="*/ 222515 w 330497"/>
              <a:gd name="connsiteY26" fmla="*/ 265622 h 304800"/>
              <a:gd name="connsiteX27" fmla="*/ 221258 w 330497"/>
              <a:gd name="connsiteY27" fmla="*/ 276054 h 304800"/>
              <a:gd name="connsiteX28" fmla="*/ 223772 w 330497"/>
              <a:gd name="connsiteY28" fmla="*/ 282574 h 304800"/>
              <a:gd name="connsiteX29" fmla="*/ 225029 w 330497"/>
              <a:gd name="connsiteY29" fmla="*/ 282574 h 304800"/>
              <a:gd name="connsiteX30" fmla="*/ 230056 w 330497"/>
              <a:gd name="connsiteY30" fmla="*/ 266926 h 304800"/>
              <a:gd name="connsiteX31" fmla="*/ 237597 w 330497"/>
              <a:gd name="connsiteY31" fmla="*/ 261710 h 304800"/>
              <a:gd name="connsiteX32" fmla="*/ 240110 w 330497"/>
              <a:gd name="connsiteY32" fmla="*/ 264318 h 304800"/>
              <a:gd name="connsiteX33" fmla="*/ 245137 w 330497"/>
              <a:gd name="connsiteY33" fmla="*/ 268230 h 304800"/>
              <a:gd name="connsiteX34" fmla="*/ 247651 w 330497"/>
              <a:gd name="connsiteY34" fmla="*/ 268230 h 304800"/>
              <a:gd name="connsiteX35" fmla="*/ 247651 w 330497"/>
              <a:gd name="connsiteY35" fmla="*/ 266926 h 304800"/>
              <a:gd name="connsiteX36" fmla="*/ 246394 w 330497"/>
              <a:gd name="connsiteY36" fmla="*/ 263014 h 304800"/>
              <a:gd name="connsiteX37" fmla="*/ 236340 w 330497"/>
              <a:gd name="connsiteY37" fmla="*/ 218677 h 304800"/>
              <a:gd name="connsiteX38" fmla="*/ 232569 w 330497"/>
              <a:gd name="connsiteY38" fmla="*/ 209549 h 304800"/>
              <a:gd name="connsiteX39" fmla="*/ 231313 w 330497"/>
              <a:gd name="connsiteY39" fmla="*/ 209549 h 304800"/>
              <a:gd name="connsiteX40" fmla="*/ 226286 w 330497"/>
              <a:gd name="connsiteY40" fmla="*/ 209549 h 304800"/>
              <a:gd name="connsiteX41" fmla="*/ 245475 w 330497"/>
              <a:gd name="connsiteY41" fmla="*/ 204787 h 304800"/>
              <a:gd name="connsiteX42" fmla="*/ 244182 w 330497"/>
              <a:gd name="connsiteY42" fmla="*/ 206082 h 304800"/>
              <a:gd name="connsiteX43" fmla="*/ 245475 w 330497"/>
              <a:gd name="connsiteY43" fmla="*/ 215148 h 304800"/>
              <a:gd name="connsiteX44" fmla="*/ 248062 w 330497"/>
              <a:gd name="connsiteY44" fmla="*/ 221623 h 304800"/>
              <a:gd name="connsiteX45" fmla="*/ 254530 w 330497"/>
              <a:gd name="connsiteY45" fmla="*/ 248820 h 304800"/>
              <a:gd name="connsiteX46" fmla="*/ 255823 w 330497"/>
              <a:gd name="connsiteY46" fmla="*/ 252705 h 304800"/>
              <a:gd name="connsiteX47" fmla="*/ 257117 w 330497"/>
              <a:gd name="connsiteY47" fmla="*/ 254000 h 304800"/>
              <a:gd name="connsiteX48" fmla="*/ 258410 w 330497"/>
              <a:gd name="connsiteY48" fmla="*/ 252705 h 304800"/>
              <a:gd name="connsiteX49" fmla="*/ 259704 w 330497"/>
              <a:gd name="connsiteY49" fmla="*/ 247525 h 304800"/>
              <a:gd name="connsiteX50" fmla="*/ 267465 w 330497"/>
              <a:gd name="connsiteY50" fmla="*/ 241049 h 304800"/>
              <a:gd name="connsiteX51" fmla="*/ 272639 w 330497"/>
              <a:gd name="connsiteY51" fmla="*/ 242345 h 304800"/>
              <a:gd name="connsiteX52" fmla="*/ 276520 w 330497"/>
              <a:gd name="connsiteY52" fmla="*/ 242345 h 304800"/>
              <a:gd name="connsiteX53" fmla="*/ 273932 w 330497"/>
              <a:gd name="connsiteY53" fmla="*/ 238459 h 304800"/>
              <a:gd name="connsiteX54" fmla="*/ 268758 w 330497"/>
              <a:gd name="connsiteY54" fmla="*/ 233279 h 304800"/>
              <a:gd name="connsiteX55" fmla="*/ 250649 w 330497"/>
              <a:gd name="connsiteY55" fmla="*/ 211263 h 304800"/>
              <a:gd name="connsiteX56" fmla="*/ 246769 w 330497"/>
              <a:gd name="connsiteY56" fmla="*/ 204787 h 304800"/>
              <a:gd name="connsiteX57" fmla="*/ 245475 w 330497"/>
              <a:gd name="connsiteY57" fmla="*/ 204787 h 304800"/>
              <a:gd name="connsiteX58" fmla="*/ 63501 w 330497"/>
              <a:gd name="connsiteY58" fmla="*/ 191786 h 304800"/>
              <a:gd name="connsiteX59" fmla="*/ 38822 w 330497"/>
              <a:gd name="connsiteY59" fmla="*/ 193074 h 304800"/>
              <a:gd name="connsiteX60" fmla="*/ 31029 w 330497"/>
              <a:gd name="connsiteY60" fmla="*/ 198222 h 304800"/>
              <a:gd name="connsiteX61" fmla="*/ 20638 w 330497"/>
              <a:gd name="connsiteY61" fmla="*/ 226540 h 304800"/>
              <a:gd name="connsiteX62" fmla="*/ 28431 w 330497"/>
              <a:gd name="connsiteY62" fmla="*/ 260006 h 304800"/>
              <a:gd name="connsiteX63" fmla="*/ 37523 w 330497"/>
              <a:gd name="connsiteY63" fmla="*/ 271590 h 304800"/>
              <a:gd name="connsiteX64" fmla="*/ 79087 w 330497"/>
              <a:gd name="connsiteY64" fmla="*/ 284462 h 304800"/>
              <a:gd name="connsiteX65" fmla="*/ 82984 w 330497"/>
              <a:gd name="connsiteY65" fmla="*/ 284462 h 304800"/>
              <a:gd name="connsiteX66" fmla="*/ 99869 w 330497"/>
              <a:gd name="connsiteY66" fmla="*/ 275452 h 304800"/>
              <a:gd name="connsiteX67" fmla="*/ 108961 w 330497"/>
              <a:gd name="connsiteY67" fmla="*/ 266442 h 304800"/>
              <a:gd name="connsiteX68" fmla="*/ 119352 w 330497"/>
              <a:gd name="connsiteY68" fmla="*/ 240699 h 304800"/>
              <a:gd name="connsiteX69" fmla="*/ 118053 w 330497"/>
              <a:gd name="connsiteY69" fmla="*/ 230401 h 304800"/>
              <a:gd name="connsiteX70" fmla="*/ 118053 w 330497"/>
              <a:gd name="connsiteY70" fmla="*/ 229114 h 304800"/>
              <a:gd name="connsiteX71" fmla="*/ 115455 w 330497"/>
              <a:gd name="connsiteY71" fmla="*/ 230401 h 304800"/>
              <a:gd name="connsiteX72" fmla="*/ 111559 w 330497"/>
              <a:gd name="connsiteY72" fmla="*/ 235550 h 304800"/>
              <a:gd name="connsiteX73" fmla="*/ 92076 w 330497"/>
              <a:gd name="connsiteY73" fmla="*/ 254857 h 304800"/>
              <a:gd name="connsiteX74" fmla="*/ 69995 w 330497"/>
              <a:gd name="connsiteY74" fmla="*/ 260006 h 304800"/>
              <a:gd name="connsiteX75" fmla="*/ 64800 w 330497"/>
              <a:gd name="connsiteY75" fmla="*/ 260006 h 304800"/>
              <a:gd name="connsiteX76" fmla="*/ 51811 w 330497"/>
              <a:gd name="connsiteY76" fmla="*/ 258719 h 304800"/>
              <a:gd name="connsiteX77" fmla="*/ 40121 w 330497"/>
              <a:gd name="connsiteY77" fmla="*/ 249709 h 304800"/>
              <a:gd name="connsiteX78" fmla="*/ 38822 w 330497"/>
              <a:gd name="connsiteY78" fmla="*/ 248422 h 304800"/>
              <a:gd name="connsiteX79" fmla="*/ 34926 w 330497"/>
              <a:gd name="connsiteY79" fmla="*/ 241986 h 304800"/>
              <a:gd name="connsiteX80" fmla="*/ 40121 w 330497"/>
              <a:gd name="connsiteY80" fmla="*/ 230401 h 304800"/>
              <a:gd name="connsiteX81" fmla="*/ 58305 w 330497"/>
              <a:gd name="connsiteY81" fmla="*/ 214955 h 304800"/>
              <a:gd name="connsiteX82" fmla="*/ 68696 w 330497"/>
              <a:gd name="connsiteY82" fmla="*/ 205945 h 304800"/>
              <a:gd name="connsiteX83" fmla="*/ 69995 w 330497"/>
              <a:gd name="connsiteY83" fmla="*/ 200797 h 304800"/>
              <a:gd name="connsiteX84" fmla="*/ 67397 w 330497"/>
              <a:gd name="connsiteY84" fmla="*/ 194361 h 304800"/>
              <a:gd name="connsiteX85" fmla="*/ 63501 w 330497"/>
              <a:gd name="connsiteY85" fmla="*/ 191786 h 304800"/>
              <a:gd name="connsiteX86" fmla="*/ 231942 w 330497"/>
              <a:gd name="connsiteY86" fmla="*/ 166687 h 304800"/>
              <a:gd name="connsiteX87" fmla="*/ 218574 w 330497"/>
              <a:gd name="connsiteY87" fmla="*/ 177967 h 304800"/>
              <a:gd name="connsiteX88" fmla="*/ 217237 w 330497"/>
              <a:gd name="connsiteY88" fmla="*/ 184234 h 304800"/>
              <a:gd name="connsiteX89" fmla="*/ 221247 w 330497"/>
              <a:gd name="connsiteY89" fmla="*/ 180474 h 304800"/>
              <a:gd name="connsiteX90" fmla="*/ 226595 w 330497"/>
              <a:gd name="connsiteY90" fmla="*/ 180474 h 304800"/>
              <a:gd name="connsiteX91" fmla="*/ 227932 w 330497"/>
              <a:gd name="connsiteY91" fmla="*/ 182980 h 304800"/>
              <a:gd name="connsiteX92" fmla="*/ 230605 w 330497"/>
              <a:gd name="connsiteY92" fmla="*/ 189247 h 304800"/>
              <a:gd name="connsiteX93" fmla="*/ 233279 w 330497"/>
              <a:gd name="connsiteY93" fmla="*/ 189247 h 304800"/>
              <a:gd name="connsiteX94" fmla="*/ 241300 w 330497"/>
              <a:gd name="connsiteY94" fmla="*/ 176714 h 304800"/>
              <a:gd name="connsiteX95" fmla="*/ 233279 w 330497"/>
              <a:gd name="connsiteY95" fmla="*/ 166687 h 304800"/>
              <a:gd name="connsiteX96" fmla="*/ 231942 w 330497"/>
              <a:gd name="connsiteY96" fmla="*/ 166687 h 304800"/>
              <a:gd name="connsiteX97" fmla="*/ 173526 w 330497"/>
              <a:gd name="connsiteY97" fmla="*/ 155277 h 304800"/>
              <a:gd name="connsiteX98" fmla="*/ 160704 w 330497"/>
              <a:gd name="connsiteY98" fmla="*/ 165596 h 304800"/>
              <a:gd name="connsiteX99" fmla="*/ 129931 w 330497"/>
              <a:gd name="connsiteY99" fmla="*/ 183654 h 304800"/>
              <a:gd name="connsiteX100" fmla="*/ 124802 w 330497"/>
              <a:gd name="connsiteY100" fmla="*/ 187523 h 304800"/>
              <a:gd name="connsiteX101" fmla="*/ 123520 w 330497"/>
              <a:gd name="connsiteY101" fmla="*/ 190103 h 304800"/>
              <a:gd name="connsiteX102" fmla="*/ 126085 w 330497"/>
              <a:gd name="connsiteY102" fmla="*/ 193972 h 304800"/>
              <a:gd name="connsiteX103" fmla="*/ 137625 w 330497"/>
              <a:gd name="connsiteY103" fmla="*/ 222349 h 304800"/>
              <a:gd name="connsiteX104" fmla="*/ 138907 w 330497"/>
              <a:gd name="connsiteY104" fmla="*/ 233958 h 304800"/>
              <a:gd name="connsiteX105" fmla="*/ 140189 w 330497"/>
              <a:gd name="connsiteY105" fmla="*/ 236537 h 304800"/>
              <a:gd name="connsiteX106" fmla="*/ 142753 w 330497"/>
              <a:gd name="connsiteY106" fmla="*/ 235247 h 304800"/>
              <a:gd name="connsiteX107" fmla="*/ 149164 w 330497"/>
              <a:gd name="connsiteY107" fmla="*/ 226218 h 304800"/>
              <a:gd name="connsiteX108" fmla="*/ 161987 w 330497"/>
              <a:gd name="connsiteY108" fmla="*/ 212030 h 304800"/>
              <a:gd name="connsiteX109" fmla="*/ 170962 w 330497"/>
              <a:gd name="connsiteY109" fmla="*/ 201711 h 304800"/>
              <a:gd name="connsiteX110" fmla="*/ 178655 w 330497"/>
              <a:gd name="connsiteY110" fmla="*/ 193972 h 304800"/>
              <a:gd name="connsiteX111" fmla="*/ 186349 w 330497"/>
              <a:gd name="connsiteY111" fmla="*/ 186233 h 304800"/>
              <a:gd name="connsiteX112" fmla="*/ 188913 w 330497"/>
              <a:gd name="connsiteY112" fmla="*/ 183654 h 304800"/>
              <a:gd name="connsiteX113" fmla="*/ 187631 w 330497"/>
              <a:gd name="connsiteY113" fmla="*/ 182364 h 304800"/>
              <a:gd name="connsiteX114" fmla="*/ 179937 w 330497"/>
              <a:gd name="connsiteY114" fmla="*/ 159147 h 304800"/>
              <a:gd name="connsiteX115" fmla="*/ 177373 w 330497"/>
              <a:gd name="connsiteY115" fmla="*/ 156567 h 304800"/>
              <a:gd name="connsiteX116" fmla="*/ 173526 w 330497"/>
              <a:gd name="connsiteY116" fmla="*/ 155277 h 304800"/>
              <a:gd name="connsiteX117" fmla="*/ 196118 w 330497"/>
              <a:gd name="connsiteY117" fmla="*/ 139382 h 304800"/>
              <a:gd name="connsiteX118" fmla="*/ 193431 w 330497"/>
              <a:gd name="connsiteY118" fmla="*/ 145732 h 304800"/>
              <a:gd name="connsiteX119" fmla="*/ 204178 w 330497"/>
              <a:gd name="connsiteY119" fmla="*/ 160972 h 304800"/>
              <a:gd name="connsiteX120" fmla="*/ 205521 w 330497"/>
              <a:gd name="connsiteY120" fmla="*/ 163512 h 304800"/>
              <a:gd name="connsiteX121" fmla="*/ 206864 w 330497"/>
              <a:gd name="connsiteY121" fmla="*/ 163512 h 304800"/>
              <a:gd name="connsiteX122" fmla="*/ 209551 w 330497"/>
              <a:gd name="connsiteY122" fmla="*/ 160972 h 304800"/>
              <a:gd name="connsiteX123" fmla="*/ 208208 w 330497"/>
              <a:gd name="connsiteY123" fmla="*/ 157162 h 304800"/>
              <a:gd name="connsiteX124" fmla="*/ 197461 w 330497"/>
              <a:gd name="connsiteY124" fmla="*/ 139382 h 304800"/>
              <a:gd name="connsiteX125" fmla="*/ 196118 w 330497"/>
              <a:gd name="connsiteY125" fmla="*/ 139382 h 304800"/>
              <a:gd name="connsiteX126" fmla="*/ 204470 w 330497"/>
              <a:gd name="connsiteY126" fmla="*/ 131762 h 304800"/>
              <a:gd name="connsiteX127" fmla="*/ 203200 w 330497"/>
              <a:gd name="connsiteY127" fmla="*/ 132896 h 304800"/>
              <a:gd name="connsiteX128" fmla="*/ 207010 w 330497"/>
              <a:gd name="connsiteY128" fmla="*/ 135164 h 304800"/>
              <a:gd name="connsiteX129" fmla="*/ 205740 w 330497"/>
              <a:gd name="connsiteY129" fmla="*/ 131762 h 304800"/>
              <a:gd name="connsiteX130" fmla="*/ 204470 w 330497"/>
              <a:gd name="connsiteY130" fmla="*/ 131762 h 304800"/>
              <a:gd name="connsiteX131" fmla="*/ 138936 w 330497"/>
              <a:gd name="connsiteY131" fmla="*/ 117474 h 304800"/>
              <a:gd name="connsiteX132" fmla="*/ 136349 w 330497"/>
              <a:gd name="connsiteY132" fmla="*/ 118784 h 304800"/>
              <a:gd name="connsiteX133" fmla="*/ 126001 w 330497"/>
              <a:gd name="connsiteY133" fmla="*/ 126642 h 304800"/>
              <a:gd name="connsiteX134" fmla="*/ 60031 w 330497"/>
              <a:gd name="connsiteY134" fmla="*/ 172481 h 304800"/>
              <a:gd name="connsiteX135" fmla="*/ 58738 w 330497"/>
              <a:gd name="connsiteY135" fmla="*/ 173791 h 304800"/>
              <a:gd name="connsiteX136" fmla="*/ 60031 w 330497"/>
              <a:gd name="connsiteY136" fmla="*/ 173791 h 304800"/>
              <a:gd name="connsiteX137" fmla="*/ 63912 w 330497"/>
              <a:gd name="connsiteY137" fmla="*/ 173791 h 304800"/>
              <a:gd name="connsiteX138" fmla="*/ 78141 w 330497"/>
              <a:gd name="connsiteY138" fmla="*/ 182959 h 304800"/>
              <a:gd name="connsiteX139" fmla="*/ 82021 w 330497"/>
              <a:gd name="connsiteY139" fmla="*/ 188197 h 304800"/>
              <a:gd name="connsiteX140" fmla="*/ 94956 w 330497"/>
              <a:gd name="connsiteY140" fmla="*/ 214391 h 304800"/>
              <a:gd name="connsiteX141" fmla="*/ 96250 w 330497"/>
              <a:gd name="connsiteY141" fmla="*/ 222249 h 304800"/>
              <a:gd name="connsiteX142" fmla="*/ 102718 w 330497"/>
              <a:gd name="connsiteY142" fmla="*/ 217010 h 304800"/>
              <a:gd name="connsiteX143" fmla="*/ 109185 w 330497"/>
              <a:gd name="connsiteY143" fmla="*/ 209152 h 304800"/>
              <a:gd name="connsiteX144" fmla="*/ 110479 w 330497"/>
              <a:gd name="connsiteY144" fmla="*/ 205223 h 304800"/>
              <a:gd name="connsiteX145" fmla="*/ 97544 w 330497"/>
              <a:gd name="connsiteY145" fmla="*/ 192126 h 304800"/>
              <a:gd name="connsiteX146" fmla="*/ 96250 w 330497"/>
              <a:gd name="connsiteY146" fmla="*/ 188197 h 304800"/>
              <a:gd name="connsiteX147" fmla="*/ 102718 w 330497"/>
              <a:gd name="connsiteY147" fmla="*/ 180339 h 304800"/>
              <a:gd name="connsiteX148" fmla="*/ 115653 w 330497"/>
              <a:gd name="connsiteY148" fmla="*/ 175100 h 304800"/>
              <a:gd name="connsiteX149" fmla="*/ 124707 w 330497"/>
              <a:gd name="connsiteY149" fmla="*/ 169862 h 304800"/>
              <a:gd name="connsiteX150" fmla="*/ 140230 w 330497"/>
              <a:gd name="connsiteY150" fmla="*/ 160694 h 304800"/>
              <a:gd name="connsiteX151" fmla="*/ 162219 w 330497"/>
              <a:gd name="connsiteY151" fmla="*/ 141049 h 304800"/>
              <a:gd name="connsiteX152" fmla="*/ 163513 w 330497"/>
              <a:gd name="connsiteY152" fmla="*/ 138429 h 304800"/>
              <a:gd name="connsiteX153" fmla="*/ 140230 w 330497"/>
              <a:gd name="connsiteY153" fmla="*/ 118784 h 304800"/>
              <a:gd name="connsiteX154" fmla="*/ 138936 w 330497"/>
              <a:gd name="connsiteY154" fmla="*/ 117474 h 304800"/>
              <a:gd name="connsiteX155" fmla="*/ 219220 w 330497"/>
              <a:gd name="connsiteY155" fmla="*/ 115887 h 304800"/>
              <a:gd name="connsiteX156" fmla="*/ 212725 w 330497"/>
              <a:gd name="connsiteY156" fmla="*/ 122382 h 304800"/>
              <a:gd name="connsiteX157" fmla="*/ 215323 w 330497"/>
              <a:gd name="connsiteY157" fmla="*/ 126278 h 304800"/>
              <a:gd name="connsiteX158" fmla="*/ 220518 w 330497"/>
              <a:gd name="connsiteY158" fmla="*/ 134071 h 304800"/>
              <a:gd name="connsiteX159" fmla="*/ 224415 w 330497"/>
              <a:gd name="connsiteY159" fmla="*/ 143163 h 304800"/>
              <a:gd name="connsiteX160" fmla="*/ 225714 w 330497"/>
              <a:gd name="connsiteY160" fmla="*/ 144462 h 304800"/>
              <a:gd name="connsiteX161" fmla="*/ 227013 w 330497"/>
              <a:gd name="connsiteY161" fmla="*/ 141865 h 304800"/>
              <a:gd name="connsiteX162" fmla="*/ 221817 w 330497"/>
              <a:gd name="connsiteY162" fmla="*/ 117186 h 304800"/>
              <a:gd name="connsiteX163" fmla="*/ 220518 w 330497"/>
              <a:gd name="connsiteY163" fmla="*/ 115887 h 304800"/>
              <a:gd name="connsiteX164" fmla="*/ 219220 w 330497"/>
              <a:gd name="connsiteY164" fmla="*/ 115887 h 304800"/>
              <a:gd name="connsiteX165" fmla="*/ 206375 w 330497"/>
              <a:gd name="connsiteY165" fmla="*/ 96837 h 304800"/>
              <a:gd name="connsiteX166" fmla="*/ 206375 w 330497"/>
              <a:gd name="connsiteY166" fmla="*/ 98425 h 304800"/>
              <a:gd name="connsiteX167" fmla="*/ 207169 w 330497"/>
              <a:gd name="connsiteY167" fmla="*/ 101600 h 304800"/>
              <a:gd name="connsiteX168" fmla="*/ 207963 w 330497"/>
              <a:gd name="connsiteY168" fmla="*/ 101600 h 304800"/>
              <a:gd name="connsiteX169" fmla="*/ 207963 w 330497"/>
              <a:gd name="connsiteY169" fmla="*/ 100013 h 304800"/>
              <a:gd name="connsiteX170" fmla="*/ 207169 w 330497"/>
              <a:gd name="connsiteY170" fmla="*/ 98425 h 304800"/>
              <a:gd name="connsiteX171" fmla="*/ 206375 w 330497"/>
              <a:gd name="connsiteY171" fmla="*/ 96837 h 304800"/>
              <a:gd name="connsiteX172" fmla="*/ 307146 w 330497"/>
              <a:gd name="connsiteY172" fmla="*/ 28272 h 304800"/>
              <a:gd name="connsiteX173" fmla="*/ 303262 w 330497"/>
              <a:gd name="connsiteY173" fmla="*/ 33413 h 304800"/>
              <a:gd name="connsiteX174" fmla="*/ 261841 w 330497"/>
              <a:gd name="connsiteY174" fmla="*/ 74537 h 304800"/>
              <a:gd name="connsiteX175" fmla="*/ 235952 w 330497"/>
              <a:gd name="connsiteY175" fmla="*/ 98954 h 304800"/>
              <a:gd name="connsiteX176" fmla="*/ 234657 w 330497"/>
              <a:gd name="connsiteY176" fmla="*/ 105380 h 304800"/>
              <a:gd name="connsiteX177" fmla="*/ 243718 w 330497"/>
              <a:gd name="connsiteY177" fmla="*/ 133652 h 304800"/>
              <a:gd name="connsiteX178" fmla="*/ 246307 w 330497"/>
              <a:gd name="connsiteY178" fmla="*/ 134937 h 304800"/>
              <a:gd name="connsiteX179" fmla="*/ 250191 w 330497"/>
              <a:gd name="connsiteY179" fmla="*/ 131082 h 304800"/>
              <a:gd name="connsiteX180" fmla="*/ 300673 w 330497"/>
              <a:gd name="connsiteY180" fmla="*/ 97669 h 304800"/>
              <a:gd name="connsiteX181" fmla="*/ 313618 w 330497"/>
              <a:gd name="connsiteY181" fmla="*/ 89958 h 304800"/>
              <a:gd name="connsiteX182" fmla="*/ 317501 w 330497"/>
              <a:gd name="connsiteY182" fmla="*/ 82247 h 304800"/>
              <a:gd name="connsiteX183" fmla="*/ 317501 w 330497"/>
              <a:gd name="connsiteY183" fmla="*/ 74537 h 304800"/>
              <a:gd name="connsiteX184" fmla="*/ 316207 w 330497"/>
              <a:gd name="connsiteY184" fmla="*/ 61685 h 304800"/>
              <a:gd name="connsiteX185" fmla="*/ 311029 w 330497"/>
              <a:gd name="connsiteY185" fmla="*/ 33413 h 304800"/>
              <a:gd name="connsiteX186" fmla="*/ 309734 w 330497"/>
              <a:gd name="connsiteY186" fmla="*/ 28272 h 304800"/>
              <a:gd name="connsiteX187" fmla="*/ 307146 w 330497"/>
              <a:gd name="connsiteY187" fmla="*/ 28272 h 304800"/>
              <a:gd name="connsiteX188" fmla="*/ 228600 w 330497"/>
              <a:gd name="connsiteY188" fmla="*/ 17173 h 304800"/>
              <a:gd name="connsiteX189" fmla="*/ 220861 w 330497"/>
              <a:gd name="connsiteY189" fmla="*/ 22368 h 304800"/>
              <a:gd name="connsiteX190" fmla="*/ 216991 w 330497"/>
              <a:gd name="connsiteY190" fmla="*/ 27564 h 304800"/>
              <a:gd name="connsiteX191" fmla="*/ 211832 w 330497"/>
              <a:gd name="connsiteY191" fmla="*/ 34058 h 304800"/>
              <a:gd name="connsiteX192" fmla="*/ 201513 w 330497"/>
              <a:gd name="connsiteY192" fmla="*/ 50944 h 304800"/>
              <a:gd name="connsiteX193" fmla="*/ 192484 w 330497"/>
              <a:gd name="connsiteY193" fmla="*/ 63933 h 304800"/>
              <a:gd name="connsiteX194" fmla="*/ 188615 w 330497"/>
              <a:gd name="connsiteY194" fmla="*/ 67829 h 304800"/>
              <a:gd name="connsiteX195" fmla="*/ 188615 w 330497"/>
              <a:gd name="connsiteY195" fmla="*/ 70427 h 304800"/>
              <a:gd name="connsiteX196" fmla="*/ 219571 w 330497"/>
              <a:gd name="connsiteY196" fmla="*/ 86013 h 304800"/>
              <a:gd name="connsiteX197" fmla="*/ 223441 w 330497"/>
              <a:gd name="connsiteY197" fmla="*/ 86013 h 304800"/>
              <a:gd name="connsiteX198" fmla="*/ 226020 w 330497"/>
              <a:gd name="connsiteY198" fmla="*/ 84715 h 304800"/>
              <a:gd name="connsiteX199" fmla="*/ 267295 w 330497"/>
              <a:gd name="connsiteY199" fmla="*/ 45748 h 304800"/>
              <a:gd name="connsiteX200" fmla="*/ 268585 w 330497"/>
              <a:gd name="connsiteY200" fmla="*/ 39254 h 304800"/>
              <a:gd name="connsiteX201" fmla="*/ 228600 w 330497"/>
              <a:gd name="connsiteY201" fmla="*/ 17173 h 304800"/>
              <a:gd name="connsiteX202" fmla="*/ 223344 w 330497"/>
              <a:gd name="connsiteY202" fmla="*/ 0 h 304800"/>
              <a:gd name="connsiteX203" fmla="*/ 233672 w 330497"/>
              <a:gd name="connsiteY203" fmla="*/ 1297 h 304800"/>
              <a:gd name="connsiteX204" fmla="*/ 246582 w 330497"/>
              <a:gd name="connsiteY204" fmla="*/ 3891 h 304800"/>
              <a:gd name="connsiteX205" fmla="*/ 281439 w 330497"/>
              <a:gd name="connsiteY205" fmla="*/ 27238 h 304800"/>
              <a:gd name="connsiteX206" fmla="*/ 285312 w 330497"/>
              <a:gd name="connsiteY206" fmla="*/ 27238 h 304800"/>
              <a:gd name="connsiteX207" fmla="*/ 300804 w 330497"/>
              <a:gd name="connsiteY207" fmla="*/ 11673 h 304800"/>
              <a:gd name="connsiteX208" fmla="*/ 315005 w 330497"/>
              <a:gd name="connsiteY208" fmla="*/ 12970 h 304800"/>
              <a:gd name="connsiteX209" fmla="*/ 318878 w 330497"/>
              <a:gd name="connsiteY209" fmla="*/ 22049 h 304800"/>
              <a:gd name="connsiteX210" fmla="*/ 329206 w 330497"/>
              <a:gd name="connsiteY210" fmla="*/ 71336 h 304800"/>
              <a:gd name="connsiteX211" fmla="*/ 329206 w 330497"/>
              <a:gd name="connsiteY211" fmla="*/ 75227 h 304800"/>
              <a:gd name="connsiteX212" fmla="*/ 330497 w 330497"/>
              <a:gd name="connsiteY212" fmla="*/ 89495 h 304800"/>
              <a:gd name="connsiteX213" fmla="*/ 327915 w 330497"/>
              <a:gd name="connsiteY213" fmla="*/ 101168 h 304800"/>
              <a:gd name="connsiteX214" fmla="*/ 325333 w 330497"/>
              <a:gd name="connsiteY214" fmla="*/ 103762 h 304800"/>
              <a:gd name="connsiteX215" fmla="*/ 316296 w 330497"/>
              <a:gd name="connsiteY215" fmla="*/ 108950 h 304800"/>
              <a:gd name="connsiteX216" fmla="*/ 305968 w 330497"/>
              <a:gd name="connsiteY216" fmla="*/ 114138 h 304800"/>
              <a:gd name="connsiteX217" fmla="*/ 277566 w 330497"/>
              <a:gd name="connsiteY217" fmla="*/ 127108 h 304800"/>
              <a:gd name="connsiteX218" fmla="*/ 247873 w 330497"/>
              <a:gd name="connsiteY218" fmla="*/ 151752 h 304800"/>
              <a:gd name="connsiteX219" fmla="*/ 246582 w 330497"/>
              <a:gd name="connsiteY219" fmla="*/ 155643 h 304800"/>
              <a:gd name="connsiteX220" fmla="*/ 249164 w 330497"/>
              <a:gd name="connsiteY220" fmla="*/ 158237 h 304800"/>
              <a:gd name="connsiteX221" fmla="*/ 253037 w 330497"/>
              <a:gd name="connsiteY221" fmla="*/ 175098 h 304800"/>
              <a:gd name="connsiteX222" fmla="*/ 251746 w 330497"/>
              <a:gd name="connsiteY222" fmla="*/ 186771 h 304800"/>
              <a:gd name="connsiteX223" fmla="*/ 253037 w 330497"/>
              <a:gd name="connsiteY223" fmla="*/ 197147 h 304800"/>
              <a:gd name="connsiteX224" fmla="*/ 273693 w 330497"/>
              <a:gd name="connsiteY224" fmla="*/ 223088 h 304800"/>
              <a:gd name="connsiteX225" fmla="*/ 293058 w 330497"/>
              <a:gd name="connsiteY225" fmla="*/ 239949 h 304800"/>
              <a:gd name="connsiteX226" fmla="*/ 295640 w 330497"/>
              <a:gd name="connsiteY226" fmla="*/ 242543 h 304800"/>
              <a:gd name="connsiteX227" fmla="*/ 296931 w 330497"/>
              <a:gd name="connsiteY227" fmla="*/ 250325 h 304800"/>
              <a:gd name="connsiteX228" fmla="*/ 293058 w 330497"/>
              <a:gd name="connsiteY228" fmla="*/ 252919 h 304800"/>
              <a:gd name="connsiteX229" fmla="*/ 280148 w 330497"/>
              <a:gd name="connsiteY229" fmla="*/ 254216 h 304800"/>
              <a:gd name="connsiteX230" fmla="*/ 273693 w 330497"/>
              <a:gd name="connsiteY230" fmla="*/ 255513 h 304800"/>
              <a:gd name="connsiteX231" fmla="*/ 274984 w 330497"/>
              <a:gd name="connsiteY231" fmla="*/ 260702 h 304800"/>
              <a:gd name="connsiteX232" fmla="*/ 265947 w 330497"/>
              <a:gd name="connsiteY232" fmla="*/ 268484 h 304800"/>
              <a:gd name="connsiteX233" fmla="*/ 263365 w 330497"/>
              <a:gd name="connsiteY233" fmla="*/ 268484 h 304800"/>
              <a:gd name="connsiteX234" fmla="*/ 262074 w 330497"/>
              <a:gd name="connsiteY234" fmla="*/ 269781 h 304800"/>
              <a:gd name="connsiteX235" fmla="*/ 264656 w 330497"/>
              <a:gd name="connsiteY235" fmla="*/ 273672 h 304800"/>
              <a:gd name="connsiteX236" fmla="*/ 265947 w 330497"/>
              <a:gd name="connsiteY236" fmla="*/ 284048 h 304800"/>
              <a:gd name="connsiteX237" fmla="*/ 255619 w 330497"/>
              <a:gd name="connsiteY237" fmla="*/ 287939 h 304800"/>
              <a:gd name="connsiteX238" fmla="*/ 244000 w 330497"/>
              <a:gd name="connsiteY238" fmla="*/ 281454 h 304800"/>
              <a:gd name="connsiteX239" fmla="*/ 240127 w 330497"/>
              <a:gd name="connsiteY239" fmla="*/ 280157 h 304800"/>
              <a:gd name="connsiteX240" fmla="*/ 238836 w 330497"/>
              <a:gd name="connsiteY240" fmla="*/ 281454 h 304800"/>
              <a:gd name="connsiteX241" fmla="*/ 238836 w 330497"/>
              <a:gd name="connsiteY241" fmla="*/ 284048 h 304800"/>
              <a:gd name="connsiteX242" fmla="*/ 238836 w 330497"/>
              <a:gd name="connsiteY242" fmla="*/ 298315 h 304800"/>
              <a:gd name="connsiteX243" fmla="*/ 232381 w 330497"/>
              <a:gd name="connsiteY243" fmla="*/ 304800 h 304800"/>
              <a:gd name="connsiteX244" fmla="*/ 227217 w 330497"/>
              <a:gd name="connsiteY244" fmla="*/ 304800 h 304800"/>
              <a:gd name="connsiteX245" fmla="*/ 223344 w 330497"/>
              <a:gd name="connsiteY245" fmla="*/ 303503 h 304800"/>
              <a:gd name="connsiteX246" fmla="*/ 211725 w 330497"/>
              <a:gd name="connsiteY246" fmla="*/ 289236 h 304800"/>
              <a:gd name="connsiteX247" fmla="*/ 202688 w 330497"/>
              <a:gd name="connsiteY247" fmla="*/ 263296 h 304800"/>
              <a:gd name="connsiteX248" fmla="*/ 209143 w 330497"/>
              <a:gd name="connsiteY248" fmla="*/ 219197 h 304800"/>
              <a:gd name="connsiteX249" fmla="*/ 210434 w 330497"/>
              <a:gd name="connsiteY249" fmla="*/ 214009 h 304800"/>
              <a:gd name="connsiteX250" fmla="*/ 209143 w 330497"/>
              <a:gd name="connsiteY250" fmla="*/ 208821 h 304800"/>
              <a:gd name="connsiteX251" fmla="*/ 198815 w 330497"/>
              <a:gd name="connsiteY251" fmla="*/ 202336 h 304800"/>
              <a:gd name="connsiteX252" fmla="*/ 193651 w 330497"/>
              <a:gd name="connsiteY252" fmla="*/ 201039 h 304800"/>
              <a:gd name="connsiteX253" fmla="*/ 162666 w 330497"/>
              <a:gd name="connsiteY253" fmla="*/ 230870 h 304800"/>
              <a:gd name="connsiteX254" fmla="*/ 148465 w 330497"/>
              <a:gd name="connsiteY254" fmla="*/ 249028 h 304800"/>
              <a:gd name="connsiteX255" fmla="*/ 127809 w 330497"/>
              <a:gd name="connsiteY255" fmla="*/ 269781 h 304800"/>
              <a:gd name="connsiteX256" fmla="*/ 126518 w 330497"/>
              <a:gd name="connsiteY256" fmla="*/ 272375 h 304800"/>
              <a:gd name="connsiteX257" fmla="*/ 100698 w 330497"/>
              <a:gd name="connsiteY257" fmla="*/ 294424 h 304800"/>
              <a:gd name="connsiteX258" fmla="*/ 96825 w 330497"/>
              <a:gd name="connsiteY258" fmla="*/ 297018 h 304800"/>
              <a:gd name="connsiteX259" fmla="*/ 72296 w 330497"/>
              <a:gd name="connsiteY259" fmla="*/ 303503 h 304800"/>
              <a:gd name="connsiteX260" fmla="*/ 54222 w 330497"/>
              <a:gd name="connsiteY260" fmla="*/ 300909 h 304800"/>
              <a:gd name="connsiteX261" fmla="*/ 45185 w 330497"/>
              <a:gd name="connsiteY261" fmla="*/ 298315 h 304800"/>
              <a:gd name="connsiteX262" fmla="*/ 14201 w 330497"/>
              <a:gd name="connsiteY262" fmla="*/ 273672 h 304800"/>
              <a:gd name="connsiteX263" fmla="*/ 6455 w 330497"/>
              <a:gd name="connsiteY263" fmla="*/ 260702 h 304800"/>
              <a:gd name="connsiteX264" fmla="*/ 0 w 330497"/>
              <a:gd name="connsiteY264" fmla="*/ 238652 h 304800"/>
              <a:gd name="connsiteX265" fmla="*/ 0 w 330497"/>
              <a:gd name="connsiteY265" fmla="*/ 236058 h 304800"/>
              <a:gd name="connsiteX266" fmla="*/ 5164 w 330497"/>
              <a:gd name="connsiteY266" fmla="*/ 202336 h 304800"/>
              <a:gd name="connsiteX267" fmla="*/ 16783 w 330497"/>
              <a:gd name="connsiteY267" fmla="*/ 188068 h 304800"/>
              <a:gd name="connsiteX268" fmla="*/ 24529 w 330497"/>
              <a:gd name="connsiteY268" fmla="*/ 180286 h 304800"/>
              <a:gd name="connsiteX269" fmla="*/ 29693 w 330497"/>
              <a:gd name="connsiteY269" fmla="*/ 176395 h 304800"/>
              <a:gd name="connsiteX270" fmla="*/ 37439 w 330497"/>
              <a:gd name="connsiteY270" fmla="*/ 172504 h 304800"/>
              <a:gd name="connsiteX271" fmla="*/ 112317 w 330497"/>
              <a:gd name="connsiteY271" fmla="*/ 118029 h 304800"/>
              <a:gd name="connsiteX272" fmla="*/ 138137 w 330497"/>
              <a:gd name="connsiteY272" fmla="*/ 95980 h 304800"/>
              <a:gd name="connsiteX273" fmla="*/ 153629 w 330497"/>
              <a:gd name="connsiteY273" fmla="*/ 81713 h 304800"/>
              <a:gd name="connsiteX274" fmla="*/ 171703 w 330497"/>
              <a:gd name="connsiteY274" fmla="*/ 63554 h 304800"/>
              <a:gd name="connsiteX275" fmla="*/ 182032 w 330497"/>
              <a:gd name="connsiteY275" fmla="*/ 51881 h 304800"/>
              <a:gd name="connsiteX276" fmla="*/ 187196 w 330497"/>
              <a:gd name="connsiteY276" fmla="*/ 44099 h 304800"/>
              <a:gd name="connsiteX277" fmla="*/ 205270 w 330497"/>
              <a:gd name="connsiteY277" fmla="*/ 16861 h 304800"/>
              <a:gd name="connsiteX278" fmla="*/ 209143 w 330497"/>
              <a:gd name="connsiteY278" fmla="*/ 9079 h 304800"/>
              <a:gd name="connsiteX279" fmla="*/ 214307 w 330497"/>
              <a:gd name="connsiteY279" fmla="*/ 2594 h 304800"/>
              <a:gd name="connsiteX280" fmla="*/ 223344 w 330497"/>
              <a:gd name="connsiteY280" fmla="*/ 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Lst>
            <a:rect l="l" t="t" r="r" b="b"/>
            <a:pathLst>
              <a:path w="330497" h="304800">
                <a:moveTo>
                  <a:pt x="75173" y="222249"/>
                </a:moveTo>
                <a:cubicBezTo>
                  <a:pt x="68636" y="228423"/>
                  <a:pt x="63407" y="233362"/>
                  <a:pt x="56870" y="239535"/>
                </a:cubicBezTo>
                <a:cubicBezTo>
                  <a:pt x="55563" y="239535"/>
                  <a:pt x="55563" y="240770"/>
                  <a:pt x="55563" y="242005"/>
                </a:cubicBezTo>
                <a:cubicBezTo>
                  <a:pt x="55563" y="242005"/>
                  <a:pt x="56870" y="243240"/>
                  <a:pt x="58178" y="243240"/>
                </a:cubicBezTo>
                <a:cubicBezTo>
                  <a:pt x="60792" y="244474"/>
                  <a:pt x="64714" y="244474"/>
                  <a:pt x="67329" y="244474"/>
                </a:cubicBezTo>
                <a:cubicBezTo>
                  <a:pt x="69944" y="244474"/>
                  <a:pt x="71251" y="243240"/>
                  <a:pt x="72559" y="240770"/>
                </a:cubicBezTo>
                <a:cubicBezTo>
                  <a:pt x="76481" y="237066"/>
                  <a:pt x="77788" y="232127"/>
                  <a:pt x="77788" y="225953"/>
                </a:cubicBezTo>
                <a:cubicBezTo>
                  <a:pt x="77788" y="225953"/>
                  <a:pt x="77788" y="224719"/>
                  <a:pt x="77788" y="223484"/>
                </a:cubicBezTo>
                <a:cubicBezTo>
                  <a:pt x="77788" y="223484"/>
                  <a:pt x="76481" y="222249"/>
                  <a:pt x="76481" y="222249"/>
                </a:cubicBezTo>
                <a:cubicBezTo>
                  <a:pt x="76481" y="222249"/>
                  <a:pt x="75173" y="222249"/>
                  <a:pt x="75173" y="222249"/>
                </a:cubicBezTo>
                <a:close/>
                <a:moveTo>
                  <a:pt x="226286" y="209549"/>
                </a:moveTo>
                <a:cubicBezTo>
                  <a:pt x="223772" y="209549"/>
                  <a:pt x="222515" y="210853"/>
                  <a:pt x="221258" y="213461"/>
                </a:cubicBezTo>
                <a:cubicBezTo>
                  <a:pt x="221258" y="214765"/>
                  <a:pt x="221258" y="214765"/>
                  <a:pt x="221258" y="216069"/>
                </a:cubicBezTo>
                <a:cubicBezTo>
                  <a:pt x="220002" y="218677"/>
                  <a:pt x="218745" y="221285"/>
                  <a:pt x="220002" y="222589"/>
                </a:cubicBezTo>
                <a:cubicBezTo>
                  <a:pt x="220002" y="223893"/>
                  <a:pt x="222515" y="223893"/>
                  <a:pt x="225029" y="223893"/>
                </a:cubicBezTo>
                <a:cubicBezTo>
                  <a:pt x="226286" y="225197"/>
                  <a:pt x="227542" y="227805"/>
                  <a:pt x="226286" y="229110"/>
                </a:cubicBezTo>
                <a:cubicBezTo>
                  <a:pt x="223772" y="230414"/>
                  <a:pt x="221258" y="231718"/>
                  <a:pt x="218745" y="233022"/>
                </a:cubicBezTo>
                <a:cubicBezTo>
                  <a:pt x="217488" y="234326"/>
                  <a:pt x="218745" y="236934"/>
                  <a:pt x="220002" y="236934"/>
                </a:cubicBezTo>
                <a:cubicBezTo>
                  <a:pt x="222515" y="236934"/>
                  <a:pt x="226286" y="238238"/>
                  <a:pt x="226286" y="240846"/>
                </a:cubicBezTo>
                <a:cubicBezTo>
                  <a:pt x="227542" y="244758"/>
                  <a:pt x="225029" y="246062"/>
                  <a:pt x="222515" y="247366"/>
                </a:cubicBezTo>
                <a:cubicBezTo>
                  <a:pt x="220002" y="248670"/>
                  <a:pt x="218745" y="251278"/>
                  <a:pt x="217488" y="252582"/>
                </a:cubicBezTo>
                <a:cubicBezTo>
                  <a:pt x="217488" y="252582"/>
                  <a:pt x="217488" y="253886"/>
                  <a:pt x="217488" y="253886"/>
                </a:cubicBezTo>
                <a:cubicBezTo>
                  <a:pt x="217488" y="255190"/>
                  <a:pt x="217488" y="255190"/>
                  <a:pt x="218745" y="253886"/>
                </a:cubicBezTo>
                <a:cubicBezTo>
                  <a:pt x="220002" y="253886"/>
                  <a:pt x="221258" y="252582"/>
                  <a:pt x="222515" y="252582"/>
                </a:cubicBezTo>
                <a:cubicBezTo>
                  <a:pt x="223772" y="252582"/>
                  <a:pt x="225029" y="252582"/>
                  <a:pt x="226286" y="253886"/>
                </a:cubicBezTo>
                <a:cubicBezTo>
                  <a:pt x="227542" y="255190"/>
                  <a:pt x="227542" y="257798"/>
                  <a:pt x="226286" y="259102"/>
                </a:cubicBezTo>
                <a:cubicBezTo>
                  <a:pt x="225029" y="261710"/>
                  <a:pt x="223772" y="263014"/>
                  <a:pt x="222515" y="265622"/>
                </a:cubicBezTo>
                <a:cubicBezTo>
                  <a:pt x="218745" y="268230"/>
                  <a:pt x="218745" y="272142"/>
                  <a:pt x="221258" y="276054"/>
                </a:cubicBezTo>
                <a:cubicBezTo>
                  <a:pt x="221258" y="278662"/>
                  <a:pt x="222515" y="279966"/>
                  <a:pt x="223772" y="282574"/>
                </a:cubicBezTo>
                <a:cubicBezTo>
                  <a:pt x="223772" y="282574"/>
                  <a:pt x="225029" y="282574"/>
                  <a:pt x="225029" y="282574"/>
                </a:cubicBezTo>
                <a:cubicBezTo>
                  <a:pt x="226286" y="277358"/>
                  <a:pt x="228799" y="272142"/>
                  <a:pt x="230056" y="266926"/>
                </a:cubicBezTo>
                <a:cubicBezTo>
                  <a:pt x="230056" y="261710"/>
                  <a:pt x="233826" y="260406"/>
                  <a:pt x="237597" y="261710"/>
                </a:cubicBezTo>
                <a:cubicBezTo>
                  <a:pt x="238853" y="263014"/>
                  <a:pt x="240110" y="263014"/>
                  <a:pt x="240110" y="264318"/>
                </a:cubicBezTo>
                <a:cubicBezTo>
                  <a:pt x="242624" y="265622"/>
                  <a:pt x="243881" y="266926"/>
                  <a:pt x="245137" y="268230"/>
                </a:cubicBezTo>
                <a:cubicBezTo>
                  <a:pt x="246394" y="268230"/>
                  <a:pt x="247651" y="268230"/>
                  <a:pt x="247651" y="268230"/>
                </a:cubicBezTo>
                <a:cubicBezTo>
                  <a:pt x="247651" y="268230"/>
                  <a:pt x="247651" y="266926"/>
                  <a:pt x="247651" y="266926"/>
                </a:cubicBezTo>
                <a:cubicBezTo>
                  <a:pt x="247651" y="265622"/>
                  <a:pt x="247651" y="264318"/>
                  <a:pt x="246394" y="263014"/>
                </a:cubicBezTo>
                <a:cubicBezTo>
                  <a:pt x="241367" y="248670"/>
                  <a:pt x="237597" y="234326"/>
                  <a:pt x="236340" y="218677"/>
                </a:cubicBezTo>
                <a:cubicBezTo>
                  <a:pt x="236340" y="214765"/>
                  <a:pt x="235083" y="212157"/>
                  <a:pt x="232569" y="209549"/>
                </a:cubicBezTo>
                <a:cubicBezTo>
                  <a:pt x="232569" y="209549"/>
                  <a:pt x="231313" y="209549"/>
                  <a:pt x="231313" y="209549"/>
                </a:cubicBezTo>
                <a:cubicBezTo>
                  <a:pt x="228799" y="209549"/>
                  <a:pt x="227542" y="209549"/>
                  <a:pt x="226286" y="209549"/>
                </a:cubicBezTo>
                <a:close/>
                <a:moveTo>
                  <a:pt x="245475" y="204787"/>
                </a:moveTo>
                <a:cubicBezTo>
                  <a:pt x="245475" y="204787"/>
                  <a:pt x="244182" y="204787"/>
                  <a:pt x="244182" y="206082"/>
                </a:cubicBezTo>
                <a:cubicBezTo>
                  <a:pt x="242888" y="208672"/>
                  <a:pt x="244182" y="211263"/>
                  <a:pt x="245475" y="215148"/>
                </a:cubicBezTo>
                <a:cubicBezTo>
                  <a:pt x="245475" y="216443"/>
                  <a:pt x="246769" y="219033"/>
                  <a:pt x="248062" y="221623"/>
                </a:cubicBezTo>
                <a:cubicBezTo>
                  <a:pt x="248062" y="230689"/>
                  <a:pt x="251943" y="239754"/>
                  <a:pt x="254530" y="248820"/>
                </a:cubicBezTo>
                <a:cubicBezTo>
                  <a:pt x="254530" y="250115"/>
                  <a:pt x="254530" y="251410"/>
                  <a:pt x="255823" y="252705"/>
                </a:cubicBezTo>
                <a:cubicBezTo>
                  <a:pt x="255823" y="252705"/>
                  <a:pt x="257117" y="254000"/>
                  <a:pt x="257117" y="254000"/>
                </a:cubicBezTo>
                <a:cubicBezTo>
                  <a:pt x="257117" y="254000"/>
                  <a:pt x="258410" y="252705"/>
                  <a:pt x="258410" y="252705"/>
                </a:cubicBezTo>
                <a:cubicBezTo>
                  <a:pt x="258410" y="250115"/>
                  <a:pt x="258410" y="248820"/>
                  <a:pt x="259704" y="247525"/>
                </a:cubicBezTo>
                <a:cubicBezTo>
                  <a:pt x="259704" y="242345"/>
                  <a:pt x="263584" y="241049"/>
                  <a:pt x="267465" y="241049"/>
                </a:cubicBezTo>
                <a:cubicBezTo>
                  <a:pt x="268758" y="242345"/>
                  <a:pt x="271345" y="242345"/>
                  <a:pt x="272639" y="242345"/>
                </a:cubicBezTo>
                <a:cubicBezTo>
                  <a:pt x="273932" y="242345"/>
                  <a:pt x="275226" y="242345"/>
                  <a:pt x="276520" y="242345"/>
                </a:cubicBezTo>
                <a:cubicBezTo>
                  <a:pt x="277813" y="241049"/>
                  <a:pt x="275226" y="239754"/>
                  <a:pt x="273932" y="238459"/>
                </a:cubicBezTo>
                <a:cubicBezTo>
                  <a:pt x="272639" y="237164"/>
                  <a:pt x="270052" y="234574"/>
                  <a:pt x="268758" y="233279"/>
                </a:cubicBezTo>
                <a:cubicBezTo>
                  <a:pt x="260997" y="226804"/>
                  <a:pt x="255823" y="219033"/>
                  <a:pt x="250649" y="211263"/>
                </a:cubicBezTo>
                <a:cubicBezTo>
                  <a:pt x="249356" y="208672"/>
                  <a:pt x="248062" y="207377"/>
                  <a:pt x="246769" y="204787"/>
                </a:cubicBezTo>
                <a:cubicBezTo>
                  <a:pt x="246769" y="204787"/>
                  <a:pt x="245475" y="204787"/>
                  <a:pt x="245475" y="204787"/>
                </a:cubicBezTo>
                <a:close/>
                <a:moveTo>
                  <a:pt x="63501" y="191786"/>
                </a:moveTo>
                <a:cubicBezTo>
                  <a:pt x="55707" y="190499"/>
                  <a:pt x="47914" y="191786"/>
                  <a:pt x="38822" y="193074"/>
                </a:cubicBezTo>
                <a:cubicBezTo>
                  <a:pt x="36224" y="193074"/>
                  <a:pt x="33627" y="195648"/>
                  <a:pt x="31029" y="198222"/>
                </a:cubicBezTo>
                <a:cubicBezTo>
                  <a:pt x="21937" y="205945"/>
                  <a:pt x="20638" y="216242"/>
                  <a:pt x="20638" y="226540"/>
                </a:cubicBezTo>
                <a:cubicBezTo>
                  <a:pt x="21937" y="238124"/>
                  <a:pt x="24535" y="249709"/>
                  <a:pt x="28431" y="260006"/>
                </a:cubicBezTo>
                <a:cubicBezTo>
                  <a:pt x="31029" y="263867"/>
                  <a:pt x="33627" y="267729"/>
                  <a:pt x="37523" y="271590"/>
                </a:cubicBezTo>
                <a:cubicBezTo>
                  <a:pt x="49213" y="281888"/>
                  <a:pt x="63501" y="285749"/>
                  <a:pt x="79087" y="284462"/>
                </a:cubicBezTo>
                <a:cubicBezTo>
                  <a:pt x="80386" y="284462"/>
                  <a:pt x="81685" y="284462"/>
                  <a:pt x="82984" y="284462"/>
                </a:cubicBezTo>
                <a:cubicBezTo>
                  <a:pt x="89478" y="281888"/>
                  <a:pt x="94674" y="278026"/>
                  <a:pt x="99869" y="275452"/>
                </a:cubicBezTo>
                <a:cubicBezTo>
                  <a:pt x="103766" y="272878"/>
                  <a:pt x="106363" y="269016"/>
                  <a:pt x="108961" y="266442"/>
                </a:cubicBezTo>
                <a:cubicBezTo>
                  <a:pt x="116754" y="260006"/>
                  <a:pt x="120651" y="250996"/>
                  <a:pt x="119352" y="240699"/>
                </a:cubicBezTo>
                <a:cubicBezTo>
                  <a:pt x="119352" y="236837"/>
                  <a:pt x="119352" y="234263"/>
                  <a:pt x="118053" y="230401"/>
                </a:cubicBezTo>
                <a:cubicBezTo>
                  <a:pt x="118053" y="230401"/>
                  <a:pt x="118053" y="229114"/>
                  <a:pt x="118053" y="229114"/>
                </a:cubicBezTo>
                <a:cubicBezTo>
                  <a:pt x="116754" y="229114"/>
                  <a:pt x="115455" y="230401"/>
                  <a:pt x="115455" y="230401"/>
                </a:cubicBezTo>
                <a:cubicBezTo>
                  <a:pt x="114157" y="231688"/>
                  <a:pt x="112858" y="234263"/>
                  <a:pt x="111559" y="235550"/>
                </a:cubicBezTo>
                <a:cubicBezTo>
                  <a:pt x="106363" y="243273"/>
                  <a:pt x="99869" y="249709"/>
                  <a:pt x="92076" y="254857"/>
                </a:cubicBezTo>
                <a:cubicBezTo>
                  <a:pt x="84283" y="258719"/>
                  <a:pt x="77788" y="261293"/>
                  <a:pt x="69995" y="260006"/>
                </a:cubicBezTo>
                <a:cubicBezTo>
                  <a:pt x="67397" y="260006"/>
                  <a:pt x="66098" y="260006"/>
                  <a:pt x="64800" y="260006"/>
                </a:cubicBezTo>
                <a:cubicBezTo>
                  <a:pt x="60903" y="260006"/>
                  <a:pt x="55707" y="258719"/>
                  <a:pt x="51811" y="258719"/>
                </a:cubicBezTo>
                <a:cubicBezTo>
                  <a:pt x="47914" y="256145"/>
                  <a:pt x="44018" y="252283"/>
                  <a:pt x="40121" y="249709"/>
                </a:cubicBezTo>
                <a:cubicBezTo>
                  <a:pt x="38822" y="248422"/>
                  <a:pt x="38822" y="248422"/>
                  <a:pt x="38822" y="248422"/>
                </a:cubicBezTo>
                <a:cubicBezTo>
                  <a:pt x="36224" y="245847"/>
                  <a:pt x="34926" y="244560"/>
                  <a:pt x="34926" y="241986"/>
                </a:cubicBezTo>
                <a:cubicBezTo>
                  <a:pt x="34926" y="236837"/>
                  <a:pt x="36224" y="232976"/>
                  <a:pt x="40121" y="230401"/>
                </a:cubicBezTo>
                <a:cubicBezTo>
                  <a:pt x="47914" y="226540"/>
                  <a:pt x="53110" y="220104"/>
                  <a:pt x="58305" y="214955"/>
                </a:cubicBezTo>
                <a:cubicBezTo>
                  <a:pt x="62202" y="211094"/>
                  <a:pt x="64800" y="208520"/>
                  <a:pt x="68696" y="205945"/>
                </a:cubicBezTo>
                <a:cubicBezTo>
                  <a:pt x="69995" y="203371"/>
                  <a:pt x="71294" y="203371"/>
                  <a:pt x="69995" y="200797"/>
                </a:cubicBezTo>
                <a:cubicBezTo>
                  <a:pt x="69995" y="198222"/>
                  <a:pt x="68696" y="196935"/>
                  <a:pt x="67397" y="194361"/>
                </a:cubicBezTo>
                <a:cubicBezTo>
                  <a:pt x="67397" y="193074"/>
                  <a:pt x="66098" y="193074"/>
                  <a:pt x="63501" y="191786"/>
                </a:cubicBezTo>
                <a:close/>
                <a:moveTo>
                  <a:pt x="231942" y="166687"/>
                </a:moveTo>
                <a:cubicBezTo>
                  <a:pt x="226595" y="170447"/>
                  <a:pt x="222584" y="174207"/>
                  <a:pt x="218574" y="177967"/>
                </a:cubicBezTo>
                <a:cubicBezTo>
                  <a:pt x="215900" y="179220"/>
                  <a:pt x="215900" y="181727"/>
                  <a:pt x="217237" y="184234"/>
                </a:cubicBezTo>
                <a:cubicBezTo>
                  <a:pt x="218574" y="182980"/>
                  <a:pt x="219910" y="181727"/>
                  <a:pt x="221247" y="180474"/>
                </a:cubicBezTo>
                <a:cubicBezTo>
                  <a:pt x="222584" y="179220"/>
                  <a:pt x="226595" y="179220"/>
                  <a:pt x="226595" y="180474"/>
                </a:cubicBezTo>
                <a:cubicBezTo>
                  <a:pt x="227932" y="181727"/>
                  <a:pt x="227932" y="182980"/>
                  <a:pt x="227932" y="182980"/>
                </a:cubicBezTo>
                <a:cubicBezTo>
                  <a:pt x="229268" y="185487"/>
                  <a:pt x="229268" y="186740"/>
                  <a:pt x="230605" y="189247"/>
                </a:cubicBezTo>
                <a:cubicBezTo>
                  <a:pt x="230605" y="190500"/>
                  <a:pt x="231942" y="190500"/>
                  <a:pt x="233279" y="189247"/>
                </a:cubicBezTo>
                <a:cubicBezTo>
                  <a:pt x="238626" y="186740"/>
                  <a:pt x="239963" y="181727"/>
                  <a:pt x="241300" y="176714"/>
                </a:cubicBezTo>
                <a:cubicBezTo>
                  <a:pt x="241300" y="171701"/>
                  <a:pt x="237290" y="167941"/>
                  <a:pt x="233279" y="166687"/>
                </a:cubicBezTo>
                <a:cubicBezTo>
                  <a:pt x="233279" y="166687"/>
                  <a:pt x="231942" y="166687"/>
                  <a:pt x="231942" y="166687"/>
                </a:cubicBezTo>
                <a:close/>
                <a:moveTo>
                  <a:pt x="173526" y="155277"/>
                </a:moveTo>
                <a:cubicBezTo>
                  <a:pt x="169680" y="159147"/>
                  <a:pt x="165833" y="161726"/>
                  <a:pt x="160704" y="165596"/>
                </a:cubicBezTo>
                <a:cubicBezTo>
                  <a:pt x="151729" y="172045"/>
                  <a:pt x="141471" y="178494"/>
                  <a:pt x="129931" y="183654"/>
                </a:cubicBezTo>
                <a:cubicBezTo>
                  <a:pt x="128649" y="184943"/>
                  <a:pt x="126085" y="186233"/>
                  <a:pt x="124802" y="187523"/>
                </a:cubicBezTo>
                <a:cubicBezTo>
                  <a:pt x="123520" y="188813"/>
                  <a:pt x="122238" y="188813"/>
                  <a:pt x="123520" y="190103"/>
                </a:cubicBezTo>
                <a:cubicBezTo>
                  <a:pt x="124802" y="191393"/>
                  <a:pt x="126085" y="192683"/>
                  <a:pt x="126085" y="193972"/>
                </a:cubicBezTo>
                <a:cubicBezTo>
                  <a:pt x="132496" y="203001"/>
                  <a:pt x="137625" y="212030"/>
                  <a:pt x="137625" y="222349"/>
                </a:cubicBezTo>
                <a:cubicBezTo>
                  <a:pt x="137625" y="226218"/>
                  <a:pt x="138907" y="230088"/>
                  <a:pt x="138907" y="233958"/>
                </a:cubicBezTo>
                <a:cubicBezTo>
                  <a:pt x="138907" y="235247"/>
                  <a:pt x="140189" y="235247"/>
                  <a:pt x="140189" y="236537"/>
                </a:cubicBezTo>
                <a:cubicBezTo>
                  <a:pt x="141471" y="235247"/>
                  <a:pt x="141471" y="235247"/>
                  <a:pt x="142753" y="235247"/>
                </a:cubicBezTo>
                <a:cubicBezTo>
                  <a:pt x="144036" y="231378"/>
                  <a:pt x="146600" y="228798"/>
                  <a:pt x="149164" y="226218"/>
                </a:cubicBezTo>
                <a:cubicBezTo>
                  <a:pt x="153011" y="222349"/>
                  <a:pt x="158140" y="217190"/>
                  <a:pt x="161987" y="212030"/>
                </a:cubicBezTo>
                <a:cubicBezTo>
                  <a:pt x="164551" y="208161"/>
                  <a:pt x="168398" y="205581"/>
                  <a:pt x="170962" y="201711"/>
                </a:cubicBezTo>
                <a:cubicBezTo>
                  <a:pt x="173526" y="199132"/>
                  <a:pt x="176091" y="196552"/>
                  <a:pt x="178655" y="193972"/>
                </a:cubicBezTo>
                <a:cubicBezTo>
                  <a:pt x="181220" y="191393"/>
                  <a:pt x="183784" y="187523"/>
                  <a:pt x="186349" y="186233"/>
                </a:cubicBezTo>
                <a:cubicBezTo>
                  <a:pt x="187631" y="186233"/>
                  <a:pt x="187631" y="184943"/>
                  <a:pt x="188913" y="183654"/>
                </a:cubicBezTo>
                <a:cubicBezTo>
                  <a:pt x="188913" y="183654"/>
                  <a:pt x="188913" y="182364"/>
                  <a:pt x="187631" y="182364"/>
                </a:cubicBezTo>
                <a:cubicBezTo>
                  <a:pt x="185066" y="174625"/>
                  <a:pt x="182502" y="166886"/>
                  <a:pt x="179937" y="159147"/>
                </a:cubicBezTo>
                <a:cubicBezTo>
                  <a:pt x="178655" y="157857"/>
                  <a:pt x="178655" y="157857"/>
                  <a:pt x="177373" y="156567"/>
                </a:cubicBezTo>
                <a:cubicBezTo>
                  <a:pt x="176091" y="153987"/>
                  <a:pt x="174809" y="153987"/>
                  <a:pt x="173526" y="155277"/>
                </a:cubicBezTo>
                <a:close/>
                <a:moveTo>
                  <a:pt x="196118" y="139382"/>
                </a:moveTo>
                <a:cubicBezTo>
                  <a:pt x="192088" y="140652"/>
                  <a:pt x="192088" y="143192"/>
                  <a:pt x="193431" y="145732"/>
                </a:cubicBezTo>
                <a:cubicBezTo>
                  <a:pt x="197461" y="150812"/>
                  <a:pt x="200148" y="155892"/>
                  <a:pt x="204178" y="160972"/>
                </a:cubicBezTo>
                <a:cubicBezTo>
                  <a:pt x="204178" y="162242"/>
                  <a:pt x="205521" y="163512"/>
                  <a:pt x="205521" y="163512"/>
                </a:cubicBezTo>
                <a:cubicBezTo>
                  <a:pt x="205521" y="163512"/>
                  <a:pt x="206864" y="163512"/>
                  <a:pt x="206864" y="163512"/>
                </a:cubicBezTo>
                <a:cubicBezTo>
                  <a:pt x="208208" y="162242"/>
                  <a:pt x="208208" y="162242"/>
                  <a:pt x="209551" y="160972"/>
                </a:cubicBezTo>
                <a:cubicBezTo>
                  <a:pt x="208208" y="159702"/>
                  <a:pt x="208208" y="158432"/>
                  <a:pt x="208208" y="157162"/>
                </a:cubicBezTo>
                <a:cubicBezTo>
                  <a:pt x="206864" y="149542"/>
                  <a:pt x="201491" y="144462"/>
                  <a:pt x="197461" y="139382"/>
                </a:cubicBezTo>
                <a:cubicBezTo>
                  <a:pt x="197461" y="138112"/>
                  <a:pt x="196118" y="138112"/>
                  <a:pt x="196118" y="139382"/>
                </a:cubicBezTo>
                <a:close/>
                <a:moveTo>
                  <a:pt x="204470" y="131762"/>
                </a:moveTo>
                <a:cubicBezTo>
                  <a:pt x="203200" y="131762"/>
                  <a:pt x="203200" y="132896"/>
                  <a:pt x="203200" y="132896"/>
                </a:cubicBezTo>
                <a:cubicBezTo>
                  <a:pt x="204470" y="134030"/>
                  <a:pt x="205740" y="135164"/>
                  <a:pt x="207010" y="135164"/>
                </a:cubicBezTo>
                <a:cubicBezTo>
                  <a:pt x="208280" y="134030"/>
                  <a:pt x="207010" y="132896"/>
                  <a:pt x="205740" y="131762"/>
                </a:cubicBezTo>
                <a:cubicBezTo>
                  <a:pt x="205740" y="131762"/>
                  <a:pt x="204470" y="131762"/>
                  <a:pt x="204470" y="131762"/>
                </a:cubicBezTo>
                <a:close/>
                <a:moveTo>
                  <a:pt x="138936" y="117474"/>
                </a:moveTo>
                <a:cubicBezTo>
                  <a:pt x="137643" y="117474"/>
                  <a:pt x="137643" y="118784"/>
                  <a:pt x="136349" y="118784"/>
                </a:cubicBezTo>
                <a:cubicBezTo>
                  <a:pt x="132469" y="121403"/>
                  <a:pt x="129881" y="124023"/>
                  <a:pt x="126001" y="126642"/>
                </a:cubicBezTo>
                <a:cubicBezTo>
                  <a:pt x="104011" y="142358"/>
                  <a:pt x="82021" y="156765"/>
                  <a:pt x="60031" y="172481"/>
                </a:cubicBezTo>
                <a:cubicBezTo>
                  <a:pt x="60031" y="172481"/>
                  <a:pt x="58738" y="173791"/>
                  <a:pt x="58738" y="173791"/>
                </a:cubicBezTo>
                <a:cubicBezTo>
                  <a:pt x="58738" y="173791"/>
                  <a:pt x="60031" y="173791"/>
                  <a:pt x="60031" y="173791"/>
                </a:cubicBezTo>
                <a:cubicBezTo>
                  <a:pt x="61325" y="173791"/>
                  <a:pt x="62619" y="173791"/>
                  <a:pt x="63912" y="173791"/>
                </a:cubicBezTo>
                <a:cubicBezTo>
                  <a:pt x="70380" y="173791"/>
                  <a:pt x="75554" y="177720"/>
                  <a:pt x="78141" y="182959"/>
                </a:cubicBezTo>
                <a:cubicBezTo>
                  <a:pt x="79434" y="184268"/>
                  <a:pt x="80728" y="186888"/>
                  <a:pt x="82021" y="188197"/>
                </a:cubicBezTo>
                <a:cubicBezTo>
                  <a:pt x="88489" y="196055"/>
                  <a:pt x="92369" y="205223"/>
                  <a:pt x="94956" y="214391"/>
                </a:cubicBezTo>
                <a:cubicBezTo>
                  <a:pt x="94956" y="217010"/>
                  <a:pt x="94956" y="219630"/>
                  <a:pt x="96250" y="222249"/>
                </a:cubicBezTo>
                <a:cubicBezTo>
                  <a:pt x="100131" y="222249"/>
                  <a:pt x="101424" y="218320"/>
                  <a:pt x="102718" y="217010"/>
                </a:cubicBezTo>
                <a:cubicBezTo>
                  <a:pt x="105305" y="214391"/>
                  <a:pt x="107892" y="211772"/>
                  <a:pt x="109185" y="209152"/>
                </a:cubicBezTo>
                <a:cubicBezTo>
                  <a:pt x="111772" y="207843"/>
                  <a:pt x="111772" y="206533"/>
                  <a:pt x="110479" y="205223"/>
                </a:cubicBezTo>
                <a:cubicBezTo>
                  <a:pt x="106598" y="199985"/>
                  <a:pt x="102718" y="194746"/>
                  <a:pt x="97544" y="192126"/>
                </a:cubicBezTo>
                <a:cubicBezTo>
                  <a:pt x="96250" y="190817"/>
                  <a:pt x="96250" y="189507"/>
                  <a:pt x="96250" y="188197"/>
                </a:cubicBezTo>
                <a:cubicBezTo>
                  <a:pt x="97544" y="184268"/>
                  <a:pt x="98837" y="181649"/>
                  <a:pt x="102718" y="180339"/>
                </a:cubicBezTo>
                <a:cubicBezTo>
                  <a:pt x="107892" y="179030"/>
                  <a:pt x="111772" y="176410"/>
                  <a:pt x="115653" y="175100"/>
                </a:cubicBezTo>
                <a:cubicBezTo>
                  <a:pt x="118240" y="173791"/>
                  <a:pt x="122120" y="172481"/>
                  <a:pt x="124707" y="169862"/>
                </a:cubicBezTo>
                <a:cubicBezTo>
                  <a:pt x="129881" y="167242"/>
                  <a:pt x="135056" y="163313"/>
                  <a:pt x="140230" y="160694"/>
                </a:cubicBezTo>
                <a:cubicBezTo>
                  <a:pt x="147991" y="154145"/>
                  <a:pt x="155752" y="148907"/>
                  <a:pt x="162219" y="141049"/>
                </a:cubicBezTo>
                <a:cubicBezTo>
                  <a:pt x="163513" y="139739"/>
                  <a:pt x="163513" y="139739"/>
                  <a:pt x="163513" y="138429"/>
                </a:cubicBezTo>
                <a:cubicBezTo>
                  <a:pt x="155752" y="130571"/>
                  <a:pt x="147991" y="124023"/>
                  <a:pt x="140230" y="118784"/>
                </a:cubicBezTo>
                <a:cubicBezTo>
                  <a:pt x="140230" y="117474"/>
                  <a:pt x="138936" y="117474"/>
                  <a:pt x="138936" y="117474"/>
                </a:cubicBezTo>
                <a:close/>
                <a:moveTo>
                  <a:pt x="219220" y="115887"/>
                </a:moveTo>
                <a:cubicBezTo>
                  <a:pt x="216622" y="117186"/>
                  <a:pt x="214024" y="118485"/>
                  <a:pt x="212725" y="122382"/>
                </a:cubicBezTo>
                <a:cubicBezTo>
                  <a:pt x="212725" y="123680"/>
                  <a:pt x="215323" y="124979"/>
                  <a:pt x="215323" y="126278"/>
                </a:cubicBezTo>
                <a:cubicBezTo>
                  <a:pt x="216622" y="128876"/>
                  <a:pt x="219220" y="131474"/>
                  <a:pt x="220518" y="134071"/>
                </a:cubicBezTo>
                <a:cubicBezTo>
                  <a:pt x="221817" y="136669"/>
                  <a:pt x="223116" y="140566"/>
                  <a:pt x="224415" y="143163"/>
                </a:cubicBezTo>
                <a:cubicBezTo>
                  <a:pt x="224415" y="143163"/>
                  <a:pt x="225714" y="144462"/>
                  <a:pt x="225714" y="144462"/>
                </a:cubicBezTo>
                <a:cubicBezTo>
                  <a:pt x="225714" y="143163"/>
                  <a:pt x="225714" y="143163"/>
                  <a:pt x="227013" y="141865"/>
                </a:cubicBezTo>
                <a:cubicBezTo>
                  <a:pt x="225714" y="134071"/>
                  <a:pt x="224415" y="124979"/>
                  <a:pt x="221817" y="117186"/>
                </a:cubicBezTo>
                <a:cubicBezTo>
                  <a:pt x="220518" y="117186"/>
                  <a:pt x="220518" y="115887"/>
                  <a:pt x="220518" y="115887"/>
                </a:cubicBezTo>
                <a:cubicBezTo>
                  <a:pt x="220518" y="115887"/>
                  <a:pt x="219220" y="115887"/>
                  <a:pt x="219220" y="115887"/>
                </a:cubicBezTo>
                <a:close/>
                <a:moveTo>
                  <a:pt x="206375" y="96837"/>
                </a:moveTo>
                <a:cubicBezTo>
                  <a:pt x="206375" y="96837"/>
                  <a:pt x="206375" y="98425"/>
                  <a:pt x="206375" y="98425"/>
                </a:cubicBezTo>
                <a:cubicBezTo>
                  <a:pt x="206375" y="100013"/>
                  <a:pt x="206375" y="100013"/>
                  <a:pt x="207169" y="101600"/>
                </a:cubicBezTo>
                <a:cubicBezTo>
                  <a:pt x="207169" y="101600"/>
                  <a:pt x="207169" y="101600"/>
                  <a:pt x="207963" y="101600"/>
                </a:cubicBezTo>
                <a:cubicBezTo>
                  <a:pt x="207963" y="101600"/>
                  <a:pt x="207963" y="101600"/>
                  <a:pt x="207963" y="100013"/>
                </a:cubicBezTo>
                <a:cubicBezTo>
                  <a:pt x="207963" y="100013"/>
                  <a:pt x="207963" y="98425"/>
                  <a:pt x="207169" y="98425"/>
                </a:cubicBezTo>
                <a:cubicBezTo>
                  <a:pt x="207169" y="96837"/>
                  <a:pt x="207169" y="96837"/>
                  <a:pt x="206375" y="96837"/>
                </a:cubicBezTo>
                <a:close/>
                <a:moveTo>
                  <a:pt x="307146" y="28272"/>
                </a:moveTo>
                <a:cubicBezTo>
                  <a:pt x="305851" y="29557"/>
                  <a:pt x="304557" y="30843"/>
                  <a:pt x="303262" y="33413"/>
                </a:cubicBezTo>
                <a:cubicBezTo>
                  <a:pt x="290318" y="47549"/>
                  <a:pt x="276079" y="60400"/>
                  <a:pt x="261841" y="74537"/>
                </a:cubicBezTo>
                <a:cubicBezTo>
                  <a:pt x="252779" y="82247"/>
                  <a:pt x="245013" y="91243"/>
                  <a:pt x="235952" y="98954"/>
                </a:cubicBezTo>
                <a:cubicBezTo>
                  <a:pt x="233363" y="100239"/>
                  <a:pt x="233363" y="102809"/>
                  <a:pt x="234657" y="105380"/>
                </a:cubicBezTo>
                <a:cubicBezTo>
                  <a:pt x="238541" y="114375"/>
                  <a:pt x="242424" y="123371"/>
                  <a:pt x="243718" y="133652"/>
                </a:cubicBezTo>
                <a:cubicBezTo>
                  <a:pt x="243718" y="134937"/>
                  <a:pt x="245013" y="134937"/>
                  <a:pt x="246307" y="134937"/>
                </a:cubicBezTo>
                <a:cubicBezTo>
                  <a:pt x="247602" y="133652"/>
                  <a:pt x="248896" y="132367"/>
                  <a:pt x="250191" y="131082"/>
                </a:cubicBezTo>
                <a:cubicBezTo>
                  <a:pt x="264429" y="115660"/>
                  <a:pt x="281257" y="105380"/>
                  <a:pt x="300673" y="97669"/>
                </a:cubicBezTo>
                <a:cubicBezTo>
                  <a:pt x="304557" y="95099"/>
                  <a:pt x="308440" y="92528"/>
                  <a:pt x="313618" y="89958"/>
                </a:cubicBezTo>
                <a:cubicBezTo>
                  <a:pt x="316207" y="88673"/>
                  <a:pt x="317501" y="86103"/>
                  <a:pt x="317501" y="82247"/>
                </a:cubicBezTo>
                <a:cubicBezTo>
                  <a:pt x="317501" y="79677"/>
                  <a:pt x="317501" y="77107"/>
                  <a:pt x="317501" y="74537"/>
                </a:cubicBezTo>
                <a:cubicBezTo>
                  <a:pt x="317501" y="70681"/>
                  <a:pt x="317501" y="65541"/>
                  <a:pt x="316207" y="61685"/>
                </a:cubicBezTo>
                <a:cubicBezTo>
                  <a:pt x="314912" y="52690"/>
                  <a:pt x="313618" y="42409"/>
                  <a:pt x="311029" y="33413"/>
                </a:cubicBezTo>
                <a:cubicBezTo>
                  <a:pt x="311029" y="32128"/>
                  <a:pt x="311029" y="29557"/>
                  <a:pt x="309734" y="28272"/>
                </a:cubicBezTo>
                <a:cubicBezTo>
                  <a:pt x="309734" y="26987"/>
                  <a:pt x="308440" y="26987"/>
                  <a:pt x="307146" y="28272"/>
                </a:cubicBezTo>
                <a:close/>
                <a:moveTo>
                  <a:pt x="228600" y="17173"/>
                </a:moveTo>
                <a:cubicBezTo>
                  <a:pt x="226020" y="15874"/>
                  <a:pt x="223441" y="18471"/>
                  <a:pt x="220861" y="22368"/>
                </a:cubicBezTo>
                <a:cubicBezTo>
                  <a:pt x="220861" y="24966"/>
                  <a:pt x="218281" y="26265"/>
                  <a:pt x="216991" y="27564"/>
                </a:cubicBezTo>
                <a:cubicBezTo>
                  <a:pt x="215702" y="30162"/>
                  <a:pt x="214412" y="31461"/>
                  <a:pt x="211832" y="34058"/>
                </a:cubicBezTo>
                <a:cubicBezTo>
                  <a:pt x="209252" y="39254"/>
                  <a:pt x="205383" y="45748"/>
                  <a:pt x="201513" y="50944"/>
                </a:cubicBezTo>
                <a:cubicBezTo>
                  <a:pt x="198934" y="56139"/>
                  <a:pt x="196354" y="60036"/>
                  <a:pt x="192484" y="63933"/>
                </a:cubicBezTo>
                <a:cubicBezTo>
                  <a:pt x="191194" y="65231"/>
                  <a:pt x="189905" y="66530"/>
                  <a:pt x="188615" y="67829"/>
                </a:cubicBezTo>
                <a:cubicBezTo>
                  <a:pt x="187325" y="69128"/>
                  <a:pt x="187325" y="70427"/>
                  <a:pt x="188615" y="70427"/>
                </a:cubicBezTo>
                <a:cubicBezTo>
                  <a:pt x="200223" y="74324"/>
                  <a:pt x="210542" y="78220"/>
                  <a:pt x="219571" y="86013"/>
                </a:cubicBezTo>
                <a:cubicBezTo>
                  <a:pt x="220861" y="87312"/>
                  <a:pt x="222151" y="87312"/>
                  <a:pt x="223441" y="86013"/>
                </a:cubicBezTo>
                <a:cubicBezTo>
                  <a:pt x="224730" y="86013"/>
                  <a:pt x="224730" y="86013"/>
                  <a:pt x="226020" y="84715"/>
                </a:cubicBezTo>
                <a:cubicBezTo>
                  <a:pt x="238919" y="71726"/>
                  <a:pt x="253107" y="58737"/>
                  <a:pt x="267295" y="45748"/>
                </a:cubicBezTo>
                <a:cubicBezTo>
                  <a:pt x="269875" y="43151"/>
                  <a:pt x="269875" y="43151"/>
                  <a:pt x="268585" y="39254"/>
                </a:cubicBezTo>
                <a:cubicBezTo>
                  <a:pt x="259556" y="26265"/>
                  <a:pt x="246658" y="19770"/>
                  <a:pt x="228600" y="17173"/>
                </a:cubicBezTo>
                <a:close/>
                <a:moveTo>
                  <a:pt x="223344" y="0"/>
                </a:moveTo>
                <a:cubicBezTo>
                  <a:pt x="227217" y="1297"/>
                  <a:pt x="229799" y="1297"/>
                  <a:pt x="233672" y="1297"/>
                </a:cubicBezTo>
                <a:cubicBezTo>
                  <a:pt x="237545" y="1297"/>
                  <a:pt x="242709" y="2594"/>
                  <a:pt x="246582" y="3891"/>
                </a:cubicBezTo>
                <a:cubicBezTo>
                  <a:pt x="260783" y="9079"/>
                  <a:pt x="272402" y="16861"/>
                  <a:pt x="281439" y="27238"/>
                </a:cubicBezTo>
                <a:cubicBezTo>
                  <a:pt x="282730" y="28535"/>
                  <a:pt x="284021" y="28535"/>
                  <a:pt x="285312" y="27238"/>
                </a:cubicBezTo>
                <a:cubicBezTo>
                  <a:pt x="290476" y="22049"/>
                  <a:pt x="295640" y="16861"/>
                  <a:pt x="300804" y="11673"/>
                </a:cubicBezTo>
                <a:cubicBezTo>
                  <a:pt x="304677" y="7782"/>
                  <a:pt x="311132" y="7782"/>
                  <a:pt x="315005" y="12970"/>
                </a:cubicBezTo>
                <a:cubicBezTo>
                  <a:pt x="316296" y="15564"/>
                  <a:pt x="317587" y="18158"/>
                  <a:pt x="318878" y="22049"/>
                </a:cubicBezTo>
                <a:cubicBezTo>
                  <a:pt x="324042" y="37614"/>
                  <a:pt x="329206" y="54475"/>
                  <a:pt x="329206" y="71336"/>
                </a:cubicBezTo>
                <a:cubicBezTo>
                  <a:pt x="329206" y="72633"/>
                  <a:pt x="329206" y="73930"/>
                  <a:pt x="329206" y="75227"/>
                </a:cubicBezTo>
                <a:cubicBezTo>
                  <a:pt x="331788" y="79119"/>
                  <a:pt x="329206" y="84307"/>
                  <a:pt x="330497" y="89495"/>
                </a:cubicBezTo>
                <a:cubicBezTo>
                  <a:pt x="330497" y="93386"/>
                  <a:pt x="329206" y="97277"/>
                  <a:pt x="327915" y="101168"/>
                </a:cubicBezTo>
                <a:cubicBezTo>
                  <a:pt x="326624" y="102465"/>
                  <a:pt x="326624" y="102465"/>
                  <a:pt x="325333" y="103762"/>
                </a:cubicBezTo>
                <a:cubicBezTo>
                  <a:pt x="321460" y="103762"/>
                  <a:pt x="318878" y="107653"/>
                  <a:pt x="316296" y="108950"/>
                </a:cubicBezTo>
                <a:cubicBezTo>
                  <a:pt x="312423" y="111544"/>
                  <a:pt x="309841" y="112841"/>
                  <a:pt x="305968" y="114138"/>
                </a:cubicBezTo>
                <a:cubicBezTo>
                  <a:pt x="295640" y="116732"/>
                  <a:pt x="286603" y="120623"/>
                  <a:pt x="277566" y="127108"/>
                </a:cubicBezTo>
                <a:cubicBezTo>
                  <a:pt x="267238" y="134890"/>
                  <a:pt x="258201" y="143970"/>
                  <a:pt x="247873" y="151752"/>
                </a:cubicBezTo>
                <a:cubicBezTo>
                  <a:pt x="246582" y="153049"/>
                  <a:pt x="245291" y="154346"/>
                  <a:pt x="246582" y="155643"/>
                </a:cubicBezTo>
                <a:cubicBezTo>
                  <a:pt x="247873" y="156940"/>
                  <a:pt x="247873" y="158237"/>
                  <a:pt x="249164" y="158237"/>
                </a:cubicBezTo>
                <a:cubicBezTo>
                  <a:pt x="253037" y="163425"/>
                  <a:pt x="254328" y="169910"/>
                  <a:pt x="253037" y="175098"/>
                </a:cubicBezTo>
                <a:cubicBezTo>
                  <a:pt x="253037" y="178989"/>
                  <a:pt x="253037" y="182880"/>
                  <a:pt x="251746" y="186771"/>
                </a:cubicBezTo>
                <a:cubicBezTo>
                  <a:pt x="251746" y="190662"/>
                  <a:pt x="251746" y="194553"/>
                  <a:pt x="253037" y="197147"/>
                </a:cubicBezTo>
                <a:cubicBezTo>
                  <a:pt x="259492" y="206227"/>
                  <a:pt x="264656" y="215306"/>
                  <a:pt x="273693" y="223088"/>
                </a:cubicBezTo>
                <a:cubicBezTo>
                  <a:pt x="278857" y="229573"/>
                  <a:pt x="285312" y="236058"/>
                  <a:pt x="293058" y="239949"/>
                </a:cubicBezTo>
                <a:cubicBezTo>
                  <a:pt x="294349" y="241246"/>
                  <a:pt x="295640" y="242543"/>
                  <a:pt x="295640" y="242543"/>
                </a:cubicBezTo>
                <a:cubicBezTo>
                  <a:pt x="298222" y="245137"/>
                  <a:pt x="298222" y="247731"/>
                  <a:pt x="296931" y="250325"/>
                </a:cubicBezTo>
                <a:cubicBezTo>
                  <a:pt x="296931" y="251622"/>
                  <a:pt x="294349" y="252919"/>
                  <a:pt x="293058" y="252919"/>
                </a:cubicBezTo>
                <a:cubicBezTo>
                  <a:pt x="287894" y="252919"/>
                  <a:pt x="284021" y="252919"/>
                  <a:pt x="280148" y="254216"/>
                </a:cubicBezTo>
                <a:cubicBezTo>
                  <a:pt x="277566" y="254216"/>
                  <a:pt x="274984" y="252919"/>
                  <a:pt x="273693" y="255513"/>
                </a:cubicBezTo>
                <a:cubicBezTo>
                  <a:pt x="273693" y="256810"/>
                  <a:pt x="274984" y="259404"/>
                  <a:pt x="274984" y="260702"/>
                </a:cubicBezTo>
                <a:cubicBezTo>
                  <a:pt x="274984" y="265890"/>
                  <a:pt x="272402" y="269781"/>
                  <a:pt x="265947" y="268484"/>
                </a:cubicBezTo>
                <a:cubicBezTo>
                  <a:pt x="265947" y="268484"/>
                  <a:pt x="264656" y="268484"/>
                  <a:pt x="263365" y="268484"/>
                </a:cubicBezTo>
                <a:cubicBezTo>
                  <a:pt x="263365" y="269781"/>
                  <a:pt x="262074" y="269781"/>
                  <a:pt x="262074" y="269781"/>
                </a:cubicBezTo>
                <a:cubicBezTo>
                  <a:pt x="263365" y="271078"/>
                  <a:pt x="264656" y="272375"/>
                  <a:pt x="264656" y="273672"/>
                </a:cubicBezTo>
                <a:cubicBezTo>
                  <a:pt x="267238" y="277563"/>
                  <a:pt x="267238" y="280157"/>
                  <a:pt x="265947" y="284048"/>
                </a:cubicBezTo>
                <a:cubicBezTo>
                  <a:pt x="263365" y="287939"/>
                  <a:pt x="259492" y="290533"/>
                  <a:pt x="255619" y="287939"/>
                </a:cubicBezTo>
                <a:cubicBezTo>
                  <a:pt x="251746" y="286642"/>
                  <a:pt x="247873" y="284048"/>
                  <a:pt x="244000" y="281454"/>
                </a:cubicBezTo>
                <a:cubicBezTo>
                  <a:pt x="242709" y="281454"/>
                  <a:pt x="241418" y="280157"/>
                  <a:pt x="240127" y="280157"/>
                </a:cubicBezTo>
                <a:cubicBezTo>
                  <a:pt x="240127" y="280157"/>
                  <a:pt x="238836" y="281454"/>
                  <a:pt x="238836" y="281454"/>
                </a:cubicBezTo>
                <a:cubicBezTo>
                  <a:pt x="238836" y="282751"/>
                  <a:pt x="238836" y="282751"/>
                  <a:pt x="238836" y="284048"/>
                </a:cubicBezTo>
                <a:cubicBezTo>
                  <a:pt x="238836" y="289236"/>
                  <a:pt x="238836" y="293127"/>
                  <a:pt x="238836" y="298315"/>
                </a:cubicBezTo>
                <a:cubicBezTo>
                  <a:pt x="238836" y="302206"/>
                  <a:pt x="236254" y="303503"/>
                  <a:pt x="232381" y="304800"/>
                </a:cubicBezTo>
                <a:cubicBezTo>
                  <a:pt x="231090" y="304800"/>
                  <a:pt x="228508" y="304800"/>
                  <a:pt x="227217" y="304800"/>
                </a:cubicBezTo>
                <a:cubicBezTo>
                  <a:pt x="225926" y="304800"/>
                  <a:pt x="224635" y="304800"/>
                  <a:pt x="223344" y="303503"/>
                </a:cubicBezTo>
                <a:cubicBezTo>
                  <a:pt x="219471" y="298315"/>
                  <a:pt x="214307" y="295721"/>
                  <a:pt x="211725" y="289236"/>
                </a:cubicBezTo>
                <a:cubicBezTo>
                  <a:pt x="206561" y="281454"/>
                  <a:pt x="202688" y="273672"/>
                  <a:pt x="202688" y="263296"/>
                </a:cubicBezTo>
                <a:cubicBezTo>
                  <a:pt x="202688" y="249028"/>
                  <a:pt x="203979" y="233464"/>
                  <a:pt x="209143" y="219197"/>
                </a:cubicBezTo>
                <a:cubicBezTo>
                  <a:pt x="209143" y="216603"/>
                  <a:pt x="210434" y="215306"/>
                  <a:pt x="210434" y="214009"/>
                </a:cubicBezTo>
                <a:cubicBezTo>
                  <a:pt x="211725" y="211415"/>
                  <a:pt x="210434" y="210118"/>
                  <a:pt x="209143" y="208821"/>
                </a:cubicBezTo>
                <a:cubicBezTo>
                  <a:pt x="203979" y="207524"/>
                  <a:pt x="201397" y="206227"/>
                  <a:pt x="198815" y="202336"/>
                </a:cubicBezTo>
                <a:cubicBezTo>
                  <a:pt x="197524" y="201039"/>
                  <a:pt x="196233" y="199742"/>
                  <a:pt x="193651" y="201039"/>
                </a:cubicBezTo>
                <a:cubicBezTo>
                  <a:pt x="182032" y="210118"/>
                  <a:pt x="171703" y="219197"/>
                  <a:pt x="162666" y="230870"/>
                </a:cubicBezTo>
                <a:cubicBezTo>
                  <a:pt x="158793" y="237355"/>
                  <a:pt x="153629" y="243840"/>
                  <a:pt x="148465" y="249028"/>
                </a:cubicBezTo>
                <a:cubicBezTo>
                  <a:pt x="140719" y="255513"/>
                  <a:pt x="134264" y="263296"/>
                  <a:pt x="127809" y="269781"/>
                </a:cubicBezTo>
                <a:cubicBezTo>
                  <a:pt x="127809" y="271078"/>
                  <a:pt x="126518" y="272375"/>
                  <a:pt x="126518" y="272375"/>
                </a:cubicBezTo>
                <a:cubicBezTo>
                  <a:pt x="117481" y="278860"/>
                  <a:pt x="109735" y="287939"/>
                  <a:pt x="100698" y="294424"/>
                </a:cubicBezTo>
                <a:cubicBezTo>
                  <a:pt x="99407" y="295721"/>
                  <a:pt x="98116" y="297018"/>
                  <a:pt x="96825" y="297018"/>
                </a:cubicBezTo>
                <a:cubicBezTo>
                  <a:pt x="90370" y="302206"/>
                  <a:pt x="81333" y="303503"/>
                  <a:pt x="72296" y="303503"/>
                </a:cubicBezTo>
                <a:cubicBezTo>
                  <a:pt x="65841" y="303503"/>
                  <a:pt x="60677" y="302206"/>
                  <a:pt x="54222" y="300909"/>
                </a:cubicBezTo>
                <a:cubicBezTo>
                  <a:pt x="50349" y="300909"/>
                  <a:pt x="47767" y="299612"/>
                  <a:pt x="45185" y="298315"/>
                </a:cubicBezTo>
                <a:cubicBezTo>
                  <a:pt x="33566" y="291830"/>
                  <a:pt x="23238" y="284048"/>
                  <a:pt x="14201" y="273672"/>
                </a:cubicBezTo>
                <a:cubicBezTo>
                  <a:pt x="11619" y="269781"/>
                  <a:pt x="9037" y="265890"/>
                  <a:pt x="6455" y="260702"/>
                </a:cubicBezTo>
                <a:cubicBezTo>
                  <a:pt x="3873" y="252919"/>
                  <a:pt x="2582" y="245137"/>
                  <a:pt x="0" y="238652"/>
                </a:cubicBezTo>
                <a:cubicBezTo>
                  <a:pt x="0" y="237355"/>
                  <a:pt x="0" y="236058"/>
                  <a:pt x="0" y="236058"/>
                </a:cubicBezTo>
                <a:cubicBezTo>
                  <a:pt x="0" y="224385"/>
                  <a:pt x="1291" y="212712"/>
                  <a:pt x="5164" y="202336"/>
                </a:cubicBezTo>
                <a:cubicBezTo>
                  <a:pt x="7746" y="197147"/>
                  <a:pt x="11619" y="191959"/>
                  <a:pt x="16783" y="188068"/>
                </a:cubicBezTo>
                <a:cubicBezTo>
                  <a:pt x="19365" y="185474"/>
                  <a:pt x="21947" y="182880"/>
                  <a:pt x="24529" y="180286"/>
                </a:cubicBezTo>
                <a:cubicBezTo>
                  <a:pt x="25820" y="178989"/>
                  <a:pt x="28402" y="177692"/>
                  <a:pt x="29693" y="176395"/>
                </a:cubicBezTo>
                <a:cubicBezTo>
                  <a:pt x="32275" y="175098"/>
                  <a:pt x="34857" y="175098"/>
                  <a:pt x="37439" y="172504"/>
                </a:cubicBezTo>
                <a:cubicBezTo>
                  <a:pt x="60677" y="153049"/>
                  <a:pt x="86497" y="134890"/>
                  <a:pt x="112317" y="118029"/>
                </a:cubicBezTo>
                <a:cubicBezTo>
                  <a:pt x="121354" y="111544"/>
                  <a:pt x="130391" y="105059"/>
                  <a:pt x="138137" y="95980"/>
                </a:cubicBezTo>
                <a:cubicBezTo>
                  <a:pt x="143301" y="90792"/>
                  <a:pt x="148465" y="86901"/>
                  <a:pt x="153629" y="81713"/>
                </a:cubicBezTo>
                <a:cubicBezTo>
                  <a:pt x="160084" y="75227"/>
                  <a:pt x="165248" y="70039"/>
                  <a:pt x="171703" y="63554"/>
                </a:cubicBezTo>
                <a:cubicBezTo>
                  <a:pt x="175576" y="59663"/>
                  <a:pt x="178158" y="55772"/>
                  <a:pt x="182032" y="51881"/>
                </a:cubicBezTo>
                <a:cubicBezTo>
                  <a:pt x="184614" y="49287"/>
                  <a:pt x="185905" y="46693"/>
                  <a:pt x="187196" y="44099"/>
                </a:cubicBezTo>
                <a:cubicBezTo>
                  <a:pt x="193651" y="35020"/>
                  <a:pt x="198815" y="25940"/>
                  <a:pt x="205270" y="16861"/>
                </a:cubicBezTo>
                <a:cubicBezTo>
                  <a:pt x="206561" y="14267"/>
                  <a:pt x="207852" y="11673"/>
                  <a:pt x="209143" y="9079"/>
                </a:cubicBezTo>
                <a:cubicBezTo>
                  <a:pt x="210434" y="6485"/>
                  <a:pt x="211725" y="3891"/>
                  <a:pt x="214307" y="2594"/>
                </a:cubicBezTo>
                <a:cubicBezTo>
                  <a:pt x="216889" y="0"/>
                  <a:pt x="219471" y="0"/>
                  <a:pt x="223344" y="0"/>
                </a:cubicBezTo>
                <a:close/>
              </a:path>
            </a:pathLst>
          </a:custGeom>
          <a:solidFill>
            <a:srgbClr val="A5A5A5"/>
          </a:solidFill>
          <a:ln>
            <a:noFill/>
          </a:ln>
        </p:spPr>
        <p:txBody>
          <a:bodyPr/>
          <a:p>
            <a:endParaRPr lang="zh-CN" altLang="en-US" dirty="0">
              <a:latin typeface="微软雅黑" panose="020B0503020204020204" charset="-122"/>
              <a:ea typeface="微软雅黑" panose="020B0503020204020204" charset="-122"/>
            </a:endParaRPr>
          </a:p>
        </p:txBody>
      </p:sp>
      <p:sp>
        <p:nvSpPr>
          <p:cNvPr id="100" name="矩形 99"/>
          <p:cNvSpPr/>
          <p:nvPr/>
        </p:nvSpPr>
        <p:spPr>
          <a:xfrm>
            <a:off x="4897120" y="4289425"/>
            <a:ext cx="2282825" cy="681355"/>
          </a:xfrm>
          <a:prstGeom prst="rect">
            <a:avLst/>
          </a:prstGeom>
        </p:spPr>
        <p:txBody>
          <a:bodyPr wrap="square">
            <a:spAutoFit/>
          </a:bodyPr>
          <a:p>
            <a:pPr algn="ctr">
              <a:lnSpc>
                <a:spcPct val="120000"/>
              </a:lnSpc>
            </a:pPr>
            <a:r>
              <a:rPr lang="zh-CN" altLang="en-US" sz="1600" dirty="0" smtClean="0">
                <a:solidFill>
                  <a:schemeClr val="tx1"/>
                </a:solidFill>
                <a:latin typeface="微软雅黑" panose="020B0503020204020204" charset="-122"/>
                <a:ea typeface="微软雅黑" panose="020B0503020204020204" charset="-122"/>
              </a:rPr>
              <a:t>为汽车产业提供的金融服务丰富了金融产品</a:t>
            </a:r>
            <a:endParaRPr lang="zh-CN" altLang="en-US" sz="1600" dirty="0" smtClean="0">
              <a:solidFill>
                <a:schemeClr val="tx1"/>
              </a:solidFill>
              <a:latin typeface="微软雅黑" panose="020B0503020204020204" charset="-122"/>
              <a:ea typeface="微软雅黑" panose="020B0503020204020204" charset="-122"/>
            </a:endParaRPr>
          </a:p>
        </p:txBody>
      </p:sp>
      <p:sp>
        <p:nvSpPr>
          <p:cNvPr id="101" name="矩形 100"/>
          <p:cNvSpPr/>
          <p:nvPr/>
        </p:nvSpPr>
        <p:spPr>
          <a:xfrm>
            <a:off x="5106035" y="3332480"/>
            <a:ext cx="1833245" cy="755650"/>
          </a:xfrm>
          <a:prstGeom prst="rect">
            <a:avLst/>
          </a:prstGeom>
        </p:spPr>
        <p:txBody>
          <a:bodyPr wrap="square">
            <a:spAutoFit/>
          </a:bodyPr>
          <a:p>
            <a:pPr algn="ctr">
              <a:lnSpc>
                <a:spcPct val="120000"/>
              </a:lnSpc>
            </a:pPr>
            <a:r>
              <a:rPr lang="en-US" altLang="zh-CN" sz="3600" dirty="0">
                <a:solidFill>
                  <a:schemeClr val="tx1"/>
                </a:solidFill>
                <a:latin typeface="微软雅黑" panose="020B0503020204020204" charset="-122"/>
                <a:ea typeface="微软雅黑" panose="020B0503020204020204" charset="-122"/>
              </a:rPr>
              <a:t>2</a:t>
            </a:r>
            <a:endParaRPr lang="en-US" altLang="zh-CN" sz="3600" dirty="0">
              <a:solidFill>
                <a:schemeClr val="tx1"/>
              </a:solidFill>
              <a:latin typeface="微软雅黑" panose="020B0503020204020204" charset="-122"/>
              <a:ea typeface="微软雅黑" panose="020B0503020204020204" charset="-122"/>
            </a:endParaRPr>
          </a:p>
        </p:txBody>
      </p:sp>
      <p:sp>
        <p:nvSpPr>
          <p:cNvPr id="105" name="矩形 104"/>
          <p:cNvSpPr/>
          <p:nvPr/>
        </p:nvSpPr>
        <p:spPr>
          <a:xfrm>
            <a:off x="8114665" y="2200910"/>
            <a:ext cx="2918460" cy="3562350"/>
          </a:xfrm>
          <a:prstGeom prst="rect">
            <a:avLst/>
          </a:prstGeom>
          <a:solidFill>
            <a:schemeClr val="accent4"/>
          </a:solidFill>
          <a:ln>
            <a:noFill/>
          </a:ln>
          <a:effectLst>
            <a:outerShdw blurRad="406400" dist="2413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106" name="矩形 105"/>
          <p:cNvSpPr/>
          <p:nvPr/>
        </p:nvSpPr>
        <p:spPr>
          <a:xfrm>
            <a:off x="8114665" y="2403475"/>
            <a:ext cx="2918460" cy="31419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107" name="statistics-on-laptop_82095"/>
          <p:cNvSpPr>
            <a:spLocks noChangeAspect="1"/>
          </p:cNvSpPr>
          <p:nvPr/>
        </p:nvSpPr>
        <p:spPr bwMode="auto">
          <a:xfrm>
            <a:off x="9230995" y="2639060"/>
            <a:ext cx="685800" cy="586105"/>
          </a:xfrm>
          <a:custGeom>
            <a:avLst/>
            <a:gdLst>
              <a:gd name="connsiteX0" fmla="*/ 127000 w 338138"/>
              <a:gd name="connsiteY0" fmla="*/ 195262 h 288925"/>
              <a:gd name="connsiteX1" fmla="*/ 127000 w 338138"/>
              <a:gd name="connsiteY1" fmla="*/ 282575 h 288925"/>
              <a:gd name="connsiteX2" fmla="*/ 155575 w 338138"/>
              <a:gd name="connsiteY2" fmla="*/ 282575 h 288925"/>
              <a:gd name="connsiteX3" fmla="*/ 155575 w 338138"/>
              <a:gd name="connsiteY3" fmla="*/ 195262 h 288925"/>
              <a:gd name="connsiteX4" fmla="*/ 122985 w 338138"/>
              <a:gd name="connsiteY4" fmla="*/ 187325 h 288925"/>
              <a:gd name="connsiteX5" fmla="*/ 159591 w 338138"/>
              <a:gd name="connsiteY5" fmla="*/ 187325 h 288925"/>
              <a:gd name="connsiteX6" fmla="*/ 163513 w 338138"/>
              <a:gd name="connsiteY6" fmla="*/ 191233 h 288925"/>
              <a:gd name="connsiteX7" fmla="*/ 163513 w 338138"/>
              <a:gd name="connsiteY7" fmla="*/ 285017 h 288925"/>
              <a:gd name="connsiteX8" fmla="*/ 159591 w 338138"/>
              <a:gd name="connsiteY8" fmla="*/ 288925 h 288925"/>
              <a:gd name="connsiteX9" fmla="*/ 122985 w 338138"/>
              <a:gd name="connsiteY9" fmla="*/ 288925 h 288925"/>
              <a:gd name="connsiteX10" fmla="*/ 119063 w 338138"/>
              <a:gd name="connsiteY10" fmla="*/ 285017 h 288925"/>
              <a:gd name="connsiteX11" fmla="*/ 119063 w 338138"/>
              <a:gd name="connsiteY11" fmla="*/ 191233 h 288925"/>
              <a:gd name="connsiteX12" fmla="*/ 122985 w 338138"/>
              <a:gd name="connsiteY12" fmla="*/ 187325 h 288925"/>
              <a:gd name="connsiteX13" fmla="*/ 7938 w 338138"/>
              <a:gd name="connsiteY13" fmla="*/ 123825 h 288925"/>
              <a:gd name="connsiteX14" fmla="*/ 7938 w 338138"/>
              <a:gd name="connsiteY14" fmla="*/ 282575 h 288925"/>
              <a:gd name="connsiteX15" fmla="*/ 38101 w 338138"/>
              <a:gd name="connsiteY15" fmla="*/ 282575 h 288925"/>
              <a:gd name="connsiteX16" fmla="*/ 38101 w 338138"/>
              <a:gd name="connsiteY16" fmla="*/ 123825 h 288925"/>
              <a:gd name="connsiteX17" fmla="*/ 4062 w 338138"/>
              <a:gd name="connsiteY17" fmla="*/ 115887 h 288925"/>
              <a:gd name="connsiteX18" fmla="*/ 41976 w 338138"/>
              <a:gd name="connsiteY18" fmla="*/ 115887 h 288925"/>
              <a:gd name="connsiteX19" fmla="*/ 46038 w 338138"/>
              <a:gd name="connsiteY19" fmla="*/ 119820 h 288925"/>
              <a:gd name="connsiteX20" fmla="*/ 46038 w 338138"/>
              <a:gd name="connsiteY20" fmla="*/ 284992 h 288925"/>
              <a:gd name="connsiteX21" fmla="*/ 41976 w 338138"/>
              <a:gd name="connsiteY21" fmla="*/ 288925 h 288925"/>
              <a:gd name="connsiteX22" fmla="*/ 4062 w 338138"/>
              <a:gd name="connsiteY22" fmla="*/ 288925 h 288925"/>
              <a:gd name="connsiteX23" fmla="*/ 0 w 338138"/>
              <a:gd name="connsiteY23" fmla="*/ 284992 h 288925"/>
              <a:gd name="connsiteX24" fmla="*/ 0 w 338138"/>
              <a:gd name="connsiteY24" fmla="*/ 119820 h 288925"/>
              <a:gd name="connsiteX25" fmla="*/ 4062 w 338138"/>
              <a:gd name="connsiteY25" fmla="*/ 115887 h 288925"/>
              <a:gd name="connsiteX26" fmla="*/ 173925 w 338138"/>
              <a:gd name="connsiteY26" fmla="*/ 112712 h 288925"/>
              <a:gd name="connsiteX27" fmla="*/ 211839 w 338138"/>
              <a:gd name="connsiteY27" fmla="*/ 112712 h 288925"/>
              <a:gd name="connsiteX28" fmla="*/ 215901 w 338138"/>
              <a:gd name="connsiteY28" fmla="*/ 116628 h 288925"/>
              <a:gd name="connsiteX29" fmla="*/ 215901 w 338138"/>
              <a:gd name="connsiteY29" fmla="*/ 285009 h 288925"/>
              <a:gd name="connsiteX30" fmla="*/ 211839 w 338138"/>
              <a:gd name="connsiteY30" fmla="*/ 288925 h 288925"/>
              <a:gd name="connsiteX31" fmla="*/ 173925 w 338138"/>
              <a:gd name="connsiteY31" fmla="*/ 288925 h 288925"/>
              <a:gd name="connsiteX32" fmla="*/ 169863 w 338138"/>
              <a:gd name="connsiteY32" fmla="*/ 285009 h 288925"/>
              <a:gd name="connsiteX33" fmla="*/ 169863 w 338138"/>
              <a:gd name="connsiteY33" fmla="*/ 116628 h 288925"/>
              <a:gd name="connsiteX34" fmla="*/ 173925 w 338138"/>
              <a:gd name="connsiteY34" fmla="*/ 112712 h 288925"/>
              <a:gd name="connsiteX35" fmla="*/ 297610 w 338138"/>
              <a:gd name="connsiteY35" fmla="*/ 71437 h 288925"/>
              <a:gd name="connsiteX36" fmla="*/ 334216 w 338138"/>
              <a:gd name="connsiteY36" fmla="*/ 71437 h 288925"/>
              <a:gd name="connsiteX37" fmla="*/ 338138 w 338138"/>
              <a:gd name="connsiteY37" fmla="*/ 75368 h 288925"/>
              <a:gd name="connsiteX38" fmla="*/ 338138 w 338138"/>
              <a:gd name="connsiteY38" fmla="*/ 284995 h 288925"/>
              <a:gd name="connsiteX39" fmla="*/ 334216 w 338138"/>
              <a:gd name="connsiteY39" fmla="*/ 288925 h 288925"/>
              <a:gd name="connsiteX40" fmla="*/ 297610 w 338138"/>
              <a:gd name="connsiteY40" fmla="*/ 288925 h 288925"/>
              <a:gd name="connsiteX41" fmla="*/ 293688 w 338138"/>
              <a:gd name="connsiteY41" fmla="*/ 284995 h 288925"/>
              <a:gd name="connsiteX42" fmla="*/ 293688 w 338138"/>
              <a:gd name="connsiteY42" fmla="*/ 75368 h 288925"/>
              <a:gd name="connsiteX43" fmla="*/ 297610 w 338138"/>
              <a:gd name="connsiteY43" fmla="*/ 71437 h 288925"/>
              <a:gd name="connsiteX44" fmla="*/ 250825 w 338138"/>
              <a:gd name="connsiteY44" fmla="*/ 22225 h 288925"/>
              <a:gd name="connsiteX45" fmla="*/ 250825 w 338138"/>
              <a:gd name="connsiteY45" fmla="*/ 282575 h 288925"/>
              <a:gd name="connsiteX46" fmla="*/ 279400 w 338138"/>
              <a:gd name="connsiteY46" fmla="*/ 282575 h 288925"/>
              <a:gd name="connsiteX47" fmla="*/ 279400 w 338138"/>
              <a:gd name="connsiteY47" fmla="*/ 22225 h 288925"/>
              <a:gd name="connsiteX48" fmla="*/ 246810 w 338138"/>
              <a:gd name="connsiteY48" fmla="*/ 14287 h 288925"/>
              <a:gd name="connsiteX49" fmla="*/ 282108 w 338138"/>
              <a:gd name="connsiteY49" fmla="*/ 14287 h 288925"/>
              <a:gd name="connsiteX50" fmla="*/ 287338 w 338138"/>
              <a:gd name="connsiteY50" fmla="*/ 18229 h 288925"/>
              <a:gd name="connsiteX51" fmla="*/ 287338 w 338138"/>
              <a:gd name="connsiteY51" fmla="*/ 284983 h 288925"/>
              <a:gd name="connsiteX52" fmla="*/ 282108 w 338138"/>
              <a:gd name="connsiteY52" fmla="*/ 288925 h 288925"/>
              <a:gd name="connsiteX53" fmla="*/ 246810 w 338138"/>
              <a:gd name="connsiteY53" fmla="*/ 288925 h 288925"/>
              <a:gd name="connsiteX54" fmla="*/ 242888 w 338138"/>
              <a:gd name="connsiteY54" fmla="*/ 284983 h 288925"/>
              <a:gd name="connsiteX55" fmla="*/ 242888 w 338138"/>
              <a:gd name="connsiteY55" fmla="*/ 18229 h 288925"/>
              <a:gd name="connsiteX56" fmla="*/ 246810 w 338138"/>
              <a:gd name="connsiteY56" fmla="*/ 14287 h 288925"/>
              <a:gd name="connsiteX57" fmla="*/ 56029 w 338138"/>
              <a:gd name="connsiteY57" fmla="*/ 0 h 288925"/>
              <a:gd name="connsiteX58" fmla="*/ 91328 w 338138"/>
              <a:gd name="connsiteY58" fmla="*/ 0 h 288925"/>
              <a:gd name="connsiteX59" fmla="*/ 95250 w 338138"/>
              <a:gd name="connsiteY59" fmla="*/ 3940 h 288925"/>
              <a:gd name="connsiteX60" fmla="*/ 95250 w 338138"/>
              <a:gd name="connsiteY60" fmla="*/ 284985 h 288925"/>
              <a:gd name="connsiteX61" fmla="*/ 91328 w 338138"/>
              <a:gd name="connsiteY61" fmla="*/ 288925 h 288925"/>
              <a:gd name="connsiteX62" fmla="*/ 56029 w 338138"/>
              <a:gd name="connsiteY62" fmla="*/ 288925 h 288925"/>
              <a:gd name="connsiteX63" fmla="*/ 50800 w 338138"/>
              <a:gd name="connsiteY63" fmla="*/ 284985 h 288925"/>
              <a:gd name="connsiteX64" fmla="*/ 50800 w 338138"/>
              <a:gd name="connsiteY64" fmla="*/ 3940 h 288925"/>
              <a:gd name="connsiteX65" fmla="*/ 56029 w 338138"/>
              <a:gd name="connsiteY65" fmla="*/ 0 h 28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38138" h="288925">
                <a:moveTo>
                  <a:pt x="127000" y="195262"/>
                </a:moveTo>
                <a:lnTo>
                  <a:pt x="127000" y="282575"/>
                </a:lnTo>
                <a:lnTo>
                  <a:pt x="155575" y="282575"/>
                </a:lnTo>
                <a:lnTo>
                  <a:pt x="155575" y="195262"/>
                </a:lnTo>
                <a:close/>
                <a:moveTo>
                  <a:pt x="122985" y="187325"/>
                </a:moveTo>
                <a:cubicBezTo>
                  <a:pt x="122985" y="187325"/>
                  <a:pt x="122985" y="187325"/>
                  <a:pt x="159591" y="187325"/>
                </a:cubicBezTo>
                <a:cubicBezTo>
                  <a:pt x="162206" y="187325"/>
                  <a:pt x="163513" y="188628"/>
                  <a:pt x="163513" y="191233"/>
                </a:cubicBezTo>
                <a:cubicBezTo>
                  <a:pt x="163513" y="191233"/>
                  <a:pt x="163513" y="191233"/>
                  <a:pt x="163513" y="285017"/>
                </a:cubicBezTo>
                <a:cubicBezTo>
                  <a:pt x="163513" y="287623"/>
                  <a:pt x="162206" y="288925"/>
                  <a:pt x="159591" y="288925"/>
                </a:cubicBezTo>
                <a:cubicBezTo>
                  <a:pt x="159591" y="288925"/>
                  <a:pt x="159591" y="288925"/>
                  <a:pt x="122985" y="288925"/>
                </a:cubicBezTo>
                <a:cubicBezTo>
                  <a:pt x="121678" y="288925"/>
                  <a:pt x="119063" y="287623"/>
                  <a:pt x="119063" y="285017"/>
                </a:cubicBezTo>
                <a:cubicBezTo>
                  <a:pt x="119063" y="285017"/>
                  <a:pt x="119063" y="285017"/>
                  <a:pt x="119063" y="191233"/>
                </a:cubicBezTo>
                <a:cubicBezTo>
                  <a:pt x="119063" y="188628"/>
                  <a:pt x="121678" y="187325"/>
                  <a:pt x="122985" y="187325"/>
                </a:cubicBezTo>
                <a:close/>
                <a:moveTo>
                  <a:pt x="7938" y="123825"/>
                </a:moveTo>
                <a:lnTo>
                  <a:pt x="7938" y="282575"/>
                </a:lnTo>
                <a:lnTo>
                  <a:pt x="38101" y="282575"/>
                </a:lnTo>
                <a:lnTo>
                  <a:pt x="38101" y="123825"/>
                </a:lnTo>
                <a:close/>
                <a:moveTo>
                  <a:pt x="4062" y="115887"/>
                </a:moveTo>
                <a:cubicBezTo>
                  <a:pt x="4062" y="115887"/>
                  <a:pt x="4062" y="115887"/>
                  <a:pt x="41976" y="115887"/>
                </a:cubicBezTo>
                <a:cubicBezTo>
                  <a:pt x="43330" y="115887"/>
                  <a:pt x="46038" y="117198"/>
                  <a:pt x="46038" y="119820"/>
                </a:cubicBezTo>
                <a:cubicBezTo>
                  <a:pt x="46038" y="119820"/>
                  <a:pt x="46038" y="119820"/>
                  <a:pt x="46038" y="284992"/>
                </a:cubicBezTo>
                <a:cubicBezTo>
                  <a:pt x="46038" y="287614"/>
                  <a:pt x="43330" y="288925"/>
                  <a:pt x="41976" y="288925"/>
                </a:cubicBezTo>
                <a:cubicBezTo>
                  <a:pt x="41976" y="288925"/>
                  <a:pt x="41976" y="288925"/>
                  <a:pt x="4062" y="288925"/>
                </a:cubicBezTo>
                <a:cubicBezTo>
                  <a:pt x="1354" y="288925"/>
                  <a:pt x="0" y="287614"/>
                  <a:pt x="0" y="284992"/>
                </a:cubicBezTo>
                <a:cubicBezTo>
                  <a:pt x="0" y="284992"/>
                  <a:pt x="0" y="284992"/>
                  <a:pt x="0" y="119820"/>
                </a:cubicBezTo>
                <a:cubicBezTo>
                  <a:pt x="0" y="117198"/>
                  <a:pt x="1354" y="115887"/>
                  <a:pt x="4062" y="115887"/>
                </a:cubicBezTo>
                <a:close/>
                <a:moveTo>
                  <a:pt x="173925" y="112712"/>
                </a:moveTo>
                <a:cubicBezTo>
                  <a:pt x="173925" y="112712"/>
                  <a:pt x="173925" y="112712"/>
                  <a:pt x="211839" y="112712"/>
                </a:cubicBezTo>
                <a:cubicBezTo>
                  <a:pt x="213193" y="112712"/>
                  <a:pt x="215901" y="114017"/>
                  <a:pt x="215901" y="116628"/>
                </a:cubicBezTo>
                <a:cubicBezTo>
                  <a:pt x="215901" y="116628"/>
                  <a:pt x="215901" y="116628"/>
                  <a:pt x="215901" y="285009"/>
                </a:cubicBezTo>
                <a:cubicBezTo>
                  <a:pt x="215901" y="287620"/>
                  <a:pt x="213193" y="288925"/>
                  <a:pt x="211839" y="288925"/>
                </a:cubicBezTo>
                <a:cubicBezTo>
                  <a:pt x="211839" y="288925"/>
                  <a:pt x="211839" y="288925"/>
                  <a:pt x="173925" y="288925"/>
                </a:cubicBezTo>
                <a:cubicBezTo>
                  <a:pt x="171217" y="288925"/>
                  <a:pt x="169863" y="287620"/>
                  <a:pt x="169863" y="285009"/>
                </a:cubicBezTo>
                <a:cubicBezTo>
                  <a:pt x="169863" y="285009"/>
                  <a:pt x="169863" y="285009"/>
                  <a:pt x="169863" y="116628"/>
                </a:cubicBezTo>
                <a:cubicBezTo>
                  <a:pt x="169863" y="114017"/>
                  <a:pt x="171217" y="112712"/>
                  <a:pt x="173925" y="112712"/>
                </a:cubicBezTo>
                <a:close/>
                <a:moveTo>
                  <a:pt x="297610" y="71437"/>
                </a:moveTo>
                <a:cubicBezTo>
                  <a:pt x="297610" y="71437"/>
                  <a:pt x="297610" y="71437"/>
                  <a:pt x="334216" y="71437"/>
                </a:cubicBezTo>
                <a:cubicBezTo>
                  <a:pt x="336831" y="71437"/>
                  <a:pt x="338138" y="72747"/>
                  <a:pt x="338138" y="75368"/>
                </a:cubicBezTo>
                <a:cubicBezTo>
                  <a:pt x="338138" y="75368"/>
                  <a:pt x="338138" y="75368"/>
                  <a:pt x="338138" y="284995"/>
                </a:cubicBezTo>
                <a:cubicBezTo>
                  <a:pt x="338138" y="287615"/>
                  <a:pt x="336831" y="288925"/>
                  <a:pt x="334216" y="288925"/>
                </a:cubicBezTo>
                <a:cubicBezTo>
                  <a:pt x="334216" y="288925"/>
                  <a:pt x="334216" y="288925"/>
                  <a:pt x="297610" y="288925"/>
                </a:cubicBezTo>
                <a:cubicBezTo>
                  <a:pt x="296303" y="288925"/>
                  <a:pt x="293688" y="287615"/>
                  <a:pt x="293688" y="284995"/>
                </a:cubicBezTo>
                <a:cubicBezTo>
                  <a:pt x="293688" y="284995"/>
                  <a:pt x="293688" y="284995"/>
                  <a:pt x="293688" y="75368"/>
                </a:cubicBezTo>
                <a:cubicBezTo>
                  <a:pt x="293688" y="72747"/>
                  <a:pt x="296303" y="71437"/>
                  <a:pt x="297610" y="71437"/>
                </a:cubicBezTo>
                <a:close/>
                <a:moveTo>
                  <a:pt x="250825" y="22225"/>
                </a:moveTo>
                <a:lnTo>
                  <a:pt x="250825" y="282575"/>
                </a:lnTo>
                <a:lnTo>
                  <a:pt x="279400" y="282575"/>
                </a:lnTo>
                <a:lnTo>
                  <a:pt x="279400" y="22225"/>
                </a:lnTo>
                <a:close/>
                <a:moveTo>
                  <a:pt x="246810" y="14287"/>
                </a:moveTo>
                <a:cubicBezTo>
                  <a:pt x="246810" y="14287"/>
                  <a:pt x="246810" y="14287"/>
                  <a:pt x="282108" y="14287"/>
                </a:cubicBezTo>
                <a:cubicBezTo>
                  <a:pt x="284723" y="14287"/>
                  <a:pt x="287338" y="15601"/>
                  <a:pt x="287338" y="18229"/>
                </a:cubicBezTo>
                <a:cubicBezTo>
                  <a:pt x="287338" y="18229"/>
                  <a:pt x="287338" y="18229"/>
                  <a:pt x="287338" y="284983"/>
                </a:cubicBezTo>
                <a:cubicBezTo>
                  <a:pt x="287338" y="287611"/>
                  <a:pt x="284723" y="288925"/>
                  <a:pt x="282108" y="288925"/>
                </a:cubicBezTo>
                <a:cubicBezTo>
                  <a:pt x="282108" y="288925"/>
                  <a:pt x="282108" y="288925"/>
                  <a:pt x="246810" y="288925"/>
                </a:cubicBezTo>
                <a:cubicBezTo>
                  <a:pt x="244195" y="288925"/>
                  <a:pt x="242888" y="287611"/>
                  <a:pt x="242888" y="284983"/>
                </a:cubicBezTo>
                <a:cubicBezTo>
                  <a:pt x="242888" y="284983"/>
                  <a:pt x="242888" y="284983"/>
                  <a:pt x="242888" y="18229"/>
                </a:cubicBezTo>
                <a:cubicBezTo>
                  <a:pt x="242888" y="15601"/>
                  <a:pt x="244195" y="14287"/>
                  <a:pt x="246810" y="14287"/>
                </a:cubicBezTo>
                <a:close/>
                <a:moveTo>
                  <a:pt x="56029" y="0"/>
                </a:moveTo>
                <a:cubicBezTo>
                  <a:pt x="56029" y="0"/>
                  <a:pt x="56029" y="0"/>
                  <a:pt x="91328" y="0"/>
                </a:cubicBezTo>
                <a:cubicBezTo>
                  <a:pt x="93943" y="0"/>
                  <a:pt x="95250" y="1313"/>
                  <a:pt x="95250" y="3940"/>
                </a:cubicBezTo>
                <a:cubicBezTo>
                  <a:pt x="95250" y="3940"/>
                  <a:pt x="95250" y="3940"/>
                  <a:pt x="95250" y="284985"/>
                </a:cubicBezTo>
                <a:cubicBezTo>
                  <a:pt x="95250" y="287612"/>
                  <a:pt x="93943" y="288925"/>
                  <a:pt x="91328" y="288925"/>
                </a:cubicBezTo>
                <a:cubicBezTo>
                  <a:pt x="91328" y="288925"/>
                  <a:pt x="91328" y="288925"/>
                  <a:pt x="56029" y="288925"/>
                </a:cubicBezTo>
                <a:cubicBezTo>
                  <a:pt x="53415" y="288925"/>
                  <a:pt x="50800" y="287612"/>
                  <a:pt x="50800" y="284985"/>
                </a:cubicBezTo>
                <a:cubicBezTo>
                  <a:pt x="50800" y="284985"/>
                  <a:pt x="50800" y="284985"/>
                  <a:pt x="50800" y="3940"/>
                </a:cubicBezTo>
                <a:cubicBezTo>
                  <a:pt x="50800" y="1313"/>
                  <a:pt x="53415" y="0"/>
                  <a:pt x="56029" y="0"/>
                </a:cubicBezTo>
                <a:close/>
              </a:path>
            </a:pathLst>
          </a:custGeom>
          <a:solidFill>
            <a:schemeClr val="accent4"/>
          </a:solidFill>
          <a:ln>
            <a:noFill/>
          </a:ln>
        </p:spPr>
        <p:txBody>
          <a:bodyPr/>
          <a:p>
            <a:endParaRPr lang="zh-CN" altLang="en-US" dirty="0">
              <a:latin typeface="微软雅黑" panose="020B0503020204020204" charset="-122"/>
              <a:ea typeface="微软雅黑" panose="020B0503020204020204" charset="-122"/>
            </a:endParaRPr>
          </a:p>
        </p:txBody>
      </p:sp>
      <p:sp>
        <p:nvSpPr>
          <p:cNvPr id="110" name="矩形 109"/>
          <p:cNvSpPr/>
          <p:nvPr/>
        </p:nvSpPr>
        <p:spPr>
          <a:xfrm>
            <a:off x="8514715" y="4142105"/>
            <a:ext cx="2317115" cy="975995"/>
          </a:xfrm>
          <a:prstGeom prst="rect">
            <a:avLst/>
          </a:prstGeom>
        </p:spPr>
        <p:txBody>
          <a:bodyPr wrap="square">
            <a:spAutoFit/>
          </a:bodyPr>
          <a:p>
            <a:pPr algn="ctr">
              <a:lnSpc>
                <a:spcPct val="120000"/>
              </a:lnSpc>
            </a:pPr>
            <a:r>
              <a:rPr lang="zh-CN" altLang="en-US" sz="1600" dirty="0" smtClean="0">
                <a:solidFill>
                  <a:schemeClr val="tx1"/>
                </a:solidFill>
                <a:latin typeface="微软雅黑" panose="020B0503020204020204" charset="-122"/>
                <a:ea typeface="微软雅黑" panose="020B0503020204020204" charset="-122"/>
              </a:rPr>
              <a:t>金融结算工具在汽车产业的流通和消费领域得到进一步的应用和推广</a:t>
            </a:r>
            <a:endParaRPr lang="zh-CN" altLang="en-US" sz="1600" dirty="0" smtClean="0">
              <a:solidFill>
                <a:schemeClr val="tx1"/>
              </a:solidFill>
              <a:latin typeface="微软雅黑" panose="020B0503020204020204" charset="-122"/>
              <a:ea typeface="微软雅黑" panose="020B0503020204020204" charset="-122"/>
            </a:endParaRPr>
          </a:p>
        </p:txBody>
      </p:sp>
      <p:sp>
        <p:nvSpPr>
          <p:cNvPr id="111" name="矩形 110"/>
          <p:cNvSpPr/>
          <p:nvPr/>
        </p:nvSpPr>
        <p:spPr>
          <a:xfrm>
            <a:off x="8657590" y="3332480"/>
            <a:ext cx="1833245" cy="755650"/>
          </a:xfrm>
          <a:prstGeom prst="rect">
            <a:avLst/>
          </a:prstGeom>
        </p:spPr>
        <p:txBody>
          <a:bodyPr wrap="square">
            <a:spAutoFit/>
          </a:bodyPr>
          <a:p>
            <a:pPr algn="ctr">
              <a:lnSpc>
                <a:spcPct val="120000"/>
              </a:lnSpc>
            </a:pPr>
            <a:r>
              <a:rPr lang="en-US" altLang="zh-CN" sz="3600" dirty="0">
                <a:solidFill>
                  <a:schemeClr val="tx1"/>
                </a:solidFill>
                <a:latin typeface="微软雅黑" panose="020B0503020204020204" charset="-122"/>
                <a:ea typeface="微软雅黑" panose="020B0503020204020204" charset="-122"/>
              </a:rPr>
              <a:t>3</a:t>
            </a:r>
            <a:endParaRPr lang="en-US" altLang="zh-CN" sz="3600"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8000"/>
    </mc:Choice>
    <mc:Fallback>
      <p:transition spd="slow"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wedge">
                                      <p:cBhvr>
                                        <p:cTn id="10" dur="2000"/>
                                        <p:tgtEl>
                                          <p:spTgt spid="49"/>
                                        </p:tgtEl>
                                      </p:cBhvr>
                                    </p:animEffect>
                                  </p:childTnLst>
                                </p:cTn>
                              </p:par>
                            </p:childTnLst>
                          </p:cTn>
                        </p:par>
                        <p:par>
                          <p:cTn id="11" fill="hold">
                            <p:stCondLst>
                              <p:cond delay="2000"/>
                            </p:stCondLst>
                            <p:childTnLst>
                              <p:par>
                                <p:cTn id="12" presetID="9" presetClass="entr" presetSubtype="0" fill="hold" grpId="0" nodeType="after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dissolve">
                                      <p:cBhvr>
                                        <p:cTn id="14" dur="500"/>
                                        <p:tgtEl>
                                          <p:spTgt spid="51"/>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dissolve">
                                      <p:cBhvr>
                                        <p:cTn id="17" dur="500"/>
                                        <p:tgtEl>
                                          <p:spTgt spid="52"/>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87"/>
                                        </p:tgtEl>
                                        <p:attrNameLst>
                                          <p:attrName>style.visibility</p:attrName>
                                        </p:attrNameLst>
                                      </p:cBhvr>
                                      <p:to>
                                        <p:strVal val="visible"/>
                                      </p:to>
                                    </p:set>
                                    <p:animEffect transition="in" filter="dissolve">
                                      <p:cBhvr>
                                        <p:cTn id="20" dur="500"/>
                                        <p:tgtEl>
                                          <p:spTgt spid="87"/>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dissolve">
                                      <p:cBhvr>
                                        <p:cTn id="23" dur="500"/>
                                        <p:tgtEl>
                                          <p:spTgt spid="88"/>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89"/>
                                        </p:tgtEl>
                                        <p:attrNameLst>
                                          <p:attrName>style.visibility</p:attrName>
                                        </p:attrNameLst>
                                      </p:cBhvr>
                                      <p:to>
                                        <p:strVal val="visible"/>
                                      </p:to>
                                    </p:set>
                                    <p:animEffect transition="in" filter="dissolve">
                                      <p:cBhvr>
                                        <p:cTn id="26" dur="500"/>
                                        <p:tgtEl>
                                          <p:spTgt spid="89"/>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92"/>
                                        </p:tgtEl>
                                        <p:attrNameLst>
                                          <p:attrName>style.visibility</p:attrName>
                                        </p:attrNameLst>
                                      </p:cBhvr>
                                      <p:to>
                                        <p:strVal val="visible"/>
                                      </p:to>
                                    </p:set>
                                    <p:animEffect transition="in" filter="dissolve">
                                      <p:cBhvr>
                                        <p:cTn id="29" dur="500"/>
                                        <p:tgtEl>
                                          <p:spTgt spid="92"/>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93"/>
                                        </p:tgtEl>
                                        <p:attrNameLst>
                                          <p:attrName>style.visibility</p:attrName>
                                        </p:attrNameLst>
                                      </p:cBhvr>
                                      <p:to>
                                        <p:strVal val="visible"/>
                                      </p:to>
                                    </p:set>
                                    <p:animEffect transition="in" filter="dissolve">
                                      <p:cBhvr>
                                        <p:cTn id="32" dur="500"/>
                                        <p:tgtEl>
                                          <p:spTgt spid="93"/>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dissolve">
                                      <p:cBhvr>
                                        <p:cTn id="35" dur="500"/>
                                        <p:tgtEl>
                                          <p:spTgt spid="95"/>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dissolve">
                                      <p:cBhvr>
                                        <p:cTn id="38" dur="500"/>
                                        <p:tgtEl>
                                          <p:spTgt spid="96"/>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dissolve">
                                      <p:cBhvr>
                                        <p:cTn id="41" dur="500"/>
                                        <p:tgtEl>
                                          <p:spTgt spid="97"/>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100"/>
                                        </p:tgtEl>
                                        <p:attrNameLst>
                                          <p:attrName>style.visibility</p:attrName>
                                        </p:attrNameLst>
                                      </p:cBhvr>
                                      <p:to>
                                        <p:strVal val="visible"/>
                                      </p:to>
                                    </p:set>
                                    <p:animEffect transition="in" filter="dissolve">
                                      <p:cBhvr>
                                        <p:cTn id="44" dur="500"/>
                                        <p:tgtEl>
                                          <p:spTgt spid="100"/>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101"/>
                                        </p:tgtEl>
                                        <p:attrNameLst>
                                          <p:attrName>style.visibility</p:attrName>
                                        </p:attrNameLst>
                                      </p:cBhvr>
                                      <p:to>
                                        <p:strVal val="visible"/>
                                      </p:to>
                                    </p:set>
                                    <p:animEffect transition="in" filter="dissolve">
                                      <p:cBhvr>
                                        <p:cTn id="47" dur="500"/>
                                        <p:tgtEl>
                                          <p:spTgt spid="101"/>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105"/>
                                        </p:tgtEl>
                                        <p:attrNameLst>
                                          <p:attrName>style.visibility</p:attrName>
                                        </p:attrNameLst>
                                      </p:cBhvr>
                                      <p:to>
                                        <p:strVal val="visible"/>
                                      </p:to>
                                    </p:set>
                                    <p:animEffect transition="in" filter="dissolve">
                                      <p:cBhvr>
                                        <p:cTn id="50" dur="500"/>
                                        <p:tgtEl>
                                          <p:spTgt spid="105"/>
                                        </p:tgtEl>
                                      </p:cBhvr>
                                    </p:animEffect>
                                  </p:childTnLst>
                                </p:cTn>
                              </p:par>
                              <p:par>
                                <p:cTn id="51" presetID="9" presetClass="entr" presetSubtype="0" fill="hold" grpId="0" nodeType="withEffect">
                                  <p:stCondLst>
                                    <p:cond delay="0"/>
                                  </p:stCondLst>
                                  <p:childTnLst>
                                    <p:set>
                                      <p:cBhvr>
                                        <p:cTn id="52" dur="1" fill="hold">
                                          <p:stCondLst>
                                            <p:cond delay="0"/>
                                          </p:stCondLst>
                                        </p:cTn>
                                        <p:tgtEl>
                                          <p:spTgt spid="106"/>
                                        </p:tgtEl>
                                        <p:attrNameLst>
                                          <p:attrName>style.visibility</p:attrName>
                                        </p:attrNameLst>
                                      </p:cBhvr>
                                      <p:to>
                                        <p:strVal val="visible"/>
                                      </p:to>
                                    </p:set>
                                    <p:animEffect transition="in" filter="dissolve">
                                      <p:cBhvr>
                                        <p:cTn id="53" dur="500"/>
                                        <p:tgtEl>
                                          <p:spTgt spid="106"/>
                                        </p:tgtEl>
                                      </p:cBhvr>
                                    </p:animEffect>
                                  </p:childTnLst>
                                </p:cTn>
                              </p:par>
                              <p:par>
                                <p:cTn id="54" presetID="9" presetClass="entr" presetSubtype="0" fill="hold" grpId="0" nodeType="withEffect">
                                  <p:stCondLst>
                                    <p:cond delay="0"/>
                                  </p:stCondLst>
                                  <p:childTnLst>
                                    <p:set>
                                      <p:cBhvr>
                                        <p:cTn id="55" dur="1" fill="hold">
                                          <p:stCondLst>
                                            <p:cond delay="0"/>
                                          </p:stCondLst>
                                        </p:cTn>
                                        <p:tgtEl>
                                          <p:spTgt spid="107"/>
                                        </p:tgtEl>
                                        <p:attrNameLst>
                                          <p:attrName>style.visibility</p:attrName>
                                        </p:attrNameLst>
                                      </p:cBhvr>
                                      <p:to>
                                        <p:strVal val="visible"/>
                                      </p:to>
                                    </p:set>
                                    <p:animEffect transition="in" filter="dissolve">
                                      <p:cBhvr>
                                        <p:cTn id="56" dur="500"/>
                                        <p:tgtEl>
                                          <p:spTgt spid="107"/>
                                        </p:tgtEl>
                                      </p:cBhvr>
                                    </p:animEffect>
                                  </p:childTnLst>
                                </p:cTn>
                              </p:par>
                              <p:par>
                                <p:cTn id="57" presetID="9" presetClass="entr" presetSubtype="0" fill="hold" grpId="0" nodeType="withEffect">
                                  <p:stCondLst>
                                    <p:cond delay="0"/>
                                  </p:stCondLst>
                                  <p:childTnLst>
                                    <p:set>
                                      <p:cBhvr>
                                        <p:cTn id="58" dur="1" fill="hold">
                                          <p:stCondLst>
                                            <p:cond delay="0"/>
                                          </p:stCondLst>
                                        </p:cTn>
                                        <p:tgtEl>
                                          <p:spTgt spid="110"/>
                                        </p:tgtEl>
                                        <p:attrNameLst>
                                          <p:attrName>style.visibility</p:attrName>
                                        </p:attrNameLst>
                                      </p:cBhvr>
                                      <p:to>
                                        <p:strVal val="visible"/>
                                      </p:to>
                                    </p:set>
                                    <p:animEffect transition="in" filter="dissolve">
                                      <p:cBhvr>
                                        <p:cTn id="59" dur="500"/>
                                        <p:tgtEl>
                                          <p:spTgt spid="110"/>
                                        </p:tgtEl>
                                      </p:cBhvr>
                                    </p:animEffect>
                                  </p:childTnLst>
                                </p:cTn>
                              </p:par>
                              <p:par>
                                <p:cTn id="60" presetID="9" presetClass="entr" presetSubtype="0" fill="hold" grpId="0" nodeType="withEffect">
                                  <p:stCondLst>
                                    <p:cond delay="0"/>
                                  </p:stCondLst>
                                  <p:childTnLst>
                                    <p:set>
                                      <p:cBhvr>
                                        <p:cTn id="61" dur="1" fill="hold">
                                          <p:stCondLst>
                                            <p:cond delay="0"/>
                                          </p:stCondLst>
                                        </p:cTn>
                                        <p:tgtEl>
                                          <p:spTgt spid="111"/>
                                        </p:tgtEl>
                                        <p:attrNameLst>
                                          <p:attrName>style.visibility</p:attrName>
                                        </p:attrNameLst>
                                      </p:cBhvr>
                                      <p:to>
                                        <p:strVal val="visible"/>
                                      </p:to>
                                    </p:set>
                                    <p:animEffect transition="in" filter="dissolve">
                                      <p:cBhvr>
                                        <p:cTn id="62"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9" grpId="0" bldLvl="0" animBg="1"/>
      <p:bldP spid="49" grpId="1" animBg="1"/>
      <p:bldP spid="51" grpId="0" animBg="1"/>
      <p:bldP spid="52" grpId="0"/>
      <p:bldP spid="87" grpId="0" animBg="1"/>
      <p:bldP spid="88" grpId="0" animBg="1"/>
      <p:bldP spid="89" grpId="0" animBg="1"/>
      <p:bldP spid="92" grpId="0"/>
      <p:bldP spid="93" grpId="0"/>
      <p:bldP spid="95" grpId="0" animBg="1"/>
      <p:bldP spid="96" grpId="0" animBg="1"/>
      <p:bldP spid="97" grpId="0" animBg="1"/>
      <p:bldP spid="100" grpId="0"/>
      <p:bldP spid="101" grpId="0"/>
      <p:bldP spid="105" grpId="0" animBg="1"/>
      <p:bldP spid="106" grpId="0" animBg="1"/>
      <p:bldP spid="107" grpId="0" animBg="1"/>
      <p:bldP spid="110" grpId="0"/>
      <p:bldP spid="111" grpId="0"/>
      <p:bldP spid="51" grpId="1" animBg="1"/>
      <p:bldP spid="52" grpId="1"/>
      <p:bldP spid="87" grpId="1" animBg="1"/>
      <p:bldP spid="88" grpId="1" animBg="1"/>
      <p:bldP spid="89" grpId="1" animBg="1"/>
      <p:bldP spid="92" grpId="1"/>
      <p:bldP spid="93" grpId="1"/>
      <p:bldP spid="95" grpId="1" animBg="1"/>
      <p:bldP spid="96" grpId="1" animBg="1"/>
      <p:bldP spid="97" grpId="1" animBg="1"/>
      <p:bldP spid="100" grpId="1"/>
      <p:bldP spid="101" grpId="1"/>
      <p:bldP spid="105" grpId="1" animBg="1"/>
      <p:bldP spid="106" grpId="1" animBg="1"/>
      <p:bldP spid="107" grpId="1" animBg="1"/>
      <p:bldP spid="110" grpId="1"/>
      <p:bldP spid="111"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知识链接</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77970" y="4259820"/>
            <a:ext cx="2435860"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KNOWLEDGE LINK</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04</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37" name="Rectangle 36"/>
          <p:cNvSpPr/>
          <p:nvPr/>
        </p:nvSpPr>
        <p:spPr>
          <a:xfrm>
            <a:off x="828675" y="1800225"/>
            <a:ext cx="5686425" cy="3969385"/>
          </a:xfrm>
          <a:prstGeom prst="rect">
            <a:avLst/>
          </a:prstGeom>
        </p:spPr>
        <p:txBody>
          <a:bodyPr wrap="square">
            <a:spAutoFit/>
          </a:bodyPr>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中国第一汽车集团有限公司是中国汽车行业最具竞争力的汽车公司之一。其简称为一汽集团（英文为 FAW），总部设立于吉林省长春市，前身为中国第一汽车制造厂。第一汽车制造厂创立于 1953 年 7 月 15 日，是由毛泽东主席亲笔题写厂名，并由饶斌担任第一任厂长。历经了六十多年的发展，目前一汽集团已经形成了年产销三百万台级的国有大型汽车企业集群，产销数量也一直位居中国汽车行业的前列。一汽财务有限公司原名解放汽车工业财务公司，于 1987 年 12 月经中国人民银行的批复设立，是中国最早组建的财务管理企业之一，也是一汽集团第一家非银行金融机构。企业性质为有限责任公司，注册资本 26 亿元。作为一汽集团的控股子公司，一汽财务有限公司将凭借集团内庞大的汽车营销服务网络，并结合一汽集团内各品牌经销商资源，向购置一汽集团内各品牌汽车的消费者提供专业高效的汽车金融服务。</a:t>
            </a:r>
            <a:endParaRPr sz="1400" dirty="0">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515100" y="1920240"/>
            <a:ext cx="5074285" cy="37293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4" presetClass="entr" presetSubtype="10"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randombar(horizontal)">
                                      <p:cBhvr>
                                        <p:cTn id="14" dur="500"/>
                                        <p:tgtEl>
                                          <p:spTgt spid="37"/>
                                        </p:tgtEl>
                                      </p:cBhvr>
                                    </p:animEffect>
                                  </p:childTnLst>
                                </p:cTn>
                              </p:par>
                              <p:par>
                                <p:cTn id="15" presetID="14" presetClass="entr" presetSubtype="1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37" grpId="0"/>
      <p:bldP spid="37"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37" name="Rectangle 36"/>
          <p:cNvSpPr/>
          <p:nvPr/>
        </p:nvSpPr>
        <p:spPr>
          <a:xfrm>
            <a:off x="899160" y="1343025"/>
            <a:ext cx="10969625" cy="2106930"/>
          </a:xfrm>
          <a:prstGeom prst="rect">
            <a:avLst/>
          </a:prstGeom>
        </p:spPr>
        <p:txBody>
          <a:bodyPr wrap="square">
            <a:spAutoFit/>
          </a:bodyPr>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在乘用车领域：自 2020 年起，一汽财务公司已为一汽红旗、一汽奔腾、一汽丰田、马自达等品牌提供专属汽车金融服务。随着互联科技的蓬勃发展，一汽财务公司将依托领先的互联网科技不断创新，通过建立品牌化移动金融平台、利用大数据分析技术，精准开发金融服务产品，为购车用户与投资合作伙伴带来最佳的金融服务。</a:t>
            </a:r>
            <a:endParaRPr sz="1400" dirty="0">
              <a:latin typeface="微软雅黑" panose="020B0503020204020204" charset="-122"/>
              <a:ea typeface="微软雅黑" panose="020B0503020204020204" charset="-122"/>
              <a:sym typeface="+mn-ea"/>
            </a:endParaRPr>
          </a:p>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自 1987 年设立以来，一汽财务公司一直把服务集团公司、发展壮大集团当成企业的主要责任，本着“诚信、高效、稳健、创新”的企业经营理念，为一汽集团及其成员单位的生产运营、技术创新和销售活动提供资金保障，有力地保障了一汽集团的发展壮大。在党的坚强领导下，把党建工作的高度、业务的深度和公司的温度有机融合，一汽汽车消费金融持续稳健发展，取得各项创新突破，成为行业先锋。</a:t>
            </a:r>
            <a:endParaRPr sz="1400" dirty="0">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1"/>
          <a:stretch>
            <a:fillRect/>
          </a:stretch>
        </p:blipFill>
        <p:spPr>
          <a:xfrm>
            <a:off x="0" y="3784600"/>
            <a:ext cx="12191365" cy="27139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checkerboard(across)">
                                      <p:cBhvr>
                                        <p:cTn id="14" dur="500"/>
                                        <p:tgtEl>
                                          <p:spTgt spid="37"/>
                                        </p:tgtEl>
                                      </p:cBhvr>
                                    </p:animEffect>
                                  </p:childTnLst>
                                </p:cTn>
                              </p:par>
                              <p:par>
                                <p:cTn id="15" presetID="5" presetClass="entr" presetSubtype="1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heckerboard(across)">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37" grpId="0"/>
      <p:bldP spid="37"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6362262" y="2505895"/>
            <a:ext cx="5260800" cy="1106805"/>
          </a:xfrm>
          <a:prstGeom prst="rect">
            <a:avLst/>
          </a:prstGeom>
          <a:noFill/>
        </p:spPr>
        <p:txBody>
          <a:bodyPr wrap="square" rtlCol="0">
            <a:spAutoFit/>
          </a:bodyPr>
          <a:lstStyle/>
          <a:p>
            <a:r>
              <a:rPr lang="zh-CN" altLang="en-US" sz="6600" dirty="0">
                <a:latin typeface="思源宋体 CN Heavy" panose="02020900000000000000" pitchFamily="18" charset="-122"/>
                <a:ea typeface="思源宋体 CN Heavy" panose="02020900000000000000" pitchFamily="18" charset="-122"/>
                <a:sym typeface="+mn-ea"/>
              </a:rPr>
              <a:t>谢谢您的观看</a:t>
            </a:r>
            <a:endParaRPr lang="zh-CN" altLang="en-US" sz="66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030" y="210693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44" name="矩形: 圆角 43"/>
          <p:cNvSpPr/>
          <p:nvPr/>
        </p:nvSpPr>
        <p:spPr>
          <a:xfrm>
            <a:off x="6777990" y="4128770"/>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5" name="文本框 44"/>
          <p:cNvSpPr txBox="1"/>
          <p:nvPr/>
        </p:nvSpPr>
        <p:spPr>
          <a:xfrm>
            <a:off x="7250857" y="4175292"/>
            <a:ext cx="2722880" cy="398780"/>
          </a:xfrm>
          <a:prstGeom prst="rect">
            <a:avLst/>
          </a:prstGeom>
          <a:noFill/>
        </p:spPr>
        <p:txBody>
          <a:bodyPr wrap="none" rtlCol="0">
            <a:spAutoFit/>
          </a:bodyPr>
          <a:lstStyle/>
          <a:p>
            <a:pPr algn="l"/>
            <a:r>
              <a:rPr lang="zh-CN" altLang="en-US" sz="2000" dirty="0">
                <a:solidFill>
                  <a:schemeClr val="bg1"/>
                </a:solidFill>
                <a:latin typeface="微软雅黑" panose="020B0503020204020204" charset="-122"/>
                <a:ea typeface="微软雅黑" panose="020B0503020204020204" charset="-122"/>
              </a:rPr>
              <a:t>模块一　汽车金融服务</a:t>
            </a:r>
            <a:endParaRPr lang="zh-CN" altLang="en-US" sz="2000"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down)">
                                      <p:cBhvr>
                                        <p:cTn id="19" dur="500"/>
                                        <p:tgtEl>
                                          <p:spTgt spid="44"/>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4" grpId="0" bldLvl="0" animBg="1"/>
      <p:bldP spid="45" grpId="0"/>
      <p:bldP spid="5" grpId="0" bldLvl="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5360" y="3292160"/>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学习目标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21238" y="4259185"/>
            <a:ext cx="2549525" cy="306705"/>
          </a:xfrm>
          <a:prstGeom prst="rect">
            <a:avLst/>
          </a:prstGeom>
          <a:noFill/>
        </p:spPr>
        <p:txBody>
          <a:bodyPr wrap="none" rtlCol="0">
            <a:spAutoFit/>
          </a:bodyPr>
          <a:lstStyle/>
          <a:p>
            <a:pPr algn="ctr"/>
            <a:r>
              <a:rPr lang="en-US" altLang="zh-CN" sz="1400" spc="300" dirty="0">
                <a:solidFill>
                  <a:schemeClr val="bg1"/>
                </a:solidFill>
                <a:latin typeface="方正粗黑宋简体" panose="02000000000000000000" charset="-122"/>
                <a:ea typeface="方正粗黑宋简体" panose="02000000000000000000" charset="-122"/>
                <a:sym typeface="+mn-ea"/>
              </a:rPr>
              <a:t>LEARNING TARGET</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67790" cy="1200329"/>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01</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RA7IGZ95I0VWYH2E3R3)K(6"/>
          <p:cNvPicPr>
            <a:picLocks noChangeAspect="1"/>
          </p:cNvPicPr>
          <p:nvPr/>
        </p:nvPicPr>
        <p:blipFill>
          <a:blip r:embed="rId1"/>
          <a:srcRect l="32830" t="-14" r="25806" b="14"/>
          <a:stretch>
            <a:fillRect/>
          </a:stretch>
        </p:blipFill>
        <p:spPr>
          <a:xfrm>
            <a:off x="1723390" y="2284730"/>
            <a:ext cx="2433600" cy="2433600"/>
          </a:xfrm>
          <a:prstGeom prst="ellipse">
            <a:avLst/>
          </a:prstGeom>
          <a:ln w="50800">
            <a:noFill/>
          </a:ln>
        </p:spPr>
      </p:pic>
      <p:sp>
        <p:nvSpPr>
          <p:cNvPr id="5" name="空心弧 4"/>
          <p:cNvSpPr/>
          <p:nvPr/>
        </p:nvSpPr>
        <p:spPr>
          <a:xfrm rot="16200000">
            <a:off x="1101725" y="1636395"/>
            <a:ext cx="3730625" cy="3730625"/>
          </a:xfrm>
          <a:prstGeom prst="blockArc">
            <a:avLst>
              <a:gd name="adj1" fmla="val 10800000"/>
              <a:gd name="adj2" fmla="val 92758"/>
              <a:gd name="adj3" fmla="val 13722"/>
            </a:avLst>
          </a:prstGeom>
          <a:gradFill>
            <a:gsLst>
              <a:gs pos="54000">
                <a:srgbClr val="FFC880">
                  <a:alpha val="100000"/>
                </a:srgbClr>
              </a:gs>
              <a:gs pos="0">
                <a:srgbClr val="FF90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Light" panose="020B0300000000000000" pitchFamily="34" charset="-122"/>
              <a:ea typeface="思源黑体 CN Light" panose="020B0300000000000000" pitchFamily="34" charset="-122"/>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学习目标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Regular" panose="020B0500000000000000" pitchFamily="34" charset="-122"/>
              <a:ea typeface="思源黑体 CN Regular" panose="020B0500000000000000" pitchFamily="34" charset="-122"/>
            </a:endParaRPr>
          </a:p>
        </p:txBody>
      </p:sp>
      <p:sp>
        <p:nvSpPr>
          <p:cNvPr id="3" name="椭圆 2"/>
          <p:cNvSpPr/>
          <p:nvPr/>
        </p:nvSpPr>
        <p:spPr>
          <a:xfrm>
            <a:off x="4173855" y="18834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椭圆 3"/>
          <p:cNvSpPr/>
          <p:nvPr/>
        </p:nvSpPr>
        <p:spPr>
          <a:xfrm>
            <a:off x="4492625" y="317246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4173855" y="44615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0" name="矩形: 圆顶角 792"/>
          <p:cNvSpPr/>
          <p:nvPr/>
        </p:nvSpPr>
        <p:spPr>
          <a:xfrm rot="5400000" flipH="1">
            <a:off x="7454900" y="-58420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2" name="矩形: 圆顶角 792"/>
          <p:cNvSpPr/>
          <p:nvPr/>
        </p:nvSpPr>
        <p:spPr>
          <a:xfrm rot="5400000" flipH="1">
            <a:off x="7892415" y="705485"/>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4" name="矩形: 圆顶角 792"/>
          <p:cNvSpPr/>
          <p:nvPr/>
        </p:nvSpPr>
        <p:spPr>
          <a:xfrm rot="5400000" flipH="1">
            <a:off x="7454900" y="199517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7" name="文本框 16"/>
          <p:cNvSpPr txBox="1"/>
          <p:nvPr/>
        </p:nvSpPr>
        <p:spPr>
          <a:xfrm>
            <a:off x="4214495" y="1951355"/>
            <a:ext cx="588623" cy="523220"/>
          </a:xfrm>
          <a:prstGeom prst="rect">
            <a:avLst/>
          </a:prstGeom>
          <a:noFill/>
        </p:spPr>
        <p:txBody>
          <a:bodyPr wrap="none" rtlCol="0">
            <a:spAutoFit/>
          </a:bodyPr>
          <a:p>
            <a:r>
              <a:rPr lang="en-US" altLang="zh-CN" sz="2800" b="1" i="1" dirty="0">
                <a:solidFill>
                  <a:schemeClr val="bg1"/>
                </a:solidFill>
                <a:latin typeface="思源黑体 CN Light" panose="020B0300000000000000" pitchFamily="34" charset="-122"/>
                <a:ea typeface="思源黑体 CN Light" panose="020B0300000000000000" pitchFamily="34" charset="-122"/>
              </a:rPr>
              <a:t>01</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8" name="文本框 17"/>
          <p:cNvSpPr txBox="1"/>
          <p:nvPr/>
        </p:nvSpPr>
        <p:spPr>
          <a:xfrm>
            <a:off x="4476115" y="3240405"/>
            <a:ext cx="588623" cy="523220"/>
          </a:xfrm>
          <a:prstGeom prst="rect">
            <a:avLst/>
          </a:prstGeom>
          <a:noFill/>
        </p:spPr>
        <p:txBody>
          <a:bodyPr wrap="none" rtlCol="0">
            <a:spAutoFit/>
          </a:bodyPr>
          <a:p>
            <a:r>
              <a:rPr lang="en-US" altLang="zh-CN" sz="2800" b="1" i="1" dirty="0">
                <a:solidFill>
                  <a:schemeClr val="bg1"/>
                </a:solidFill>
                <a:latin typeface="思源黑体 CN Light" panose="020B0300000000000000" pitchFamily="34" charset="-122"/>
                <a:ea typeface="思源黑体 CN Light" panose="020B0300000000000000" pitchFamily="34" charset="-122"/>
              </a:rPr>
              <a:t>02</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9" name="文本框 18"/>
          <p:cNvSpPr txBox="1"/>
          <p:nvPr/>
        </p:nvSpPr>
        <p:spPr>
          <a:xfrm>
            <a:off x="4156710" y="4538980"/>
            <a:ext cx="588623" cy="523220"/>
          </a:xfrm>
          <a:prstGeom prst="rect">
            <a:avLst/>
          </a:prstGeom>
          <a:noFill/>
        </p:spPr>
        <p:txBody>
          <a:bodyPr wrap="none" rtlCol="0">
            <a:spAutoFit/>
          </a:bodyPr>
          <a:p>
            <a:r>
              <a:rPr lang="en-US" altLang="zh-CN" sz="2800" b="1" i="1" dirty="0">
                <a:solidFill>
                  <a:schemeClr val="bg1"/>
                </a:solidFill>
                <a:latin typeface="思源黑体 CN Light" panose="020B0300000000000000" pitchFamily="34" charset="-122"/>
                <a:ea typeface="思源黑体 CN Light" panose="020B0300000000000000" pitchFamily="34" charset="-122"/>
              </a:rPr>
              <a:t>03</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20" name="文本框 19"/>
          <p:cNvSpPr txBox="1"/>
          <p:nvPr/>
        </p:nvSpPr>
        <p:spPr>
          <a:xfrm>
            <a:off x="5337810" y="2059940"/>
            <a:ext cx="5220335" cy="306705"/>
          </a:xfrm>
          <a:prstGeom prst="rect">
            <a:avLst/>
          </a:prstGeom>
          <a:solidFill>
            <a:srgbClr val="000000">
              <a:alpha val="0"/>
            </a:srgbClr>
          </a:solidFill>
        </p:spPr>
        <p:txBody>
          <a:bodyPr wrap="square" rtlCol="0" anchor="t">
            <a:spAutoFit/>
          </a:bodyPr>
          <a:p>
            <a:pPr algn="l"/>
            <a:r>
              <a:rPr sz="1400" dirty="0">
                <a:latin typeface="微软雅黑" panose="020B0503020204020204" charset="-122"/>
                <a:ea typeface="微软雅黑" panose="020B0503020204020204" charset="-122"/>
              </a:rPr>
              <a:t>能了解汽车金融服务诞生历史</a:t>
            </a:r>
            <a:endParaRPr sz="1400" dirty="0">
              <a:latin typeface="微软雅黑" panose="020B0503020204020204" charset="-122"/>
              <a:ea typeface="微软雅黑" panose="020B0503020204020204" charset="-122"/>
            </a:endParaRPr>
          </a:p>
        </p:txBody>
      </p:sp>
      <p:sp>
        <p:nvSpPr>
          <p:cNvPr id="21" name="文本框 20"/>
          <p:cNvSpPr txBox="1"/>
          <p:nvPr/>
        </p:nvSpPr>
        <p:spPr>
          <a:xfrm>
            <a:off x="5775325" y="3348990"/>
            <a:ext cx="5220335" cy="306705"/>
          </a:xfrm>
          <a:prstGeom prst="rect">
            <a:avLst/>
          </a:prstGeom>
          <a:solidFill>
            <a:srgbClr val="000000">
              <a:alpha val="0"/>
            </a:srgbClr>
          </a:solidFill>
        </p:spPr>
        <p:txBody>
          <a:bodyPr wrap="square" rtlCol="0" anchor="t">
            <a:spAutoFit/>
          </a:bodyPr>
          <a:p>
            <a:pPr algn="l"/>
            <a:r>
              <a:rPr sz="1400" dirty="0">
                <a:latin typeface="微软雅黑" panose="020B0503020204020204" charset="-122"/>
                <a:ea typeface="微软雅黑" panose="020B0503020204020204" charset="-122"/>
              </a:rPr>
              <a:t>能熟悉汽车金融服务发展的过程</a:t>
            </a:r>
            <a:endParaRPr sz="1400" dirty="0">
              <a:latin typeface="微软雅黑" panose="020B0503020204020204" charset="-122"/>
              <a:ea typeface="微软雅黑" panose="020B0503020204020204" charset="-122"/>
            </a:endParaRPr>
          </a:p>
        </p:txBody>
      </p:sp>
      <p:sp>
        <p:nvSpPr>
          <p:cNvPr id="22" name="文本框 21"/>
          <p:cNvSpPr txBox="1"/>
          <p:nvPr/>
        </p:nvSpPr>
        <p:spPr>
          <a:xfrm>
            <a:off x="5337810" y="4637405"/>
            <a:ext cx="5220335" cy="306705"/>
          </a:xfrm>
          <a:prstGeom prst="rect">
            <a:avLst/>
          </a:prstGeom>
          <a:solidFill>
            <a:srgbClr val="000000">
              <a:alpha val="0"/>
            </a:srgbClr>
          </a:solidFill>
        </p:spPr>
        <p:txBody>
          <a:bodyPr wrap="square" rtlCol="0" anchor="t">
            <a:spAutoFit/>
          </a:bodyPr>
          <a:p>
            <a:pPr algn="l"/>
            <a:r>
              <a:rPr sz="1400" dirty="0">
                <a:latin typeface="微软雅黑" panose="020B0503020204020204" charset="-122"/>
                <a:ea typeface="微软雅黑" panose="020B0503020204020204" charset="-122"/>
              </a:rPr>
              <a:t>能理解并分析汽车产业和汽车金融的关系</a:t>
            </a:r>
            <a:endParaRPr sz="1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500"/>
                            </p:stCondLst>
                            <p:childTnLst>
                              <p:par>
                                <p:cTn id="15" presetID="3" presetClass="entr" presetSubtype="1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linds(horizontal)">
                                      <p:cBhvr>
                                        <p:cTn id="23" dur="500"/>
                                        <p:tgtEl>
                                          <p:spTgt spid="1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linds(horizontal)">
                                      <p:cBhvr>
                                        <p:cTn id="26" dur="500"/>
                                        <p:tgtEl>
                                          <p:spTgt spid="20"/>
                                        </p:tgtEl>
                                      </p:cBhvr>
                                    </p:animEffect>
                                  </p:childTnLst>
                                </p:cTn>
                              </p:par>
                            </p:childTnLst>
                          </p:cTn>
                        </p:par>
                        <p:par>
                          <p:cTn id="27" fill="hold">
                            <p:stCondLst>
                              <p:cond delay="1000"/>
                            </p:stCondLst>
                            <p:childTnLst>
                              <p:par>
                                <p:cTn id="28" presetID="3" presetClass="entr" presetSubtype="1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linds(horizontal)">
                                      <p:cBhvr>
                                        <p:cTn id="30" dur="500"/>
                                        <p:tgtEl>
                                          <p:spTgt spid="4"/>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500"/>
                                        <p:tgtEl>
                                          <p:spTgt spid="12"/>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linds(horizontal)">
                                      <p:cBhvr>
                                        <p:cTn id="36" dur="500"/>
                                        <p:tgtEl>
                                          <p:spTgt spid="18"/>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linds(horizontal)">
                                      <p:cBhvr>
                                        <p:cTn id="39" dur="500"/>
                                        <p:tgtEl>
                                          <p:spTgt spid="21"/>
                                        </p:tgtEl>
                                      </p:cBhvr>
                                    </p:animEffect>
                                  </p:childTnLst>
                                </p:cTn>
                              </p:par>
                            </p:childTnLst>
                          </p:cTn>
                        </p:par>
                        <p:par>
                          <p:cTn id="40" fill="hold">
                            <p:stCondLst>
                              <p:cond delay="1500"/>
                            </p:stCondLst>
                            <p:childTnLst>
                              <p:par>
                                <p:cTn id="41" presetID="5" presetClass="entr" presetSubtype="1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checkerboard(across)">
                                      <p:cBhvr>
                                        <p:cTn id="43" dur="500"/>
                                        <p:tgtEl>
                                          <p:spTgt spid="8"/>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checkerboard(across)">
                                      <p:cBhvr>
                                        <p:cTn id="46" dur="500"/>
                                        <p:tgtEl>
                                          <p:spTgt spid="14"/>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checkerboard(across)">
                                      <p:cBhvr>
                                        <p:cTn id="49" dur="500"/>
                                        <p:tgtEl>
                                          <p:spTgt spid="19"/>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checkerboard(across)">
                                      <p:cBhvr>
                                        <p:cTn id="5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48" grpId="0"/>
      <p:bldP spid="48" grpId="1"/>
      <p:bldP spid="11" grpId="0" bldLvl="0" animBg="1"/>
      <p:bldP spid="11" grpId="1" animBg="1"/>
      <p:bldP spid="3" grpId="0" bldLvl="0" animBg="1"/>
      <p:bldP spid="3" grpId="1" animBg="1"/>
      <p:bldP spid="4" grpId="0" bldLvl="0" animBg="1"/>
      <p:bldP spid="4" grpId="1" animBg="1"/>
      <p:bldP spid="8" grpId="0" bldLvl="0" animBg="1"/>
      <p:bldP spid="8" grpId="1" animBg="1"/>
      <p:bldP spid="10" grpId="0" bldLvl="0" animBg="1"/>
      <p:bldP spid="10" grpId="1" animBg="1"/>
      <p:bldP spid="12" grpId="0" bldLvl="0" animBg="1"/>
      <p:bldP spid="12" grpId="1" animBg="1"/>
      <p:bldP spid="14" grpId="0" bldLvl="0" animBg="1"/>
      <p:bldP spid="14" grpId="1" animBg="1"/>
      <p:bldP spid="17" grpId="0"/>
      <p:bldP spid="17" grpId="1"/>
      <p:bldP spid="18" grpId="0"/>
      <p:bldP spid="18" grpId="1"/>
      <p:bldP spid="19" grpId="0"/>
      <p:bldP spid="19" grpId="1"/>
      <p:bldP spid="20" grpId="0" bldLvl="0" animBg="1"/>
      <p:bldP spid="20" grpId="1" animBg="1"/>
      <p:bldP spid="21" grpId="0" bldLvl="0" animBg="1"/>
      <p:bldP spid="21" grpId="1" animBg="1"/>
      <p:bldP spid="22" grpId="0" bldLvl="0" animBg="1"/>
      <p:bldP spid="2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故事引入</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602380" y="4275060"/>
            <a:ext cx="2986405"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STORY INTRODUCTION</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67790" cy="1200329"/>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02</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故事引入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6" name="TextBox 6"/>
          <p:cNvSpPr txBox="1"/>
          <p:nvPr/>
        </p:nvSpPr>
        <p:spPr>
          <a:xfrm>
            <a:off x="684530" y="1739265"/>
            <a:ext cx="5770245" cy="3646170"/>
          </a:xfrm>
          <a:prstGeom prst="rect">
            <a:avLst/>
          </a:prstGeom>
          <a:noFill/>
          <a:ln>
            <a:noFill/>
          </a:ln>
        </p:spPr>
        <p:txBody>
          <a:bodyPr wrap="square" rtlCol="0">
            <a:spAutoFit/>
          </a:bodyPr>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第二次工业革命之后，内燃机开始出现，汽车发展由此进入了工业化进程。汽车金融是集汽车生产、流通、消费的各个环节中所涉及的资金流通。曾有分析家评论说：“如果从利润构成来看，通用汽车（GeneralMotors）目前更像是一家银行，而不是汽车制造商”，这句话生动地说明了汽车金融在汽车制造业的重要性，也显示出汽车金融服务在当今的经济环境中拥有巨大的可开发潜力。汽车产业发展初期，汽车产量少，价格高，属于奢侈品，因此，消费者的数量少，消费融资需求也不大。经销商对金融的支持需求也不大。但是，在1913年10月7日，随着第一条汽车总装生产线的发明和应用，汽车的装配速度骤然提高了近8倍。生产效率的提高、生产成本和产品价格的降低，使人们对汽车的消费需求迅猛增长。</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7" name="图片 1" descr="通用汽车公司一条自动装配线"/>
          <p:cNvPicPr>
            <a:picLocks noChangeAspect="1"/>
          </p:cNvPicPr>
          <p:nvPr>
            <p:custDataLst>
              <p:tags r:id="rId1"/>
            </p:custDataLst>
          </p:nvPr>
        </p:nvPicPr>
        <p:blipFill>
          <a:blip r:embed="rId2"/>
          <a:stretch>
            <a:fillRect/>
          </a:stretch>
        </p:blipFill>
        <p:spPr>
          <a:xfrm>
            <a:off x="6744018" y="1955483"/>
            <a:ext cx="4886325" cy="2902585"/>
          </a:xfrm>
          <a:prstGeom prst="rect">
            <a:avLst/>
          </a:prstGeom>
        </p:spPr>
      </p:pic>
      <p:sp>
        <p:nvSpPr>
          <p:cNvPr id="8" name="文本框 7"/>
          <p:cNvSpPr txBox="1"/>
          <p:nvPr/>
        </p:nvSpPr>
        <p:spPr>
          <a:xfrm>
            <a:off x="8181340" y="4907915"/>
            <a:ext cx="2011680" cy="368300"/>
          </a:xfrm>
          <a:prstGeom prst="rect">
            <a:avLst/>
          </a:prstGeom>
          <a:noFill/>
        </p:spPr>
        <p:txBody>
          <a:bodyPr wrap="none" rtlCol="0" anchor="t">
            <a:spAutoFit/>
          </a:bodyPr>
          <a:p>
            <a:pPr indent="0" algn="ctr" fontAlgn="auto">
              <a:lnSpc>
                <a:spcPct val="150000"/>
              </a:lnSpc>
              <a:defRPr/>
            </a:pPr>
            <a:r>
              <a:rPr lang="zh-CN" altLang="en-US" sz="1200" dirty="0">
                <a:solidFill>
                  <a:schemeClr val="tx1"/>
                </a:solidFill>
                <a:latin typeface="微软雅黑" panose="020B0503020204020204" charset="-122"/>
                <a:ea typeface="微软雅黑" panose="020B0503020204020204" charset="-122"/>
                <a:cs typeface="微软雅黑" panose="020B0503020204020204" charset="-122"/>
                <a:sym typeface="+mn-ea"/>
              </a:rPr>
              <a:t>通用汽车工厂的自动装配线</a:t>
            </a:r>
            <a:endParaRPr lang="zh-CN" altLang="en-US" sz="12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checkerboard(across)">
                                      <p:cBhvr>
                                        <p:cTn id="15" dur="500"/>
                                        <p:tgtEl>
                                          <p:spTgt spid="6"/>
                                        </p:tgtEl>
                                      </p:cBhvr>
                                    </p:animEffect>
                                  </p:childTnLst>
                                </p:cTn>
                              </p:par>
                              <p:par>
                                <p:cTn id="16" presetID="5" presetClass="entr" presetSubtype="1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checkerboard(across)">
                                      <p:cBhvr>
                                        <p:cTn id="18" dur="500"/>
                                        <p:tgtEl>
                                          <p:spTgt spid="7"/>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checkerboard(across)">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6" grpId="0"/>
      <p:bldP spid="8" grpId="0"/>
      <p:bldP spid="6" grpId="1"/>
      <p:bldP spid="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故事引入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3" name="TextBox 6"/>
          <p:cNvSpPr txBox="1"/>
          <p:nvPr/>
        </p:nvSpPr>
        <p:spPr>
          <a:xfrm>
            <a:off x="899160" y="1989455"/>
            <a:ext cx="5553710" cy="3646170"/>
          </a:xfrm>
          <a:prstGeom prst="rect">
            <a:avLst/>
          </a:prstGeom>
          <a:noFill/>
          <a:ln>
            <a:noFill/>
          </a:ln>
        </p:spPr>
        <p:txBody>
          <a:bodyPr wrap="square" rtlCol="0">
            <a:spAutoFit/>
          </a:bodyPr>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cs typeface="微软雅黑" panose="020B0503020204020204" charset="-122"/>
                <a:sym typeface="+mn-ea"/>
              </a:rPr>
              <a:t>通用汽车公司于1919年1月24日建立了全资子公司——通用汽车票据承兑公司，为通用汽车公司的经销商提供库存汽车融资，并帮助它们的客户获得汽车消费贷款，更便捷地购车。汽车金融业进入了初级发展阶段。专业汽车金融机构的融资模式主要以内源融资为主，因而业务规模有限，发展速度缓慢。</a:t>
            </a:r>
            <a:endParaRPr lang="zh-CN" altLang="en-US" sz="1400" dirty="0">
              <a:latin typeface="微软雅黑" panose="020B0503020204020204" charset="-122"/>
              <a:ea typeface="微软雅黑" panose="020B0503020204020204" charset="-122"/>
              <a:cs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cs typeface="微软雅黑" panose="020B0503020204020204" charset="-122"/>
                <a:sym typeface="+mn-ea"/>
              </a:rPr>
              <a:t>1938年，德国大众汽车公司成立，并推出了“KdF汽车储蓄计划”（ KdF-Wagen指的就是甲壳虫汽车）。计划参与者每周至少需要购买一张5马克的邮票贴在“KdF-Wagen存折”上，贴满后可凭存折领车。最终有33.6万人参与了该计划，筹集资金达到2.67亿马克。通过这种方式，向甲壳虫的未来消费者募集资金。这标志着汽车金融业进入了发展阶段。</a:t>
            </a: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256270" y="5012690"/>
            <a:ext cx="1859280" cy="368300"/>
          </a:xfrm>
          <a:prstGeom prst="rect">
            <a:avLst/>
          </a:prstGeom>
          <a:noFill/>
        </p:spPr>
        <p:txBody>
          <a:bodyPr wrap="none" rtlCol="0" anchor="t">
            <a:spAutoFit/>
          </a:bodyPr>
          <a:p>
            <a:pPr indent="0" algn="ctr" fontAlgn="auto">
              <a:lnSpc>
                <a:spcPct val="150000"/>
              </a:lnSpc>
              <a:defRPr/>
            </a:pPr>
            <a:r>
              <a:rPr lang="zh-CN" altLang="en-US" sz="1200" dirty="0">
                <a:latin typeface="微软雅黑" panose="020B0503020204020204" charset="-122"/>
                <a:ea typeface="微软雅黑" panose="020B0503020204020204" charset="-122"/>
                <a:cs typeface="微软雅黑" panose="020B0503020204020204" charset="-122"/>
                <a:sym typeface="+mn-ea"/>
              </a:rPr>
              <a:t>甲壳虫汽车储蓄计划存折</a:t>
            </a:r>
            <a:endParaRPr lang="zh-CN" altLang="en-US" sz="1200" dirty="0">
              <a:latin typeface="微软雅黑" panose="020B0503020204020204" charset="-122"/>
              <a:ea typeface="微软雅黑" panose="020B0503020204020204" charset="-122"/>
              <a:cs typeface="微软雅黑" panose="020B0503020204020204" charset="-122"/>
              <a:sym typeface="+mn-ea"/>
            </a:endParaRPr>
          </a:p>
        </p:txBody>
      </p:sp>
      <p:pic>
        <p:nvPicPr>
          <p:cNvPr id="5" name="图片 2" descr="E:\汽车活页教材\汽车金融资料\图素\甲壳虫汽车储蓄计划存折(1).jpg甲壳虫汽车储蓄计划存折(1)"/>
          <p:cNvPicPr>
            <a:picLocks noChangeAspect="1"/>
          </p:cNvPicPr>
          <p:nvPr/>
        </p:nvPicPr>
        <p:blipFill>
          <a:blip r:embed="rId1"/>
          <a:srcRect/>
          <a:stretch>
            <a:fillRect/>
          </a:stretch>
        </p:blipFill>
        <p:spPr>
          <a:xfrm>
            <a:off x="6825615" y="2493010"/>
            <a:ext cx="4723130" cy="23990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par>
                                <p:cTn id="19" presetID="3" presetClass="entr" presetSubtype="1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3" grpId="0"/>
      <p:bldP spid="2" grpId="0"/>
      <p:bldP spid="3" grpId="1"/>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故事引入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3" name="TextBox 6"/>
          <p:cNvSpPr txBox="1"/>
          <p:nvPr/>
        </p:nvSpPr>
        <p:spPr>
          <a:xfrm>
            <a:off x="1166495" y="1972310"/>
            <a:ext cx="6728460" cy="3322955"/>
          </a:xfrm>
          <a:prstGeom prst="rect">
            <a:avLst/>
          </a:prstGeom>
          <a:noFill/>
          <a:ln>
            <a:noFill/>
          </a:ln>
        </p:spPr>
        <p:txBody>
          <a:bodyPr wrap="square" rtlCol="0">
            <a:spAutoFit/>
          </a:bodyPr>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cs typeface="微软雅黑" panose="020B0503020204020204" charset="-122"/>
                <a:sym typeface="+mn-ea"/>
              </a:rPr>
              <a:t>自从设立了专门的汽车金融机构后，汽车制造环节和销售环节的资金得以分离，使得汽车销售空前增长。银行也开始介入这一领域，而20世纪90年代以来，由于合并重组、获利减少、坏账增加、汽车租赁残值风险上升等因素，不少银行逐渐退出这一市场，甚至包括花旗、美洲银行这样的世界性大银行，也基本退出或收缩了汽车金融业务，汽车金融公司在这一市场的主体地位进一步得到增强。</a:t>
            </a:r>
            <a:endParaRPr lang="zh-CN" altLang="en-US" sz="1400" dirty="0">
              <a:latin typeface="微软雅黑" panose="020B0503020204020204" charset="-122"/>
              <a:ea typeface="微软雅黑" panose="020B0503020204020204" charset="-122"/>
              <a:cs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cs typeface="微软雅黑" panose="020B0503020204020204" charset="-122"/>
                <a:sym typeface="+mn-ea"/>
              </a:rPr>
              <a:t>汽车金融服务的业务也得到了进一步的扩展。汽车金融的业务范围从普通的信贷类金融产品，逐步扩大到了对消费者的投资、理财、保险以及汽车制造商和经销商的资本运作等。金融资本开始逐步融入汽车产业的生产、销售和消费等各个环节。20世纪90年代以来，国际汽车金融业发展进入了高级阶段，完成了同汽车产业资本的融合，汽车金融体系成为国家金融体系的重要组成部分。</a:t>
            </a: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pic>
        <p:nvPicPr>
          <p:cNvPr id="5" name="图片 4" descr="40c47be36e98648b6f5de2ed5d0f4475"/>
          <p:cNvPicPr>
            <a:picLocks noChangeAspect="1"/>
          </p:cNvPicPr>
          <p:nvPr/>
        </p:nvPicPr>
        <p:blipFill>
          <a:blip r:embed="rId1"/>
          <a:stretch>
            <a:fillRect/>
          </a:stretch>
        </p:blipFill>
        <p:spPr>
          <a:xfrm>
            <a:off x="8082280" y="2133600"/>
            <a:ext cx="3001010" cy="30010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3" grpId="0"/>
      <p:bldP spid="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学习准备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784625" y="4244580"/>
            <a:ext cx="2827655"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STUDY PREPARATION</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03</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tags/tag1.xml><?xml version="1.0" encoding="utf-8"?>
<p:tagLst xmlns:p="http://schemas.openxmlformats.org/presentationml/2006/main">
  <p:tag name="KSO_WM_UNIT_PLACING_PICTURE_USER_VIEWPORT" val="{&quot;height&quot;:4571,&quot;width&quot;:7695}"/>
</p:tagLst>
</file>

<file path=ppt/tags/tag10.xml><?xml version="1.0" encoding="utf-8"?>
<p:tagLst xmlns:p="http://schemas.openxmlformats.org/presentationml/2006/main">
  <p:tag name="MH" val="20151121192522"/>
  <p:tag name="MH_LIBRARY" val="GRAPHIC"/>
  <p:tag name="MH_TYPE" val="Other"/>
  <p:tag name="MH_ORDER" val="2"/>
</p:tagLst>
</file>

<file path=ppt/tags/tag11.xml><?xml version="1.0" encoding="utf-8"?>
<p:tagLst xmlns:p="http://schemas.openxmlformats.org/presentationml/2006/main">
  <p:tag name="MH" val="20151121191650"/>
  <p:tag name="MH_LIBRARY" val="GRAPHIC"/>
  <p:tag name="MH_TYPE" val="SubTitle"/>
  <p:tag name="MH_ORDER" val="4"/>
</p:tagLst>
</file>

<file path=ppt/tags/tag12.xml><?xml version="1.0" encoding="utf-8"?>
<p:tagLst xmlns:p="http://schemas.openxmlformats.org/presentationml/2006/main">
  <p:tag name="MH" val="20151121192522"/>
  <p:tag name="MH_LIBRARY" val="GRAPHIC"/>
  <p:tag name="MH_TYPE" val="Other"/>
  <p:tag name="MH_ORDER" val="4"/>
</p:tagLst>
</file>

<file path=ppt/tags/tag13.xml><?xml version="1.0" encoding="utf-8"?>
<p:tagLst xmlns:p="http://schemas.openxmlformats.org/presentationml/2006/main">
  <p:tag name="MH" val="20151121192522"/>
  <p:tag name="MH_LIBRARY" val="GRAPHIC"/>
  <p:tag name="MH_TYPE" val="Other"/>
  <p:tag name="MH_ORDER" val="5"/>
</p:tagLst>
</file>

<file path=ppt/tags/tag14.xml><?xml version="1.0" encoding="utf-8"?>
<p:tagLst xmlns:p="http://schemas.openxmlformats.org/presentationml/2006/main">
  <p:tag name="MH" val="20151121191650"/>
  <p:tag name="MH_LIBRARY" val="GRAPHIC"/>
  <p:tag name="MH_TYPE" val="SubTitle"/>
  <p:tag name="MH_ORDER" val="4"/>
</p:tagLst>
</file>

<file path=ppt/tags/tag15.xml><?xml version="1.0" encoding="utf-8"?>
<p:tagLst xmlns:p="http://schemas.openxmlformats.org/presentationml/2006/main">
  <p:tag name="MH" val="20151121192522"/>
  <p:tag name="MH_LIBRARY" val="GRAPHIC"/>
  <p:tag name="MH_TYPE" val="Other"/>
  <p:tag name="MH_ORDER" val="7"/>
</p:tagLst>
</file>

<file path=ppt/tags/tag16.xml><?xml version="1.0" encoding="utf-8"?>
<p:tagLst xmlns:p="http://schemas.openxmlformats.org/presentationml/2006/main">
  <p:tag name="MH" val="20151121192522"/>
  <p:tag name="MH_LIBRARY" val="GRAPHIC"/>
  <p:tag name="MH_TYPE" val="Other"/>
  <p:tag name="MH_ORDER" val="8"/>
</p:tagLst>
</file>

<file path=ppt/tags/tag17.xml><?xml version="1.0" encoding="utf-8"?>
<p:tagLst xmlns:p="http://schemas.openxmlformats.org/presentationml/2006/main">
  <p:tag name="MH" val="20151121191650"/>
  <p:tag name="MH_LIBRARY" val="GRAPHIC"/>
  <p:tag name="MH_TYPE" val="SubTitle"/>
  <p:tag name="MH_ORDER" val="4"/>
</p:tagLst>
</file>

<file path=ppt/tags/tag18.xml><?xml version="1.0" encoding="utf-8"?>
<p:tagLst xmlns:p="http://schemas.openxmlformats.org/presentationml/2006/main">
  <p:tag name="COMMONDATA" val="eyJoZGlkIjoiMWRjMmE5ZjQ2ODQ1MTc2YmI3NTBmNjllOWYwMWYwNDcifQ=="/>
  <p:tag name="commondata" val="eyJoZGlkIjoiYzc3ZmJlZmQ1MjM0NDJlMjBiYjEyZjk4M2QxZTFjODEifQ=="/>
</p:tagLst>
</file>

<file path=ppt/tags/tag2.xml><?xml version="1.0" encoding="utf-8"?>
<p:tagLst xmlns:p="http://schemas.openxmlformats.org/presentationml/2006/main">
  <p:tag name="MH" val="20151107164156"/>
  <p:tag name="MH_LIBRARY" val="GRAPHIC"/>
  <p:tag name="MH_TYPE" val="SubTitle"/>
  <p:tag name="MH_ORDER" val="1"/>
</p:tagLst>
</file>

<file path=ppt/tags/tag3.xml><?xml version="1.0" encoding="utf-8"?>
<p:tagLst xmlns:p="http://schemas.openxmlformats.org/presentationml/2006/main">
  <p:tag name="MH" val="20151107164156"/>
  <p:tag name="MH_LIBRARY" val="GRAPHIC"/>
  <p:tag name="MH_TYPE" val="SubTitle"/>
  <p:tag name="MH_ORDER" val="2"/>
</p:tagLst>
</file>

<file path=ppt/tags/tag4.xml><?xml version="1.0" encoding="utf-8"?>
<p:tagLst xmlns:p="http://schemas.openxmlformats.org/presentationml/2006/main">
  <p:tag name="MH" val="20151107164156"/>
  <p:tag name="MH_LIBRARY" val="GRAPHIC"/>
  <p:tag name="MH_TYPE" val="Text"/>
  <p:tag name="MH_ORDER" val="2"/>
</p:tagLst>
</file>

<file path=ppt/tags/tag5.xml><?xml version="1.0" encoding="utf-8"?>
<p:tagLst xmlns:p="http://schemas.openxmlformats.org/presentationml/2006/main">
  <p:tag name="MH" val="20151107164156"/>
  <p:tag name="MH_LIBRARY" val="GRAPHIC"/>
  <p:tag name="MH_TYPE" val="SubTitle"/>
  <p:tag name="MH_ORDER" val="3"/>
</p:tagLst>
</file>

<file path=ppt/tags/tag6.xml><?xml version="1.0" encoding="utf-8"?>
<p:tagLst xmlns:p="http://schemas.openxmlformats.org/presentationml/2006/main">
  <p:tag name="MH" val="20151107164156"/>
  <p:tag name="MH_LIBRARY" val="GRAPHIC"/>
  <p:tag name="MH_TYPE" val="Text"/>
  <p:tag name="MH_ORDER" val="3"/>
</p:tagLst>
</file>

<file path=ppt/tags/tag7.xml><?xml version="1.0" encoding="utf-8"?>
<p:tagLst xmlns:p="http://schemas.openxmlformats.org/presentationml/2006/main">
  <p:tag name="MH" val="20151107164156"/>
  <p:tag name="MH_LIBRARY" val="GRAPHIC"/>
  <p:tag name="MH_TYPE" val="Text"/>
  <p:tag name="MH_ORDER" val="2"/>
</p:tagLst>
</file>

<file path=ppt/tags/tag8.xml><?xml version="1.0" encoding="utf-8"?>
<p:tagLst xmlns:p="http://schemas.openxmlformats.org/presentationml/2006/main">
  <p:tag name="MH" val="20151107164156"/>
  <p:tag name="MH_LIBRARY" val="GRAPHIC"/>
  <p:tag name="MH_TYPE" val="Other"/>
  <p:tag name="MH_ORDER" val="1"/>
</p:tagLst>
</file>

<file path=ppt/tags/tag9.xml><?xml version="1.0" encoding="utf-8"?>
<p:tagLst xmlns:p="http://schemas.openxmlformats.org/presentationml/2006/main">
  <p:tag name="MH" val="20151121192522"/>
  <p:tag name="MH_LIBRARY" val="GRAPHIC"/>
  <p:tag name="MH_TYPE" val="Other"/>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4875</Words>
  <Application>WPS 演示</Application>
  <PresentationFormat>宽屏</PresentationFormat>
  <Paragraphs>322</Paragraphs>
  <Slides>24</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24</vt:i4>
      </vt:variant>
    </vt:vector>
  </HeadingPairs>
  <TitlesOfParts>
    <vt:vector size="40" baseType="lpstr">
      <vt:lpstr>Arial</vt:lpstr>
      <vt:lpstr>宋体</vt:lpstr>
      <vt:lpstr>Wingdings</vt:lpstr>
      <vt:lpstr>思源黑体 CN Light</vt:lpstr>
      <vt:lpstr>黑体</vt:lpstr>
      <vt:lpstr>方正粗黑宋简体</vt:lpstr>
      <vt:lpstr>微软雅黑</vt:lpstr>
      <vt:lpstr>思源黑体 CN Regular</vt:lpstr>
      <vt:lpstr>思源宋体 CN Medium</vt:lpstr>
      <vt:lpstr>Calibri</vt:lpstr>
      <vt:lpstr>Arial Unicode MS</vt:lpstr>
      <vt:lpstr>字魂59号-创粗黑</vt:lpstr>
      <vt:lpstr>思源宋体 CN Heavy</vt:lpstr>
      <vt:lpstr>等线</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 晓静</dc:creator>
  <cp:lastModifiedBy>香樟树</cp:lastModifiedBy>
  <cp:revision>238</cp:revision>
  <dcterms:created xsi:type="dcterms:W3CDTF">2022-01-06T03:07:00Z</dcterms:created>
  <dcterms:modified xsi:type="dcterms:W3CDTF">2024-06-18T04:44:15Z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3773BE81EC5346D08F6EF6C97C55620B</vt:lpwstr>
  </property>
</Properties>
</file>