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fonts/font1.fntdata" ContentType="application/x-fontdata"/>
  <Override PartName="/ppt/fonts/font2.fntdata" ContentType="application/x-fontdata"/>
  <Override PartName="/ppt/fonts/font3.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3"/>
  </p:sldMasterIdLst>
  <p:notesMasterIdLst>
    <p:notesMasterId r:id="rId6"/>
  </p:notesMasterIdLst>
  <p:sldIdLst>
    <p:sldId id="256" r:id="rId4"/>
    <p:sldId id="478" r:id="rId5"/>
    <p:sldId id="481" r:id="rId7"/>
    <p:sldId id="470" r:id="rId8"/>
    <p:sldId id="487" r:id="rId9"/>
    <p:sldId id="579" r:id="rId10"/>
    <p:sldId id="582" r:id="rId11"/>
    <p:sldId id="584" r:id="rId12"/>
    <p:sldId id="586" r:id="rId13"/>
    <p:sldId id="592" r:id="rId14"/>
    <p:sldId id="593" r:id="rId15"/>
    <p:sldId id="594" r:id="rId16"/>
    <p:sldId id="588" r:id="rId17"/>
    <p:sldId id="595" r:id="rId18"/>
    <p:sldId id="596" r:id="rId19"/>
    <p:sldId id="589" r:id="rId20"/>
    <p:sldId id="538" r:id="rId21"/>
    <p:sldId id="600" r:id="rId22"/>
    <p:sldId id="601" r:id="rId23"/>
    <p:sldId id="602" r:id="rId24"/>
    <p:sldId id="549" r:id="rId25"/>
    <p:sldId id="591" r:id="rId26"/>
    <p:sldId id="552" r:id="rId27"/>
    <p:sldId id="553" r:id="rId28"/>
    <p:sldId id="554" r:id="rId29"/>
    <p:sldId id="496" r:id="rId30"/>
  </p:sldIdLst>
  <p:sldSz cx="12192000" cy="6858000"/>
  <p:notesSz cx="6858000" cy="9144000"/>
  <p:embeddedFontLst>
    <p:embeddedFont>
      <p:font typeface="方正粗黑宋简体" panose="02000000000000000000" charset="-122"/>
      <p:regular r:id="rId34"/>
    </p:embeddedFont>
    <p:embeddedFont>
      <p:font typeface="微软雅黑" panose="020B0503020204020204" charset="-122"/>
      <p:regular r:id="rId35"/>
    </p:embeddedFont>
    <p:embeddedFont>
      <p:font typeface="等线" panose="02010600030101010101" charset="-122"/>
      <p:regular r:id="rId36"/>
    </p:embeddedFont>
  </p:embeddedFontLst>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16"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7D31"/>
    <a:srgbClr val="F4B183"/>
    <a:srgbClr val="C00000"/>
    <a:srgbClr val="046EA2"/>
    <a:srgbClr val="033E6A"/>
    <a:srgbClr val="86D1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41" d="100"/>
          <a:sy n="41" d="100"/>
        </p:scale>
        <p:origin x="1628" y="604"/>
      </p:cViewPr>
      <p:guideLst>
        <p:guide orient="horz" pos="2216"/>
        <p:guide pos="3840"/>
      </p:guideLst>
    </p:cSldViewPr>
  </p:slideViewPr>
  <p:notesTextViewPr>
    <p:cViewPr>
      <p:scale>
        <a:sx n="1" d="1"/>
        <a:sy n="1" d="1"/>
      </p:scale>
      <p:origin x="0" y="0"/>
    </p:cViewPr>
  </p:notesTextViewPr>
  <p:sorterViewPr>
    <p:cViewPr>
      <p:scale>
        <a:sx n="32" d="100"/>
        <a:sy n="32"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7" Type="http://schemas.openxmlformats.org/officeDocument/2006/relationships/tags" Target="tags/tag6.xml"/><Relationship Id="rId36" Type="http://schemas.openxmlformats.org/officeDocument/2006/relationships/font" Target="fonts/font3.fntdata"/><Relationship Id="rId35" Type="http://schemas.openxmlformats.org/officeDocument/2006/relationships/font" Target="fonts/font2.fntdata"/><Relationship Id="rId34" Type="http://schemas.openxmlformats.org/officeDocument/2006/relationships/font" Target="fonts/font1.fntdata"/><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Workbook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c:explosion val="0"/>
          <c:dPt>
            <c:idx val="0"/>
            <c:bubble3D val="0"/>
            <c:spPr>
              <a:solidFill>
                <a:schemeClr val="accent2"/>
              </a:solidFill>
              <a:ln w="19050">
                <a:solidFill>
                  <a:schemeClr val="lt1"/>
                </a:solidFill>
              </a:ln>
              <a:effectLst/>
            </c:spPr>
          </c:dPt>
          <c:dPt>
            <c:idx val="1"/>
            <c:bubble3D val="0"/>
            <c:spPr>
              <a:solidFill>
                <a:schemeClr val="accent2">
                  <a:lumMod val="20000"/>
                  <a:lumOff val="80000"/>
                </a:schemeClr>
              </a:solidFill>
              <a:ln w="19050">
                <a:solidFill>
                  <a:schemeClr val="lt1"/>
                </a:solidFill>
              </a:ln>
              <a:effectLst/>
            </c:spPr>
          </c:dPt>
          <c:dPt>
            <c:idx val="2"/>
            <c:bubble3D val="0"/>
            <c:spPr>
              <a:solidFill>
                <a:schemeClr val="accent2">
                  <a:lumMod val="40000"/>
                  <a:lumOff val="60000"/>
                </a:schemeClr>
              </a:solidFill>
              <a:ln w="19050">
                <a:solidFill>
                  <a:schemeClr val="lt1"/>
                </a:solidFill>
              </a:ln>
              <a:effectLst/>
            </c:spPr>
          </c:dPt>
          <c:dPt>
            <c:idx val="3"/>
            <c:bubble3D val="0"/>
            <c:spPr>
              <a:solidFill>
                <a:schemeClr val="accent2">
                  <a:lumMod val="60000"/>
                  <a:lumOff val="40000"/>
                </a:schemeClr>
              </a:solidFill>
              <a:ln w="19050">
                <a:solidFill>
                  <a:schemeClr val="lt1"/>
                </a:solidFill>
              </a:ln>
              <a:effectLst/>
            </c:spPr>
          </c:dPt>
          <c:dLbls>
            <c:delete val="1"/>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c:v>
                </c:pt>
                <c:pt idx="1">
                  <c:v>3.2</c:v>
                </c:pt>
                <c:pt idx="2">
                  <c:v>1.4</c:v>
                </c:pt>
                <c:pt idx="3">
                  <c:v>1.2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c:explosion val="0"/>
          <c:dPt>
            <c:idx val="0"/>
            <c:bubble3D val="0"/>
            <c:spPr>
              <a:solidFill>
                <a:schemeClr val="accent2"/>
              </a:solidFill>
              <a:ln w="19050">
                <a:solidFill>
                  <a:schemeClr val="lt1"/>
                </a:solidFill>
              </a:ln>
              <a:effectLst/>
            </c:spPr>
          </c:dPt>
          <c:dPt>
            <c:idx val="1"/>
            <c:bubble3D val="0"/>
            <c:spPr>
              <a:solidFill>
                <a:schemeClr val="accent2">
                  <a:lumMod val="20000"/>
                  <a:lumOff val="80000"/>
                </a:schemeClr>
              </a:solidFill>
              <a:ln w="19050">
                <a:solidFill>
                  <a:schemeClr val="lt1"/>
                </a:solidFill>
              </a:ln>
              <a:effectLst/>
            </c:spPr>
          </c:dPt>
          <c:dPt>
            <c:idx val="2"/>
            <c:bubble3D val="0"/>
            <c:spPr>
              <a:solidFill>
                <a:schemeClr val="accent2">
                  <a:lumMod val="40000"/>
                  <a:lumOff val="60000"/>
                </a:schemeClr>
              </a:solidFill>
              <a:ln w="19050">
                <a:solidFill>
                  <a:schemeClr val="lt1"/>
                </a:solidFill>
              </a:ln>
              <a:effectLst/>
            </c:spPr>
          </c:dPt>
          <c:dPt>
            <c:idx val="3"/>
            <c:bubble3D val="0"/>
            <c:spPr>
              <a:solidFill>
                <a:schemeClr val="accent2">
                  <a:lumMod val="60000"/>
                  <a:lumOff val="40000"/>
                </a:schemeClr>
              </a:solidFill>
              <a:ln w="19050">
                <a:solidFill>
                  <a:schemeClr val="lt1"/>
                </a:solidFill>
              </a:ln>
              <a:effectLst/>
            </c:spPr>
          </c:dPt>
          <c:dLbls>
            <c:delete val="1"/>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c:v>
                </c:pt>
                <c:pt idx="1">
                  <c:v>3.2</c:v>
                </c:pt>
                <c:pt idx="2">
                  <c:v>1.4</c:v>
                </c:pt>
                <c:pt idx="3">
                  <c:v>1.2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c:explosion val="0"/>
          <c:dPt>
            <c:idx val="0"/>
            <c:bubble3D val="0"/>
            <c:spPr>
              <a:solidFill>
                <a:schemeClr val="accent2"/>
              </a:solidFill>
              <a:ln w="19050">
                <a:solidFill>
                  <a:schemeClr val="lt1"/>
                </a:solidFill>
              </a:ln>
              <a:effectLst/>
            </c:spPr>
          </c:dPt>
          <c:dPt>
            <c:idx val="1"/>
            <c:bubble3D val="0"/>
            <c:spPr>
              <a:solidFill>
                <a:schemeClr val="accent2">
                  <a:lumMod val="20000"/>
                  <a:lumOff val="80000"/>
                </a:schemeClr>
              </a:solidFill>
              <a:ln w="19050">
                <a:solidFill>
                  <a:schemeClr val="lt1"/>
                </a:solidFill>
              </a:ln>
              <a:effectLst/>
            </c:spPr>
          </c:dPt>
          <c:dPt>
            <c:idx val="2"/>
            <c:bubble3D val="0"/>
            <c:spPr>
              <a:solidFill>
                <a:schemeClr val="accent2">
                  <a:lumMod val="40000"/>
                  <a:lumOff val="60000"/>
                </a:schemeClr>
              </a:solidFill>
              <a:ln w="19050">
                <a:solidFill>
                  <a:schemeClr val="lt1"/>
                </a:solidFill>
              </a:ln>
              <a:effectLst/>
            </c:spPr>
          </c:dPt>
          <c:dPt>
            <c:idx val="3"/>
            <c:bubble3D val="0"/>
            <c:spPr>
              <a:solidFill>
                <a:schemeClr val="accent2">
                  <a:lumMod val="60000"/>
                  <a:lumOff val="40000"/>
                </a:schemeClr>
              </a:solidFill>
              <a:ln w="19050">
                <a:solidFill>
                  <a:schemeClr val="lt1"/>
                </a:solidFill>
              </a:ln>
              <a:effectLst/>
            </c:spPr>
          </c:dPt>
          <c:dLbls>
            <c:delete val="1"/>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c:v>
                </c:pt>
                <c:pt idx="1">
                  <c:v>3.2</c:v>
                </c:pt>
                <c:pt idx="2">
                  <c:v>1.4</c:v>
                </c:pt>
                <c:pt idx="3">
                  <c:v>1.2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思源黑体 CN Light" panose="020B0300000000000000" pitchFamily="34" charset="-122"/>
                <a:ea typeface="思源黑体 CN Light" panose="020B0300000000000000"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思源黑体 CN Light" panose="020B0300000000000000" pitchFamily="34" charset="-122"/>
                <a:ea typeface="思源黑体 CN Light" panose="020B0300000000000000" pitchFamily="34" charset="-122"/>
              </a:defRPr>
            </a:lvl1pPr>
          </a:lstStyle>
          <a:p>
            <a:fld id="{F3A10C64-83F0-48CF-8FE3-0F81FAF67178}"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思源黑体 CN Light" panose="020B0300000000000000" pitchFamily="34" charset="-122"/>
                <a:ea typeface="思源黑体 CN Light" panose="020B0300000000000000"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思源黑体 CN Light" panose="020B0300000000000000" pitchFamily="34" charset="-122"/>
                <a:ea typeface="思源黑体 CN Light" panose="020B0300000000000000" pitchFamily="34" charset="-122"/>
              </a:defRPr>
            </a:lvl1pPr>
          </a:lstStyle>
          <a:p>
            <a:fld id="{28AD01E3-C28A-40DC-AEF7-F757DE35034A}"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1pPr>
    <a:lvl2pPr marL="45720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2pPr>
    <a:lvl3pPr marL="91440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3pPr>
    <a:lvl4pPr marL="137160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4pPr>
    <a:lvl5pPr marL="182880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1_内容与标题">
    <p:spTree>
      <p:nvGrpSpPr>
        <p:cNvPr id="1" name=""/>
        <p:cNvGrpSpPr/>
        <p:nvPr/>
      </p:nvGrpSpPr>
      <p:grpSpPr>
        <a:xfrm>
          <a:off x="0" y="0"/>
          <a:ext cx="0" cy="0"/>
          <a:chOff x="0" y="0"/>
          <a:chExt cx="0" cy="0"/>
        </a:xfrm>
      </p:grpSpPr>
    </p:spTree>
  </p:cSld>
  <p:clrMapOvr>
    <a:masterClrMapping/>
  </p:clrMapOvr>
  <p:transition spd="slow">
    <p:cover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accent2">
                <a:lumMod val="20000"/>
                <a:lumOff val="80000"/>
                <a:alpha val="80000"/>
              </a:schemeClr>
            </a:gs>
            <a:gs pos="0">
              <a:schemeClr val="bg1"/>
            </a:gs>
          </a:gsLst>
          <a:lin ang="2700000" scaled="1"/>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fld id="{F4715C01-B7B3-48FF-96BD-CF3468EFFF7E}"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fld id="{CA1677E9-DC4E-4BC1-8958-430635127205}"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思源黑体 CN Light" panose="020B0300000000000000" pitchFamily="34" charset="-122"/>
          <a:ea typeface="思源黑体 CN Light" panose="020B03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Light" panose="020B0300000000000000" pitchFamily="34" charset="-122"/>
          <a:ea typeface="思源黑体 CN Light" panose="020B03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Light" panose="020B0300000000000000" pitchFamily="34" charset="-122"/>
          <a:ea typeface="思源黑体 CN Light" panose="020B03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Light" panose="020B0300000000000000" pitchFamily="34" charset="-122"/>
          <a:ea typeface="思源黑体 CN Light" panose="020B03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Light" panose="020B0300000000000000" pitchFamily="34" charset="-122"/>
          <a:ea typeface="思源黑体 CN Light" panose="020B03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Light" panose="020B0300000000000000" pitchFamily="34" charset="-122"/>
          <a:ea typeface="思源黑体 CN Light" panose="020B03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accent2">
                <a:lumMod val="20000"/>
                <a:lumOff val="80000"/>
                <a:alpha val="80000"/>
              </a:schemeClr>
            </a:gs>
            <a:gs pos="0">
              <a:schemeClr val="bg1"/>
            </a:gs>
          </a:gsLst>
          <a:lin ang="2700000" scaled="1"/>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fld id="{F4715C01-B7B3-48FF-96BD-CF3468EFFF7E}"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fld id="{CA1677E9-DC4E-4BC1-8958-430635127205}"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思源黑体 CN Light" panose="020B0300000000000000" pitchFamily="34" charset="-122"/>
          <a:ea typeface="思源黑体 CN Light" panose="020B03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Light" panose="020B0300000000000000" pitchFamily="34" charset="-122"/>
          <a:ea typeface="思源黑体 CN Light" panose="020B03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Light" panose="020B0300000000000000" pitchFamily="34" charset="-122"/>
          <a:ea typeface="思源黑体 CN Light" panose="020B03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Light" panose="020B0300000000000000" pitchFamily="34" charset="-122"/>
          <a:ea typeface="思源黑体 CN Light" panose="020B03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Light" panose="020B0300000000000000" pitchFamily="34" charset="-122"/>
          <a:ea typeface="思源黑体 CN Light" panose="020B03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Light" panose="020B0300000000000000" pitchFamily="34" charset="-122"/>
          <a:ea typeface="思源黑体 CN Light" panose="020B03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chart" Target="../charts/chart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chart" Target="../charts/chart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7.xml"/><Relationship Id="rId2" Type="http://schemas.openxmlformats.org/officeDocument/2006/relationships/tags" Target="../tags/tag5.xml"/><Relationship Id="rId1" Type="http://schemas.openxmlformats.org/officeDocument/2006/relationships/tags" Target="../tags/tag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xml"/><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152621" y="2"/>
            <a:ext cx="13975032" cy="6857998"/>
            <a:chOff x="-152621" y="2"/>
            <a:chExt cx="13975032" cy="6857998"/>
          </a:xfrm>
        </p:grpSpPr>
        <p:sp>
          <p:nvSpPr>
            <p:cNvPr id="39" name="任意多边形: 形状 38"/>
            <p:cNvSpPr/>
            <p:nvPr/>
          </p:nvSpPr>
          <p:spPr>
            <a:xfrm>
              <a:off x="161581" y="2"/>
              <a:ext cx="13660830" cy="6857998"/>
            </a:xfrm>
            <a:custGeom>
              <a:avLst/>
              <a:gdLst>
                <a:gd name="connsiteX0" fmla="*/ 188788 w 13660830"/>
                <a:gd name="connsiteY0" fmla="*/ 0 h 6857998"/>
                <a:gd name="connsiteX1" fmla="*/ 1034702 w 13660830"/>
                <a:gd name="connsiteY1" fmla="*/ 0 h 6857998"/>
                <a:gd name="connsiteX2" fmla="*/ 1059499 w 13660830"/>
                <a:gd name="connsiteY2" fmla="*/ 326093 h 6857998"/>
                <a:gd name="connsiteX3" fmla="*/ 8016603 w 13660830"/>
                <a:gd name="connsiteY3" fmla="*/ 6604287 h 6857998"/>
                <a:gd name="connsiteX4" fmla="*/ 13412904 w 13660830"/>
                <a:gd name="connsiteY4" fmla="*/ 4059410 h 6857998"/>
                <a:gd name="connsiteX5" fmla="*/ 13660830 w 13660830"/>
                <a:gd name="connsiteY5" fmla="*/ 3727862 h 6857998"/>
                <a:gd name="connsiteX6" fmla="*/ 13562073 w 13660830"/>
                <a:gd name="connsiteY6" fmla="*/ 4019730 h 6857998"/>
                <a:gd name="connsiteX7" fmla="*/ 11848382 w 13660830"/>
                <a:gd name="connsiteY7" fmla="*/ 6648359 h 6857998"/>
                <a:gd name="connsiteX8" fmla="*/ 11614239 w 13660830"/>
                <a:gd name="connsiteY8" fmla="*/ 6857998 h 6857998"/>
                <a:gd name="connsiteX9" fmla="*/ 2367636 w 13660830"/>
                <a:gd name="connsiteY9" fmla="*/ 6857998 h 6857998"/>
                <a:gd name="connsiteX10" fmla="*/ 2291133 w 13660830"/>
                <a:gd name="connsiteY10" fmla="*/ 6791730 h 6857998"/>
                <a:gd name="connsiteX11" fmla="*/ 0 w 13660830"/>
                <a:gd name="connsiteY11" fmla="*/ 1615229 h 6857998"/>
                <a:gd name="connsiteX12" fmla="*/ 179075 w 13660830"/>
                <a:gd name="connsiteY12" fmla="*/ 3590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60830" h="6857998">
                  <a:moveTo>
                    <a:pt x="188788" y="0"/>
                  </a:moveTo>
                  <a:lnTo>
                    <a:pt x="1034702" y="0"/>
                  </a:lnTo>
                  <a:lnTo>
                    <a:pt x="1059499" y="326093"/>
                  </a:lnTo>
                  <a:cubicBezTo>
                    <a:pt x="1417621" y="3852461"/>
                    <a:pt x="4395750" y="6604287"/>
                    <a:pt x="8016603" y="6604287"/>
                  </a:cubicBezTo>
                  <a:cubicBezTo>
                    <a:pt x="10189115" y="6604287"/>
                    <a:pt x="12130246" y="5613631"/>
                    <a:pt x="13412904" y="4059410"/>
                  </a:cubicBezTo>
                  <a:lnTo>
                    <a:pt x="13660830" y="3727862"/>
                  </a:lnTo>
                  <a:lnTo>
                    <a:pt x="13562073" y="4019730"/>
                  </a:lnTo>
                  <a:cubicBezTo>
                    <a:pt x="13194407" y="5023875"/>
                    <a:pt x="12603062" y="5920199"/>
                    <a:pt x="11848382" y="6648359"/>
                  </a:cubicBezTo>
                  <a:lnTo>
                    <a:pt x="11614239" y="6857998"/>
                  </a:lnTo>
                  <a:lnTo>
                    <a:pt x="2367636" y="6857998"/>
                  </a:lnTo>
                  <a:lnTo>
                    <a:pt x="2291133" y="6791730"/>
                  </a:lnTo>
                  <a:cubicBezTo>
                    <a:pt x="883642" y="5512477"/>
                    <a:pt x="0" y="3667046"/>
                    <a:pt x="0" y="1615229"/>
                  </a:cubicBezTo>
                  <a:cubicBezTo>
                    <a:pt x="0" y="1072102"/>
                    <a:pt x="61916" y="543435"/>
                    <a:pt x="179075" y="35903"/>
                  </a:cubicBez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34" name="任意多边形: 形状 33"/>
            <p:cNvSpPr/>
            <p:nvPr/>
          </p:nvSpPr>
          <p:spPr>
            <a:xfrm>
              <a:off x="4480" y="2"/>
              <a:ext cx="13660830" cy="6857998"/>
            </a:xfrm>
            <a:custGeom>
              <a:avLst/>
              <a:gdLst>
                <a:gd name="connsiteX0" fmla="*/ 188788 w 13660830"/>
                <a:gd name="connsiteY0" fmla="*/ 0 h 6857998"/>
                <a:gd name="connsiteX1" fmla="*/ 1034702 w 13660830"/>
                <a:gd name="connsiteY1" fmla="*/ 0 h 6857998"/>
                <a:gd name="connsiteX2" fmla="*/ 1059499 w 13660830"/>
                <a:gd name="connsiteY2" fmla="*/ 326093 h 6857998"/>
                <a:gd name="connsiteX3" fmla="*/ 8016603 w 13660830"/>
                <a:gd name="connsiteY3" fmla="*/ 6604287 h 6857998"/>
                <a:gd name="connsiteX4" fmla="*/ 13412904 w 13660830"/>
                <a:gd name="connsiteY4" fmla="*/ 4059410 h 6857998"/>
                <a:gd name="connsiteX5" fmla="*/ 13660830 w 13660830"/>
                <a:gd name="connsiteY5" fmla="*/ 3727862 h 6857998"/>
                <a:gd name="connsiteX6" fmla="*/ 13562073 w 13660830"/>
                <a:gd name="connsiteY6" fmla="*/ 4019730 h 6857998"/>
                <a:gd name="connsiteX7" fmla="*/ 11848382 w 13660830"/>
                <a:gd name="connsiteY7" fmla="*/ 6648359 h 6857998"/>
                <a:gd name="connsiteX8" fmla="*/ 11614239 w 13660830"/>
                <a:gd name="connsiteY8" fmla="*/ 6857998 h 6857998"/>
                <a:gd name="connsiteX9" fmla="*/ 2367636 w 13660830"/>
                <a:gd name="connsiteY9" fmla="*/ 6857998 h 6857998"/>
                <a:gd name="connsiteX10" fmla="*/ 2291133 w 13660830"/>
                <a:gd name="connsiteY10" fmla="*/ 6791730 h 6857998"/>
                <a:gd name="connsiteX11" fmla="*/ 0 w 13660830"/>
                <a:gd name="connsiteY11" fmla="*/ 1615229 h 6857998"/>
                <a:gd name="connsiteX12" fmla="*/ 179075 w 13660830"/>
                <a:gd name="connsiteY12" fmla="*/ 3590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60830" h="6857998">
                  <a:moveTo>
                    <a:pt x="188788" y="0"/>
                  </a:moveTo>
                  <a:lnTo>
                    <a:pt x="1034702" y="0"/>
                  </a:lnTo>
                  <a:lnTo>
                    <a:pt x="1059499" y="326093"/>
                  </a:lnTo>
                  <a:cubicBezTo>
                    <a:pt x="1417621" y="3852461"/>
                    <a:pt x="4395750" y="6604287"/>
                    <a:pt x="8016603" y="6604287"/>
                  </a:cubicBezTo>
                  <a:cubicBezTo>
                    <a:pt x="10189115" y="6604287"/>
                    <a:pt x="12130246" y="5613631"/>
                    <a:pt x="13412904" y="4059410"/>
                  </a:cubicBezTo>
                  <a:lnTo>
                    <a:pt x="13660830" y="3727862"/>
                  </a:lnTo>
                  <a:lnTo>
                    <a:pt x="13562073" y="4019730"/>
                  </a:lnTo>
                  <a:cubicBezTo>
                    <a:pt x="13194407" y="5023875"/>
                    <a:pt x="12603062" y="5920199"/>
                    <a:pt x="11848382" y="6648359"/>
                  </a:cubicBezTo>
                  <a:lnTo>
                    <a:pt x="11614239" y="6857998"/>
                  </a:lnTo>
                  <a:lnTo>
                    <a:pt x="2367636" y="6857998"/>
                  </a:lnTo>
                  <a:lnTo>
                    <a:pt x="2291133" y="6791730"/>
                  </a:lnTo>
                  <a:cubicBezTo>
                    <a:pt x="883642" y="5512477"/>
                    <a:pt x="0" y="3667046"/>
                    <a:pt x="0" y="1615229"/>
                  </a:cubicBezTo>
                  <a:cubicBezTo>
                    <a:pt x="0" y="1072102"/>
                    <a:pt x="61916" y="543435"/>
                    <a:pt x="179075" y="35903"/>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35" name="任意多边形: 形状 34"/>
            <p:cNvSpPr/>
            <p:nvPr/>
          </p:nvSpPr>
          <p:spPr>
            <a:xfrm>
              <a:off x="-152621" y="2"/>
              <a:ext cx="13660830" cy="6857998"/>
            </a:xfrm>
            <a:custGeom>
              <a:avLst/>
              <a:gdLst>
                <a:gd name="connsiteX0" fmla="*/ 13660830 w 13660830"/>
                <a:gd name="connsiteY0" fmla="*/ 3988372 h 6857998"/>
                <a:gd name="connsiteX1" fmla="*/ 13562073 w 13660830"/>
                <a:gd name="connsiteY1" fmla="*/ 4280240 h 6857998"/>
                <a:gd name="connsiteX2" fmla="*/ 12211831 w 13660830"/>
                <a:gd name="connsiteY2" fmla="*/ 6531055 h 6857998"/>
                <a:gd name="connsiteX3" fmla="*/ 11897318 w 13660830"/>
                <a:gd name="connsiteY3" fmla="*/ 6857998 h 6857998"/>
                <a:gd name="connsiteX4" fmla="*/ 8255666 w 13660830"/>
                <a:gd name="connsiteY4" fmla="*/ 6857998 h 6857998"/>
                <a:gd name="connsiteX5" fmla="*/ 8421134 w 13660830"/>
                <a:gd name="connsiteY5" fmla="*/ 6853292 h 6857998"/>
                <a:gd name="connsiteX6" fmla="*/ 13412904 w 13660830"/>
                <a:gd name="connsiteY6" fmla="*/ 4319920 h 6857998"/>
                <a:gd name="connsiteX7" fmla="*/ 259262 w 13660830"/>
                <a:gd name="connsiteY7" fmla="*/ 0 h 6857998"/>
                <a:gd name="connsiteX8" fmla="*/ 1026641 w 13660830"/>
                <a:gd name="connsiteY8" fmla="*/ 0 h 6857998"/>
                <a:gd name="connsiteX9" fmla="*/ 1032493 w 13660830"/>
                <a:gd name="connsiteY9" fmla="*/ 231457 h 6857998"/>
                <a:gd name="connsiteX10" fmla="*/ 7667910 w 13660830"/>
                <a:gd name="connsiteY10" fmla="*/ 6856255 h 6857998"/>
                <a:gd name="connsiteX11" fmla="*/ 7739054 w 13660830"/>
                <a:gd name="connsiteY11" fmla="*/ 6857998 h 6857998"/>
                <a:gd name="connsiteX12" fmla="*/ 2087399 w 13660830"/>
                <a:gd name="connsiteY12" fmla="*/ 6857998 h 6857998"/>
                <a:gd name="connsiteX13" fmla="*/ 2048264 w 13660830"/>
                <a:gd name="connsiteY13" fmla="*/ 6820686 h 6857998"/>
                <a:gd name="connsiteX14" fmla="*/ 0 w 13660830"/>
                <a:gd name="connsiteY14" fmla="*/ 1875740 h 6857998"/>
                <a:gd name="connsiteX15" fmla="*/ 179075 w 13660830"/>
                <a:gd name="connsiteY15" fmla="*/ 29641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660830" h="6857998">
                  <a:moveTo>
                    <a:pt x="13660830" y="3988372"/>
                  </a:moveTo>
                  <a:lnTo>
                    <a:pt x="13562073" y="4280240"/>
                  </a:lnTo>
                  <a:cubicBezTo>
                    <a:pt x="13255684" y="5117028"/>
                    <a:pt x="12793964" y="5878939"/>
                    <a:pt x="12211831" y="6531055"/>
                  </a:cubicBezTo>
                  <a:lnTo>
                    <a:pt x="11897318" y="6857998"/>
                  </a:lnTo>
                  <a:lnTo>
                    <a:pt x="8255666" y="6857998"/>
                  </a:lnTo>
                  <a:lnTo>
                    <a:pt x="8421134" y="6853292"/>
                  </a:lnTo>
                  <a:cubicBezTo>
                    <a:pt x="10429184" y="6738764"/>
                    <a:pt x="12210412" y="5777002"/>
                    <a:pt x="13412904" y="4319920"/>
                  </a:cubicBezTo>
                  <a:close/>
                  <a:moveTo>
                    <a:pt x="259262" y="0"/>
                  </a:moveTo>
                  <a:lnTo>
                    <a:pt x="1026641" y="0"/>
                  </a:lnTo>
                  <a:lnTo>
                    <a:pt x="1032493" y="231457"/>
                  </a:lnTo>
                  <a:cubicBezTo>
                    <a:pt x="1213940" y="3810990"/>
                    <a:pt x="4086902" y="6680412"/>
                    <a:pt x="7667910" y="6856255"/>
                  </a:cubicBezTo>
                  <a:lnTo>
                    <a:pt x="7739054" y="6857998"/>
                  </a:lnTo>
                  <a:lnTo>
                    <a:pt x="2087399" y="6857998"/>
                  </a:lnTo>
                  <a:lnTo>
                    <a:pt x="2048264" y="6820686"/>
                  </a:lnTo>
                  <a:cubicBezTo>
                    <a:pt x="782742" y="5555164"/>
                    <a:pt x="0" y="3806862"/>
                    <a:pt x="0" y="1875740"/>
                  </a:cubicBezTo>
                  <a:cubicBezTo>
                    <a:pt x="0" y="1332612"/>
                    <a:pt x="61917" y="803945"/>
                    <a:pt x="179075" y="29641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grpSp>
      <p:sp>
        <p:nvSpPr>
          <p:cNvPr id="40" name="文本框 39"/>
          <p:cNvSpPr txBox="1"/>
          <p:nvPr/>
        </p:nvSpPr>
        <p:spPr>
          <a:xfrm>
            <a:off x="5832475" y="1897380"/>
            <a:ext cx="6137910" cy="2122805"/>
          </a:xfrm>
          <a:prstGeom prst="rect">
            <a:avLst/>
          </a:prstGeom>
          <a:noFill/>
        </p:spPr>
        <p:txBody>
          <a:bodyPr wrap="square" rtlCol="0">
            <a:spAutoFit/>
          </a:bodyPr>
          <a:lstStyle/>
          <a:p>
            <a:r>
              <a:rPr lang="zh-CN" altLang="en-US" sz="6600" b="1" dirty="0">
                <a:latin typeface="方正粗黑宋简体" panose="02000000000000000000" charset="-122"/>
                <a:ea typeface="方正粗黑宋简体" panose="02000000000000000000" charset="-122"/>
              </a:rPr>
              <a:t>任务三　购买汽车贷款保证保险</a:t>
            </a:r>
            <a:endParaRPr lang="zh-CN" altLang="en-US" sz="6600" b="1" dirty="0">
              <a:latin typeface="方正粗黑宋简体" panose="02000000000000000000" charset="-122"/>
              <a:ea typeface="方正粗黑宋简体" panose="02000000000000000000" charset="-122"/>
            </a:endParaRPr>
          </a:p>
        </p:txBody>
      </p:sp>
      <p:sp>
        <p:nvSpPr>
          <p:cNvPr id="41" name="文本框 40"/>
          <p:cNvSpPr txBox="1"/>
          <p:nvPr/>
        </p:nvSpPr>
        <p:spPr>
          <a:xfrm>
            <a:off x="7428865" y="1390650"/>
            <a:ext cx="2755265" cy="398780"/>
          </a:xfrm>
          <a:prstGeom prst="rect">
            <a:avLst/>
          </a:prstGeom>
          <a:noFill/>
        </p:spPr>
        <p:txBody>
          <a:bodyPr wrap="square" rtlCol="0">
            <a:spAutoFit/>
          </a:bodyPr>
          <a:lstStyle/>
          <a:p>
            <a:pPr algn="r"/>
            <a:r>
              <a:rPr lang="en-US" altLang="zh-CN" sz="2000" spc="600" dirty="0">
                <a:solidFill>
                  <a:schemeClr val="accent2"/>
                </a:solidFill>
                <a:latin typeface="微软雅黑" panose="020B0503020204020204" charset="-122"/>
                <a:ea typeface="微软雅黑" panose="020B0503020204020204" charset="-122"/>
              </a:rPr>
              <a:t>Auto Finance</a:t>
            </a:r>
            <a:endParaRPr lang="en-US" altLang="zh-CN" sz="2000" spc="600" dirty="0">
              <a:solidFill>
                <a:schemeClr val="accent2"/>
              </a:solidFill>
              <a:latin typeface="微软雅黑" panose="020B0503020204020204" charset="-122"/>
              <a:ea typeface="微软雅黑" panose="020B0503020204020204" charset="-122"/>
            </a:endParaRPr>
          </a:p>
        </p:txBody>
      </p:sp>
      <p:sp>
        <p:nvSpPr>
          <p:cNvPr id="43" name="文本框 42"/>
          <p:cNvSpPr txBox="1"/>
          <p:nvPr/>
        </p:nvSpPr>
        <p:spPr>
          <a:xfrm>
            <a:off x="9977902" y="442058"/>
            <a:ext cx="1554480" cy="368300"/>
          </a:xfrm>
          <a:prstGeom prst="rect">
            <a:avLst/>
          </a:prstGeom>
          <a:noFill/>
        </p:spPr>
        <p:txBody>
          <a:bodyPr wrap="none" rtlCol="0">
            <a:spAutoFit/>
          </a:bodyPr>
          <a:lstStyle/>
          <a:p>
            <a:r>
              <a:rPr lang="zh-CN" altLang="en-US" dirty="0">
                <a:latin typeface="微软雅黑" panose="020B0503020204020204" charset="-122"/>
                <a:ea typeface="微软雅黑" panose="020B0503020204020204" charset="-122"/>
              </a:rPr>
              <a:t>汽车金融服务</a:t>
            </a:r>
            <a:endParaRPr lang="zh-CN" altLang="en-US" dirty="0">
              <a:latin typeface="微软雅黑" panose="020B0503020204020204" charset="-122"/>
              <a:ea typeface="微软雅黑" panose="020B0503020204020204" charset="-122"/>
            </a:endParaRPr>
          </a:p>
        </p:txBody>
      </p:sp>
      <p:sp>
        <p:nvSpPr>
          <p:cNvPr id="44" name="矩形: 圆角 43"/>
          <p:cNvSpPr/>
          <p:nvPr/>
        </p:nvSpPr>
        <p:spPr>
          <a:xfrm>
            <a:off x="6777990" y="4128770"/>
            <a:ext cx="4431030" cy="49149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思源黑体 CN Light" panose="020B0300000000000000" pitchFamily="34" charset="-122"/>
              <a:ea typeface="思源黑体 CN Light" panose="020B0300000000000000" pitchFamily="34" charset="-122"/>
            </a:endParaRPr>
          </a:p>
        </p:txBody>
      </p:sp>
      <p:sp>
        <p:nvSpPr>
          <p:cNvPr id="45" name="文本框 44"/>
          <p:cNvSpPr txBox="1"/>
          <p:nvPr/>
        </p:nvSpPr>
        <p:spPr>
          <a:xfrm>
            <a:off x="6869222" y="4175292"/>
            <a:ext cx="3738880" cy="398780"/>
          </a:xfrm>
          <a:prstGeom prst="rect">
            <a:avLst/>
          </a:prstGeom>
          <a:noFill/>
        </p:spPr>
        <p:txBody>
          <a:bodyPr wrap="none" rtlCol="0">
            <a:spAutoFit/>
          </a:bodyPr>
          <a:lstStyle/>
          <a:p>
            <a:r>
              <a:rPr lang="zh-CN" altLang="en-US" sz="2000" dirty="0">
                <a:solidFill>
                  <a:schemeClr val="bg1"/>
                </a:solidFill>
                <a:latin typeface="微软雅黑" panose="020B0503020204020204" charset="-122"/>
                <a:ea typeface="微软雅黑" panose="020B0503020204020204" charset="-122"/>
              </a:rPr>
              <a:t>模块四：汽车保险的购买与理赔</a:t>
            </a:r>
            <a:endParaRPr lang="zh-CN" altLang="en-US" sz="2000" dirty="0">
              <a:solidFill>
                <a:schemeClr val="bg1"/>
              </a:solidFill>
              <a:latin typeface="微软雅黑" panose="020B0503020204020204" charset="-122"/>
              <a:ea typeface="微软雅黑" panose="020B0503020204020204" charset="-122"/>
            </a:endParaRPr>
          </a:p>
        </p:txBody>
      </p:sp>
      <p:sp>
        <p:nvSpPr>
          <p:cNvPr id="5" name="椭圆 4"/>
          <p:cNvSpPr/>
          <p:nvPr/>
        </p:nvSpPr>
        <p:spPr>
          <a:xfrm>
            <a:off x="9627235" y="450850"/>
            <a:ext cx="350520" cy="3505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dirty="0">
              <a:latin typeface="思源黑体 CN Regular" panose="020B0500000000000000" pitchFamily="34" charset="-122"/>
              <a:ea typeface="思源黑体 CN Regular" panose="020B0500000000000000" pitchFamily="34" charset="-122"/>
            </a:endParaRPr>
          </a:p>
        </p:txBody>
      </p:sp>
      <p:pic>
        <p:nvPicPr>
          <p:cNvPr id="2" name="图片 1" descr="RA7IGZ95I0VWYH2E3R3)K(6"/>
          <p:cNvPicPr/>
          <p:nvPr/>
        </p:nvPicPr>
        <p:blipFill>
          <a:blip r:embed="rId1"/>
          <a:srcRect l="32830" t="-14" r="25806" b="14"/>
          <a:stretch>
            <a:fillRect/>
          </a:stretch>
        </p:blipFill>
        <p:spPr>
          <a:xfrm>
            <a:off x="1203960" y="1552575"/>
            <a:ext cx="4377600" cy="4377600"/>
          </a:xfrm>
          <a:prstGeom prst="ellipse">
            <a:avLst/>
          </a:prstGeom>
          <a:ln w="50800">
            <a:solidFill>
              <a:srgbClr val="C0000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down)">
                                      <p:cBhvr>
                                        <p:cTn id="7" dur="500"/>
                                        <p:tgtEl>
                                          <p:spTgt spid="4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wipe(down)">
                                      <p:cBhvr>
                                        <p:cTn id="10" dur="500"/>
                                        <p:tgtEl>
                                          <p:spTgt spid="4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wipe(down)">
                                      <p:cBhvr>
                                        <p:cTn id="13" dur="500"/>
                                        <p:tgtEl>
                                          <p:spTgt spid="4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ipe(down)">
                                      <p:cBhvr>
                                        <p:cTn id="16" dur="500"/>
                                        <p:tgtEl>
                                          <p:spTgt spid="41"/>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down)">
                                      <p:cBhvr>
                                        <p:cTn id="19" dur="500"/>
                                        <p:tgtEl>
                                          <p:spTgt spid="40"/>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wipe(down)">
                                      <p:cBhvr>
                                        <p:cTn id="22" dur="500"/>
                                        <p:tgtEl>
                                          <p:spTgt spid="45"/>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linds(horizont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3" grpId="0"/>
      <p:bldP spid="44" grpId="0" bldLvl="0" animBg="1"/>
      <p:bldP spid="45" grpId="0"/>
      <p:bldP spid="5" grpId="0" bldLvl="0" animBg="1"/>
      <p:bldP spid="5"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学习准备</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sp>
        <p:nvSpPr>
          <p:cNvPr id="3" name="任意多边形: 形状 10"/>
          <p:cNvSpPr/>
          <p:nvPr/>
        </p:nvSpPr>
        <p:spPr>
          <a:xfrm flipH="1">
            <a:off x="0" y="2204720"/>
            <a:ext cx="5725795" cy="3211830"/>
          </a:xfrm>
          <a:custGeom>
            <a:avLst/>
            <a:gdLst>
              <a:gd name="connsiteX0" fmla="*/ 0 w 5725823"/>
              <a:gd name="connsiteY0" fmla="*/ 1605775 h 3211552"/>
              <a:gd name="connsiteX1" fmla="*/ 0 w 5725823"/>
              <a:gd name="connsiteY1" fmla="*/ 1605776 h 3211552"/>
              <a:gd name="connsiteX2" fmla="*/ 0 w 5725823"/>
              <a:gd name="connsiteY2" fmla="*/ 1605776 h 3211552"/>
              <a:gd name="connsiteX3" fmla="*/ 1605776 w 5725823"/>
              <a:gd name="connsiteY3" fmla="*/ 0 h 3211552"/>
              <a:gd name="connsiteX4" fmla="*/ 5725823 w 5725823"/>
              <a:gd name="connsiteY4" fmla="*/ 0 h 3211552"/>
              <a:gd name="connsiteX5" fmla="*/ 5725823 w 5725823"/>
              <a:gd name="connsiteY5" fmla="*/ 3211552 h 3211552"/>
              <a:gd name="connsiteX6" fmla="*/ 1605776 w 5725823"/>
              <a:gd name="connsiteY6" fmla="*/ 3211551 h 3211552"/>
              <a:gd name="connsiteX7" fmla="*/ 8291 w 5725823"/>
              <a:gd name="connsiteY7" fmla="*/ 1769957 h 3211552"/>
              <a:gd name="connsiteX8" fmla="*/ 0 w 5725823"/>
              <a:gd name="connsiteY8" fmla="*/ 1605776 h 3211552"/>
              <a:gd name="connsiteX9" fmla="*/ 8291 w 5725823"/>
              <a:gd name="connsiteY9" fmla="*/ 1441595 h 3211552"/>
              <a:gd name="connsiteX10" fmla="*/ 1605776 w 5725823"/>
              <a:gd name="connsiteY10" fmla="*/ 0 h 3211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5823" h="3211552">
                <a:moveTo>
                  <a:pt x="0" y="1605775"/>
                </a:moveTo>
                <a:lnTo>
                  <a:pt x="0" y="1605776"/>
                </a:lnTo>
                <a:lnTo>
                  <a:pt x="0" y="1605776"/>
                </a:lnTo>
                <a:close/>
                <a:moveTo>
                  <a:pt x="1605776" y="0"/>
                </a:moveTo>
                <a:lnTo>
                  <a:pt x="5725823" y="0"/>
                </a:lnTo>
                <a:lnTo>
                  <a:pt x="5725823" y="3211552"/>
                </a:lnTo>
                <a:lnTo>
                  <a:pt x="1605776" y="3211551"/>
                </a:lnTo>
                <a:cubicBezTo>
                  <a:pt x="774358" y="3211551"/>
                  <a:pt x="90523" y="2579679"/>
                  <a:pt x="8291" y="1769957"/>
                </a:cubicBezTo>
                <a:lnTo>
                  <a:pt x="0" y="1605776"/>
                </a:lnTo>
                <a:lnTo>
                  <a:pt x="8291" y="1441595"/>
                </a:lnTo>
                <a:cubicBezTo>
                  <a:pt x="90523" y="631872"/>
                  <a:pt x="774358" y="0"/>
                  <a:pt x="1605776" y="0"/>
                </a:cubicBezTo>
                <a:close/>
              </a:path>
            </a:pathLst>
          </a:custGeom>
          <a:solidFill>
            <a:schemeClr val="bg1"/>
          </a:solidFill>
          <a:ln>
            <a:noFill/>
          </a:ln>
          <a:effectLst>
            <a:outerShdw blurRad="355600" dist="508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charset="-122"/>
              <a:ea typeface="微软雅黑" panose="020B0503020204020204" charset="-122"/>
            </a:endParaRPr>
          </a:p>
        </p:txBody>
      </p:sp>
      <p:sp>
        <p:nvSpPr>
          <p:cNvPr id="11" name="任意多边形: 形状 10"/>
          <p:cNvSpPr/>
          <p:nvPr/>
        </p:nvSpPr>
        <p:spPr>
          <a:xfrm>
            <a:off x="6466205" y="2204720"/>
            <a:ext cx="5725795" cy="3211830"/>
          </a:xfrm>
          <a:custGeom>
            <a:avLst/>
            <a:gdLst>
              <a:gd name="connsiteX0" fmla="*/ 0 w 5725823"/>
              <a:gd name="connsiteY0" fmla="*/ 1605775 h 3211552"/>
              <a:gd name="connsiteX1" fmla="*/ 0 w 5725823"/>
              <a:gd name="connsiteY1" fmla="*/ 1605776 h 3211552"/>
              <a:gd name="connsiteX2" fmla="*/ 0 w 5725823"/>
              <a:gd name="connsiteY2" fmla="*/ 1605776 h 3211552"/>
              <a:gd name="connsiteX3" fmla="*/ 1605776 w 5725823"/>
              <a:gd name="connsiteY3" fmla="*/ 0 h 3211552"/>
              <a:gd name="connsiteX4" fmla="*/ 5725823 w 5725823"/>
              <a:gd name="connsiteY4" fmla="*/ 0 h 3211552"/>
              <a:gd name="connsiteX5" fmla="*/ 5725823 w 5725823"/>
              <a:gd name="connsiteY5" fmla="*/ 3211552 h 3211552"/>
              <a:gd name="connsiteX6" fmla="*/ 1605776 w 5725823"/>
              <a:gd name="connsiteY6" fmla="*/ 3211551 h 3211552"/>
              <a:gd name="connsiteX7" fmla="*/ 8291 w 5725823"/>
              <a:gd name="connsiteY7" fmla="*/ 1769957 h 3211552"/>
              <a:gd name="connsiteX8" fmla="*/ 0 w 5725823"/>
              <a:gd name="connsiteY8" fmla="*/ 1605776 h 3211552"/>
              <a:gd name="connsiteX9" fmla="*/ 8291 w 5725823"/>
              <a:gd name="connsiteY9" fmla="*/ 1441595 h 3211552"/>
              <a:gd name="connsiteX10" fmla="*/ 1605776 w 5725823"/>
              <a:gd name="connsiteY10" fmla="*/ 0 h 3211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5823" h="3211552">
                <a:moveTo>
                  <a:pt x="0" y="1605775"/>
                </a:moveTo>
                <a:lnTo>
                  <a:pt x="0" y="1605776"/>
                </a:lnTo>
                <a:lnTo>
                  <a:pt x="0" y="1605776"/>
                </a:lnTo>
                <a:close/>
                <a:moveTo>
                  <a:pt x="1605776" y="0"/>
                </a:moveTo>
                <a:lnTo>
                  <a:pt x="5725823" y="0"/>
                </a:lnTo>
                <a:lnTo>
                  <a:pt x="5725823" y="3211552"/>
                </a:lnTo>
                <a:lnTo>
                  <a:pt x="1605776" y="3211551"/>
                </a:lnTo>
                <a:cubicBezTo>
                  <a:pt x="774358" y="3211551"/>
                  <a:pt x="90523" y="2579679"/>
                  <a:pt x="8291" y="1769957"/>
                </a:cubicBezTo>
                <a:lnTo>
                  <a:pt x="0" y="1605776"/>
                </a:lnTo>
                <a:lnTo>
                  <a:pt x="8291" y="1441595"/>
                </a:lnTo>
                <a:cubicBezTo>
                  <a:pt x="90523" y="631872"/>
                  <a:pt x="774358" y="0"/>
                  <a:pt x="1605776" y="0"/>
                </a:cubicBezTo>
                <a:close/>
              </a:path>
            </a:pathLst>
          </a:custGeom>
          <a:solidFill>
            <a:schemeClr val="bg1"/>
          </a:solidFill>
          <a:ln>
            <a:noFill/>
          </a:ln>
          <a:effectLst>
            <a:outerShdw blurRad="355600" dist="508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charset="-122"/>
              <a:ea typeface="微软雅黑" panose="020B0503020204020204" charset="-122"/>
            </a:endParaRPr>
          </a:p>
        </p:txBody>
      </p:sp>
      <p:graphicFrame>
        <p:nvGraphicFramePr>
          <p:cNvPr id="2" name="图表 1"/>
          <p:cNvGraphicFramePr/>
          <p:nvPr/>
        </p:nvGraphicFramePr>
        <p:xfrm>
          <a:off x="4251325" y="2489200"/>
          <a:ext cx="3690620" cy="2788285"/>
        </p:xfrm>
        <a:graphic>
          <a:graphicData uri="http://schemas.openxmlformats.org/drawingml/2006/chart">
            <c:chart xmlns:c="http://schemas.openxmlformats.org/drawingml/2006/chart" xmlns:r="http://schemas.openxmlformats.org/officeDocument/2006/relationships" r:id="rId1"/>
          </a:graphicData>
        </a:graphic>
      </p:graphicFrame>
      <p:sp>
        <p:nvSpPr>
          <p:cNvPr id="17" name="文本框 16"/>
          <p:cNvSpPr txBox="1"/>
          <p:nvPr/>
        </p:nvSpPr>
        <p:spPr>
          <a:xfrm>
            <a:off x="635000" y="2972435"/>
            <a:ext cx="3505200" cy="368300"/>
          </a:xfrm>
          <a:prstGeom prst="rect">
            <a:avLst/>
          </a:prstGeom>
          <a:noFill/>
        </p:spPr>
        <p:txBody>
          <a:bodyPr wrap="none" rtlCol="0">
            <a:spAutoFit/>
          </a:bodyPr>
          <a:lstStyle/>
          <a:p>
            <a:pPr algn="l"/>
            <a:r>
              <a:rPr lang="zh-CN" altLang="en-US" b="1" spc="300" dirty="0">
                <a:solidFill>
                  <a:schemeClr val="tx1"/>
                </a:solidFill>
                <a:latin typeface="微软雅黑" panose="020B0503020204020204" charset="-122"/>
                <a:ea typeface="微软雅黑" panose="020B0503020204020204" charset="-122"/>
              </a:rPr>
              <a:t>1. 车贷险产品内容本质扭曲</a:t>
            </a:r>
            <a:endParaRPr lang="zh-CN" altLang="en-US" b="1" spc="300" dirty="0">
              <a:solidFill>
                <a:schemeClr val="tx1"/>
              </a:solidFill>
              <a:latin typeface="微软雅黑" panose="020B0503020204020204" charset="-122"/>
              <a:ea typeface="微软雅黑" panose="020B0503020204020204" charset="-122"/>
            </a:endParaRPr>
          </a:p>
        </p:txBody>
      </p:sp>
      <p:sp>
        <p:nvSpPr>
          <p:cNvPr id="32" name="文本框 31"/>
          <p:cNvSpPr txBox="1"/>
          <p:nvPr/>
        </p:nvSpPr>
        <p:spPr>
          <a:xfrm>
            <a:off x="635000" y="3525520"/>
            <a:ext cx="3892550" cy="953135"/>
          </a:xfrm>
          <a:prstGeom prst="rect">
            <a:avLst/>
          </a:prstGeom>
          <a:solidFill>
            <a:srgbClr val="000000">
              <a:alpha val="0"/>
            </a:srgbClr>
          </a:solidFill>
        </p:spPr>
        <p:txBody>
          <a:bodyPr wrap="square" rtlCol="0" anchor="t">
            <a:spAutoFit/>
          </a:bodyPr>
          <a:lstStyle/>
          <a:p>
            <a:pPr algn="l"/>
            <a:r>
              <a:rPr sz="1400" dirty="0">
                <a:solidFill>
                  <a:schemeClr val="tx1"/>
                </a:solidFill>
                <a:latin typeface="微软雅黑" panose="020B0503020204020204" charset="-122"/>
                <a:ea typeface="微软雅黑" panose="020B0503020204020204" charset="-122"/>
              </a:rPr>
              <a:t>车贷险虽然带有保障的特性，但实质上是一项保证保险。从实务来看，有些保险公司曲解了车贷险的这一性质，长期将车贷险定位为担保业务而非保险业务。</a:t>
            </a:r>
            <a:endParaRPr sz="1400" dirty="0">
              <a:solidFill>
                <a:schemeClr val="tx1"/>
              </a:solidFill>
              <a:latin typeface="微软雅黑" panose="020B0503020204020204" charset="-122"/>
              <a:ea typeface="微软雅黑" panose="020B0503020204020204" charset="-122"/>
            </a:endParaRPr>
          </a:p>
        </p:txBody>
      </p:sp>
      <p:sp>
        <p:nvSpPr>
          <p:cNvPr id="6" name="椭圆 5"/>
          <p:cNvSpPr/>
          <p:nvPr/>
        </p:nvSpPr>
        <p:spPr>
          <a:xfrm>
            <a:off x="486410" y="3068955"/>
            <a:ext cx="208915" cy="2089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8" name="文本框 7"/>
          <p:cNvSpPr txBox="1"/>
          <p:nvPr/>
        </p:nvSpPr>
        <p:spPr>
          <a:xfrm>
            <a:off x="7851775" y="2795270"/>
            <a:ext cx="3892550" cy="2030095"/>
          </a:xfrm>
          <a:prstGeom prst="rect">
            <a:avLst/>
          </a:prstGeom>
          <a:solidFill>
            <a:srgbClr val="000000">
              <a:alpha val="0"/>
            </a:srgbClr>
          </a:solidFill>
        </p:spPr>
        <p:txBody>
          <a:bodyPr wrap="square" rtlCol="0" anchor="t">
            <a:spAutoFit/>
          </a:bodyPr>
          <a:p>
            <a:pPr algn="l"/>
            <a:r>
              <a:rPr sz="1400" dirty="0">
                <a:latin typeface="微软雅黑" panose="020B0503020204020204" charset="-122"/>
                <a:ea typeface="微软雅黑" panose="020B0503020204020204" charset="-122"/>
                <a:sym typeface="+mn-ea"/>
              </a:rPr>
              <a:t>主要体现为：一是实践中车贷险的核心条款内容与担保业务相同；二是车贷险保险人对贷款人的追偿规定和操作与担保业务相同；三是实践中的车贷险费率较低</a:t>
            </a:r>
            <a:r>
              <a:rPr lang="zh-CN" sz="1400" dirty="0">
                <a:latin typeface="微软雅黑" panose="020B0503020204020204" charset="-122"/>
                <a:ea typeface="微软雅黑" panose="020B0503020204020204" charset="-122"/>
                <a:sym typeface="+mn-ea"/>
              </a:rPr>
              <a:t>，</a:t>
            </a:r>
            <a:r>
              <a:rPr sz="1400" dirty="0">
                <a:latin typeface="微软雅黑" panose="020B0503020204020204" charset="-122"/>
                <a:ea typeface="微软雅黑" panose="020B0503020204020204" charset="-122"/>
                <a:sym typeface="+mn-ea"/>
              </a:rPr>
              <a:t>不符合保险的精算规则，实则是有偿担保中的担保费用。</a:t>
            </a:r>
            <a:endParaRPr sz="1400" dirty="0">
              <a:solidFill>
                <a:schemeClr val="tx1"/>
              </a:solidFill>
              <a:latin typeface="微软雅黑" panose="020B0503020204020204" charset="-122"/>
              <a:ea typeface="微软雅黑" panose="020B0503020204020204" charset="-122"/>
            </a:endParaRPr>
          </a:p>
          <a:p>
            <a:pPr algn="l"/>
            <a:r>
              <a:rPr sz="1400" dirty="0">
                <a:solidFill>
                  <a:schemeClr val="tx1"/>
                </a:solidFill>
                <a:latin typeface="微软雅黑" panose="020B0503020204020204" charset="-122"/>
                <a:ea typeface="微软雅黑" panose="020B0503020204020204" charset="-122"/>
              </a:rPr>
              <a:t>此外，实际中的车贷险合同条款并未对掌握风险审批权力的投保人，进行具体的责任限额以及责任比例分配等条款，也不合乎保证保险的性质与特征规定。</a:t>
            </a:r>
            <a:endParaRPr sz="1400" dirty="0">
              <a:solidFill>
                <a:schemeClr val="tx1"/>
              </a:solidFill>
              <a:latin typeface="微软雅黑" panose="020B0503020204020204" charset="-122"/>
              <a:ea typeface="微软雅黑" panose="020B0503020204020204" charset="-122"/>
            </a:endParaRPr>
          </a:p>
        </p:txBody>
      </p:sp>
      <p:grpSp>
        <p:nvGrpSpPr>
          <p:cNvPr id="5" name="组合 4"/>
          <p:cNvGrpSpPr/>
          <p:nvPr/>
        </p:nvGrpSpPr>
        <p:grpSpPr>
          <a:xfrm rot="0">
            <a:off x="3518044" y="1189990"/>
            <a:ext cx="4119758" cy="491490"/>
            <a:chOff x="6111" y="1901"/>
            <a:chExt cx="5801" cy="774"/>
          </a:xfrm>
        </p:grpSpPr>
        <p:sp>
          <p:nvSpPr>
            <p:cNvPr id="9" name="矩形: 圆角 43"/>
            <p:cNvSpPr/>
            <p:nvPr/>
          </p:nvSpPr>
          <p:spPr>
            <a:xfrm>
              <a:off x="6111" y="1901"/>
              <a:ext cx="5801"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13" name="文本框 12"/>
            <p:cNvSpPr txBox="1"/>
            <p:nvPr/>
          </p:nvSpPr>
          <p:spPr>
            <a:xfrm>
              <a:off x="6268" y="1974"/>
              <a:ext cx="5488" cy="628"/>
            </a:xfrm>
            <a:prstGeom prst="rect">
              <a:avLst/>
            </a:prstGeom>
            <a:noFill/>
          </p:spPr>
          <p:txBody>
            <a:bodyPr wrap="square" rtlCol="0">
              <a:spAutoFit/>
            </a:bodyPr>
            <a:p>
              <a:pPr algn="ctr"/>
              <a:r>
                <a:rPr lang="zh-CN" altLang="en-US" sz="2000" b="1" dirty="0">
                  <a:solidFill>
                    <a:schemeClr val="bg1"/>
                  </a:solidFill>
                  <a:latin typeface="微软雅黑" panose="020B0503020204020204" charset="-122"/>
                  <a:ea typeface="微软雅黑" panose="020B0503020204020204" charset="-122"/>
                </a:rPr>
                <a:t>汽车消费贷款保证保险的概念</a:t>
              </a:r>
              <a:endParaRPr lang="zh-CN" altLang="en-US" sz="2000" b="1" dirty="0">
                <a:solidFill>
                  <a:schemeClr val="bg1"/>
                </a:solidFill>
                <a:latin typeface="微软雅黑" panose="020B0503020204020204" charset="-122"/>
                <a:ea typeface="微软雅黑" panose="020B0503020204020204" charset="-122"/>
              </a:endParaRPr>
            </a:p>
          </p:txBody>
        </p:sp>
      </p:grpSp>
      <p:grpSp>
        <p:nvGrpSpPr>
          <p:cNvPr id="15" name="组合 14"/>
          <p:cNvGrpSpPr/>
          <p:nvPr/>
        </p:nvGrpSpPr>
        <p:grpSpPr>
          <a:xfrm rot="0">
            <a:off x="3112886" y="1189990"/>
            <a:ext cx="5966228" cy="491490"/>
            <a:chOff x="3511" y="1901"/>
            <a:chExt cx="8401" cy="774"/>
          </a:xfrm>
        </p:grpSpPr>
        <p:sp>
          <p:nvSpPr>
            <p:cNvPr id="18" name="矩形: 圆角 43"/>
            <p:cNvSpPr/>
            <p:nvPr/>
          </p:nvSpPr>
          <p:spPr>
            <a:xfrm>
              <a:off x="3511" y="1901"/>
              <a:ext cx="8401"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19" name="文本框 18"/>
            <p:cNvSpPr txBox="1"/>
            <p:nvPr/>
          </p:nvSpPr>
          <p:spPr>
            <a:xfrm>
              <a:off x="3961" y="1974"/>
              <a:ext cx="7503" cy="628"/>
            </a:xfrm>
            <a:prstGeom prst="rect">
              <a:avLst/>
            </a:prstGeom>
            <a:noFill/>
          </p:spPr>
          <p:txBody>
            <a:bodyPr wrap="square" rtlCol="0">
              <a:spAutoFit/>
            </a:bodyPr>
            <a:p>
              <a:pPr algn="ctr"/>
              <a:r>
                <a:rPr lang="zh-CN" altLang="en-US" sz="2000" b="1" dirty="0">
                  <a:solidFill>
                    <a:schemeClr val="bg1"/>
                  </a:solidFill>
                  <a:latin typeface="微软雅黑" panose="020B0503020204020204" charset="-122"/>
                  <a:ea typeface="微软雅黑" panose="020B0503020204020204" charset="-122"/>
                </a:rPr>
                <a:t>制约我国汽车消费贷款保证保险发展的原因</a:t>
              </a:r>
              <a:endParaRPr lang="zh-CN" altLang="en-US" sz="2000" b="1" dirty="0">
                <a:solidFill>
                  <a:schemeClr val="bg1"/>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heckerboard(across)">
                                      <p:cBhvr>
                                        <p:cTn id="14" dur="500"/>
                                        <p:tgtEl>
                                          <p:spTgt spid="3"/>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checkerboard(across)">
                                      <p:cBhvr>
                                        <p:cTn id="17" dur="500"/>
                                        <p:tgtEl>
                                          <p:spTgt spid="11"/>
                                        </p:tgtEl>
                                      </p:cBhvr>
                                    </p:animEffect>
                                  </p:childTnLst>
                                </p:cTn>
                              </p:par>
                              <p:par>
                                <p:cTn id="18" presetID="5" presetClass="entr" presetSubtype="1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checkerboard(across)">
                                      <p:cBhvr>
                                        <p:cTn id="20" dur="500"/>
                                        <p:tgtEl>
                                          <p:spTgt spid="2"/>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checkerboard(across)">
                                      <p:cBhvr>
                                        <p:cTn id="23" dur="500"/>
                                        <p:tgtEl>
                                          <p:spTgt spid="17"/>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checkerboard(across)">
                                      <p:cBhvr>
                                        <p:cTn id="26" dur="500"/>
                                        <p:tgtEl>
                                          <p:spTgt spid="32"/>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checkerboard(across)">
                                      <p:cBhvr>
                                        <p:cTn id="29" dur="500"/>
                                        <p:tgtEl>
                                          <p:spTgt spid="6"/>
                                        </p:tgtEl>
                                      </p:cBhvr>
                                    </p:animEffect>
                                  </p:childTnLst>
                                </p:cTn>
                              </p:par>
                              <p:par>
                                <p:cTn id="30" presetID="5" presetClass="entr" presetSubtype="1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checkerboard(across)">
                                      <p:cBhvr>
                                        <p:cTn id="32" dur="500"/>
                                        <p:tgtEl>
                                          <p:spTgt spid="8"/>
                                        </p:tgtEl>
                                      </p:cBhvr>
                                    </p:animEffect>
                                  </p:childTnLst>
                                </p:cTn>
                              </p:par>
                              <p:par>
                                <p:cTn id="33" presetID="5" presetClass="entr" presetSubtype="10"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checkerboard(across)">
                                      <p:cBhvr>
                                        <p:cTn id="35" dur="500"/>
                                        <p:tgtEl>
                                          <p:spTgt spid="5"/>
                                        </p:tgtEl>
                                      </p:cBhvr>
                                    </p:animEffect>
                                  </p:childTnLst>
                                </p:cTn>
                              </p:par>
                              <p:par>
                                <p:cTn id="36" presetID="5" presetClass="entr" presetSubtype="10"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checkerboard(across)">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4" grpId="0" bldLvl="0" animBg="1"/>
      <p:bldP spid="4" grpId="1" animBg="1"/>
      <p:bldP spid="3" grpId="0" bldLvl="0" animBg="1"/>
      <p:bldP spid="11" grpId="0" bldLvl="0" animBg="1"/>
      <p:bldP spid="17" grpId="0"/>
      <p:bldP spid="32" grpId="0" bldLvl="0" animBg="1"/>
      <p:bldP spid="6" grpId="0" bldLvl="0" animBg="1"/>
      <p:bldP spid="8"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学习准备</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sp>
        <p:nvSpPr>
          <p:cNvPr id="3" name="任意多边形: 形状 10"/>
          <p:cNvSpPr/>
          <p:nvPr/>
        </p:nvSpPr>
        <p:spPr>
          <a:xfrm flipH="1">
            <a:off x="0" y="2204720"/>
            <a:ext cx="5725795" cy="3211830"/>
          </a:xfrm>
          <a:custGeom>
            <a:avLst/>
            <a:gdLst>
              <a:gd name="connsiteX0" fmla="*/ 0 w 5725823"/>
              <a:gd name="connsiteY0" fmla="*/ 1605775 h 3211552"/>
              <a:gd name="connsiteX1" fmla="*/ 0 w 5725823"/>
              <a:gd name="connsiteY1" fmla="*/ 1605776 h 3211552"/>
              <a:gd name="connsiteX2" fmla="*/ 0 w 5725823"/>
              <a:gd name="connsiteY2" fmla="*/ 1605776 h 3211552"/>
              <a:gd name="connsiteX3" fmla="*/ 1605776 w 5725823"/>
              <a:gd name="connsiteY3" fmla="*/ 0 h 3211552"/>
              <a:gd name="connsiteX4" fmla="*/ 5725823 w 5725823"/>
              <a:gd name="connsiteY4" fmla="*/ 0 h 3211552"/>
              <a:gd name="connsiteX5" fmla="*/ 5725823 w 5725823"/>
              <a:gd name="connsiteY5" fmla="*/ 3211552 h 3211552"/>
              <a:gd name="connsiteX6" fmla="*/ 1605776 w 5725823"/>
              <a:gd name="connsiteY6" fmla="*/ 3211551 h 3211552"/>
              <a:gd name="connsiteX7" fmla="*/ 8291 w 5725823"/>
              <a:gd name="connsiteY7" fmla="*/ 1769957 h 3211552"/>
              <a:gd name="connsiteX8" fmla="*/ 0 w 5725823"/>
              <a:gd name="connsiteY8" fmla="*/ 1605776 h 3211552"/>
              <a:gd name="connsiteX9" fmla="*/ 8291 w 5725823"/>
              <a:gd name="connsiteY9" fmla="*/ 1441595 h 3211552"/>
              <a:gd name="connsiteX10" fmla="*/ 1605776 w 5725823"/>
              <a:gd name="connsiteY10" fmla="*/ 0 h 3211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5823" h="3211552">
                <a:moveTo>
                  <a:pt x="0" y="1605775"/>
                </a:moveTo>
                <a:lnTo>
                  <a:pt x="0" y="1605776"/>
                </a:lnTo>
                <a:lnTo>
                  <a:pt x="0" y="1605776"/>
                </a:lnTo>
                <a:close/>
                <a:moveTo>
                  <a:pt x="1605776" y="0"/>
                </a:moveTo>
                <a:lnTo>
                  <a:pt x="5725823" y="0"/>
                </a:lnTo>
                <a:lnTo>
                  <a:pt x="5725823" y="3211552"/>
                </a:lnTo>
                <a:lnTo>
                  <a:pt x="1605776" y="3211551"/>
                </a:lnTo>
                <a:cubicBezTo>
                  <a:pt x="774358" y="3211551"/>
                  <a:pt x="90523" y="2579679"/>
                  <a:pt x="8291" y="1769957"/>
                </a:cubicBezTo>
                <a:lnTo>
                  <a:pt x="0" y="1605776"/>
                </a:lnTo>
                <a:lnTo>
                  <a:pt x="8291" y="1441595"/>
                </a:lnTo>
                <a:cubicBezTo>
                  <a:pt x="90523" y="631872"/>
                  <a:pt x="774358" y="0"/>
                  <a:pt x="1605776" y="0"/>
                </a:cubicBezTo>
                <a:close/>
              </a:path>
            </a:pathLst>
          </a:custGeom>
          <a:solidFill>
            <a:schemeClr val="bg1"/>
          </a:solidFill>
          <a:ln>
            <a:noFill/>
          </a:ln>
          <a:effectLst>
            <a:outerShdw blurRad="355600" dist="508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charset="-122"/>
              <a:ea typeface="微软雅黑" panose="020B0503020204020204" charset="-122"/>
            </a:endParaRPr>
          </a:p>
        </p:txBody>
      </p:sp>
      <p:sp>
        <p:nvSpPr>
          <p:cNvPr id="11" name="任意多边形: 形状 10"/>
          <p:cNvSpPr/>
          <p:nvPr/>
        </p:nvSpPr>
        <p:spPr>
          <a:xfrm>
            <a:off x="6466205" y="2204720"/>
            <a:ext cx="5725795" cy="3211830"/>
          </a:xfrm>
          <a:custGeom>
            <a:avLst/>
            <a:gdLst>
              <a:gd name="connsiteX0" fmla="*/ 0 w 5725823"/>
              <a:gd name="connsiteY0" fmla="*/ 1605775 h 3211552"/>
              <a:gd name="connsiteX1" fmla="*/ 0 w 5725823"/>
              <a:gd name="connsiteY1" fmla="*/ 1605776 h 3211552"/>
              <a:gd name="connsiteX2" fmla="*/ 0 w 5725823"/>
              <a:gd name="connsiteY2" fmla="*/ 1605776 h 3211552"/>
              <a:gd name="connsiteX3" fmla="*/ 1605776 w 5725823"/>
              <a:gd name="connsiteY3" fmla="*/ 0 h 3211552"/>
              <a:gd name="connsiteX4" fmla="*/ 5725823 w 5725823"/>
              <a:gd name="connsiteY4" fmla="*/ 0 h 3211552"/>
              <a:gd name="connsiteX5" fmla="*/ 5725823 w 5725823"/>
              <a:gd name="connsiteY5" fmla="*/ 3211552 h 3211552"/>
              <a:gd name="connsiteX6" fmla="*/ 1605776 w 5725823"/>
              <a:gd name="connsiteY6" fmla="*/ 3211551 h 3211552"/>
              <a:gd name="connsiteX7" fmla="*/ 8291 w 5725823"/>
              <a:gd name="connsiteY7" fmla="*/ 1769957 h 3211552"/>
              <a:gd name="connsiteX8" fmla="*/ 0 w 5725823"/>
              <a:gd name="connsiteY8" fmla="*/ 1605776 h 3211552"/>
              <a:gd name="connsiteX9" fmla="*/ 8291 w 5725823"/>
              <a:gd name="connsiteY9" fmla="*/ 1441595 h 3211552"/>
              <a:gd name="connsiteX10" fmla="*/ 1605776 w 5725823"/>
              <a:gd name="connsiteY10" fmla="*/ 0 h 3211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5823" h="3211552">
                <a:moveTo>
                  <a:pt x="0" y="1605775"/>
                </a:moveTo>
                <a:lnTo>
                  <a:pt x="0" y="1605776"/>
                </a:lnTo>
                <a:lnTo>
                  <a:pt x="0" y="1605776"/>
                </a:lnTo>
                <a:close/>
                <a:moveTo>
                  <a:pt x="1605776" y="0"/>
                </a:moveTo>
                <a:lnTo>
                  <a:pt x="5725823" y="0"/>
                </a:lnTo>
                <a:lnTo>
                  <a:pt x="5725823" y="3211552"/>
                </a:lnTo>
                <a:lnTo>
                  <a:pt x="1605776" y="3211551"/>
                </a:lnTo>
                <a:cubicBezTo>
                  <a:pt x="774358" y="3211551"/>
                  <a:pt x="90523" y="2579679"/>
                  <a:pt x="8291" y="1769957"/>
                </a:cubicBezTo>
                <a:lnTo>
                  <a:pt x="0" y="1605776"/>
                </a:lnTo>
                <a:lnTo>
                  <a:pt x="8291" y="1441595"/>
                </a:lnTo>
                <a:cubicBezTo>
                  <a:pt x="90523" y="631872"/>
                  <a:pt x="774358" y="0"/>
                  <a:pt x="1605776" y="0"/>
                </a:cubicBezTo>
                <a:close/>
              </a:path>
            </a:pathLst>
          </a:custGeom>
          <a:solidFill>
            <a:schemeClr val="bg1"/>
          </a:solidFill>
          <a:ln>
            <a:noFill/>
          </a:ln>
          <a:effectLst>
            <a:outerShdw blurRad="355600" dist="508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charset="-122"/>
              <a:ea typeface="微软雅黑" panose="020B0503020204020204" charset="-122"/>
            </a:endParaRPr>
          </a:p>
        </p:txBody>
      </p:sp>
      <p:graphicFrame>
        <p:nvGraphicFramePr>
          <p:cNvPr id="2" name="图表 1"/>
          <p:cNvGraphicFramePr/>
          <p:nvPr/>
        </p:nvGraphicFramePr>
        <p:xfrm>
          <a:off x="4251325" y="2489200"/>
          <a:ext cx="3690620" cy="2788285"/>
        </p:xfrm>
        <a:graphic>
          <a:graphicData uri="http://schemas.openxmlformats.org/drawingml/2006/chart">
            <c:chart xmlns:c="http://schemas.openxmlformats.org/drawingml/2006/chart" xmlns:r="http://schemas.openxmlformats.org/officeDocument/2006/relationships" r:id="rId1"/>
          </a:graphicData>
        </a:graphic>
      </p:graphicFrame>
      <p:sp>
        <p:nvSpPr>
          <p:cNvPr id="17" name="文本框 16"/>
          <p:cNvSpPr txBox="1"/>
          <p:nvPr/>
        </p:nvSpPr>
        <p:spPr>
          <a:xfrm>
            <a:off x="635000" y="2972435"/>
            <a:ext cx="4038600" cy="368300"/>
          </a:xfrm>
          <a:prstGeom prst="rect">
            <a:avLst/>
          </a:prstGeom>
          <a:noFill/>
        </p:spPr>
        <p:txBody>
          <a:bodyPr wrap="none" rtlCol="0">
            <a:spAutoFit/>
          </a:bodyPr>
          <a:lstStyle/>
          <a:p>
            <a:pPr algn="l"/>
            <a:r>
              <a:rPr lang="zh-CN" altLang="en-US" b="1" spc="300" dirty="0">
                <a:solidFill>
                  <a:schemeClr val="tx1"/>
                </a:solidFill>
                <a:latin typeface="微软雅黑" panose="020B0503020204020204" charset="-122"/>
                <a:ea typeface="微软雅黑" panose="020B0503020204020204" charset="-122"/>
              </a:rPr>
              <a:t>2. 车贷险费率厘定缺乏科学依据</a:t>
            </a:r>
            <a:endParaRPr lang="zh-CN" altLang="en-US" b="1" spc="300" dirty="0">
              <a:solidFill>
                <a:schemeClr val="tx1"/>
              </a:solidFill>
              <a:latin typeface="微软雅黑" panose="020B0503020204020204" charset="-122"/>
              <a:ea typeface="微软雅黑" panose="020B0503020204020204" charset="-122"/>
            </a:endParaRPr>
          </a:p>
        </p:txBody>
      </p:sp>
      <p:sp>
        <p:nvSpPr>
          <p:cNvPr id="32" name="文本框 31"/>
          <p:cNvSpPr txBox="1"/>
          <p:nvPr/>
        </p:nvSpPr>
        <p:spPr>
          <a:xfrm>
            <a:off x="635000" y="3525520"/>
            <a:ext cx="3892550" cy="1168400"/>
          </a:xfrm>
          <a:prstGeom prst="rect">
            <a:avLst/>
          </a:prstGeom>
          <a:solidFill>
            <a:srgbClr val="000000">
              <a:alpha val="0"/>
            </a:srgbClr>
          </a:solidFill>
        </p:spPr>
        <p:txBody>
          <a:bodyPr wrap="square" rtlCol="0" anchor="t">
            <a:spAutoFit/>
          </a:bodyPr>
          <a:lstStyle/>
          <a:p>
            <a:pPr algn="l"/>
            <a:r>
              <a:rPr sz="1400" dirty="0">
                <a:solidFill>
                  <a:schemeClr val="tx1"/>
                </a:solidFill>
                <a:latin typeface="微软雅黑" panose="020B0503020204020204" charset="-122"/>
                <a:ea typeface="微软雅黑" panose="020B0503020204020204" charset="-122"/>
              </a:rPr>
              <a:t>实际中，各保险公司的车贷险费用相比于其他财产保险产品来说，往往定价过低，最常见的普通财产保险费用通常为百分之四左右，而车贷险的费用往往仅为百分之一，有些甚至还达不到百分之一。</a:t>
            </a:r>
            <a:endParaRPr sz="1400" dirty="0">
              <a:solidFill>
                <a:schemeClr val="tx1"/>
              </a:solidFill>
              <a:latin typeface="微软雅黑" panose="020B0503020204020204" charset="-122"/>
              <a:ea typeface="微软雅黑" panose="020B0503020204020204" charset="-122"/>
            </a:endParaRPr>
          </a:p>
        </p:txBody>
      </p:sp>
      <p:sp>
        <p:nvSpPr>
          <p:cNvPr id="6" name="椭圆 5"/>
          <p:cNvSpPr/>
          <p:nvPr/>
        </p:nvSpPr>
        <p:spPr>
          <a:xfrm>
            <a:off x="486410" y="3068955"/>
            <a:ext cx="208915" cy="2089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8" name="文本框 7"/>
          <p:cNvSpPr txBox="1"/>
          <p:nvPr/>
        </p:nvSpPr>
        <p:spPr>
          <a:xfrm>
            <a:off x="7793990" y="3119120"/>
            <a:ext cx="3892550" cy="1383665"/>
          </a:xfrm>
          <a:prstGeom prst="rect">
            <a:avLst/>
          </a:prstGeom>
          <a:solidFill>
            <a:srgbClr val="000000">
              <a:alpha val="0"/>
            </a:srgbClr>
          </a:solidFill>
        </p:spPr>
        <p:txBody>
          <a:bodyPr wrap="square" rtlCol="0" anchor="t">
            <a:spAutoFit/>
          </a:bodyPr>
          <a:p>
            <a:pPr algn="l"/>
            <a:r>
              <a:rPr sz="1400" dirty="0">
                <a:latin typeface="微软雅黑" panose="020B0503020204020204" charset="-122"/>
                <a:ea typeface="微软雅黑" panose="020B0503020204020204" charset="-122"/>
                <a:sym typeface="+mn-ea"/>
              </a:rPr>
              <a:t>此外，为抢占车险市场份额，各大产险企业都不惜把办车贷险的门槛一降再降，但却无视了精算方法的原理规定，再加上企业内部风险预警与监督机制的不完善、管理不健全和巨额“保费返点”的出现，使得保险业中存在着巨大的投保人诚信缺失与道德风险。</a:t>
            </a:r>
            <a:endParaRPr sz="1400" dirty="0">
              <a:latin typeface="微软雅黑" panose="020B0503020204020204" charset="-122"/>
              <a:ea typeface="微软雅黑" panose="020B0503020204020204" charset="-122"/>
              <a:sym typeface="+mn-ea"/>
            </a:endParaRPr>
          </a:p>
        </p:txBody>
      </p:sp>
      <p:grpSp>
        <p:nvGrpSpPr>
          <p:cNvPr id="5" name="组合 4"/>
          <p:cNvGrpSpPr/>
          <p:nvPr/>
        </p:nvGrpSpPr>
        <p:grpSpPr>
          <a:xfrm rot="0">
            <a:off x="3518044" y="1189990"/>
            <a:ext cx="4119758" cy="491490"/>
            <a:chOff x="6111" y="1901"/>
            <a:chExt cx="5801" cy="774"/>
          </a:xfrm>
        </p:grpSpPr>
        <p:sp>
          <p:nvSpPr>
            <p:cNvPr id="9" name="矩形: 圆角 43"/>
            <p:cNvSpPr/>
            <p:nvPr/>
          </p:nvSpPr>
          <p:spPr>
            <a:xfrm>
              <a:off x="6111" y="1901"/>
              <a:ext cx="5801"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13" name="文本框 12"/>
            <p:cNvSpPr txBox="1"/>
            <p:nvPr/>
          </p:nvSpPr>
          <p:spPr>
            <a:xfrm>
              <a:off x="6268" y="1974"/>
              <a:ext cx="5488" cy="628"/>
            </a:xfrm>
            <a:prstGeom prst="rect">
              <a:avLst/>
            </a:prstGeom>
            <a:noFill/>
          </p:spPr>
          <p:txBody>
            <a:bodyPr wrap="square" rtlCol="0">
              <a:spAutoFit/>
            </a:bodyPr>
            <a:p>
              <a:pPr algn="ctr"/>
              <a:r>
                <a:rPr lang="zh-CN" altLang="en-US" sz="2000" b="1" dirty="0">
                  <a:solidFill>
                    <a:schemeClr val="bg1"/>
                  </a:solidFill>
                  <a:latin typeface="微软雅黑" panose="020B0503020204020204" charset="-122"/>
                  <a:ea typeface="微软雅黑" panose="020B0503020204020204" charset="-122"/>
                </a:rPr>
                <a:t>汽车消费贷款保证保险的概念</a:t>
              </a:r>
              <a:endParaRPr lang="zh-CN" altLang="en-US" sz="2000" b="1" dirty="0">
                <a:solidFill>
                  <a:schemeClr val="bg1"/>
                </a:solidFill>
                <a:latin typeface="微软雅黑" panose="020B0503020204020204" charset="-122"/>
                <a:ea typeface="微软雅黑" panose="020B0503020204020204" charset="-122"/>
              </a:endParaRPr>
            </a:p>
          </p:txBody>
        </p:sp>
      </p:grpSp>
      <p:grpSp>
        <p:nvGrpSpPr>
          <p:cNvPr id="15" name="组合 14"/>
          <p:cNvGrpSpPr/>
          <p:nvPr/>
        </p:nvGrpSpPr>
        <p:grpSpPr>
          <a:xfrm rot="0">
            <a:off x="3112886" y="1189990"/>
            <a:ext cx="5966228" cy="491490"/>
            <a:chOff x="3511" y="1901"/>
            <a:chExt cx="8401" cy="774"/>
          </a:xfrm>
        </p:grpSpPr>
        <p:sp>
          <p:nvSpPr>
            <p:cNvPr id="18" name="矩形: 圆角 43"/>
            <p:cNvSpPr/>
            <p:nvPr/>
          </p:nvSpPr>
          <p:spPr>
            <a:xfrm>
              <a:off x="3511" y="1901"/>
              <a:ext cx="8401"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19" name="文本框 18"/>
            <p:cNvSpPr txBox="1"/>
            <p:nvPr/>
          </p:nvSpPr>
          <p:spPr>
            <a:xfrm>
              <a:off x="3961" y="1974"/>
              <a:ext cx="7503" cy="628"/>
            </a:xfrm>
            <a:prstGeom prst="rect">
              <a:avLst/>
            </a:prstGeom>
            <a:noFill/>
          </p:spPr>
          <p:txBody>
            <a:bodyPr wrap="square" rtlCol="0">
              <a:spAutoFit/>
            </a:bodyPr>
            <a:p>
              <a:pPr algn="ctr"/>
              <a:r>
                <a:rPr lang="zh-CN" altLang="en-US" sz="2000" b="1" dirty="0">
                  <a:solidFill>
                    <a:schemeClr val="bg1"/>
                  </a:solidFill>
                  <a:latin typeface="微软雅黑" panose="020B0503020204020204" charset="-122"/>
                  <a:ea typeface="微软雅黑" panose="020B0503020204020204" charset="-122"/>
                </a:rPr>
                <a:t>制约我国汽车消费贷款保证保险发展的原因</a:t>
              </a:r>
              <a:endParaRPr lang="zh-CN" altLang="en-US" sz="2000" b="1" dirty="0">
                <a:solidFill>
                  <a:schemeClr val="bg1"/>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heckerboard(across)">
                                      <p:cBhvr>
                                        <p:cTn id="14" dur="500"/>
                                        <p:tgtEl>
                                          <p:spTgt spid="3"/>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checkerboard(across)">
                                      <p:cBhvr>
                                        <p:cTn id="17" dur="500"/>
                                        <p:tgtEl>
                                          <p:spTgt spid="11"/>
                                        </p:tgtEl>
                                      </p:cBhvr>
                                    </p:animEffect>
                                  </p:childTnLst>
                                </p:cTn>
                              </p:par>
                              <p:par>
                                <p:cTn id="18" presetID="5" presetClass="entr" presetSubtype="1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checkerboard(across)">
                                      <p:cBhvr>
                                        <p:cTn id="20" dur="500"/>
                                        <p:tgtEl>
                                          <p:spTgt spid="2"/>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checkerboard(across)">
                                      <p:cBhvr>
                                        <p:cTn id="23" dur="500"/>
                                        <p:tgtEl>
                                          <p:spTgt spid="17"/>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checkerboard(across)">
                                      <p:cBhvr>
                                        <p:cTn id="26" dur="500"/>
                                        <p:tgtEl>
                                          <p:spTgt spid="32"/>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checkerboard(across)">
                                      <p:cBhvr>
                                        <p:cTn id="29" dur="500"/>
                                        <p:tgtEl>
                                          <p:spTgt spid="6"/>
                                        </p:tgtEl>
                                      </p:cBhvr>
                                    </p:animEffect>
                                  </p:childTnLst>
                                </p:cTn>
                              </p:par>
                              <p:par>
                                <p:cTn id="30" presetID="5" presetClass="entr" presetSubtype="1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checkerboard(across)">
                                      <p:cBhvr>
                                        <p:cTn id="32" dur="500"/>
                                        <p:tgtEl>
                                          <p:spTgt spid="8"/>
                                        </p:tgtEl>
                                      </p:cBhvr>
                                    </p:animEffect>
                                  </p:childTnLst>
                                </p:cTn>
                              </p:par>
                              <p:par>
                                <p:cTn id="33" presetID="5" presetClass="entr" presetSubtype="10"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checkerboard(across)">
                                      <p:cBhvr>
                                        <p:cTn id="35" dur="500"/>
                                        <p:tgtEl>
                                          <p:spTgt spid="5"/>
                                        </p:tgtEl>
                                      </p:cBhvr>
                                    </p:animEffect>
                                  </p:childTnLst>
                                </p:cTn>
                              </p:par>
                              <p:par>
                                <p:cTn id="36" presetID="5" presetClass="entr" presetSubtype="10"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checkerboard(across)">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4" grpId="0" bldLvl="0" animBg="1"/>
      <p:bldP spid="4" grpId="1" animBg="1"/>
      <p:bldP spid="3" grpId="0" bldLvl="0" animBg="1"/>
      <p:bldP spid="11" grpId="0" bldLvl="0" animBg="1"/>
      <p:bldP spid="17" grpId="0"/>
      <p:bldP spid="32" grpId="0" bldLvl="0" animBg="1"/>
      <p:bldP spid="6" grpId="0" bldLvl="0" animBg="1"/>
      <p:bldP spid="8"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学习准备</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sp>
        <p:nvSpPr>
          <p:cNvPr id="3" name="任意多边形: 形状 10"/>
          <p:cNvSpPr/>
          <p:nvPr/>
        </p:nvSpPr>
        <p:spPr>
          <a:xfrm flipH="1">
            <a:off x="0" y="2204720"/>
            <a:ext cx="5725795" cy="3211830"/>
          </a:xfrm>
          <a:custGeom>
            <a:avLst/>
            <a:gdLst>
              <a:gd name="connsiteX0" fmla="*/ 0 w 5725823"/>
              <a:gd name="connsiteY0" fmla="*/ 1605775 h 3211552"/>
              <a:gd name="connsiteX1" fmla="*/ 0 w 5725823"/>
              <a:gd name="connsiteY1" fmla="*/ 1605776 h 3211552"/>
              <a:gd name="connsiteX2" fmla="*/ 0 w 5725823"/>
              <a:gd name="connsiteY2" fmla="*/ 1605776 h 3211552"/>
              <a:gd name="connsiteX3" fmla="*/ 1605776 w 5725823"/>
              <a:gd name="connsiteY3" fmla="*/ 0 h 3211552"/>
              <a:gd name="connsiteX4" fmla="*/ 5725823 w 5725823"/>
              <a:gd name="connsiteY4" fmla="*/ 0 h 3211552"/>
              <a:gd name="connsiteX5" fmla="*/ 5725823 w 5725823"/>
              <a:gd name="connsiteY5" fmla="*/ 3211552 h 3211552"/>
              <a:gd name="connsiteX6" fmla="*/ 1605776 w 5725823"/>
              <a:gd name="connsiteY6" fmla="*/ 3211551 h 3211552"/>
              <a:gd name="connsiteX7" fmla="*/ 8291 w 5725823"/>
              <a:gd name="connsiteY7" fmla="*/ 1769957 h 3211552"/>
              <a:gd name="connsiteX8" fmla="*/ 0 w 5725823"/>
              <a:gd name="connsiteY8" fmla="*/ 1605776 h 3211552"/>
              <a:gd name="connsiteX9" fmla="*/ 8291 w 5725823"/>
              <a:gd name="connsiteY9" fmla="*/ 1441595 h 3211552"/>
              <a:gd name="connsiteX10" fmla="*/ 1605776 w 5725823"/>
              <a:gd name="connsiteY10" fmla="*/ 0 h 3211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5823" h="3211552">
                <a:moveTo>
                  <a:pt x="0" y="1605775"/>
                </a:moveTo>
                <a:lnTo>
                  <a:pt x="0" y="1605776"/>
                </a:lnTo>
                <a:lnTo>
                  <a:pt x="0" y="1605776"/>
                </a:lnTo>
                <a:close/>
                <a:moveTo>
                  <a:pt x="1605776" y="0"/>
                </a:moveTo>
                <a:lnTo>
                  <a:pt x="5725823" y="0"/>
                </a:lnTo>
                <a:lnTo>
                  <a:pt x="5725823" y="3211552"/>
                </a:lnTo>
                <a:lnTo>
                  <a:pt x="1605776" y="3211551"/>
                </a:lnTo>
                <a:cubicBezTo>
                  <a:pt x="774358" y="3211551"/>
                  <a:pt x="90523" y="2579679"/>
                  <a:pt x="8291" y="1769957"/>
                </a:cubicBezTo>
                <a:lnTo>
                  <a:pt x="0" y="1605776"/>
                </a:lnTo>
                <a:lnTo>
                  <a:pt x="8291" y="1441595"/>
                </a:lnTo>
                <a:cubicBezTo>
                  <a:pt x="90523" y="631872"/>
                  <a:pt x="774358" y="0"/>
                  <a:pt x="1605776" y="0"/>
                </a:cubicBezTo>
                <a:close/>
              </a:path>
            </a:pathLst>
          </a:custGeom>
          <a:solidFill>
            <a:schemeClr val="bg1"/>
          </a:solidFill>
          <a:ln>
            <a:noFill/>
          </a:ln>
          <a:effectLst>
            <a:outerShdw blurRad="355600" dist="508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charset="-122"/>
              <a:ea typeface="微软雅黑" panose="020B0503020204020204" charset="-122"/>
            </a:endParaRPr>
          </a:p>
        </p:txBody>
      </p:sp>
      <p:sp>
        <p:nvSpPr>
          <p:cNvPr id="11" name="任意多边形: 形状 10"/>
          <p:cNvSpPr/>
          <p:nvPr/>
        </p:nvSpPr>
        <p:spPr>
          <a:xfrm>
            <a:off x="6466205" y="2204720"/>
            <a:ext cx="5725795" cy="3211830"/>
          </a:xfrm>
          <a:custGeom>
            <a:avLst/>
            <a:gdLst>
              <a:gd name="connsiteX0" fmla="*/ 0 w 5725823"/>
              <a:gd name="connsiteY0" fmla="*/ 1605775 h 3211552"/>
              <a:gd name="connsiteX1" fmla="*/ 0 w 5725823"/>
              <a:gd name="connsiteY1" fmla="*/ 1605776 h 3211552"/>
              <a:gd name="connsiteX2" fmla="*/ 0 w 5725823"/>
              <a:gd name="connsiteY2" fmla="*/ 1605776 h 3211552"/>
              <a:gd name="connsiteX3" fmla="*/ 1605776 w 5725823"/>
              <a:gd name="connsiteY3" fmla="*/ 0 h 3211552"/>
              <a:gd name="connsiteX4" fmla="*/ 5725823 w 5725823"/>
              <a:gd name="connsiteY4" fmla="*/ 0 h 3211552"/>
              <a:gd name="connsiteX5" fmla="*/ 5725823 w 5725823"/>
              <a:gd name="connsiteY5" fmla="*/ 3211552 h 3211552"/>
              <a:gd name="connsiteX6" fmla="*/ 1605776 w 5725823"/>
              <a:gd name="connsiteY6" fmla="*/ 3211551 h 3211552"/>
              <a:gd name="connsiteX7" fmla="*/ 8291 w 5725823"/>
              <a:gd name="connsiteY7" fmla="*/ 1769957 h 3211552"/>
              <a:gd name="connsiteX8" fmla="*/ 0 w 5725823"/>
              <a:gd name="connsiteY8" fmla="*/ 1605776 h 3211552"/>
              <a:gd name="connsiteX9" fmla="*/ 8291 w 5725823"/>
              <a:gd name="connsiteY9" fmla="*/ 1441595 h 3211552"/>
              <a:gd name="connsiteX10" fmla="*/ 1605776 w 5725823"/>
              <a:gd name="connsiteY10" fmla="*/ 0 h 3211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5823" h="3211552">
                <a:moveTo>
                  <a:pt x="0" y="1605775"/>
                </a:moveTo>
                <a:lnTo>
                  <a:pt x="0" y="1605776"/>
                </a:lnTo>
                <a:lnTo>
                  <a:pt x="0" y="1605776"/>
                </a:lnTo>
                <a:close/>
                <a:moveTo>
                  <a:pt x="1605776" y="0"/>
                </a:moveTo>
                <a:lnTo>
                  <a:pt x="5725823" y="0"/>
                </a:lnTo>
                <a:lnTo>
                  <a:pt x="5725823" y="3211552"/>
                </a:lnTo>
                <a:lnTo>
                  <a:pt x="1605776" y="3211551"/>
                </a:lnTo>
                <a:cubicBezTo>
                  <a:pt x="774358" y="3211551"/>
                  <a:pt x="90523" y="2579679"/>
                  <a:pt x="8291" y="1769957"/>
                </a:cubicBezTo>
                <a:lnTo>
                  <a:pt x="0" y="1605776"/>
                </a:lnTo>
                <a:lnTo>
                  <a:pt x="8291" y="1441595"/>
                </a:lnTo>
                <a:cubicBezTo>
                  <a:pt x="90523" y="631872"/>
                  <a:pt x="774358" y="0"/>
                  <a:pt x="1605776" y="0"/>
                </a:cubicBezTo>
                <a:close/>
              </a:path>
            </a:pathLst>
          </a:custGeom>
          <a:solidFill>
            <a:schemeClr val="bg1"/>
          </a:solidFill>
          <a:ln>
            <a:noFill/>
          </a:ln>
          <a:effectLst>
            <a:outerShdw blurRad="355600" dist="508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charset="-122"/>
              <a:ea typeface="微软雅黑" panose="020B0503020204020204" charset="-122"/>
            </a:endParaRPr>
          </a:p>
        </p:txBody>
      </p:sp>
      <p:graphicFrame>
        <p:nvGraphicFramePr>
          <p:cNvPr id="2" name="图表 1"/>
          <p:cNvGraphicFramePr/>
          <p:nvPr/>
        </p:nvGraphicFramePr>
        <p:xfrm>
          <a:off x="4251325" y="2489200"/>
          <a:ext cx="3690620" cy="2788285"/>
        </p:xfrm>
        <a:graphic>
          <a:graphicData uri="http://schemas.openxmlformats.org/drawingml/2006/chart">
            <c:chart xmlns:c="http://schemas.openxmlformats.org/drawingml/2006/chart" xmlns:r="http://schemas.openxmlformats.org/officeDocument/2006/relationships" r:id="rId1"/>
          </a:graphicData>
        </a:graphic>
      </p:graphicFrame>
      <p:sp>
        <p:nvSpPr>
          <p:cNvPr id="17" name="文本框 16"/>
          <p:cNvSpPr txBox="1"/>
          <p:nvPr/>
        </p:nvSpPr>
        <p:spPr>
          <a:xfrm>
            <a:off x="635000" y="2972435"/>
            <a:ext cx="3799205" cy="645160"/>
          </a:xfrm>
          <a:prstGeom prst="rect">
            <a:avLst/>
          </a:prstGeom>
          <a:noFill/>
        </p:spPr>
        <p:txBody>
          <a:bodyPr wrap="square" rtlCol="0">
            <a:spAutoFit/>
          </a:bodyPr>
          <a:lstStyle/>
          <a:p>
            <a:pPr algn="l"/>
            <a:r>
              <a:rPr lang="zh-CN" altLang="en-US" b="1" spc="300" dirty="0">
                <a:solidFill>
                  <a:schemeClr val="tx1"/>
                </a:solidFill>
                <a:latin typeface="微软雅黑" panose="020B0503020204020204" charset="-122"/>
                <a:ea typeface="微软雅黑" panose="020B0503020204020204" charset="-122"/>
              </a:rPr>
              <a:t>3. 车贷险条款没有体现对被保险人（银行）责任的特殊限定</a:t>
            </a:r>
            <a:endParaRPr lang="zh-CN" altLang="en-US" b="1" spc="300" dirty="0">
              <a:solidFill>
                <a:schemeClr val="tx1"/>
              </a:solidFill>
              <a:latin typeface="微软雅黑" panose="020B0503020204020204" charset="-122"/>
              <a:ea typeface="微软雅黑" panose="020B0503020204020204" charset="-122"/>
            </a:endParaRPr>
          </a:p>
        </p:txBody>
      </p:sp>
      <p:sp>
        <p:nvSpPr>
          <p:cNvPr id="32" name="文本框 31"/>
          <p:cNvSpPr txBox="1"/>
          <p:nvPr/>
        </p:nvSpPr>
        <p:spPr>
          <a:xfrm>
            <a:off x="635000" y="3802380"/>
            <a:ext cx="3892550" cy="521970"/>
          </a:xfrm>
          <a:prstGeom prst="rect">
            <a:avLst/>
          </a:prstGeom>
          <a:solidFill>
            <a:srgbClr val="000000">
              <a:alpha val="0"/>
            </a:srgbClr>
          </a:solidFill>
        </p:spPr>
        <p:txBody>
          <a:bodyPr wrap="square" rtlCol="0" anchor="t">
            <a:spAutoFit/>
          </a:bodyPr>
          <a:lstStyle/>
          <a:p>
            <a:pPr algn="l"/>
            <a:r>
              <a:rPr sz="1400" dirty="0">
                <a:solidFill>
                  <a:schemeClr val="tx1"/>
                </a:solidFill>
                <a:latin typeface="微软雅黑" panose="020B0503020204020204" charset="-122"/>
                <a:ea typeface="微软雅黑" panose="020B0503020204020204" charset="-122"/>
              </a:rPr>
              <a:t>在车辆消费信贷实践中，由于商业银行承担了对贷款人信用资质的审批权</a:t>
            </a:r>
            <a:endParaRPr sz="1400" dirty="0">
              <a:solidFill>
                <a:schemeClr val="tx1"/>
              </a:solidFill>
              <a:latin typeface="微软雅黑" panose="020B0503020204020204" charset="-122"/>
              <a:ea typeface="微软雅黑" panose="020B0503020204020204" charset="-122"/>
            </a:endParaRPr>
          </a:p>
        </p:txBody>
      </p:sp>
      <p:sp>
        <p:nvSpPr>
          <p:cNvPr id="6" name="椭圆 5"/>
          <p:cNvSpPr/>
          <p:nvPr/>
        </p:nvSpPr>
        <p:spPr>
          <a:xfrm>
            <a:off x="486410" y="3068955"/>
            <a:ext cx="208915" cy="2089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8" name="文本框 7"/>
          <p:cNvSpPr txBox="1"/>
          <p:nvPr/>
        </p:nvSpPr>
        <p:spPr>
          <a:xfrm>
            <a:off x="7793990" y="3119120"/>
            <a:ext cx="3892550" cy="1599565"/>
          </a:xfrm>
          <a:prstGeom prst="rect">
            <a:avLst/>
          </a:prstGeom>
          <a:solidFill>
            <a:srgbClr val="000000">
              <a:alpha val="0"/>
            </a:srgbClr>
          </a:solidFill>
        </p:spPr>
        <p:txBody>
          <a:bodyPr wrap="square" rtlCol="0" anchor="t">
            <a:spAutoFit/>
          </a:bodyPr>
          <a:p>
            <a:pPr algn="l"/>
            <a:r>
              <a:rPr sz="1400" dirty="0">
                <a:latin typeface="微软雅黑" panose="020B0503020204020204" charset="-122"/>
                <a:ea typeface="微软雅黑" panose="020B0503020204020204" charset="-122"/>
                <a:sym typeface="+mn-ea"/>
              </a:rPr>
              <a:t>保险公司又往往把对车贷险投保人的信用调查权力下放给了商业银行，同时又对商业银行的相应义务与责任加以了限制，这样就极易形成了道德风险。因此，如果借款人已经根据银行规定买了车贷险，商业银行也往往会放松了对其信用风险的调查，让保险公司变成了实际上的或最后的利率风险承担者。</a:t>
            </a:r>
            <a:endParaRPr sz="1400" dirty="0">
              <a:latin typeface="微软雅黑" panose="020B0503020204020204" charset="-122"/>
              <a:ea typeface="微软雅黑" panose="020B0503020204020204" charset="-122"/>
              <a:sym typeface="+mn-ea"/>
            </a:endParaRPr>
          </a:p>
        </p:txBody>
      </p:sp>
      <p:grpSp>
        <p:nvGrpSpPr>
          <p:cNvPr id="5" name="组合 4"/>
          <p:cNvGrpSpPr/>
          <p:nvPr/>
        </p:nvGrpSpPr>
        <p:grpSpPr>
          <a:xfrm rot="0">
            <a:off x="3518044" y="1189990"/>
            <a:ext cx="4119758" cy="491490"/>
            <a:chOff x="6111" y="1901"/>
            <a:chExt cx="5801" cy="774"/>
          </a:xfrm>
        </p:grpSpPr>
        <p:sp>
          <p:nvSpPr>
            <p:cNvPr id="9" name="矩形: 圆角 43"/>
            <p:cNvSpPr/>
            <p:nvPr/>
          </p:nvSpPr>
          <p:spPr>
            <a:xfrm>
              <a:off x="6111" y="1901"/>
              <a:ext cx="5801"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13" name="文本框 12"/>
            <p:cNvSpPr txBox="1"/>
            <p:nvPr/>
          </p:nvSpPr>
          <p:spPr>
            <a:xfrm>
              <a:off x="6268" y="1974"/>
              <a:ext cx="5488" cy="628"/>
            </a:xfrm>
            <a:prstGeom prst="rect">
              <a:avLst/>
            </a:prstGeom>
            <a:noFill/>
          </p:spPr>
          <p:txBody>
            <a:bodyPr wrap="square" rtlCol="0">
              <a:spAutoFit/>
            </a:bodyPr>
            <a:p>
              <a:pPr algn="ctr"/>
              <a:r>
                <a:rPr lang="zh-CN" altLang="en-US" sz="2000" b="1" dirty="0">
                  <a:solidFill>
                    <a:schemeClr val="bg1"/>
                  </a:solidFill>
                  <a:latin typeface="微软雅黑" panose="020B0503020204020204" charset="-122"/>
                  <a:ea typeface="微软雅黑" panose="020B0503020204020204" charset="-122"/>
                </a:rPr>
                <a:t>汽车消费贷款保证保险的概念</a:t>
              </a:r>
              <a:endParaRPr lang="zh-CN" altLang="en-US" sz="2000" b="1" dirty="0">
                <a:solidFill>
                  <a:schemeClr val="bg1"/>
                </a:solidFill>
                <a:latin typeface="微软雅黑" panose="020B0503020204020204" charset="-122"/>
                <a:ea typeface="微软雅黑" panose="020B0503020204020204" charset="-122"/>
              </a:endParaRPr>
            </a:p>
          </p:txBody>
        </p:sp>
      </p:grpSp>
      <p:grpSp>
        <p:nvGrpSpPr>
          <p:cNvPr id="15" name="组合 14"/>
          <p:cNvGrpSpPr/>
          <p:nvPr/>
        </p:nvGrpSpPr>
        <p:grpSpPr>
          <a:xfrm rot="0">
            <a:off x="3112886" y="1189990"/>
            <a:ext cx="5966228" cy="491490"/>
            <a:chOff x="3511" y="1901"/>
            <a:chExt cx="8401" cy="774"/>
          </a:xfrm>
        </p:grpSpPr>
        <p:sp>
          <p:nvSpPr>
            <p:cNvPr id="18" name="矩形: 圆角 43"/>
            <p:cNvSpPr/>
            <p:nvPr/>
          </p:nvSpPr>
          <p:spPr>
            <a:xfrm>
              <a:off x="3511" y="1901"/>
              <a:ext cx="8401"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19" name="文本框 18"/>
            <p:cNvSpPr txBox="1"/>
            <p:nvPr/>
          </p:nvSpPr>
          <p:spPr>
            <a:xfrm>
              <a:off x="3961" y="1974"/>
              <a:ext cx="7503" cy="628"/>
            </a:xfrm>
            <a:prstGeom prst="rect">
              <a:avLst/>
            </a:prstGeom>
            <a:noFill/>
          </p:spPr>
          <p:txBody>
            <a:bodyPr wrap="square" rtlCol="0">
              <a:spAutoFit/>
            </a:bodyPr>
            <a:p>
              <a:pPr algn="ctr"/>
              <a:r>
                <a:rPr lang="zh-CN" altLang="en-US" sz="2000" b="1" dirty="0">
                  <a:solidFill>
                    <a:schemeClr val="bg1"/>
                  </a:solidFill>
                  <a:latin typeface="微软雅黑" panose="020B0503020204020204" charset="-122"/>
                  <a:ea typeface="微软雅黑" panose="020B0503020204020204" charset="-122"/>
                </a:rPr>
                <a:t>制约我国汽车消费贷款保证保险发展的原因</a:t>
              </a:r>
              <a:endParaRPr lang="zh-CN" altLang="en-US" sz="2000" b="1" dirty="0">
                <a:solidFill>
                  <a:schemeClr val="bg1"/>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heckerboard(across)">
                                      <p:cBhvr>
                                        <p:cTn id="14" dur="500"/>
                                        <p:tgtEl>
                                          <p:spTgt spid="3"/>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checkerboard(across)">
                                      <p:cBhvr>
                                        <p:cTn id="17" dur="500"/>
                                        <p:tgtEl>
                                          <p:spTgt spid="11"/>
                                        </p:tgtEl>
                                      </p:cBhvr>
                                    </p:animEffect>
                                  </p:childTnLst>
                                </p:cTn>
                              </p:par>
                              <p:par>
                                <p:cTn id="18" presetID="5" presetClass="entr" presetSubtype="1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checkerboard(across)">
                                      <p:cBhvr>
                                        <p:cTn id="20" dur="500"/>
                                        <p:tgtEl>
                                          <p:spTgt spid="2"/>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checkerboard(across)">
                                      <p:cBhvr>
                                        <p:cTn id="23" dur="500"/>
                                        <p:tgtEl>
                                          <p:spTgt spid="17"/>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checkerboard(across)">
                                      <p:cBhvr>
                                        <p:cTn id="26" dur="500"/>
                                        <p:tgtEl>
                                          <p:spTgt spid="32"/>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checkerboard(across)">
                                      <p:cBhvr>
                                        <p:cTn id="29" dur="500"/>
                                        <p:tgtEl>
                                          <p:spTgt spid="6"/>
                                        </p:tgtEl>
                                      </p:cBhvr>
                                    </p:animEffect>
                                  </p:childTnLst>
                                </p:cTn>
                              </p:par>
                              <p:par>
                                <p:cTn id="30" presetID="5" presetClass="entr" presetSubtype="1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checkerboard(across)">
                                      <p:cBhvr>
                                        <p:cTn id="32" dur="500"/>
                                        <p:tgtEl>
                                          <p:spTgt spid="8"/>
                                        </p:tgtEl>
                                      </p:cBhvr>
                                    </p:animEffect>
                                  </p:childTnLst>
                                </p:cTn>
                              </p:par>
                              <p:par>
                                <p:cTn id="33" presetID="5" presetClass="entr" presetSubtype="10"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checkerboard(across)">
                                      <p:cBhvr>
                                        <p:cTn id="35" dur="500"/>
                                        <p:tgtEl>
                                          <p:spTgt spid="5"/>
                                        </p:tgtEl>
                                      </p:cBhvr>
                                    </p:animEffect>
                                  </p:childTnLst>
                                </p:cTn>
                              </p:par>
                              <p:par>
                                <p:cTn id="36" presetID="5" presetClass="entr" presetSubtype="10"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checkerboard(across)">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4" grpId="0" bldLvl="0" animBg="1"/>
      <p:bldP spid="4" grpId="1" animBg="1"/>
      <p:bldP spid="3" grpId="0" bldLvl="0" animBg="1"/>
      <p:bldP spid="11" grpId="0" bldLvl="0" animBg="1"/>
      <p:bldP spid="17" grpId="0"/>
      <p:bldP spid="32" grpId="0" bldLvl="0" animBg="1"/>
      <p:bldP spid="6" grpId="0" bldLvl="0" animBg="1"/>
      <p:bldP spid="8"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学习准备</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grpSp>
        <p:nvGrpSpPr>
          <p:cNvPr id="12" name="组合 11"/>
          <p:cNvGrpSpPr/>
          <p:nvPr/>
        </p:nvGrpSpPr>
        <p:grpSpPr>
          <a:xfrm rot="0">
            <a:off x="3518044" y="1189990"/>
            <a:ext cx="4119758" cy="491490"/>
            <a:chOff x="6111" y="1901"/>
            <a:chExt cx="5801" cy="774"/>
          </a:xfrm>
        </p:grpSpPr>
        <p:sp>
          <p:nvSpPr>
            <p:cNvPr id="44" name="矩形: 圆角 43"/>
            <p:cNvSpPr/>
            <p:nvPr/>
          </p:nvSpPr>
          <p:spPr>
            <a:xfrm>
              <a:off x="6111" y="1901"/>
              <a:ext cx="5801"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45" name="文本框 44"/>
            <p:cNvSpPr txBox="1"/>
            <p:nvPr/>
          </p:nvSpPr>
          <p:spPr>
            <a:xfrm>
              <a:off x="6268" y="1974"/>
              <a:ext cx="5488" cy="628"/>
            </a:xfrm>
            <a:prstGeom prst="rect">
              <a:avLst/>
            </a:prstGeom>
            <a:noFill/>
          </p:spPr>
          <p:txBody>
            <a:bodyPr wrap="square" rtlCol="0">
              <a:spAutoFit/>
            </a:bodyPr>
            <a:p>
              <a:pPr algn="ctr"/>
              <a:r>
                <a:rPr lang="zh-CN" altLang="en-US" sz="2000" b="1" dirty="0">
                  <a:solidFill>
                    <a:schemeClr val="bg1"/>
                  </a:solidFill>
                  <a:latin typeface="微软雅黑" panose="020B0503020204020204" charset="-122"/>
                  <a:ea typeface="微软雅黑" panose="020B0503020204020204" charset="-122"/>
                </a:rPr>
                <a:t>汽车消费贷款保证保险的概念</a:t>
              </a:r>
              <a:endParaRPr lang="zh-CN" altLang="en-US" sz="2000" b="1" dirty="0">
                <a:solidFill>
                  <a:schemeClr val="bg1"/>
                </a:solidFill>
                <a:latin typeface="微软雅黑" panose="020B0503020204020204" charset="-122"/>
                <a:ea typeface="微软雅黑" panose="020B0503020204020204" charset="-122"/>
              </a:endParaRPr>
            </a:p>
          </p:txBody>
        </p:sp>
      </p:grpSp>
      <p:grpSp>
        <p:nvGrpSpPr>
          <p:cNvPr id="15" name="组合 14"/>
          <p:cNvGrpSpPr/>
          <p:nvPr/>
        </p:nvGrpSpPr>
        <p:grpSpPr>
          <a:xfrm rot="0">
            <a:off x="3112886" y="1189990"/>
            <a:ext cx="5966228" cy="491490"/>
            <a:chOff x="3511" y="1901"/>
            <a:chExt cx="8401" cy="774"/>
          </a:xfrm>
        </p:grpSpPr>
        <p:sp>
          <p:nvSpPr>
            <p:cNvPr id="18" name="矩形: 圆角 43"/>
            <p:cNvSpPr/>
            <p:nvPr/>
          </p:nvSpPr>
          <p:spPr>
            <a:xfrm>
              <a:off x="3511" y="1901"/>
              <a:ext cx="8401"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19" name="文本框 18"/>
            <p:cNvSpPr txBox="1"/>
            <p:nvPr/>
          </p:nvSpPr>
          <p:spPr>
            <a:xfrm>
              <a:off x="3961" y="1974"/>
              <a:ext cx="7503" cy="628"/>
            </a:xfrm>
            <a:prstGeom prst="rect">
              <a:avLst/>
            </a:prstGeom>
            <a:noFill/>
          </p:spPr>
          <p:txBody>
            <a:bodyPr wrap="square" rtlCol="0">
              <a:spAutoFit/>
            </a:bodyPr>
            <a:p>
              <a:pPr algn="ctr"/>
              <a:r>
                <a:rPr lang="zh-CN" altLang="en-US" sz="2000" b="1" dirty="0">
                  <a:solidFill>
                    <a:schemeClr val="bg1"/>
                  </a:solidFill>
                  <a:latin typeface="微软雅黑" panose="020B0503020204020204" charset="-122"/>
                  <a:ea typeface="微软雅黑" panose="020B0503020204020204" charset="-122"/>
                </a:rPr>
                <a:t>我国发展汽车消费贷款保证保险业务的建议</a:t>
              </a:r>
              <a:endParaRPr lang="zh-CN" altLang="en-US" sz="2000" b="1" dirty="0">
                <a:solidFill>
                  <a:schemeClr val="bg1"/>
                </a:solidFill>
                <a:latin typeface="微软雅黑" panose="020B0503020204020204" charset="-122"/>
                <a:ea typeface="微软雅黑" panose="020B0503020204020204" charset="-122"/>
              </a:endParaRPr>
            </a:p>
          </p:txBody>
        </p:sp>
      </p:grpSp>
      <p:sp>
        <p:nvSpPr>
          <p:cNvPr id="13" name="iṩlîdè"/>
          <p:cNvSpPr/>
          <p:nvPr/>
        </p:nvSpPr>
        <p:spPr>
          <a:xfrm>
            <a:off x="4820285" y="2294890"/>
            <a:ext cx="2841625" cy="3602990"/>
          </a:xfrm>
          <a:prstGeom prst="rect">
            <a:avLst/>
          </a:prstGeom>
          <a:blipFill dpi="0" rotWithShape="1">
            <a:blip r:embed="rId1"/>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3" name="ïšľîďê"/>
          <p:cNvSpPr/>
          <p:nvPr/>
        </p:nvSpPr>
        <p:spPr>
          <a:xfrm>
            <a:off x="3793490" y="2965450"/>
            <a:ext cx="664210" cy="664210"/>
          </a:xfrm>
          <a:prstGeom prst="ellipse">
            <a:avLst/>
          </a:prstGeom>
          <a:solidFill>
            <a:srgbClr val="3F404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sym typeface="FZHei-B01S" panose="02010601030101010101" pitchFamily="2" charset="-122"/>
              </a:rPr>
              <a:t>01</a:t>
            </a:r>
            <a:endParaRPr kumimoji="0" lang="en-US" altLang="zh-CN"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31" name="îś1ide"/>
          <p:cNvSpPr txBox="1"/>
          <p:nvPr/>
        </p:nvSpPr>
        <p:spPr>
          <a:xfrm>
            <a:off x="982345" y="3056255"/>
            <a:ext cx="2578100" cy="725170"/>
          </a:xfrm>
          <a:prstGeom prst="rect">
            <a:avLst/>
          </a:prstGeom>
          <a:noFill/>
        </p:spPr>
        <p:txBody>
          <a:bodyPr wrap="square" lIns="90000" tIns="46800" rIns="90000" bIns="46800" anchor="t">
            <a:noAutofit/>
          </a:bodyPr>
          <a:lstStyle>
            <a:defPPr>
              <a:defRPr lang="zh-CN"/>
            </a:defPPr>
            <a:lvl1pPr lvl="0" defTabSz="913765">
              <a:lnSpc>
                <a:spcPts val="2000"/>
              </a:lnSpc>
              <a:spcBef>
                <a:spcPct val="0"/>
              </a:spcBef>
              <a:defRPr sz="1100">
                <a:solidFill>
                  <a:schemeClr val="tx1">
                    <a:lumMod val="85000"/>
                    <a:lumOff val="15000"/>
                  </a:schemeClr>
                </a:solidFill>
                <a:latin typeface="+mn-ea"/>
              </a:defRPr>
            </a:lvl1pPr>
          </a:lstStyle>
          <a:p>
            <a:pPr algn="r"/>
            <a:r>
              <a:rPr lang="zh-CN" altLang="en-US" sz="1400" dirty="0">
                <a:latin typeface="微软雅黑" panose="020B0503020204020204" charset="-122"/>
                <a:ea typeface="微软雅黑" panose="020B0503020204020204" charset="-122"/>
                <a:sym typeface="FZHei-B01S" panose="02010601030101010101" pitchFamily="2" charset="-122"/>
              </a:rPr>
              <a:t>银行不要单纯注重自己的利润，把保险公司和银行共担的经营风险变为全部由保险公司承担</a:t>
            </a:r>
            <a:endParaRPr lang="zh-CN" altLang="en-US" sz="1400" dirty="0">
              <a:latin typeface="微软雅黑" panose="020B0503020204020204" charset="-122"/>
              <a:ea typeface="微软雅黑" panose="020B0503020204020204" charset="-122"/>
              <a:sym typeface="FZHei-B01S" panose="02010601030101010101" pitchFamily="2" charset="-122"/>
            </a:endParaRPr>
          </a:p>
        </p:txBody>
      </p:sp>
      <p:sp>
        <p:nvSpPr>
          <p:cNvPr id="5" name="iṩḻiḋé"/>
          <p:cNvSpPr/>
          <p:nvPr/>
        </p:nvSpPr>
        <p:spPr>
          <a:xfrm>
            <a:off x="1076960" y="2614930"/>
            <a:ext cx="2729865" cy="441325"/>
          </a:xfrm>
          <a:prstGeom prst="rect">
            <a:avLst/>
          </a:prstGeom>
        </p:spPr>
        <p:txBody>
          <a:bodyPr wrap="square" lIns="90000" tIns="46800" rIns="90000" bIns="46800" anchor="b"/>
          <a:lstStyle/>
          <a:p>
            <a:pPr marL="0" marR="0" lvl="0" indent="0" algn="r" defTabSz="913765" rtl="0" eaLnBrk="1" fontAlgn="auto" latinLnBrk="0" hangingPunct="1">
              <a:lnSpc>
                <a:spcPct val="100000"/>
              </a:lnSpc>
              <a:spcBef>
                <a:spcPct val="0"/>
              </a:spcBef>
              <a:spcAft>
                <a:spcPts val="0"/>
              </a:spcAft>
              <a:buClrTx/>
              <a:buSzTx/>
              <a:buFontTx/>
              <a:buNone/>
              <a:defRPr/>
            </a:pPr>
            <a:r>
              <a:rPr kumimoji="0" lang="zh-CN" altLang="en-US" sz="1600" b="1" i="0" u="none" strike="noStrike" kern="1200" cap="none" spc="0" normalizeH="0" baseline="0" noProof="0" dirty="0">
                <a:ln>
                  <a:noFill/>
                </a:ln>
                <a:solidFill>
                  <a:schemeClr val="tx1">
                    <a:lumMod val="85000"/>
                    <a:lumOff val="15000"/>
                  </a:schemeClr>
                </a:solidFill>
                <a:effectLst/>
                <a:uLnTx/>
                <a:uFillTx/>
                <a:latin typeface="微软雅黑" panose="020B0503020204020204" charset="-122"/>
                <a:ea typeface="微软雅黑" panose="020B0503020204020204" charset="-122"/>
                <a:cs typeface="+mn-cs"/>
                <a:sym typeface="FZHei-B01S" panose="02010601030101010101" pitchFamily="2" charset="-122"/>
              </a:rPr>
              <a:t>建立利益共享与风险共担的运行机制</a:t>
            </a:r>
            <a:endParaRPr kumimoji="0" lang="zh-CN" altLang="en-US" sz="1600" b="1" i="0" u="none" strike="noStrike" kern="1200" cap="none" spc="0" normalizeH="0" baseline="0" noProof="0" dirty="0">
              <a:ln>
                <a:noFill/>
              </a:ln>
              <a:solidFill>
                <a:schemeClr val="tx1">
                  <a:lumMod val="85000"/>
                  <a:lumOff val="15000"/>
                </a:schemeClr>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33" name="ïsļîḓe"/>
          <p:cNvSpPr/>
          <p:nvPr/>
        </p:nvSpPr>
        <p:spPr>
          <a:xfrm>
            <a:off x="3793490" y="4879340"/>
            <a:ext cx="664210" cy="664210"/>
          </a:xfrm>
          <a:prstGeom prst="ellipse">
            <a:avLst/>
          </a:prstGeom>
          <a:solidFill>
            <a:srgbClr val="E4592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sym typeface="FZHei-B01S" panose="02010601030101010101" pitchFamily="2" charset="-122"/>
              </a:rPr>
              <a:t>03</a:t>
            </a:r>
            <a:endParaRPr kumimoji="0" lang="en-US" altLang="zh-CN"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14" name="iSḷiďè"/>
          <p:cNvSpPr txBox="1"/>
          <p:nvPr/>
        </p:nvSpPr>
        <p:spPr>
          <a:xfrm>
            <a:off x="855980" y="5033645"/>
            <a:ext cx="2704465" cy="725170"/>
          </a:xfrm>
          <a:prstGeom prst="rect">
            <a:avLst/>
          </a:prstGeom>
          <a:noFill/>
        </p:spPr>
        <p:txBody>
          <a:bodyPr wrap="square" lIns="90000" tIns="46800" rIns="90000" bIns="46800" anchor="t">
            <a:noAutofit/>
          </a:bodyPr>
          <a:lstStyle>
            <a:defPPr>
              <a:defRPr lang="zh-CN"/>
            </a:defPPr>
            <a:lvl1pPr lvl="0" algn="r" defTabSz="913765">
              <a:lnSpc>
                <a:spcPts val="2000"/>
              </a:lnSpc>
              <a:spcBef>
                <a:spcPct val="0"/>
              </a:spcBef>
              <a:defRPr sz="1100">
                <a:solidFill>
                  <a:schemeClr val="tx1">
                    <a:lumMod val="85000"/>
                    <a:lumOff val="15000"/>
                  </a:schemeClr>
                </a:solidFill>
                <a:latin typeface="+mn-ea"/>
              </a:defRPr>
            </a:lvl1pPr>
          </a:lstStyle>
          <a:p>
            <a:r>
              <a:rPr lang="zh-CN" altLang="en-US" sz="1400" dirty="0">
                <a:latin typeface="微软雅黑" panose="020B0503020204020204" charset="-122"/>
                <a:ea typeface="微软雅黑" panose="020B0503020204020204" charset="-122"/>
                <a:sym typeface="FZHei-B01S" panose="02010601030101010101" pitchFamily="2" charset="-122"/>
              </a:rPr>
              <a:t>保险公司要对车辆消费信贷进行动态监督，形成经销商、买车人的信贷追踪制度</a:t>
            </a:r>
            <a:endParaRPr lang="zh-CN" altLang="en-US" sz="1400" dirty="0">
              <a:latin typeface="微软雅黑" panose="020B0503020204020204" charset="-122"/>
              <a:ea typeface="微软雅黑" panose="020B0503020204020204" charset="-122"/>
              <a:sym typeface="FZHei-B01S" panose="02010601030101010101" pitchFamily="2" charset="-122"/>
            </a:endParaRPr>
          </a:p>
        </p:txBody>
      </p:sp>
      <p:sp>
        <p:nvSpPr>
          <p:cNvPr id="30" name="ïšlíḓê"/>
          <p:cNvSpPr/>
          <p:nvPr/>
        </p:nvSpPr>
        <p:spPr>
          <a:xfrm>
            <a:off x="982345" y="4712970"/>
            <a:ext cx="2578100" cy="320675"/>
          </a:xfrm>
          <a:prstGeom prst="rect">
            <a:avLst/>
          </a:prstGeom>
        </p:spPr>
        <p:txBody>
          <a:bodyPr wrap="square" lIns="90000" tIns="46800" rIns="90000" bIns="46800" anchor="b"/>
          <a:lstStyle/>
          <a:p>
            <a:pPr marL="0" marR="0" lvl="0" indent="0" algn="r" defTabSz="913765" rtl="0" eaLnBrk="1" fontAlgn="auto" latinLnBrk="0" hangingPunct="1">
              <a:lnSpc>
                <a:spcPct val="100000"/>
              </a:lnSpc>
              <a:spcBef>
                <a:spcPct val="0"/>
              </a:spcBef>
              <a:spcAft>
                <a:spcPts val="0"/>
              </a:spcAft>
              <a:buClrTx/>
              <a:buSzTx/>
              <a:buFontTx/>
              <a:buNone/>
              <a:defRPr/>
            </a:pPr>
            <a:r>
              <a:rPr kumimoji="0" lang="zh-CN" altLang="en-US" sz="1600" b="1" i="0" u="none" strike="noStrike" kern="1200" cap="none" spc="0" normalizeH="0" baseline="0" noProof="0" dirty="0">
                <a:ln>
                  <a:noFill/>
                </a:ln>
                <a:solidFill>
                  <a:schemeClr val="tx1">
                    <a:lumMod val="85000"/>
                    <a:lumOff val="15000"/>
                  </a:schemeClr>
                </a:solidFill>
                <a:effectLst/>
                <a:uLnTx/>
                <a:uFillTx/>
                <a:latin typeface="微软雅黑" panose="020B0503020204020204" charset="-122"/>
                <a:ea typeface="微软雅黑" panose="020B0503020204020204" charset="-122"/>
                <a:cs typeface="+mn-cs"/>
                <a:sym typeface="FZHei-B01S" panose="02010601030101010101" pitchFamily="2" charset="-122"/>
              </a:rPr>
              <a:t> 建立贷款动态监管与欠款催收追偿机制</a:t>
            </a:r>
            <a:endParaRPr kumimoji="0" lang="zh-CN" altLang="en-US" sz="1600" b="1" i="0" u="none" strike="noStrike" kern="1200" cap="none" spc="0" normalizeH="0" baseline="0" noProof="0" dirty="0">
              <a:ln>
                <a:noFill/>
              </a:ln>
              <a:solidFill>
                <a:schemeClr val="tx1">
                  <a:lumMod val="85000"/>
                  <a:lumOff val="15000"/>
                </a:schemeClr>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16" name="îṩ1iḓe"/>
          <p:cNvSpPr/>
          <p:nvPr/>
        </p:nvSpPr>
        <p:spPr>
          <a:xfrm>
            <a:off x="7962265" y="2974975"/>
            <a:ext cx="664210" cy="664210"/>
          </a:xfrm>
          <a:prstGeom prst="ellipse">
            <a:avLst/>
          </a:prstGeom>
          <a:solidFill>
            <a:srgbClr val="E4592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sym typeface="FZHei-B01S" panose="02010601030101010101" pitchFamily="2" charset="-122"/>
              </a:rPr>
              <a:t>02</a:t>
            </a:r>
            <a:endParaRPr kumimoji="0" lang="en-US" altLang="zh-CN"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27" name="íşļïḍê"/>
          <p:cNvSpPr txBox="1"/>
          <p:nvPr/>
        </p:nvSpPr>
        <p:spPr>
          <a:xfrm>
            <a:off x="8758555" y="2974975"/>
            <a:ext cx="2578100" cy="725170"/>
          </a:xfrm>
          <a:prstGeom prst="rect">
            <a:avLst/>
          </a:prstGeom>
          <a:noFill/>
        </p:spPr>
        <p:txBody>
          <a:bodyPr wrap="square" lIns="90000" tIns="46800" rIns="90000" bIns="46800" anchor="t">
            <a:noAutofit/>
          </a:bodyPr>
          <a:lstStyle/>
          <a:p>
            <a:pPr lvl="0" defTabSz="913765">
              <a:lnSpc>
                <a:spcPts val="2000"/>
              </a:lnSpc>
              <a:spcBef>
                <a:spcPct val="0"/>
              </a:spcBef>
              <a:defRPr/>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目前，大多数汽车保险都是选择以轿车为主要抵押物，不过因为轿车属于流动性较强、高耗损性的固定资产</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p:txBody>
      </p:sp>
      <p:sp>
        <p:nvSpPr>
          <p:cNvPr id="21" name="îSľïḑè"/>
          <p:cNvSpPr/>
          <p:nvPr/>
        </p:nvSpPr>
        <p:spPr>
          <a:xfrm>
            <a:off x="8758555" y="2614930"/>
            <a:ext cx="2578100" cy="320675"/>
          </a:xfrm>
          <a:prstGeom prst="rect">
            <a:avLst/>
          </a:prstGeom>
        </p:spPr>
        <p:txBody>
          <a:bodyPr wrap="square" lIns="90000" tIns="46800" rIns="90000" bIns="46800" anchor="b"/>
          <a:lstStyle/>
          <a:p>
            <a:pPr marL="0" marR="0" lvl="0" indent="0" algn="l" defTabSz="913765" rtl="0" eaLnBrk="1" fontAlgn="auto" latinLnBrk="0" hangingPunct="1">
              <a:lnSpc>
                <a:spcPct val="100000"/>
              </a:lnSpc>
              <a:spcBef>
                <a:spcPct val="0"/>
              </a:spcBef>
              <a:spcAft>
                <a:spcPts val="0"/>
              </a:spcAft>
              <a:buClrTx/>
              <a:buSzTx/>
              <a:buFontTx/>
              <a:buNone/>
              <a:defRPr/>
            </a:pPr>
            <a:r>
              <a:rPr kumimoji="0" lang="zh-CN" altLang="en-US" sz="1600" b="1" i="0" u="none" strike="noStrike" kern="1200" cap="none" spc="0" normalizeH="0" baseline="0" noProof="0" dirty="0">
                <a:ln>
                  <a:noFill/>
                </a:ln>
                <a:solidFill>
                  <a:schemeClr val="tx1">
                    <a:lumMod val="85000"/>
                    <a:lumOff val="15000"/>
                  </a:schemeClr>
                </a:solidFill>
                <a:effectLst/>
                <a:uLnTx/>
                <a:uFillTx/>
                <a:latin typeface="微软雅黑" panose="020B0503020204020204" charset="-122"/>
                <a:ea typeface="微软雅黑" panose="020B0503020204020204" charset="-122"/>
                <a:cs typeface="+mn-cs"/>
                <a:sym typeface="FZHei-B01S" panose="02010601030101010101" pitchFamily="2" charset="-122"/>
              </a:rPr>
              <a:t>完善抵押与差额保证制度</a:t>
            </a:r>
            <a:endParaRPr kumimoji="0" lang="zh-CN" altLang="en-US" sz="1600" b="1" i="0" u="none" strike="noStrike" kern="1200" cap="none" spc="0" normalizeH="0" baseline="0" noProof="0" dirty="0">
              <a:ln>
                <a:noFill/>
              </a:ln>
              <a:solidFill>
                <a:schemeClr val="tx1">
                  <a:lumMod val="85000"/>
                  <a:lumOff val="15000"/>
                </a:schemeClr>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22" name="iṩḷiḓe"/>
          <p:cNvSpPr/>
          <p:nvPr/>
        </p:nvSpPr>
        <p:spPr>
          <a:xfrm>
            <a:off x="7962265" y="4879340"/>
            <a:ext cx="664210" cy="664210"/>
          </a:xfrm>
          <a:prstGeom prst="ellipse">
            <a:avLst/>
          </a:prstGeom>
          <a:solidFill>
            <a:srgbClr val="3F404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sym typeface="FZHei-B01S" panose="02010601030101010101" pitchFamily="2" charset="-122"/>
              </a:rPr>
              <a:t>04</a:t>
            </a:r>
            <a:endParaRPr kumimoji="0" lang="en-US" altLang="zh-CN"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24" name="íṥľïḓe"/>
          <p:cNvSpPr txBox="1"/>
          <p:nvPr/>
        </p:nvSpPr>
        <p:spPr>
          <a:xfrm>
            <a:off x="8758555" y="4879340"/>
            <a:ext cx="2578100" cy="725170"/>
          </a:xfrm>
          <a:prstGeom prst="rect">
            <a:avLst/>
          </a:prstGeom>
          <a:noFill/>
        </p:spPr>
        <p:txBody>
          <a:bodyPr wrap="square" lIns="90000" tIns="46800" rIns="90000" bIns="46800" anchor="t">
            <a:noAutofit/>
          </a:bodyPr>
          <a:lstStyle>
            <a:defPPr>
              <a:defRPr lang="zh-CN"/>
            </a:defPPr>
            <a:lvl1pPr lvl="0" defTabSz="913765">
              <a:lnSpc>
                <a:spcPts val="2000"/>
              </a:lnSpc>
              <a:spcBef>
                <a:spcPct val="0"/>
              </a:spcBef>
              <a:defRPr sz="1100">
                <a:solidFill>
                  <a:schemeClr val="tx1">
                    <a:lumMod val="85000"/>
                    <a:lumOff val="15000"/>
                  </a:schemeClr>
                </a:solidFill>
                <a:latin typeface="+mn-ea"/>
              </a:defRPr>
            </a:lvl1pPr>
          </a:lstStyle>
          <a:p>
            <a:r>
              <a:rPr lang="zh-CN" altLang="en-US" sz="1400" dirty="0">
                <a:latin typeface="微软雅黑" panose="020B0503020204020204" charset="-122"/>
                <a:ea typeface="微软雅黑" panose="020B0503020204020204" charset="-122"/>
                <a:sym typeface="FZHei-B01S" panose="02010601030101010101" pitchFamily="2" charset="-122"/>
              </a:rPr>
              <a:t>在厘定汽车消费贷款保证保险保险费率时，还应建立汽车消费贷款保证保险产品费用管理体系</a:t>
            </a:r>
            <a:endParaRPr lang="zh-CN" altLang="en-US" sz="1400" dirty="0">
              <a:latin typeface="微软雅黑" panose="020B0503020204020204" charset="-122"/>
              <a:ea typeface="微软雅黑" panose="020B0503020204020204" charset="-122"/>
              <a:sym typeface="FZHei-B01S" panose="02010601030101010101" pitchFamily="2" charset="-122"/>
            </a:endParaRPr>
          </a:p>
        </p:txBody>
      </p:sp>
      <p:sp>
        <p:nvSpPr>
          <p:cNvPr id="36" name="ï$ľiḓe"/>
          <p:cNvSpPr/>
          <p:nvPr/>
        </p:nvSpPr>
        <p:spPr>
          <a:xfrm>
            <a:off x="8758555" y="4558665"/>
            <a:ext cx="2578100" cy="320675"/>
          </a:xfrm>
          <a:prstGeom prst="rect">
            <a:avLst/>
          </a:prstGeom>
        </p:spPr>
        <p:txBody>
          <a:bodyPr wrap="square" lIns="90000" tIns="46800" rIns="90000" bIns="46800" anchor="b"/>
          <a:lstStyle/>
          <a:p>
            <a:pPr marL="0" marR="0" lvl="0" indent="0" algn="l" defTabSz="913765" rtl="0" eaLnBrk="1" fontAlgn="auto" latinLnBrk="0" hangingPunct="1">
              <a:lnSpc>
                <a:spcPct val="100000"/>
              </a:lnSpc>
              <a:spcBef>
                <a:spcPct val="0"/>
              </a:spcBef>
              <a:spcAft>
                <a:spcPts val="0"/>
              </a:spcAft>
              <a:buClrTx/>
              <a:buSzTx/>
              <a:buFontTx/>
              <a:buNone/>
              <a:defRPr/>
            </a:pPr>
            <a:r>
              <a:rPr kumimoji="0" lang="zh-CN" altLang="en-US" sz="1600" b="1" i="0" u="none" strike="noStrike" kern="1200" cap="none" spc="0" normalizeH="0" baseline="0" noProof="0" dirty="0">
                <a:ln>
                  <a:noFill/>
                </a:ln>
                <a:solidFill>
                  <a:schemeClr val="tx1">
                    <a:lumMod val="85000"/>
                    <a:lumOff val="15000"/>
                  </a:schemeClr>
                </a:solidFill>
                <a:effectLst/>
                <a:uLnTx/>
                <a:uFillTx/>
                <a:latin typeface="微软雅黑" panose="020B0503020204020204" charset="-122"/>
                <a:ea typeface="微软雅黑" panose="020B0503020204020204" charset="-122"/>
                <a:cs typeface="+mn-cs"/>
                <a:sym typeface="FZHei-B01S" panose="02010601030101010101" pitchFamily="2" charset="-122"/>
              </a:rPr>
              <a:t>科学合理地制定车险费率</a:t>
            </a:r>
            <a:endParaRPr kumimoji="0" lang="zh-CN" altLang="en-US" sz="1600" b="1" i="0" u="none" strike="noStrike" kern="1200" cap="none" spc="0" normalizeH="0" baseline="0" noProof="0" dirty="0">
              <a:ln>
                <a:noFill/>
              </a:ln>
              <a:solidFill>
                <a:schemeClr val="tx1">
                  <a:lumMod val="85000"/>
                  <a:lumOff val="15000"/>
                </a:schemeClr>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3" presetClass="entr" presetSubtype="1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blinds(horizontal)">
                                      <p:cBhvr>
                                        <p:cTn id="14" dur="500"/>
                                        <p:tgtEl>
                                          <p:spTgt spid="12"/>
                                        </p:tgtEl>
                                      </p:cBhvr>
                                    </p:animEffect>
                                  </p:childTnLst>
                                </p:cTn>
                              </p:par>
                              <p:par>
                                <p:cTn id="15" presetID="3" presetClass="entr" presetSubtype="1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linds(horizontal)">
                                      <p:cBhvr>
                                        <p:cTn id="17" dur="500"/>
                                        <p:tgtEl>
                                          <p:spTgt spid="15"/>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blinds(horizontal)">
                                      <p:cBhvr>
                                        <p:cTn id="20" dur="500"/>
                                        <p:tgtEl>
                                          <p:spTgt spid="13"/>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blinds(horizontal)">
                                      <p:cBhvr>
                                        <p:cTn id="23" dur="500"/>
                                        <p:tgtEl>
                                          <p:spTgt spid="3"/>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blinds(horizontal)">
                                      <p:cBhvr>
                                        <p:cTn id="26" dur="500"/>
                                        <p:tgtEl>
                                          <p:spTgt spid="31"/>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blinds(horizontal)">
                                      <p:cBhvr>
                                        <p:cTn id="29" dur="500"/>
                                        <p:tgtEl>
                                          <p:spTgt spid="5"/>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blinds(horizontal)">
                                      <p:cBhvr>
                                        <p:cTn id="32" dur="500"/>
                                        <p:tgtEl>
                                          <p:spTgt spid="33"/>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blinds(horizontal)">
                                      <p:cBhvr>
                                        <p:cTn id="35" dur="500"/>
                                        <p:tgtEl>
                                          <p:spTgt spid="14"/>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blinds(horizontal)">
                                      <p:cBhvr>
                                        <p:cTn id="38" dur="500"/>
                                        <p:tgtEl>
                                          <p:spTgt spid="30"/>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blinds(horizontal)">
                                      <p:cBhvr>
                                        <p:cTn id="41" dur="500"/>
                                        <p:tgtEl>
                                          <p:spTgt spid="16"/>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blinds(horizontal)">
                                      <p:cBhvr>
                                        <p:cTn id="44" dur="500"/>
                                        <p:tgtEl>
                                          <p:spTgt spid="27"/>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blinds(horizontal)">
                                      <p:cBhvr>
                                        <p:cTn id="47" dur="500"/>
                                        <p:tgtEl>
                                          <p:spTgt spid="21"/>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blinds(horizontal)">
                                      <p:cBhvr>
                                        <p:cTn id="50" dur="500"/>
                                        <p:tgtEl>
                                          <p:spTgt spid="22"/>
                                        </p:tgtEl>
                                      </p:cBhvr>
                                    </p:animEffect>
                                  </p:childTnLst>
                                </p:cTn>
                              </p:par>
                              <p:par>
                                <p:cTn id="51" presetID="3" presetClass="entr" presetSubtype="10"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blinds(horizontal)">
                                      <p:cBhvr>
                                        <p:cTn id="53" dur="500"/>
                                        <p:tgtEl>
                                          <p:spTgt spid="24"/>
                                        </p:tgtEl>
                                      </p:cBhvr>
                                    </p:animEffect>
                                  </p:childTnLst>
                                </p:cTn>
                              </p:par>
                              <p:par>
                                <p:cTn id="54" presetID="3" presetClass="entr" presetSubtype="10" fill="hold" grpId="0" nodeType="with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blinds(horizontal)">
                                      <p:cBhvr>
                                        <p:cTn id="5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4" grpId="0" bldLvl="0" animBg="1"/>
      <p:bldP spid="4" grpId="1" animBg="1"/>
      <p:bldP spid="13" grpId="0" animBg="1"/>
      <p:bldP spid="3" grpId="0" animBg="1"/>
      <p:bldP spid="31" grpId="0"/>
      <p:bldP spid="5" grpId="0"/>
      <p:bldP spid="33" grpId="0" animBg="1"/>
      <p:bldP spid="14" grpId="0"/>
      <p:bldP spid="30" grpId="0"/>
      <p:bldP spid="16" grpId="0" animBg="1"/>
      <p:bldP spid="27" grpId="0"/>
      <p:bldP spid="21" grpId="0"/>
      <p:bldP spid="22" grpId="0" animBg="1"/>
      <p:bldP spid="24" grpId="0"/>
      <p:bldP spid="36" grpId="0"/>
      <p:bldP spid="13" grpId="1" animBg="1"/>
      <p:bldP spid="3" grpId="1" animBg="1"/>
      <p:bldP spid="31" grpId="1"/>
      <p:bldP spid="5" grpId="1"/>
      <p:bldP spid="33" grpId="1" animBg="1"/>
      <p:bldP spid="14" grpId="1"/>
      <p:bldP spid="30" grpId="1"/>
      <p:bldP spid="16" grpId="1" animBg="1"/>
      <p:bldP spid="27" grpId="1"/>
      <p:bldP spid="21" grpId="1"/>
      <p:bldP spid="22" grpId="1" animBg="1"/>
      <p:bldP spid="24" grpId="1"/>
      <p:bldP spid="36"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圆角矩形 10"/>
          <p:cNvSpPr/>
          <p:nvPr/>
        </p:nvSpPr>
        <p:spPr>
          <a:xfrm>
            <a:off x="1382395" y="1526540"/>
            <a:ext cx="4858385" cy="552450"/>
          </a:xfrm>
          <a:prstGeom prst="roundRect">
            <a:avLst/>
          </a:prstGeom>
          <a:solidFill>
            <a:schemeClr val="accent2">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5" dirty="0">
              <a:solidFill>
                <a:srgbClr val="080808"/>
              </a:solidFill>
              <a:latin typeface="微软雅黑" panose="020B0503020204020204" charset="-122"/>
              <a:ea typeface="微软雅黑" panose="020B0503020204020204" charset="-122"/>
            </a:endParaRPr>
          </a:p>
        </p:txBody>
      </p:sp>
      <p:sp>
        <p:nvSpPr>
          <p:cNvPr id="9" name="椭圆 8"/>
          <p:cNvSpPr/>
          <p:nvPr/>
        </p:nvSpPr>
        <p:spPr>
          <a:xfrm>
            <a:off x="1128924" y="1454036"/>
            <a:ext cx="677297" cy="685011"/>
          </a:xfrm>
          <a:prstGeom prst="ellipse">
            <a:avLst/>
          </a:prstGeom>
          <a:solidFill>
            <a:schemeClr val="accent2">
              <a:lumMod val="75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dirty="0">
                <a:solidFill>
                  <a:schemeClr val="bg1"/>
                </a:solidFill>
                <a:latin typeface="微软雅黑" panose="020B0503020204020204" charset="-122"/>
                <a:ea typeface="微软雅黑" panose="020B0503020204020204" charset="-122"/>
              </a:rPr>
              <a:t>1</a:t>
            </a:r>
            <a:endParaRPr lang="en-US" altLang="zh-CN" sz="3200" dirty="0">
              <a:solidFill>
                <a:schemeClr val="bg1"/>
              </a:solidFill>
              <a:latin typeface="微软雅黑" panose="020B0503020204020204" charset="-122"/>
              <a:ea typeface="微软雅黑" panose="020B0503020204020204" charset="-122"/>
            </a:endParaRPr>
          </a:p>
        </p:txBody>
      </p:sp>
      <p:sp>
        <p:nvSpPr>
          <p:cNvPr id="7" name="TextBox 31"/>
          <p:cNvSpPr txBox="1"/>
          <p:nvPr/>
        </p:nvSpPr>
        <p:spPr>
          <a:xfrm>
            <a:off x="2029460" y="1659255"/>
            <a:ext cx="3945255" cy="287020"/>
          </a:xfrm>
          <a:prstGeom prst="rect">
            <a:avLst/>
          </a:prstGeom>
          <a:noFill/>
          <a:effectLst/>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pPr algn="l"/>
            <a:r>
              <a:rPr lang="zh-CN" altLang="en-US" sz="1865" dirty="0">
                <a:solidFill>
                  <a:schemeClr val="tx1">
                    <a:lumMod val="75000"/>
                    <a:lumOff val="25000"/>
                  </a:schemeClr>
                </a:solidFill>
              </a:rPr>
              <a:t>建立利益共享与风险共担的运行机制</a:t>
            </a:r>
            <a:endParaRPr lang="zh-CN" altLang="en-US" sz="1865" dirty="0">
              <a:solidFill>
                <a:schemeClr val="tx1">
                  <a:lumMod val="75000"/>
                  <a:lumOff val="25000"/>
                </a:schemeClr>
              </a:solidFill>
            </a:endParaRPr>
          </a:p>
        </p:txBody>
      </p:sp>
      <p:sp>
        <p:nvSpPr>
          <p:cNvPr id="48" name="文本框 47"/>
          <p:cNvSpPr txBox="1"/>
          <p:nvPr/>
        </p:nvSpPr>
        <p:spPr>
          <a:xfrm>
            <a:off x="899160" y="424815"/>
            <a:ext cx="1808480" cy="583565"/>
          </a:xfrm>
          <a:prstGeom prst="rect">
            <a:avLst/>
          </a:prstGeom>
          <a:noFill/>
        </p:spPr>
        <p:txBody>
          <a:bodyPr wrap="none" rtlCol="0">
            <a:spAutoFit/>
          </a:bodyPr>
          <a:p>
            <a:r>
              <a:rPr lang="zh-CN" altLang="en-US" sz="3200" b="1" dirty="0">
                <a:latin typeface="微软雅黑" panose="020B0503020204020204" charset="-122"/>
                <a:ea typeface="微软雅黑" panose="020B0503020204020204" charset="-122"/>
              </a:rPr>
              <a:t>学习准备</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sp>
        <p:nvSpPr>
          <p:cNvPr id="8" name="文本框 7"/>
          <p:cNvSpPr txBox="1"/>
          <p:nvPr/>
        </p:nvSpPr>
        <p:spPr>
          <a:xfrm>
            <a:off x="1382395" y="2311400"/>
            <a:ext cx="9393555" cy="1383665"/>
          </a:xfrm>
          <a:prstGeom prst="rect">
            <a:avLst/>
          </a:prstGeom>
          <a:solidFill>
            <a:srgbClr val="000000">
              <a:alpha val="0"/>
            </a:srgbClr>
          </a:solidFill>
        </p:spPr>
        <p:txBody>
          <a:bodyPr wrap="square" rtlCol="0" anchor="t">
            <a:spAutoFit/>
          </a:bodyPr>
          <a:p>
            <a:pPr indent="355600" algn="l" fontAlgn="auto">
              <a:extLst>
                <a:ext uri="{35155182-B16C-46BC-9424-99874614C6A1}">
                  <wpsdc:indentchars xmlns:wpsdc="http://www.wps.cn/officeDocument/2017/drawingmlCustomData" val="200" checksum="3837665281"/>
                </a:ext>
              </a:extLst>
            </a:pPr>
            <a:r>
              <a:rPr sz="1400" dirty="0">
                <a:latin typeface="微软雅黑" panose="020B0503020204020204" charset="-122"/>
                <a:ea typeface="微软雅黑" panose="020B0503020204020204" charset="-122"/>
                <a:sym typeface="+mn-ea"/>
              </a:rPr>
              <a:t>银行不要单纯注重自己的利润，把保险公司和银行共担的经营风险变为全部由保险公司承担，把自己从经营风险中彻底剥离，让车辆消费信贷成为“零经营风险”行业。其次，银行业与保险业应当相互协调，共同保障利益。银行在代办汽车消费信贷保证保险时，应当严格执行汽车消费信贷的各项规定，并严格地按照相关流程经办有关业务，且不得擅自扩大保险人所担负的风险范围和责任，保险人在经营汽车消费信贷保证保险时，应当在明确界定保障责任和合理设定费用范围的基础上，严格落实投保条件所明文规定的保障责任范围，在投保条件规范区域内保证银行业信誉贷款资金的安全性。在标的发生风险和损失时，银行应与保险公司联手其同处理出现的各种问题。</a:t>
            </a:r>
            <a:endParaRPr sz="1400" dirty="0">
              <a:latin typeface="微软雅黑" panose="020B0503020204020204" charset="-122"/>
              <a:ea typeface="微软雅黑" panose="020B0503020204020204" charset="-122"/>
              <a:sym typeface="+mn-ea"/>
            </a:endParaRPr>
          </a:p>
        </p:txBody>
      </p:sp>
      <p:sp>
        <p:nvSpPr>
          <p:cNvPr id="2" name="圆角矩形 1"/>
          <p:cNvSpPr/>
          <p:nvPr/>
        </p:nvSpPr>
        <p:spPr>
          <a:xfrm>
            <a:off x="1382395" y="3963035"/>
            <a:ext cx="4858385" cy="552450"/>
          </a:xfrm>
          <a:prstGeom prst="roundRect">
            <a:avLst/>
          </a:prstGeom>
          <a:solidFill>
            <a:schemeClr val="accent2">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5" dirty="0">
              <a:solidFill>
                <a:srgbClr val="080808"/>
              </a:solidFill>
              <a:latin typeface="微软雅黑" panose="020B0503020204020204" charset="-122"/>
              <a:ea typeface="微软雅黑" panose="020B0503020204020204" charset="-122"/>
            </a:endParaRPr>
          </a:p>
        </p:txBody>
      </p:sp>
      <p:sp>
        <p:nvSpPr>
          <p:cNvPr id="3" name="椭圆 2"/>
          <p:cNvSpPr/>
          <p:nvPr/>
        </p:nvSpPr>
        <p:spPr>
          <a:xfrm>
            <a:off x="1128924" y="3890531"/>
            <a:ext cx="677297" cy="685011"/>
          </a:xfrm>
          <a:prstGeom prst="ellipse">
            <a:avLst/>
          </a:prstGeom>
          <a:solidFill>
            <a:schemeClr val="tx1">
              <a:lumMod val="75000"/>
              <a:lumOff val="25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dirty="0">
                <a:solidFill>
                  <a:schemeClr val="bg1"/>
                </a:solidFill>
                <a:latin typeface="微软雅黑" panose="020B0503020204020204" charset="-122"/>
                <a:ea typeface="微软雅黑" panose="020B0503020204020204" charset="-122"/>
              </a:rPr>
              <a:t>2</a:t>
            </a:r>
            <a:endParaRPr lang="en-US" altLang="zh-CN" sz="3200" dirty="0">
              <a:solidFill>
                <a:schemeClr val="bg1"/>
              </a:solidFill>
              <a:latin typeface="微软雅黑" panose="020B0503020204020204" charset="-122"/>
              <a:ea typeface="微软雅黑" panose="020B0503020204020204" charset="-122"/>
            </a:endParaRPr>
          </a:p>
        </p:txBody>
      </p:sp>
      <p:sp>
        <p:nvSpPr>
          <p:cNvPr id="5" name="TextBox 31"/>
          <p:cNvSpPr txBox="1"/>
          <p:nvPr/>
        </p:nvSpPr>
        <p:spPr>
          <a:xfrm>
            <a:off x="2029460" y="4095750"/>
            <a:ext cx="3945255" cy="287020"/>
          </a:xfrm>
          <a:prstGeom prst="rect">
            <a:avLst/>
          </a:prstGeom>
          <a:noFill/>
          <a:effectLst/>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pPr algn="l"/>
            <a:r>
              <a:rPr lang="zh-CN" altLang="en-US" sz="1865" dirty="0">
                <a:solidFill>
                  <a:schemeClr val="tx1">
                    <a:lumMod val="75000"/>
                    <a:lumOff val="25000"/>
                  </a:schemeClr>
                </a:solidFill>
              </a:rPr>
              <a:t>完善抵押与差额保证制度</a:t>
            </a:r>
            <a:endParaRPr lang="zh-CN" altLang="en-US" sz="1865" dirty="0">
              <a:solidFill>
                <a:schemeClr val="tx1">
                  <a:lumMod val="75000"/>
                  <a:lumOff val="25000"/>
                </a:schemeClr>
              </a:solidFill>
            </a:endParaRPr>
          </a:p>
        </p:txBody>
      </p:sp>
      <p:sp>
        <p:nvSpPr>
          <p:cNvPr id="6" name="文本框 5"/>
          <p:cNvSpPr txBox="1"/>
          <p:nvPr/>
        </p:nvSpPr>
        <p:spPr>
          <a:xfrm>
            <a:off x="1382395" y="4747895"/>
            <a:ext cx="9393555" cy="737235"/>
          </a:xfrm>
          <a:prstGeom prst="rect">
            <a:avLst/>
          </a:prstGeom>
          <a:solidFill>
            <a:srgbClr val="000000">
              <a:alpha val="0"/>
            </a:srgbClr>
          </a:solidFill>
        </p:spPr>
        <p:txBody>
          <a:bodyPr wrap="square" rtlCol="0" anchor="t">
            <a:spAutoFit/>
          </a:bodyPr>
          <a:p>
            <a:pPr indent="355600" algn="l" fontAlgn="auto">
              <a:extLst>
                <a:ext uri="{35155182-B16C-46BC-9424-99874614C6A1}">
                  <wpsdc:indentchars xmlns:wpsdc="http://www.wps.cn/officeDocument/2017/drawingmlCustomData" val="200" checksum="3837665281"/>
                </a:ext>
              </a:extLst>
            </a:pPr>
            <a:r>
              <a:rPr sz="1400" dirty="0">
                <a:latin typeface="微软雅黑" panose="020B0503020204020204" charset="-122"/>
                <a:ea typeface="微软雅黑" panose="020B0503020204020204" charset="-122"/>
                <a:sym typeface="+mn-ea"/>
              </a:rPr>
              <a:t>目前，大多数汽车保险都是选择以轿车为主要抵押物，不过因为轿车属于流动性较强、高耗损性的固定资产，当汽车保险事件出现以后，由于轿车的实际价值已经剩下无几，所以银行公司办理抵押物的负债贷款额度越来越小。所以，投保人贷款抵押物必须向保值性较强、低损耗的固定资产转化。同时，由保险公司承担差额责任制。</a:t>
            </a:r>
            <a:endParaRPr sz="1400" dirty="0">
              <a:latin typeface="微软雅黑" panose="020B0503020204020204" charset="-122"/>
              <a:ea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500"/>
                                        <p:tgtEl>
                                          <p:spTgt spid="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4" grpId="0" bldLvl="0" animBg="1"/>
      <p:bldP spid="4" grpId="1" animBg="1"/>
      <p:bldP spid="11" grpId="0" animBg="1"/>
      <p:bldP spid="9" grpId="0" animBg="1"/>
      <p:bldP spid="7" grpId="0" animBg="1"/>
      <p:bldP spid="8" grpId="0" animBg="1"/>
      <p:bldP spid="2" grpId="0" animBg="1"/>
      <p:bldP spid="3" grpId="0" animBg="1"/>
      <p:bldP spid="5" grpId="0" animBg="1"/>
      <p:bldP spid="6" grpId="0" animBg="1"/>
      <p:bldP spid="11" grpId="1" animBg="1"/>
      <p:bldP spid="9" grpId="1" animBg="1"/>
      <p:bldP spid="7" grpId="1" animBg="1"/>
      <p:bldP spid="8" grpId="1" animBg="1"/>
      <p:bldP spid="2" grpId="1" animBg="1"/>
      <p:bldP spid="3" grpId="1" animBg="1"/>
      <p:bldP spid="5" grpId="1" animBg="1"/>
      <p:bldP spid="6"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圆角矩形 10"/>
          <p:cNvSpPr/>
          <p:nvPr/>
        </p:nvSpPr>
        <p:spPr>
          <a:xfrm>
            <a:off x="1382395" y="1903730"/>
            <a:ext cx="4858385" cy="552450"/>
          </a:xfrm>
          <a:prstGeom prst="roundRect">
            <a:avLst/>
          </a:prstGeom>
          <a:solidFill>
            <a:schemeClr val="accent2">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5" dirty="0">
              <a:solidFill>
                <a:srgbClr val="080808"/>
              </a:solidFill>
              <a:latin typeface="微软雅黑" panose="020B0503020204020204" charset="-122"/>
              <a:ea typeface="微软雅黑" panose="020B0503020204020204" charset="-122"/>
            </a:endParaRPr>
          </a:p>
        </p:txBody>
      </p:sp>
      <p:sp>
        <p:nvSpPr>
          <p:cNvPr id="9" name="椭圆 8"/>
          <p:cNvSpPr/>
          <p:nvPr/>
        </p:nvSpPr>
        <p:spPr>
          <a:xfrm>
            <a:off x="1128924" y="1831226"/>
            <a:ext cx="677297" cy="685011"/>
          </a:xfrm>
          <a:prstGeom prst="ellipse">
            <a:avLst/>
          </a:prstGeom>
          <a:solidFill>
            <a:schemeClr val="accent2">
              <a:lumMod val="75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dirty="0">
                <a:solidFill>
                  <a:schemeClr val="bg1"/>
                </a:solidFill>
                <a:latin typeface="微软雅黑" panose="020B0503020204020204" charset="-122"/>
                <a:ea typeface="微软雅黑" panose="020B0503020204020204" charset="-122"/>
              </a:rPr>
              <a:t>3</a:t>
            </a:r>
            <a:endParaRPr lang="en-US" altLang="zh-CN" sz="3200" dirty="0">
              <a:solidFill>
                <a:schemeClr val="bg1"/>
              </a:solidFill>
              <a:latin typeface="微软雅黑" panose="020B0503020204020204" charset="-122"/>
              <a:ea typeface="微软雅黑" panose="020B0503020204020204" charset="-122"/>
            </a:endParaRPr>
          </a:p>
        </p:txBody>
      </p:sp>
      <p:sp>
        <p:nvSpPr>
          <p:cNvPr id="7" name="TextBox 31"/>
          <p:cNvSpPr txBox="1"/>
          <p:nvPr/>
        </p:nvSpPr>
        <p:spPr>
          <a:xfrm>
            <a:off x="2029460" y="2036445"/>
            <a:ext cx="4211320" cy="287020"/>
          </a:xfrm>
          <a:prstGeom prst="rect">
            <a:avLst/>
          </a:prstGeom>
          <a:noFill/>
          <a:effectLst/>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pPr algn="l"/>
            <a:r>
              <a:rPr lang="zh-CN" altLang="en-US" sz="1865" dirty="0">
                <a:solidFill>
                  <a:schemeClr val="tx1">
                    <a:lumMod val="75000"/>
                    <a:lumOff val="25000"/>
                  </a:schemeClr>
                </a:solidFill>
              </a:rPr>
              <a:t>建立贷款动态监管与欠款催收追偿机制</a:t>
            </a:r>
            <a:endParaRPr lang="zh-CN" altLang="en-US" sz="1865" dirty="0">
              <a:solidFill>
                <a:schemeClr val="tx1">
                  <a:lumMod val="75000"/>
                  <a:lumOff val="25000"/>
                </a:schemeClr>
              </a:solidFill>
            </a:endParaRPr>
          </a:p>
        </p:txBody>
      </p:sp>
      <p:sp>
        <p:nvSpPr>
          <p:cNvPr id="48" name="文本框 47"/>
          <p:cNvSpPr txBox="1"/>
          <p:nvPr/>
        </p:nvSpPr>
        <p:spPr>
          <a:xfrm>
            <a:off x="899160" y="424815"/>
            <a:ext cx="1808480" cy="583565"/>
          </a:xfrm>
          <a:prstGeom prst="rect">
            <a:avLst/>
          </a:prstGeom>
          <a:noFill/>
        </p:spPr>
        <p:txBody>
          <a:bodyPr wrap="none" rtlCol="0">
            <a:spAutoFit/>
          </a:bodyPr>
          <a:p>
            <a:r>
              <a:rPr lang="zh-CN" altLang="en-US" sz="3200" b="1" dirty="0">
                <a:latin typeface="微软雅黑" panose="020B0503020204020204" charset="-122"/>
                <a:ea typeface="微软雅黑" panose="020B0503020204020204" charset="-122"/>
              </a:rPr>
              <a:t>学习准备</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sp>
        <p:nvSpPr>
          <p:cNvPr id="8" name="文本框 7"/>
          <p:cNvSpPr txBox="1"/>
          <p:nvPr/>
        </p:nvSpPr>
        <p:spPr>
          <a:xfrm>
            <a:off x="1382395" y="2688590"/>
            <a:ext cx="9393555" cy="521970"/>
          </a:xfrm>
          <a:prstGeom prst="rect">
            <a:avLst/>
          </a:prstGeom>
          <a:solidFill>
            <a:srgbClr val="000000">
              <a:alpha val="0"/>
            </a:srgbClr>
          </a:solidFill>
        </p:spPr>
        <p:txBody>
          <a:bodyPr wrap="square" rtlCol="0" anchor="t">
            <a:spAutoFit/>
          </a:bodyPr>
          <a:p>
            <a:pPr indent="355600" algn="l" fontAlgn="auto">
              <a:extLst>
                <a:ext uri="{35155182-B16C-46BC-9424-99874614C6A1}">
                  <wpsdc:indentchars xmlns:wpsdc="http://www.wps.cn/officeDocument/2017/drawingmlCustomData" val="200" checksum="3837665281"/>
                </a:ext>
              </a:extLst>
            </a:pPr>
            <a:r>
              <a:rPr sz="1400" dirty="0">
                <a:latin typeface="微软雅黑" panose="020B0503020204020204" charset="-122"/>
                <a:ea typeface="微软雅黑" panose="020B0503020204020204" charset="-122"/>
                <a:sym typeface="+mn-ea"/>
              </a:rPr>
              <a:t>保险公司要对车辆消费信贷进行动态监督，形成经销商、买车人的信贷追踪制度，掌握债务人的第一手信息，防止潜在风险转化为实际风险。对于正在发生或是已经存在还款风险的债权人要进行追偿，建立欠款催收与追偿机制。</a:t>
            </a:r>
            <a:endParaRPr sz="1400" dirty="0">
              <a:latin typeface="微软雅黑" panose="020B0503020204020204" charset="-122"/>
              <a:ea typeface="微软雅黑" panose="020B0503020204020204" charset="-122"/>
              <a:sym typeface="+mn-ea"/>
            </a:endParaRPr>
          </a:p>
        </p:txBody>
      </p:sp>
      <p:sp>
        <p:nvSpPr>
          <p:cNvPr id="2" name="圆角矩形 1"/>
          <p:cNvSpPr/>
          <p:nvPr/>
        </p:nvSpPr>
        <p:spPr>
          <a:xfrm>
            <a:off x="1382395" y="3528695"/>
            <a:ext cx="4858385" cy="552450"/>
          </a:xfrm>
          <a:prstGeom prst="roundRect">
            <a:avLst/>
          </a:prstGeom>
          <a:solidFill>
            <a:schemeClr val="accent2">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5" dirty="0">
              <a:solidFill>
                <a:srgbClr val="080808"/>
              </a:solidFill>
              <a:latin typeface="微软雅黑" panose="020B0503020204020204" charset="-122"/>
              <a:ea typeface="微软雅黑" panose="020B0503020204020204" charset="-122"/>
            </a:endParaRPr>
          </a:p>
        </p:txBody>
      </p:sp>
      <p:sp>
        <p:nvSpPr>
          <p:cNvPr id="3" name="椭圆 2"/>
          <p:cNvSpPr/>
          <p:nvPr/>
        </p:nvSpPr>
        <p:spPr>
          <a:xfrm>
            <a:off x="1128924" y="3456191"/>
            <a:ext cx="677297" cy="685011"/>
          </a:xfrm>
          <a:prstGeom prst="ellipse">
            <a:avLst/>
          </a:prstGeom>
          <a:solidFill>
            <a:schemeClr val="tx1">
              <a:lumMod val="75000"/>
              <a:lumOff val="25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dirty="0">
                <a:solidFill>
                  <a:schemeClr val="bg1"/>
                </a:solidFill>
                <a:latin typeface="微软雅黑" panose="020B0503020204020204" charset="-122"/>
                <a:ea typeface="微软雅黑" panose="020B0503020204020204" charset="-122"/>
              </a:rPr>
              <a:t>4</a:t>
            </a:r>
            <a:endParaRPr lang="en-US" altLang="zh-CN" sz="3200" dirty="0">
              <a:solidFill>
                <a:schemeClr val="bg1"/>
              </a:solidFill>
              <a:latin typeface="微软雅黑" panose="020B0503020204020204" charset="-122"/>
              <a:ea typeface="微软雅黑" panose="020B0503020204020204" charset="-122"/>
            </a:endParaRPr>
          </a:p>
        </p:txBody>
      </p:sp>
      <p:sp>
        <p:nvSpPr>
          <p:cNvPr id="5" name="TextBox 31"/>
          <p:cNvSpPr txBox="1"/>
          <p:nvPr/>
        </p:nvSpPr>
        <p:spPr>
          <a:xfrm>
            <a:off x="2029460" y="3661410"/>
            <a:ext cx="3945255" cy="287020"/>
          </a:xfrm>
          <a:prstGeom prst="rect">
            <a:avLst/>
          </a:prstGeom>
          <a:noFill/>
          <a:effectLst/>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pPr algn="l"/>
            <a:r>
              <a:rPr lang="zh-CN" altLang="en-US" sz="1865" dirty="0">
                <a:solidFill>
                  <a:schemeClr val="tx1">
                    <a:lumMod val="75000"/>
                    <a:lumOff val="25000"/>
                  </a:schemeClr>
                </a:solidFill>
              </a:rPr>
              <a:t>科学合理地制定车险费率</a:t>
            </a:r>
            <a:endParaRPr lang="zh-CN" altLang="en-US" sz="1865" dirty="0">
              <a:solidFill>
                <a:schemeClr val="tx1">
                  <a:lumMod val="75000"/>
                  <a:lumOff val="25000"/>
                </a:schemeClr>
              </a:solidFill>
            </a:endParaRPr>
          </a:p>
        </p:txBody>
      </p:sp>
      <p:sp>
        <p:nvSpPr>
          <p:cNvPr id="6" name="文本框 5"/>
          <p:cNvSpPr txBox="1"/>
          <p:nvPr/>
        </p:nvSpPr>
        <p:spPr>
          <a:xfrm>
            <a:off x="1382395" y="4313555"/>
            <a:ext cx="9393555" cy="1168400"/>
          </a:xfrm>
          <a:prstGeom prst="rect">
            <a:avLst/>
          </a:prstGeom>
          <a:solidFill>
            <a:srgbClr val="000000">
              <a:alpha val="0"/>
            </a:srgbClr>
          </a:solidFill>
        </p:spPr>
        <p:txBody>
          <a:bodyPr wrap="square" rtlCol="0" anchor="t">
            <a:spAutoFit/>
          </a:bodyPr>
          <a:p>
            <a:pPr indent="355600" algn="l">
              <a:buClrTx/>
              <a:buSzTx/>
              <a:buFontTx/>
              <a:extLst>
                <a:ext uri="{35155182-B16C-46BC-9424-99874614C6A1}">
                  <wpsdc:indentchars xmlns:wpsdc="http://www.wps.cn/officeDocument/2017/drawingmlCustomData" val="200" checksum="3837665281"/>
                </a:ext>
              </a:extLst>
            </a:pPr>
            <a:r>
              <a:rPr sz="1400" dirty="0">
                <a:latin typeface="微软雅黑" panose="020B0503020204020204" charset="-122"/>
                <a:ea typeface="微软雅黑" panose="020B0503020204020204" charset="-122"/>
                <a:sym typeface="+mn-ea"/>
              </a:rPr>
              <a:t>在厘定汽车消费贷款保证保险保险费率时，还应建立汽车消费贷款保证保险产品费用管理体系，通过设置多种费用调节系数，以扩大各种经营风险水平客户间的费用差异，可以对汽车消费贷款保证保险中借款人的死亡风险、伤残风险、非自愿失业风险、偿债不能风险等客观真实风险情况作出实际经验数据分析，并在数据分析的基本上运用非寿险精算原理计算出汽车消费贷款保证保险的纯费率；在纯费率的基础上，适当加上附加费率，以制订出汽消费信贷承诺保险的最终费用，并以此建立经营汽车消费信贷承诺保险的基石。</a:t>
            </a:r>
            <a:endParaRPr sz="1400" dirty="0">
              <a:latin typeface="微软雅黑" panose="020B0503020204020204" charset="-122"/>
              <a:ea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checkerboard(across)">
                                      <p:cBhvr>
                                        <p:cTn id="14" dur="500"/>
                                        <p:tgtEl>
                                          <p:spTgt spid="11"/>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checkerboard(across)">
                                      <p:cBhvr>
                                        <p:cTn id="17" dur="500"/>
                                        <p:tgtEl>
                                          <p:spTgt spid="9"/>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checkerboard(across)">
                                      <p:cBhvr>
                                        <p:cTn id="20" dur="500"/>
                                        <p:tgtEl>
                                          <p:spTgt spid="7"/>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checkerboard(across)">
                                      <p:cBhvr>
                                        <p:cTn id="23" dur="500"/>
                                        <p:tgtEl>
                                          <p:spTgt spid="8"/>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checkerboard(across)">
                                      <p:cBhvr>
                                        <p:cTn id="26" dur="500"/>
                                        <p:tgtEl>
                                          <p:spTgt spid="2"/>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checkerboard(across)">
                                      <p:cBhvr>
                                        <p:cTn id="29" dur="500"/>
                                        <p:tgtEl>
                                          <p:spTgt spid="3"/>
                                        </p:tgtEl>
                                      </p:cBhvr>
                                    </p:animEffect>
                                  </p:childTnLst>
                                </p:cTn>
                              </p:par>
                              <p:par>
                                <p:cTn id="30" presetID="5" presetClass="entr" presetSubtype="1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checkerboard(across)">
                                      <p:cBhvr>
                                        <p:cTn id="32" dur="500"/>
                                        <p:tgtEl>
                                          <p:spTgt spid="5"/>
                                        </p:tgtEl>
                                      </p:cBhvr>
                                    </p:animEffect>
                                  </p:childTnLst>
                                </p:cTn>
                              </p:par>
                              <p:par>
                                <p:cTn id="33" presetID="5" presetClass="entr" presetSubtype="1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checkerboard(across)">
                                      <p:cBhvr>
                                        <p:cTn id="3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4" grpId="0" bldLvl="0" animBg="1"/>
      <p:bldP spid="4" grpId="1" animBg="1"/>
      <p:bldP spid="11" grpId="0" animBg="1"/>
      <p:bldP spid="9" grpId="0" animBg="1"/>
      <p:bldP spid="7" grpId="0" animBg="1"/>
      <p:bldP spid="8" grpId="0" animBg="1"/>
      <p:bldP spid="2" grpId="0" animBg="1"/>
      <p:bldP spid="3" grpId="0" animBg="1"/>
      <p:bldP spid="5" grpId="0" animBg="1"/>
      <p:bldP spid="6" grpId="0" animBg="1"/>
      <p:bldP spid="11" grpId="1" animBg="1"/>
      <p:bldP spid="9" grpId="1" animBg="1"/>
      <p:bldP spid="7" grpId="1" animBg="1"/>
      <p:bldP spid="8" grpId="1" animBg="1"/>
      <p:bldP spid="2" grpId="1" animBg="1"/>
      <p:bldP spid="3" grpId="1" animBg="1"/>
      <p:bldP spid="5" grpId="1" animBg="1"/>
      <p:bldP spid="6"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99160" y="424815"/>
            <a:ext cx="1808480" cy="583565"/>
          </a:xfrm>
          <a:prstGeom prst="rect">
            <a:avLst/>
          </a:prstGeom>
          <a:noFill/>
        </p:spPr>
        <p:txBody>
          <a:bodyPr wrap="none" rtlCol="0">
            <a:spAutoFit/>
          </a:bodyPr>
          <a:p>
            <a:r>
              <a:rPr lang="zh-CN" altLang="en-US" sz="3200" b="1" dirty="0">
                <a:latin typeface="微软雅黑" panose="020B0503020204020204" charset="-122"/>
                <a:ea typeface="微软雅黑" panose="020B0503020204020204" charset="-122"/>
              </a:rPr>
              <a:t>学习准备</a:t>
            </a:r>
            <a:endParaRPr lang="zh-CN" altLang="en-US" sz="3200" b="1" dirty="0">
              <a:latin typeface="微软雅黑" panose="020B0503020204020204" charset="-122"/>
              <a:ea typeface="微软雅黑" panose="020B0503020204020204" charset="-122"/>
            </a:endParaRPr>
          </a:p>
        </p:txBody>
      </p:sp>
      <p:sp>
        <p:nvSpPr>
          <p:cNvPr id="6" name="空心弧 5"/>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grpSp>
        <p:nvGrpSpPr>
          <p:cNvPr id="7" name="组合 6"/>
          <p:cNvGrpSpPr/>
          <p:nvPr/>
        </p:nvGrpSpPr>
        <p:grpSpPr>
          <a:xfrm rot="0">
            <a:off x="3549159" y="1593850"/>
            <a:ext cx="4119758" cy="491490"/>
            <a:chOff x="6111" y="1901"/>
            <a:chExt cx="5801" cy="774"/>
          </a:xfrm>
        </p:grpSpPr>
        <p:sp>
          <p:nvSpPr>
            <p:cNvPr id="8" name="矩形: 圆角 43"/>
            <p:cNvSpPr/>
            <p:nvPr/>
          </p:nvSpPr>
          <p:spPr>
            <a:xfrm>
              <a:off x="6111" y="1901"/>
              <a:ext cx="5801"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9" name="文本框 8"/>
            <p:cNvSpPr txBox="1"/>
            <p:nvPr/>
          </p:nvSpPr>
          <p:spPr>
            <a:xfrm>
              <a:off x="6268" y="1974"/>
              <a:ext cx="5488" cy="628"/>
            </a:xfrm>
            <a:prstGeom prst="rect">
              <a:avLst/>
            </a:prstGeom>
            <a:noFill/>
          </p:spPr>
          <p:txBody>
            <a:bodyPr wrap="square" rtlCol="0">
              <a:spAutoFit/>
            </a:bodyPr>
            <a:p>
              <a:pPr algn="ctr"/>
              <a:r>
                <a:rPr lang="zh-CN" altLang="en-US" sz="2000" b="1" dirty="0">
                  <a:solidFill>
                    <a:schemeClr val="bg1"/>
                  </a:solidFill>
                  <a:latin typeface="微软雅黑" panose="020B0503020204020204" charset="-122"/>
                  <a:ea typeface="微软雅黑" panose="020B0503020204020204" charset="-122"/>
                </a:rPr>
                <a:t>汽车消费贷款保证保险的概念</a:t>
              </a:r>
              <a:endParaRPr lang="zh-CN" altLang="en-US" sz="2000" b="1" dirty="0">
                <a:solidFill>
                  <a:schemeClr val="bg1"/>
                </a:solidFill>
                <a:latin typeface="微软雅黑" panose="020B0503020204020204" charset="-122"/>
                <a:ea typeface="微软雅黑" panose="020B0503020204020204" charset="-122"/>
              </a:endParaRPr>
            </a:p>
          </p:txBody>
        </p:sp>
      </p:grpSp>
      <p:grpSp>
        <p:nvGrpSpPr>
          <p:cNvPr id="10" name="组合 9"/>
          <p:cNvGrpSpPr/>
          <p:nvPr/>
        </p:nvGrpSpPr>
        <p:grpSpPr>
          <a:xfrm rot="0">
            <a:off x="3144001" y="1593850"/>
            <a:ext cx="5966228" cy="491490"/>
            <a:chOff x="3511" y="1901"/>
            <a:chExt cx="8401" cy="774"/>
          </a:xfrm>
        </p:grpSpPr>
        <p:sp>
          <p:nvSpPr>
            <p:cNvPr id="11" name="矩形: 圆角 43"/>
            <p:cNvSpPr/>
            <p:nvPr/>
          </p:nvSpPr>
          <p:spPr>
            <a:xfrm>
              <a:off x="3511" y="1901"/>
              <a:ext cx="8401"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14" name="文本框 13"/>
            <p:cNvSpPr txBox="1"/>
            <p:nvPr/>
          </p:nvSpPr>
          <p:spPr>
            <a:xfrm>
              <a:off x="3961" y="1974"/>
              <a:ext cx="7503" cy="628"/>
            </a:xfrm>
            <a:prstGeom prst="rect">
              <a:avLst/>
            </a:prstGeom>
            <a:noFill/>
          </p:spPr>
          <p:txBody>
            <a:bodyPr wrap="square" rtlCol="0">
              <a:spAutoFit/>
            </a:bodyPr>
            <a:p>
              <a:pPr algn="ctr"/>
              <a:r>
                <a:rPr lang="zh-CN" altLang="en-US" sz="2000" b="1" dirty="0">
                  <a:solidFill>
                    <a:schemeClr val="bg1"/>
                  </a:solidFill>
                  <a:latin typeface="微软雅黑" panose="020B0503020204020204" charset="-122"/>
                  <a:ea typeface="微软雅黑" panose="020B0503020204020204" charset="-122"/>
                </a:rPr>
                <a:t>机动车辆消费贷款保证保险业务程序</a:t>
              </a:r>
              <a:endParaRPr lang="zh-CN" altLang="en-US" sz="2000" b="1" dirty="0">
                <a:solidFill>
                  <a:schemeClr val="bg1"/>
                </a:solidFill>
                <a:latin typeface="微软雅黑" panose="020B0503020204020204" charset="-122"/>
                <a:ea typeface="微软雅黑" panose="020B0503020204020204" charset="-122"/>
              </a:endParaRPr>
            </a:p>
          </p:txBody>
        </p:sp>
      </p:grpSp>
      <p:sp>
        <p:nvSpPr>
          <p:cNvPr id="16" name="矩形 15"/>
          <p:cNvSpPr/>
          <p:nvPr/>
        </p:nvSpPr>
        <p:spPr>
          <a:xfrm>
            <a:off x="368935" y="3745865"/>
            <a:ext cx="2205355" cy="3016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微软雅黑" panose="020B0503020204020204" charset="-122"/>
              <a:ea typeface="微软雅黑" panose="020B0503020204020204" charset="-122"/>
            </a:endParaRPr>
          </a:p>
        </p:txBody>
      </p:sp>
      <p:sp>
        <p:nvSpPr>
          <p:cNvPr id="20" name="矩形 19"/>
          <p:cNvSpPr/>
          <p:nvPr/>
        </p:nvSpPr>
        <p:spPr>
          <a:xfrm>
            <a:off x="2719070" y="3745865"/>
            <a:ext cx="2205355" cy="301625"/>
          </a:xfrm>
          <a:prstGeom prst="rect">
            <a:avLst/>
          </a:prstGeom>
          <a:solidFill>
            <a:schemeClr val="bg1"/>
          </a:solidFill>
          <a:ln>
            <a:noFill/>
          </a:ln>
          <a:effectLst>
            <a:outerShdw blurRad="342900" dist="508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微软雅黑" panose="020B0503020204020204" charset="-122"/>
              <a:ea typeface="微软雅黑" panose="020B0503020204020204" charset="-122"/>
            </a:endParaRPr>
          </a:p>
        </p:txBody>
      </p:sp>
      <p:sp>
        <p:nvSpPr>
          <p:cNvPr id="21" name="矩形 20"/>
          <p:cNvSpPr/>
          <p:nvPr/>
        </p:nvSpPr>
        <p:spPr>
          <a:xfrm>
            <a:off x="5086350" y="3745865"/>
            <a:ext cx="2205355" cy="3016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微软雅黑" panose="020B0503020204020204" charset="-122"/>
              <a:ea typeface="微软雅黑" panose="020B0503020204020204" charset="-122"/>
            </a:endParaRPr>
          </a:p>
        </p:txBody>
      </p:sp>
      <p:sp>
        <p:nvSpPr>
          <p:cNvPr id="22" name="矩形 21"/>
          <p:cNvSpPr/>
          <p:nvPr/>
        </p:nvSpPr>
        <p:spPr>
          <a:xfrm>
            <a:off x="7437120" y="3745865"/>
            <a:ext cx="2205355" cy="301625"/>
          </a:xfrm>
          <a:prstGeom prst="rect">
            <a:avLst/>
          </a:prstGeom>
          <a:solidFill>
            <a:schemeClr val="bg1"/>
          </a:solidFill>
          <a:ln>
            <a:noFill/>
          </a:ln>
          <a:effectLst>
            <a:outerShdw blurRad="342900" dist="508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微软雅黑" panose="020B0503020204020204" charset="-122"/>
              <a:ea typeface="微软雅黑" panose="020B0503020204020204" charset="-122"/>
            </a:endParaRPr>
          </a:p>
        </p:txBody>
      </p:sp>
      <p:sp>
        <p:nvSpPr>
          <p:cNvPr id="23" name="椭圆 22"/>
          <p:cNvSpPr/>
          <p:nvPr/>
        </p:nvSpPr>
        <p:spPr>
          <a:xfrm flipH="1" flipV="1">
            <a:off x="325755" y="3282950"/>
            <a:ext cx="175895" cy="1758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微软雅黑" panose="020B0503020204020204" charset="-122"/>
              <a:ea typeface="微软雅黑" panose="020B0503020204020204" charset="-122"/>
            </a:endParaRPr>
          </a:p>
        </p:txBody>
      </p:sp>
      <p:sp>
        <p:nvSpPr>
          <p:cNvPr id="24" name="椭圆 23"/>
          <p:cNvSpPr/>
          <p:nvPr/>
        </p:nvSpPr>
        <p:spPr>
          <a:xfrm flipH="1" flipV="1">
            <a:off x="2710180" y="4304665"/>
            <a:ext cx="175895" cy="1758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微软雅黑" panose="020B0503020204020204" charset="-122"/>
              <a:ea typeface="微软雅黑" panose="020B0503020204020204" charset="-122"/>
            </a:endParaRPr>
          </a:p>
        </p:txBody>
      </p:sp>
      <p:sp>
        <p:nvSpPr>
          <p:cNvPr id="25" name="椭圆 24"/>
          <p:cNvSpPr/>
          <p:nvPr/>
        </p:nvSpPr>
        <p:spPr>
          <a:xfrm flipH="1" flipV="1">
            <a:off x="5069205" y="3282950"/>
            <a:ext cx="175895" cy="1758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微软雅黑" panose="020B0503020204020204" charset="-122"/>
              <a:ea typeface="微软雅黑" panose="020B0503020204020204" charset="-122"/>
            </a:endParaRPr>
          </a:p>
        </p:txBody>
      </p:sp>
      <p:sp>
        <p:nvSpPr>
          <p:cNvPr id="30" name="椭圆 29"/>
          <p:cNvSpPr/>
          <p:nvPr/>
        </p:nvSpPr>
        <p:spPr>
          <a:xfrm flipH="1" flipV="1">
            <a:off x="7428230" y="4302125"/>
            <a:ext cx="175895" cy="1758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微软雅黑" panose="020B0503020204020204" charset="-122"/>
              <a:ea typeface="微软雅黑" panose="020B0503020204020204" charset="-122"/>
            </a:endParaRPr>
          </a:p>
        </p:txBody>
      </p:sp>
      <p:sp>
        <p:nvSpPr>
          <p:cNvPr id="37" name="文本框 36"/>
          <p:cNvSpPr txBox="1"/>
          <p:nvPr/>
        </p:nvSpPr>
        <p:spPr>
          <a:xfrm>
            <a:off x="932815" y="4056380"/>
            <a:ext cx="1149350" cy="1014730"/>
          </a:xfrm>
          <a:prstGeom prst="rect">
            <a:avLst/>
          </a:prstGeom>
          <a:noFill/>
        </p:spPr>
        <p:txBody>
          <a:bodyPr wrap="square" rtlCol="0">
            <a:spAutoFit/>
          </a:bodyPr>
          <a:p>
            <a:r>
              <a:rPr lang="en-US" altLang="zh-CN" sz="6000" b="1" dirty="0">
                <a:solidFill>
                  <a:schemeClr val="accent2">
                    <a:alpha val="36000"/>
                  </a:schemeClr>
                </a:solidFill>
                <a:latin typeface="微软雅黑" panose="020B0503020204020204" charset="-122"/>
                <a:ea typeface="微软雅黑" panose="020B0503020204020204" charset="-122"/>
              </a:rPr>
              <a:t>01.</a:t>
            </a:r>
            <a:endParaRPr lang="en-US" altLang="zh-CN" sz="6000" b="1" dirty="0">
              <a:solidFill>
                <a:schemeClr val="accent2">
                  <a:alpha val="36000"/>
                </a:schemeClr>
              </a:solidFill>
              <a:latin typeface="微软雅黑" panose="020B0503020204020204" charset="-122"/>
              <a:ea typeface="微软雅黑" panose="020B0503020204020204" charset="-122"/>
            </a:endParaRPr>
          </a:p>
        </p:txBody>
      </p:sp>
      <p:sp>
        <p:nvSpPr>
          <p:cNvPr id="38" name="文本框 37"/>
          <p:cNvSpPr txBox="1"/>
          <p:nvPr/>
        </p:nvSpPr>
        <p:spPr>
          <a:xfrm>
            <a:off x="761365" y="4455160"/>
            <a:ext cx="1403350" cy="398780"/>
          </a:xfrm>
          <a:prstGeom prst="rect">
            <a:avLst/>
          </a:prstGeom>
          <a:solidFill>
            <a:srgbClr val="000000">
              <a:alpha val="0"/>
            </a:srgbClr>
          </a:solidFill>
        </p:spPr>
        <p:txBody>
          <a:bodyPr wrap="square" rtlCol="0" anchor="t">
            <a:spAutoFit/>
          </a:bodyPr>
          <a:p>
            <a:pPr algn="ctr"/>
            <a:r>
              <a:rPr lang="zh-CN" altLang="en-US" sz="2000" b="1" dirty="0">
                <a:latin typeface="微软雅黑" panose="020B0503020204020204" charset="-122"/>
                <a:ea typeface="微软雅黑" panose="020B0503020204020204" charset="-122"/>
              </a:rPr>
              <a:t>展业</a:t>
            </a:r>
            <a:endParaRPr lang="zh-CN" altLang="en-US" sz="2000" b="1" dirty="0">
              <a:latin typeface="微软雅黑" panose="020B0503020204020204" charset="-122"/>
              <a:ea typeface="微软雅黑" panose="020B0503020204020204" charset="-122"/>
            </a:endParaRPr>
          </a:p>
        </p:txBody>
      </p:sp>
      <p:sp>
        <p:nvSpPr>
          <p:cNvPr id="32" name="文本框 31"/>
          <p:cNvSpPr txBox="1"/>
          <p:nvPr/>
        </p:nvSpPr>
        <p:spPr>
          <a:xfrm>
            <a:off x="3291840" y="2856865"/>
            <a:ext cx="1149350" cy="1014730"/>
          </a:xfrm>
          <a:prstGeom prst="rect">
            <a:avLst/>
          </a:prstGeom>
          <a:noFill/>
        </p:spPr>
        <p:txBody>
          <a:bodyPr wrap="square" rtlCol="0">
            <a:spAutoFit/>
          </a:bodyPr>
          <a:p>
            <a:r>
              <a:rPr lang="en-US" altLang="zh-CN" sz="6000" b="1" dirty="0">
                <a:solidFill>
                  <a:schemeClr val="accent2">
                    <a:alpha val="36000"/>
                  </a:schemeClr>
                </a:solidFill>
                <a:latin typeface="微软雅黑" panose="020B0503020204020204" charset="-122"/>
                <a:ea typeface="微软雅黑" panose="020B0503020204020204" charset="-122"/>
              </a:rPr>
              <a:t>02.</a:t>
            </a:r>
            <a:endParaRPr lang="en-US" altLang="zh-CN" sz="6000" b="1" dirty="0">
              <a:solidFill>
                <a:schemeClr val="accent2">
                  <a:alpha val="36000"/>
                </a:schemeClr>
              </a:solidFill>
              <a:latin typeface="微软雅黑" panose="020B0503020204020204" charset="-122"/>
              <a:ea typeface="微软雅黑" panose="020B0503020204020204" charset="-122"/>
            </a:endParaRPr>
          </a:p>
        </p:txBody>
      </p:sp>
      <p:sp>
        <p:nvSpPr>
          <p:cNvPr id="33" name="文本框 32"/>
          <p:cNvSpPr txBox="1"/>
          <p:nvPr/>
        </p:nvSpPr>
        <p:spPr>
          <a:xfrm>
            <a:off x="3120390" y="3255645"/>
            <a:ext cx="1403350" cy="398780"/>
          </a:xfrm>
          <a:prstGeom prst="rect">
            <a:avLst/>
          </a:prstGeom>
          <a:solidFill>
            <a:srgbClr val="000000">
              <a:alpha val="0"/>
            </a:srgbClr>
          </a:solidFill>
        </p:spPr>
        <p:txBody>
          <a:bodyPr wrap="square" rtlCol="0" anchor="t">
            <a:spAutoFit/>
          </a:bodyPr>
          <a:p>
            <a:pPr algn="ctr"/>
            <a:r>
              <a:rPr lang="zh-CN" altLang="en-US" sz="2000" b="1" dirty="0">
                <a:latin typeface="微软雅黑" panose="020B0503020204020204" charset="-122"/>
                <a:ea typeface="微软雅黑" panose="020B0503020204020204" charset="-122"/>
              </a:rPr>
              <a:t>受理投保</a:t>
            </a:r>
            <a:endParaRPr lang="zh-CN" altLang="en-US" sz="2000" b="1" dirty="0">
              <a:latin typeface="微软雅黑" panose="020B0503020204020204" charset="-122"/>
              <a:ea typeface="微软雅黑" panose="020B0503020204020204" charset="-122"/>
            </a:endParaRPr>
          </a:p>
        </p:txBody>
      </p:sp>
      <p:sp>
        <p:nvSpPr>
          <p:cNvPr id="34" name="文本框 33"/>
          <p:cNvSpPr txBox="1"/>
          <p:nvPr/>
        </p:nvSpPr>
        <p:spPr>
          <a:xfrm>
            <a:off x="5650230" y="4056380"/>
            <a:ext cx="1149350" cy="1014730"/>
          </a:xfrm>
          <a:prstGeom prst="rect">
            <a:avLst/>
          </a:prstGeom>
          <a:noFill/>
        </p:spPr>
        <p:txBody>
          <a:bodyPr wrap="square" rtlCol="0">
            <a:spAutoFit/>
          </a:bodyPr>
          <a:p>
            <a:r>
              <a:rPr lang="en-US" altLang="zh-CN" sz="6000" b="1" dirty="0">
                <a:solidFill>
                  <a:schemeClr val="accent2">
                    <a:alpha val="36000"/>
                  </a:schemeClr>
                </a:solidFill>
                <a:latin typeface="微软雅黑" panose="020B0503020204020204" charset="-122"/>
                <a:ea typeface="微软雅黑" panose="020B0503020204020204" charset="-122"/>
              </a:rPr>
              <a:t>03.</a:t>
            </a:r>
            <a:endParaRPr lang="en-US" altLang="zh-CN" sz="6000" b="1" dirty="0">
              <a:solidFill>
                <a:schemeClr val="accent2">
                  <a:alpha val="36000"/>
                </a:schemeClr>
              </a:solidFill>
              <a:latin typeface="微软雅黑" panose="020B0503020204020204" charset="-122"/>
              <a:ea typeface="微软雅黑" panose="020B0503020204020204" charset="-122"/>
            </a:endParaRPr>
          </a:p>
        </p:txBody>
      </p:sp>
      <p:sp>
        <p:nvSpPr>
          <p:cNvPr id="35" name="文本框 34"/>
          <p:cNvSpPr txBox="1"/>
          <p:nvPr/>
        </p:nvSpPr>
        <p:spPr>
          <a:xfrm>
            <a:off x="5478780" y="4455160"/>
            <a:ext cx="1403350" cy="398780"/>
          </a:xfrm>
          <a:prstGeom prst="rect">
            <a:avLst/>
          </a:prstGeom>
          <a:solidFill>
            <a:srgbClr val="000000">
              <a:alpha val="0"/>
            </a:srgbClr>
          </a:solidFill>
        </p:spPr>
        <p:txBody>
          <a:bodyPr wrap="square" rtlCol="0" anchor="t">
            <a:spAutoFit/>
          </a:bodyPr>
          <a:p>
            <a:pPr algn="ctr"/>
            <a:r>
              <a:rPr lang="zh-CN" altLang="en-US" sz="2000" b="1" dirty="0">
                <a:latin typeface="微软雅黑" panose="020B0503020204020204" charset="-122"/>
                <a:ea typeface="微软雅黑" panose="020B0503020204020204" charset="-122"/>
              </a:rPr>
              <a:t>核保内容</a:t>
            </a:r>
            <a:endParaRPr lang="zh-CN" altLang="en-US" sz="2000" b="1" dirty="0">
              <a:latin typeface="微软雅黑" panose="020B0503020204020204" charset="-122"/>
              <a:ea typeface="微软雅黑" panose="020B0503020204020204" charset="-122"/>
            </a:endParaRPr>
          </a:p>
        </p:txBody>
      </p:sp>
      <p:sp>
        <p:nvSpPr>
          <p:cNvPr id="36" name="文本框 35"/>
          <p:cNvSpPr txBox="1"/>
          <p:nvPr/>
        </p:nvSpPr>
        <p:spPr>
          <a:xfrm>
            <a:off x="7960995" y="2856865"/>
            <a:ext cx="1149350" cy="1014730"/>
          </a:xfrm>
          <a:prstGeom prst="rect">
            <a:avLst/>
          </a:prstGeom>
          <a:noFill/>
        </p:spPr>
        <p:txBody>
          <a:bodyPr wrap="square" rtlCol="0">
            <a:spAutoFit/>
          </a:bodyPr>
          <a:p>
            <a:r>
              <a:rPr lang="en-US" altLang="zh-CN" sz="6000" b="1" dirty="0">
                <a:solidFill>
                  <a:schemeClr val="accent2">
                    <a:alpha val="36000"/>
                  </a:schemeClr>
                </a:solidFill>
                <a:latin typeface="微软雅黑" panose="020B0503020204020204" charset="-122"/>
                <a:ea typeface="微软雅黑" panose="020B0503020204020204" charset="-122"/>
              </a:rPr>
              <a:t>04.</a:t>
            </a:r>
            <a:endParaRPr lang="en-US" altLang="zh-CN" sz="6000" b="1" dirty="0">
              <a:solidFill>
                <a:schemeClr val="accent2">
                  <a:alpha val="36000"/>
                </a:schemeClr>
              </a:solidFill>
              <a:latin typeface="微软雅黑" panose="020B0503020204020204" charset="-122"/>
              <a:ea typeface="微软雅黑" panose="020B0503020204020204" charset="-122"/>
            </a:endParaRPr>
          </a:p>
        </p:txBody>
      </p:sp>
      <p:sp>
        <p:nvSpPr>
          <p:cNvPr id="39" name="文本框 38"/>
          <p:cNvSpPr txBox="1"/>
          <p:nvPr/>
        </p:nvSpPr>
        <p:spPr>
          <a:xfrm>
            <a:off x="7736205" y="3255645"/>
            <a:ext cx="1852295" cy="398780"/>
          </a:xfrm>
          <a:prstGeom prst="rect">
            <a:avLst/>
          </a:prstGeom>
          <a:solidFill>
            <a:srgbClr val="000000">
              <a:alpha val="0"/>
            </a:srgbClr>
          </a:solidFill>
        </p:spPr>
        <p:txBody>
          <a:bodyPr wrap="square" rtlCol="0" anchor="t">
            <a:spAutoFit/>
          </a:bodyPr>
          <a:p>
            <a:pPr algn="l"/>
            <a:r>
              <a:rPr lang="zh-CN" altLang="en-US" sz="2000" b="1" dirty="0">
                <a:latin typeface="微软雅黑" panose="020B0503020204020204" charset="-122"/>
                <a:ea typeface="微软雅黑" panose="020B0503020204020204" charset="-122"/>
              </a:rPr>
              <a:t>缮制保险单证</a:t>
            </a:r>
            <a:endParaRPr lang="zh-CN" altLang="en-US" sz="2000" b="1" dirty="0">
              <a:latin typeface="微软雅黑" panose="020B0503020204020204" charset="-122"/>
              <a:ea typeface="微软雅黑" panose="020B0503020204020204" charset="-122"/>
            </a:endParaRPr>
          </a:p>
        </p:txBody>
      </p:sp>
      <p:sp>
        <p:nvSpPr>
          <p:cNvPr id="40" name="文本框 39"/>
          <p:cNvSpPr txBox="1"/>
          <p:nvPr/>
        </p:nvSpPr>
        <p:spPr>
          <a:xfrm>
            <a:off x="615315" y="3115945"/>
            <a:ext cx="1958975" cy="521970"/>
          </a:xfrm>
          <a:prstGeom prst="rect">
            <a:avLst/>
          </a:prstGeom>
          <a:solidFill>
            <a:srgbClr val="000000">
              <a:alpha val="0"/>
            </a:srgbClr>
          </a:solidFill>
        </p:spPr>
        <p:txBody>
          <a:bodyPr wrap="square" rtlCol="0" anchor="t">
            <a:spAutoFit/>
          </a:bodyPr>
          <a:p>
            <a:pPr algn="l"/>
            <a:r>
              <a:rPr lang="zh-CN" altLang="en-US" sz="1400" dirty="0">
                <a:latin typeface="微软雅黑" panose="020B0503020204020204" charset="-122"/>
                <a:ea typeface="微软雅黑" panose="020B0503020204020204" charset="-122"/>
              </a:rPr>
              <a:t>（1）展业准备</a:t>
            </a:r>
            <a:endParaRPr lang="zh-CN" altLang="en-US" sz="1400" dirty="0">
              <a:latin typeface="微软雅黑" panose="020B0503020204020204" charset="-122"/>
              <a:ea typeface="微软雅黑" panose="020B0503020204020204" charset="-122"/>
            </a:endParaRPr>
          </a:p>
          <a:p>
            <a:pPr algn="l"/>
            <a:r>
              <a:rPr lang="zh-CN" altLang="en-US" sz="1400" dirty="0">
                <a:latin typeface="微软雅黑" panose="020B0503020204020204" charset="-122"/>
                <a:ea typeface="微软雅黑" panose="020B0503020204020204" charset="-122"/>
              </a:rPr>
              <a:t>（2）展业宣传</a:t>
            </a:r>
            <a:endParaRPr lang="zh-CN" altLang="en-US" sz="1400" dirty="0">
              <a:latin typeface="微软雅黑" panose="020B0503020204020204" charset="-122"/>
              <a:ea typeface="微软雅黑" panose="020B0503020204020204" charset="-122"/>
            </a:endParaRPr>
          </a:p>
        </p:txBody>
      </p:sp>
      <p:sp>
        <p:nvSpPr>
          <p:cNvPr id="41" name="文本框 40"/>
          <p:cNvSpPr txBox="1"/>
          <p:nvPr/>
        </p:nvSpPr>
        <p:spPr>
          <a:xfrm>
            <a:off x="2966085" y="4265930"/>
            <a:ext cx="1958975" cy="953135"/>
          </a:xfrm>
          <a:prstGeom prst="rect">
            <a:avLst/>
          </a:prstGeom>
          <a:solidFill>
            <a:srgbClr val="000000">
              <a:alpha val="0"/>
            </a:srgbClr>
          </a:solidFill>
        </p:spPr>
        <p:txBody>
          <a:bodyPr wrap="square" rtlCol="0" anchor="t">
            <a:spAutoFit/>
          </a:bodyPr>
          <a:p>
            <a:pPr algn="l"/>
            <a:r>
              <a:rPr lang="zh-CN" altLang="en-US" sz="1400" dirty="0">
                <a:latin typeface="微软雅黑" panose="020B0503020204020204" charset="-122"/>
                <a:ea typeface="微软雅黑" panose="020B0503020204020204" charset="-122"/>
              </a:rPr>
              <a:t>（1）指导填写投保单</a:t>
            </a:r>
            <a:endParaRPr lang="zh-CN" altLang="en-US" sz="1400" dirty="0">
              <a:latin typeface="微软雅黑" panose="020B0503020204020204" charset="-122"/>
              <a:ea typeface="微软雅黑" panose="020B0503020204020204" charset="-122"/>
            </a:endParaRPr>
          </a:p>
          <a:p>
            <a:pPr algn="l"/>
            <a:r>
              <a:rPr lang="zh-CN" altLang="en-US" sz="1400" dirty="0">
                <a:latin typeface="微软雅黑" panose="020B0503020204020204" charset="-122"/>
                <a:ea typeface="微软雅黑" panose="020B0503020204020204" charset="-122"/>
              </a:rPr>
              <a:t>（2）收取投保单及其相关资信证明并初步审核</a:t>
            </a:r>
            <a:endParaRPr lang="zh-CN" altLang="en-US" sz="1400" dirty="0">
              <a:latin typeface="微软雅黑" panose="020B0503020204020204" charset="-122"/>
              <a:ea typeface="微软雅黑" panose="020B0503020204020204" charset="-122"/>
            </a:endParaRPr>
          </a:p>
        </p:txBody>
      </p:sp>
      <p:sp>
        <p:nvSpPr>
          <p:cNvPr id="42" name="文本框 41"/>
          <p:cNvSpPr txBox="1"/>
          <p:nvPr/>
        </p:nvSpPr>
        <p:spPr>
          <a:xfrm>
            <a:off x="5332730" y="3008630"/>
            <a:ext cx="1958975" cy="737235"/>
          </a:xfrm>
          <a:prstGeom prst="rect">
            <a:avLst/>
          </a:prstGeom>
          <a:solidFill>
            <a:srgbClr val="000000">
              <a:alpha val="0"/>
            </a:srgbClr>
          </a:solidFill>
        </p:spPr>
        <p:txBody>
          <a:bodyPr wrap="square" rtlCol="0" anchor="t">
            <a:spAutoFit/>
          </a:bodyPr>
          <a:p>
            <a:pPr algn="l"/>
            <a:r>
              <a:rPr lang="zh-CN" altLang="en-US" sz="1400" dirty="0">
                <a:latin typeface="微软雅黑" panose="020B0503020204020204" charset="-122"/>
                <a:ea typeface="微软雅黑" panose="020B0503020204020204" charset="-122"/>
              </a:rPr>
              <a:t>对受理投保单时初步审查的有关内容进行复核</a:t>
            </a:r>
            <a:endParaRPr lang="zh-CN" altLang="en-US" sz="1400" dirty="0">
              <a:latin typeface="微软雅黑" panose="020B0503020204020204" charset="-122"/>
              <a:ea typeface="微软雅黑" panose="020B0503020204020204" charset="-122"/>
            </a:endParaRPr>
          </a:p>
        </p:txBody>
      </p:sp>
      <p:sp>
        <p:nvSpPr>
          <p:cNvPr id="43" name="文本框 42"/>
          <p:cNvSpPr txBox="1"/>
          <p:nvPr/>
        </p:nvSpPr>
        <p:spPr>
          <a:xfrm>
            <a:off x="7682865" y="4257040"/>
            <a:ext cx="1958975" cy="953135"/>
          </a:xfrm>
          <a:prstGeom prst="rect">
            <a:avLst/>
          </a:prstGeom>
          <a:solidFill>
            <a:srgbClr val="000000">
              <a:alpha val="0"/>
            </a:srgbClr>
          </a:solidFill>
        </p:spPr>
        <p:txBody>
          <a:bodyPr wrap="square" rtlCol="0" anchor="t">
            <a:spAutoFit/>
          </a:bodyPr>
          <a:p>
            <a:pPr algn="l"/>
            <a:r>
              <a:rPr lang="zh-CN" altLang="en-US" sz="1400" dirty="0">
                <a:latin typeface="微软雅黑" panose="020B0503020204020204" charset="-122"/>
                <a:ea typeface="微软雅黑" panose="020B0503020204020204" charset="-122"/>
              </a:rPr>
              <a:t>缮制机动车辆消费贷款保证保险保单，保险期限应长于贷款期限</a:t>
            </a:r>
            <a:endParaRPr lang="zh-CN" altLang="en-US" sz="1400" dirty="0">
              <a:latin typeface="微软雅黑" panose="020B0503020204020204" charset="-122"/>
              <a:ea typeface="微软雅黑" panose="020B0503020204020204" charset="-122"/>
            </a:endParaRPr>
          </a:p>
        </p:txBody>
      </p:sp>
      <p:sp>
        <p:nvSpPr>
          <p:cNvPr id="54" name="矩形 53"/>
          <p:cNvSpPr/>
          <p:nvPr/>
        </p:nvSpPr>
        <p:spPr>
          <a:xfrm>
            <a:off x="9766935" y="3745865"/>
            <a:ext cx="2205355" cy="3016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微软雅黑" panose="020B0503020204020204" charset="-122"/>
              <a:ea typeface="微软雅黑" panose="020B0503020204020204" charset="-122"/>
            </a:endParaRPr>
          </a:p>
        </p:txBody>
      </p:sp>
      <p:sp>
        <p:nvSpPr>
          <p:cNvPr id="55" name="椭圆 54"/>
          <p:cNvSpPr/>
          <p:nvPr/>
        </p:nvSpPr>
        <p:spPr>
          <a:xfrm flipH="1" flipV="1">
            <a:off x="9723755" y="3282950"/>
            <a:ext cx="175895" cy="1758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微软雅黑" panose="020B0503020204020204" charset="-122"/>
              <a:ea typeface="微软雅黑" panose="020B0503020204020204" charset="-122"/>
            </a:endParaRPr>
          </a:p>
        </p:txBody>
      </p:sp>
      <p:sp>
        <p:nvSpPr>
          <p:cNvPr id="56" name="文本框 55"/>
          <p:cNvSpPr txBox="1"/>
          <p:nvPr/>
        </p:nvSpPr>
        <p:spPr>
          <a:xfrm>
            <a:off x="10330815" y="4056380"/>
            <a:ext cx="1149350" cy="1014730"/>
          </a:xfrm>
          <a:prstGeom prst="rect">
            <a:avLst/>
          </a:prstGeom>
          <a:noFill/>
        </p:spPr>
        <p:txBody>
          <a:bodyPr wrap="square" rtlCol="0">
            <a:spAutoFit/>
          </a:bodyPr>
          <a:p>
            <a:r>
              <a:rPr lang="en-US" altLang="zh-CN" sz="6000" b="1" dirty="0">
                <a:solidFill>
                  <a:schemeClr val="accent2">
                    <a:alpha val="36000"/>
                  </a:schemeClr>
                </a:solidFill>
                <a:latin typeface="微软雅黑" panose="020B0503020204020204" charset="-122"/>
                <a:ea typeface="微软雅黑" panose="020B0503020204020204" charset="-122"/>
              </a:rPr>
              <a:t>05.</a:t>
            </a:r>
            <a:endParaRPr lang="en-US" altLang="zh-CN" sz="6000" b="1" dirty="0">
              <a:solidFill>
                <a:schemeClr val="accent2">
                  <a:alpha val="36000"/>
                </a:schemeClr>
              </a:solidFill>
              <a:latin typeface="微软雅黑" panose="020B0503020204020204" charset="-122"/>
              <a:ea typeface="微软雅黑" panose="020B0503020204020204" charset="-122"/>
            </a:endParaRPr>
          </a:p>
        </p:txBody>
      </p:sp>
      <p:sp>
        <p:nvSpPr>
          <p:cNvPr id="57" name="文本框 56"/>
          <p:cNvSpPr txBox="1"/>
          <p:nvPr/>
        </p:nvSpPr>
        <p:spPr>
          <a:xfrm>
            <a:off x="10159365" y="4455160"/>
            <a:ext cx="1657350" cy="398780"/>
          </a:xfrm>
          <a:prstGeom prst="rect">
            <a:avLst/>
          </a:prstGeom>
          <a:solidFill>
            <a:srgbClr val="000000">
              <a:alpha val="0"/>
            </a:srgbClr>
          </a:solidFill>
        </p:spPr>
        <p:txBody>
          <a:bodyPr wrap="square" rtlCol="0" anchor="t">
            <a:spAutoFit/>
          </a:bodyPr>
          <a:p>
            <a:pPr algn="ctr"/>
            <a:r>
              <a:rPr lang="zh-CN" altLang="en-US" sz="2000" b="1" dirty="0">
                <a:latin typeface="微软雅黑" panose="020B0503020204020204" charset="-122"/>
                <a:ea typeface="微软雅黑" panose="020B0503020204020204" charset="-122"/>
              </a:rPr>
              <a:t>收取保险费</a:t>
            </a:r>
            <a:endParaRPr lang="zh-CN" altLang="en-US" sz="2000" b="1" dirty="0">
              <a:latin typeface="微软雅黑" panose="020B0503020204020204" charset="-122"/>
              <a:ea typeface="微软雅黑" panose="020B0503020204020204" charset="-122"/>
            </a:endParaRPr>
          </a:p>
        </p:txBody>
      </p:sp>
      <p:sp>
        <p:nvSpPr>
          <p:cNvPr id="61" name="文本框 60"/>
          <p:cNvSpPr txBox="1"/>
          <p:nvPr/>
        </p:nvSpPr>
        <p:spPr>
          <a:xfrm>
            <a:off x="10013315" y="3008630"/>
            <a:ext cx="1958975" cy="737235"/>
          </a:xfrm>
          <a:prstGeom prst="rect">
            <a:avLst/>
          </a:prstGeom>
          <a:solidFill>
            <a:srgbClr val="000000">
              <a:alpha val="0"/>
            </a:srgbClr>
          </a:solidFill>
        </p:spPr>
        <p:txBody>
          <a:bodyPr wrap="square" rtlCol="0" anchor="t">
            <a:spAutoFit/>
          </a:bodyPr>
          <a:p>
            <a:pPr algn="l"/>
            <a:r>
              <a:rPr lang="zh-CN" altLang="en-US" sz="1400" dirty="0">
                <a:latin typeface="微软雅黑" panose="020B0503020204020204" charset="-122"/>
                <a:ea typeface="微软雅黑" panose="020B0503020204020204" charset="-122"/>
              </a:rPr>
              <a:t>财务人员按照保单核收保险费并出具保险费收据</a:t>
            </a: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edge">
                                      <p:cBhvr>
                                        <p:cTn id="10" dur="2000"/>
                                        <p:tgtEl>
                                          <p:spTgt spid="6"/>
                                        </p:tgtEl>
                                      </p:cBhvr>
                                    </p:animEffect>
                                  </p:childTnLst>
                                </p:cTn>
                              </p:par>
                            </p:childTnLst>
                          </p:cTn>
                        </p:par>
                        <p:par>
                          <p:cTn id="11" fill="hold">
                            <p:stCondLst>
                              <p:cond delay="2000"/>
                            </p:stCondLst>
                            <p:childTnLst>
                              <p:par>
                                <p:cTn id="12" presetID="3" presetClass="entr" presetSubtype="1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blinds(horizontal)">
                                      <p:cBhvr>
                                        <p:cTn id="14" dur="500"/>
                                        <p:tgtEl>
                                          <p:spTgt spid="7"/>
                                        </p:tgtEl>
                                      </p:cBhvr>
                                    </p:animEffect>
                                  </p:childTnLst>
                                </p:cTn>
                              </p:par>
                              <p:par>
                                <p:cTn id="15" presetID="3" presetClass="entr" presetSubtype="1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blinds(horizontal)">
                                      <p:cBhvr>
                                        <p:cTn id="20" dur="500"/>
                                        <p:tgtEl>
                                          <p:spTgt spid="16"/>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blinds(horizontal)">
                                      <p:cBhvr>
                                        <p:cTn id="23" dur="500"/>
                                        <p:tgtEl>
                                          <p:spTgt spid="20"/>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blinds(horizontal)">
                                      <p:cBhvr>
                                        <p:cTn id="26" dur="500"/>
                                        <p:tgtEl>
                                          <p:spTgt spid="21"/>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blinds(horizontal)">
                                      <p:cBhvr>
                                        <p:cTn id="29" dur="500"/>
                                        <p:tgtEl>
                                          <p:spTgt spid="22"/>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blinds(horizontal)">
                                      <p:cBhvr>
                                        <p:cTn id="32" dur="500"/>
                                        <p:tgtEl>
                                          <p:spTgt spid="23"/>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blinds(horizontal)">
                                      <p:cBhvr>
                                        <p:cTn id="35" dur="500"/>
                                        <p:tgtEl>
                                          <p:spTgt spid="24"/>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blinds(horizontal)">
                                      <p:cBhvr>
                                        <p:cTn id="38" dur="500"/>
                                        <p:tgtEl>
                                          <p:spTgt spid="25"/>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blinds(horizontal)">
                                      <p:cBhvr>
                                        <p:cTn id="41" dur="500"/>
                                        <p:tgtEl>
                                          <p:spTgt spid="30"/>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blinds(horizontal)">
                                      <p:cBhvr>
                                        <p:cTn id="44" dur="500"/>
                                        <p:tgtEl>
                                          <p:spTgt spid="37"/>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blinds(horizontal)">
                                      <p:cBhvr>
                                        <p:cTn id="47" dur="500"/>
                                        <p:tgtEl>
                                          <p:spTgt spid="38"/>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blinds(horizontal)">
                                      <p:cBhvr>
                                        <p:cTn id="50" dur="500"/>
                                        <p:tgtEl>
                                          <p:spTgt spid="32"/>
                                        </p:tgtEl>
                                      </p:cBhvr>
                                    </p:animEffect>
                                  </p:childTnLst>
                                </p:cTn>
                              </p:par>
                              <p:par>
                                <p:cTn id="51" presetID="3" presetClass="entr" presetSubtype="10"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blinds(horizontal)">
                                      <p:cBhvr>
                                        <p:cTn id="53" dur="500"/>
                                        <p:tgtEl>
                                          <p:spTgt spid="33"/>
                                        </p:tgtEl>
                                      </p:cBhvr>
                                    </p:animEffect>
                                  </p:childTnLst>
                                </p:cTn>
                              </p:par>
                              <p:par>
                                <p:cTn id="54" presetID="3" presetClass="entr" presetSubtype="10"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blinds(horizontal)">
                                      <p:cBhvr>
                                        <p:cTn id="56" dur="500"/>
                                        <p:tgtEl>
                                          <p:spTgt spid="34"/>
                                        </p:tgtEl>
                                      </p:cBhvr>
                                    </p:animEffect>
                                  </p:childTnLst>
                                </p:cTn>
                              </p:par>
                              <p:par>
                                <p:cTn id="57" presetID="3" presetClass="entr" presetSubtype="1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blinds(horizontal)">
                                      <p:cBhvr>
                                        <p:cTn id="59" dur="500"/>
                                        <p:tgtEl>
                                          <p:spTgt spid="35"/>
                                        </p:tgtEl>
                                      </p:cBhvr>
                                    </p:animEffect>
                                  </p:childTnLst>
                                </p:cTn>
                              </p:par>
                              <p:par>
                                <p:cTn id="60" presetID="3" presetClass="entr" presetSubtype="10"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blinds(horizontal)">
                                      <p:cBhvr>
                                        <p:cTn id="62" dur="500"/>
                                        <p:tgtEl>
                                          <p:spTgt spid="36"/>
                                        </p:tgtEl>
                                      </p:cBhvr>
                                    </p:animEffect>
                                  </p:childTnLst>
                                </p:cTn>
                              </p:par>
                              <p:par>
                                <p:cTn id="63" presetID="3" presetClass="entr" presetSubtype="10" fill="hold" grpId="0" nodeType="with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blinds(horizontal)">
                                      <p:cBhvr>
                                        <p:cTn id="65" dur="500"/>
                                        <p:tgtEl>
                                          <p:spTgt spid="39"/>
                                        </p:tgtEl>
                                      </p:cBhvr>
                                    </p:animEffect>
                                  </p:childTnLst>
                                </p:cTn>
                              </p:par>
                              <p:par>
                                <p:cTn id="66" presetID="3" presetClass="entr" presetSubtype="10"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blinds(horizontal)">
                                      <p:cBhvr>
                                        <p:cTn id="68" dur="500"/>
                                        <p:tgtEl>
                                          <p:spTgt spid="40"/>
                                        </p:tgtEl>
                                      </p:cBhvr>
                                    </p:animEffect>
                                  </p:childTnLst>
                                </p:cTn>
                              </p:par>
                              <p:par>
                                <p:cTn id="69" presetID="3" presetClass="entr" presetSubtype="10" fill="hold" grpId="0" nodeType="with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blinds(horizontal)">
                                      <p:cBhvr>
                                        <p:cTn id="71" dur="500"/>
                                        <p:tgtEl>
                                          <p:spTgt spid="41"/>
                                        </p:tgtEl>
                                      </p:cBhvr>
                                    </p:animEffect>
                                  </p:childTnLst>
                                </p:cTn>
                              </p:par>
                              <p:par>
                                <p:cTn id="72" presetID="3" presetClass="entr" presetSubtype="10" fill="hold" grpId="0" nodeType="with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blinds(horizontal)">
                                      <p:cBhvr>
                                        <p:cTn id="74" dur="500"/>
                                        <p:tgtEl>
                                          <p:spTgt spid="42"/>
                                        </p:tgtEl>
                                      </p:cBhvr>
                                    </p:animEffect>
                                  </p:childTnLst>
                                </p:cTn>
                              </p:par>
                              <p:par>
                                <p:cTn id="75" presetID="3" presetClass="entr" presetSubtype="10"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blinds(horizontal)">
                                      <p:cBhvr>
                                        <p:cTn id="77" dur="500"/>
                                        <p:tgtEl>
                                          <p:spTgt spid="43"/>
                                        </p:tgtEl>
                                      </p:cBhvr>
                                    </p:animEffect>
                                  </p:childTnLst>
                                </p:cTn>
                              </p:par>
                              <p:par>
                                <p:cTn id="78" presetID="3" presetClass="entr" presetSubtype="10" fill="hold" grpId="0" nodeType="withEffect">
                                  <p:stCondLst>
                                    <p:cond delay="0"/>
                                  </p:stCondLst>
                                  <p:childTnLst>
                                    <p:set>
                                      <p:cBhvr>
                                        <p:cTn id="79" dur="1" fill="hold">
                                          <p:stCondLst>
                                            <p:cond delay="0"/>
                                          </p:stCondLst>
                                        </p:cTn>
                                        <p:tgtEl>
                                          <p:spTgt spid="54"/>
                                        </p:tgtEl>
                                        <p:attrNameLst>
                                          <p:attrName>style.visibility</p:attrName>
                                        </p:attrNameLst>
                                      </p:cBhvr>
                                      <p:to>
                                        <p:strVal val="visible"/>
                                      </p:to>
                                    </p:set>
                                    <p:animEffect transition="in" filter="blinds(horizontal)">
                                      <p:cBhvr>
                                        <p:cTn id="80" dur="500"/>
                                        <p:tgtEl>
                                          <p:spTgt spid="54"/>
                                        </p:tgtEl>
                                      </p:cBhvr>
                                    </p:animEffect>
                                  </p:childTnLst>
                                </p:cTn>
                              </p:par>
                              <p:par>
                                <p:cTn id="81" presetID="3" presetClass="entr" presetSubtype="10" fill="hold" grpId="0" nodeType="withEffect">
                                  <p:stCondLst>
                                    <p:cond delay="0"/>
                                  </p:stCondLst>
                                  <p:childTnLst>
                                    <p:set>
                                      <p:cBhvr>
                                        <p:cTn id="82" dur="1" fill="hold">
                                          <p:stCondLst>
                                            <p:cond delay="0"/>
                                          </p:stCondLst>
                                        </p:cTn>
                                        <p:tgtEl>
                                          <p:spTgt spid="55"/>
                                        </p:tgtEl>
                                        <p:attrNameLst>
                                          <p:attrName>style.visibility</p:attrName>
                                        </p:attrNameLst>
                                      </p:cBhvr>
                                      <p:to>
                                        <p:strVal val="visible"/>
                                      </p:to>
                                    </p:set>
                                    <p:animEffect transition="in" filter="blinds(horizontal)">
                                      <p:cBhvr>
                                        <p:cTn id="83" dur="500"/>
                                        <p:tgtEl>
                                          <p:spTgt spid="55"/>
                                        </p:tgtEl>
                                      </p:cBhvr>
                                    </p:animEffect>
                                  </p:childTnLst>
                                </p:cTn>
                              </p:par>
                              <p:par>
                                <p:cTn id="84" presetID="3" presetClass="entr" presetSubtype="10" fill="hold" grpId="0" nodeType="withEffect">
                                  <p:stCondLst>
                                    <p:cond delay="0"/>
                                  </p:stCondLst>
                                  <p:childTnLst>
                                    <p:set>
                                      <p:cBhvr>
                                        <p:cTn id="85" dur="1" fill="hold">
                                          <p:stCondLst>
                                            <p:cond delay="0"/>
                                          </p:stCondLst>
                                        </p:cTn>
                                        <p:tgtEl>
                                          <p:spTgt spid="56"/>
                                        </p:tgtEl>
                                        <p:attrNameLst>
                                          <p:attrName>style.visibility</p:attrName>
                                        </p:attrNameLst>
                                      </p:cBhvr>
                                      <p:to>
                                        <p:strVal val="visible"/>
                                      </p:to>
                                    </p:set>
                                    <p:animEffect transition="in" filter="blinds(horizontal)">
                                      <p:cBhvr>
                                        <p:cTn id="86" dur="500"/>
                                        <p:tgtEl>
                                          <p:spTgt spid="56"/>
                                        </p:tgtEl>
                                      </p:cBhvr>
                                    </p:animEffect>
                                  </p:childTnLst>
                                </p:cTn>
                              </p:par>
                              <p:par>
                                <p:cTn id="87" presetID="3" presetClass="entr" presetSubtype="10" fill="hold" grpId="0" nodeType="withEffect">
                                  <p:stCondLst>
                                    <p:cond delay="0"/>
                                  </p:stCondLst>
                                  <p:childTnLst>
                                    <p:set>
                                      <p:cBhvr>
                                        <p:cTn id="88" dur="1" fill="hold">
                                          <p:stCondLst>
                                            <p:cond delay="0"/>
                                          </p:stCondLst>
                                        </p:cTn>
                                        <p:tgtEl>
                                          <p:spTgt spid="57"/>
                                        </p:tgtEl>
                                        <p:attrNameLst>
                                          <p:attrName>style.visibility</p:attrName>
                                        </p:attrNameLst>
                                      </p:cBhvr>
                                      <p:to>
                                        <p:strVal val="visible"/>
                                      </p:to>
                                    </p:set>
                                    <p:animEffect transition="in" filter="blinds(horizontal)">
                                      <p:cBhvr>
                                        <p:cTn id="89" dur="500"/>
                                        <p:tgtEl>
                                          <p:spTgt spid="57"/>
                                        </p:tgtEl>
                                      </p:cBhvr>
                                    </p:animEffect>
                                  </p:childTnLst>
                                </p:cTn>
                              </p:par>
                              <p:par>
                                <p:cTn id="90" presetID="3" presetClass="entr" presetSubtype="10" fill="hold" grpId="0" nodeType="withEffect">
                                  <p:stCondLst>
                                    <p:cond delay="0"/>
                                  </p:stCondLst>
                                  <p:childTnLst>
                                    <p:set>
                                      <p:cBhvr>
                                        <p:cTn id="91" dur="1" fill="hold">
                                          <p:stCondLst>
                                            <p:cond delay="0"/>
                                          </p:stCondLst>
                                        </p:cTn>
                                        <p:tgtEl>
                                          <p:spTgt spid="61"/>
                                        </p:tgtEl>
                                        <p:attrNameLst>
                                          <p:attrName>style.visibility</p:attrName>
                                        </p:attrNameLst>
                                      </p:cBhvr>
                                      <p:to>
                                        <p:strVal val="visible"/>
                                      </p:to>
                                    </p:set>
                                    <p:animEffect transition="in" filter="blinds(horizontal)">
                                      <p:cBhvr>
                                        <p:cTn id="9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bldLvl="0" animBg="1"/>
      <p:bldP spid="6" grpId="1" animBg="1"/>
      <p:bldP spid="16" grpId="0" animBg="1"/>
      <p:bldP spid="20" grpId="0" animBg="1"/>
      <p:bldP spid="21" grpId="0" animBg="1"/>
      <p:bldP spid="22" grpId="0" animBg="1"/>
      <p:bldP spid="23" grpId="0" animBg="1"/>
      <p:bldP spid="24" grpId="0" animBg="1"/>
      <p:bldP spid="25" grpId="0" animBg="1"/>
      <p:bldP spid="30" grpId="0" animBg="1"/>
      <p:bldP spid="37" grpId="0"/>
      <p:bldP spid="38" grpId="0" animBg="1"/>
      <p:bldP spid="32" grpId="0"/>
      <p:bldP spid="33" grpId="0" animBg="1"/>
      <p:bldP spid="34" grpId="0"/>
      <p:bldP spid="35" grpId="0" animBg="1"/>
      <p:bldP spid="36" grpId="0"/>
      <p:bldP spid="39" grpId="0" animBg="1"/>
      <p:bldP spid="40" grpId="0" animBg="1"/>
      <p:bldP spid="41" grpId="0" animBg="1"/>
      <p:bldP spid="42" grpId="0" animBg="1"/>
      <p:bldP spid="43" grpId="0" animBg="1"/>
      <p:bldP spid="54" grpId="0" animBg="1"/>
      <p:bldP spid="55" grpId="0" animBg="1"/>
      <p:bldP spid="56" grpId="0"/>
      <p:bldP spid="57" grpId="0" animBg="1"/>
      <p:bldP spid="61" grpId="0" animBg="1"/>
      <p:bldP spid="16" grpId="1" animBg="1"/>
      <p:bldP spid="20" grpId="1" animBg="1"/>
      <p:bldP spid="21" grpId="1" animBg="1"/>
      <p:bldP spid="22" grpId="1" animBg="1"/>
      <p:bldP spid="23" grpId="1" animBg="1"/>
      <p:bldP spid="24" grpId="1" animBg="1"/>
      <p:bldP spid="25" grpId="1" animBg="1"/>
      <p:bldP spid="30" grpId="1" animBg="1"/>
      <p:bldP spid="37" grpId="1"/>
      <p:bldP spid="38" grpId="1" animBg="1"/>
      <p:bldP spid="32" grpId="1"/>
      <p:bldP spid="33" grpId="1" animBg="1"/>
      <p:bldP spid="34" grpId="1"/>
      <p:bldP spid="35" grpId="1" animBg="1"/>
      <p:bldP spid="36" grpId="1"/>
      <p:bldP spid="39" grpId="1" animBg="1"/>
      <p:bldP spid="40" grpId="1" animBg="1"/>
      <p:bldP spid="41" grpId="1" animBg="1"/>
      <p:bldP spid="42" grpId="1" animBg="1"/>
      <p:bldP spid="43" grpId="1" animBg="1"/>
      <p:bldP spid="54" grpId="1" animBg="1"/>
      <p:bldP spid="55" grpId="1" animBg="1"/>
      <p:bldP spid="56" grpId="1"/>
      <p:bldP spid="57" grpId="1" animBg="1"/>
      <p:bldP spid="61"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 name="矩形 8"/>
          <p:cNvSpPr/>
          <p:nvPr/>
        </p:nvSpPr>
        <p:spPr>
          <a:xfrm>
            <a:off x="2021840" y="1447165"/>
            <a:ext cx="4968875" cy="643890"/>
          </a:xfrm>
          <a:custGeom>
            <a:avLst/>
            <a:gdLst>
              <a:gd name="connsiteX0" fmla="*/ 72001 w 2048643"/>
              <a:gd name="connsiteY0" fmla="*/ 0 h 2535478"/>
              <a:gd name="connsiteX1" fmla="*/ 1976643 w 2048643"/>
              <a:gd name="connsiteY1" fmla="*/ 0 h 2535478"/>
              <a:gd name="connsiteX2" fmla="*/ 2048643 w 2048643"/>
              <a:gd name="connsiteY2" fmla="*/ 72000 h 2535478"/>
              <a:gd name="connsiteX3" fmla="*/ 2048643 w 2048643"/>
              <a:gd name="connsiteY3" fmla="*/ 2463478 h 2535478"/>
              <a:gd name="connsiteX4" fmla="*/ 1976643 w 2048643"/>
              <a:gd name="connsiteY4" fmla="*/ 2535478 h 2535478"/>
              <a:gd name="connsiteX5" fmla="*/ 72001 w 2048643"/>
              <a:gd name="connsiteY5" fmla="*/ 2535478 h 2535478"/>
              <a:gd name="connsiteX6" fmla="*/ 0 w 2048643"/>
              <a:gd name="connsiteY6" fmla="*/ 2463478 h 2535478"/>
              <a:gd name="connsiteX7" fmla="*/ 0 w 2048643"/>
              <a:gd name="connsiteY7" fmla="*/ 72000 h 2535478"/>
              <a:gd name="connsiteX8" fmla="*/ 72001 w 2048643"/>
              <a:gd name="connsiteY8" fmla="*/ 0 h 253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8643" h="2535478">
                <a:moveTo>
                  <a:pt x="72001" y="0"/>
                </a:moveTo>
                <a:lnTo>
                  <a:pt x="1976643" y="0"/>
                </a:lnTo>
                <a:cubicBezTo>
                  <a:pt x="2016387" y="0"/>
                  <a:pt x="2048643" y="32256"/>
                  <a:pt x="2048643" y="72000"/>
                </a:cubicBezTo>
                <a:lnTo>
                  <a:pt x="2048643" y="2463478"/>
                </a:lnTo>
                <a:cubicBezTo>
                  <a:pt x="2048643" y="2503222"/>
                  <a:pt x="2016387" y="2535478"/>
                  <a:pt x="1976643" y="2535478"/>
                </a:cubicBezTo>
                <a:lnTo>
                  <a:pt x="72001" y="2535478"/>
                </a:lnTo>
                <a:cubicBezTo>
                  <a:pt x="32257" y="2535478"/>
                  <a:pt x="0" y="2503222"/>
                  <a:pt x="0" y="2463478"/>
                </a:cubicBezTo>
                <a:lnTo>
                  <a:pt x="0" y="72000"/>
                </a:lnTo>
                <a:cubicBezTo>
                  <a:pt x="0" y="32256"/>
                  <a:pt x="32257" y="0"/>
                  <a:pt x="72001" y="0"/>
                </a:cubicBezTo>
              </a:path>
            </a:pathLst>
          </a:custGeom>
          <a:solidFill>
            <a:schemeClr val="bg1"/>
          </a:solidFill>
          <a:ln>
            <a:solidFill>
              <a:schemeClr val="bg1"/>
            </a:solidFill>
          </a:ln>
          <a:effectLst>
            <a:outerShdw blurRad="342900" dist="63500" dir="2700000" sx="101000" sy="101000" algn="tl" rotWithShape="0">
              <a:schemeClr val="bg1">
                <a:lumMod val="6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66" name="矩形 11"/>
          <p:cNvSpPr/>
          <p:nvPr/>
        </p:nvSpPr>
        <p:spPr>
          <a:xfrm>
            <a:off x="1356360" y="1457325"/>
            <a:ext cx="487680" cy="463550"/>
          </a:xfrm>
          <a:custGeom>
            <a:avLst/>
            <a:gdLst>
              <a:gd name="connsiteX0" fmla="*/ 72000 w 2052793"/>
              <a:gd name="connsiteY0" fmla="*/ 0 h 1653463"/>
              <a:gd name="connsiteX1" fmla="*/ 1980793 w 2052793"/>
              <a:gd name="connsiteY1" fmla="*/ 0 h 1653463"/>
              <a:gd name="connsiteX2" fmla="*/ 2052793 w 2052793"/>
              <a:gd name="connsiteY2" fmla="*/ 72000 h 1653463"/>
              <a:gd name="connsiteX3" fmla="*/ 2052793 w 2052793"/>
              <a:gd name="connsiteY3" fmla="*/ 1581463 h 1653463"/>
              <a:gd name="connsiteX4" fmla="*/ 1980793 w 2052793"/>
              <a:gd name="connsiteY4" fmla="*/ 1653463 h 1653463"/>
              <a:gd name="connsiteX5" fmla="*/ 72000 w 2052793"/>
              <a:gd name="connsiteY5" fmla="*/ 1653463 h 1653463"/>
              <a:gd name="connsiteX6" fmla="*/ 0 w 2052793"/>
              <a:gd name="connsiteY6" fmla="*/ 1581463 h 1653463"/>
              <a:gd name="connsiteX7" fmla="*/ 0 w 2052793"/>
              <a:gd name="connsiteY7" fmla="*/ 72000 h 1653463"/>
              <a:gd name="connsiteX8" fmla="*/ 72000 w 2052793"/>
              <a:gd name="connsiteY8" fmla="*/ 0 h 165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2793" h="1653463">
                <a:moveTo>
                  <a:pt x="72000" y="0"/>
                </a:moveTo>
                <a:lnTo>
                  <a:pt x="1980793" y="0"/>
                </a:lnTo>
                <a:cubicBezTo>
                  <a:pt x="2020537" y="0"/>
                  <a:pt x="2052793" y="32256"/>
                  <a:pt x="2052793" y="72000"/>
                </a:cubicBezTo>
                <a:lnTo>
                  <a:pt x="2052793" y="1581463"/>
                </a:lnTo>
                <a:cubicBezTo>
                  <a:pt x="2052793" y="1621207"/>
                  <a:pt x="2020537" y="1653463"/>
                  <a:pt x="1980793" y="1653463"/>
                </a:cubicBezTo>
                <a:lnTo>
                  <a:pt x="72000" y="1653463"/>
                </a:lnTo>
                <a:cubicBezTo>
                  <a:pt x="32256" y="1653463"/>
                  <a:pt x="0" y="1621207"/>
                  <a:pt x="0" y="1581463"/>
                </a:cubicBezTo>
                <a:lnTo>
                  <a:pt x="0" y="72000"/>
                </a:lnTo>
                <a:cubicBezTo>
                  <a:pt x="0" y="32256"/>
                  <a:pt x="32256" y="0"/>
                  <a:pt x="72000" y="0"/>
                </a:cubicBezTo>
              </a:path>
            </a:pathLst>
          </a:custGeom>
          <a:solidFill>
            <a:schemeClr val="accent2"/>
          </a:solidFill>
          <a:ln>
            <a:noFill/>
          </a:ln>
          <a:effectLst>
            <a:outerShdw blurRad="241300" dist="76200" dir="2700000" sx="99000" sy="99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15" name="文本框 14"/>
          <p:cNvSpPr txBox="1"/>
          <p:nvPr/>
        </p:nvSpPr>
        <p:spPr>
          <a:xfrm>
            <a:off x="1305560" y="1475740"/>
            <a:ext cx="588623" cy="523220"/>
          </a:xfrm>
          <a:prstGeom prst="rect">
            <a:avLst/>
          </a:prstGeom>
          <a:noFill/>
        </p:spPr>
        <p:txBody>
          <a:bodyPr wrap="none" rtlCol="0">
            <a:spAutoFit/>
          </a:bodyPr>
          <a:p>
            <a:r>
              <a:rPr lang="en-US" altLang="zh-CN" sz="2800" b="1" i="1" dirty="0">
                <a:solidFill>
                  <a:schemeClr val="bg1"/>
                </a:solidFill>
                <a:latin typeface="微软雅黑" panose="020B0503020204020204" charset="-122"/>
                <a:ea typeface="微软雅黑" panose="020B0503020204020204" charset="-122"/>
              </a:rPr>
              <a:t>01</a:t>
            </a:r>
            <a:endParaRPr lang="en-US" altLang="zh-CN" sz="2800" b="1" i="1" dirty="0">
              <a:solidFill>
                <a:schemeClr val="bg1"/>
              </a:solidFill>
              <a:latin typeface="微软雅黑" panose="020B0503020204020204" charset="-122"/>
              <a:ea typeface="微软雅黑" panose="020B0503020204020204" charset="-122"/>
            </a:endParaRPr>
          </a:p>
        </p:txBody>
      </p:sp>
      <p:sp>
        <p:nvSpPr>
          <p:cNvPr id="32" name="文本框 31"/>
          <p:cNvSpPr txBox="1"/>
          <p:nvPr/>
        </p:nvSpPr>
        <p:spPr>
          <a:xfrm>
            <a:off x="2239645" y="1538605"/>
            <a:ext cx="4533265" cy="460375"/>
          </a:xfrm>
          <a:prstGeom prst="rect">
            <a:avLst/>
          </a:prstGeom>
          <a:solidFill>
            <a:srgbClr val="000000">
              <a:alpha val="0"/>
            </a:srgbClr>
          </a:solidFill>
        </p:spPr>
        <p:txBody>
          <a:bodyPr wrap="square" rtlCol="0" anchor="t">
            <a:spAutoFit/>
          </a:bodyPr>
          <a:p>
            <a:pPr algn="l"/>
            <a:r>
              <a:rPr sz="2400" b="1" dirty="0">
                <a:latin typeface="微软雅黑" panose="020B0503020204020204" charset="-122"/>
                <a:ea typeface="微软雅黑" panose="020B0503020204020204" charset="-122"/>
              </a:rPr>
              <a:t>展业</a:t>
            </a:r>
            <a:endParaRPr sz="2400" b="1" dirty="0">
              <a:latin typeface="微软雅黑" panose="020B0503020204020204" charset="-122"/>
              <a:ea typeface="微软雅黑" panose="020B0503020204020204" charset="-122"/>
            </a:endParaRPr>
          </a:p>
        </p:txBody>
      </p:sp>
      <p:sp>
        <p:nvSpPr>
          <p:cNvPr id="48" name="文本框 47"/>
          <p:cNvSpPr txBox="1"/>
          <p:nvPr/>
        </p:nvSpPr>
        <p:spPr>
          <a:xfrm>
            <a:off x="899160" y="424815"/>
            <a:ext cx="1808480" cy="583565"/>
          </a:xfrm>
          <a:prstGeom prst="rect">
            <a:avLst/>
          </a:prstGeom>
          <a:noFill/>
        </p:spPr>
        <p:txBody>
          <a:bodyPr wrap="none" rtlCol="0">
            <a:spAutoFit/>
          </a:bodyPr>
          <a:p>
            <a:pPr algn="l"/>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3" name="空心弧 2"/>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sp>
        <p:nvSpPr>
          <p:cNvPr id="75" name="MH_Text_1"/>
          <p:cNvSpPr/>
          <p:nvPr>
            <p:custDataLst>
              <p:tags r:id="rId1"/>
            </p:custDataLst>
          </p:nvPr>
        </p:nvSpPr>
        <p:spPr>
          <a:xfrm>
            <a:off x="862648" y="2256790"/>
            <a:ext cx="10466705" cy="3639185"/>
          </a:xfrm>
          <a:prstGeom prst="rect">
            <a:avLst/>
          </a:prstGeom>
        </p:spPr>
        <p:txBody>
          <a:bodyPr/>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（1）展业准备</a:t>
            </a:r>
            <a:endParaRPr lang="zh-CN" altLang="en-US" sz="16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1）学习并了解汽车消费信贷保证保险的知识。</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2）进行市场调查并选择合适的保险对象。</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3）同选定的银行、销售商、公证机关、公安交通管理部门等单位达成合作协议，并确定了合作方式，以及各自的职责、权力和义务。</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4）展业材料准备与培训。根据合作协议，向相关合作方按时提交相关汽车消费贷款保证保险的规定、费率规定、投保单及其他费用相关资料。对联合银行和销售商的相关从业人员开展技术培训，让他们熟悉承诺保险的相关规定，并能够引导被保险人合理选择投保单。</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（2）展业宣传</a:t>
            </a:r>
            <a:endParaRPr lang="zh-CN" altLang="en-US" sz="16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sym typeface="+mn-ea"/>
              </a:rPr>
              <a:t>备齐保险条款和有关资料后，向银行、汽车厂家、经销商以及贷款买车的人进行宣传推广工作。着重宣传保证保险的特色、品牌优势，和本企业的网络优势、科技优势、服务能力水平、信誉优势和业务优势</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linds(horizontal)">
                                      <p:cBhvr>
                                        <p:cTn id="7" dur="500"/>
                                        <p:tgtEl>
                                          <p:spTgt spid="4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par>
                          <p:cTn id="11" fill="hold">
                            <p:stCondLst>
                              <p:cond delay="500"/>
                            </p:stCondLst>
                            <p:childTnLst>
                              <p:par>
                                <p:cTn id="12" presetID="5" presetClass="entr" presetSubtype="10" fill="hold" grpId="0" nodeType="after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checkerboard(across)">
                                      <p:cBhvr>
                                        <p:cTn id="14" dur="500"/>
                                        <p:tgtEl>
                                          <p:spTgt spid="64"/>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checkerboard(across)">
                                      <p:cBhvr>
                                        <p:cTn id="17" dur="500"/>
                                        <p:tgtEl>
                                          <p:spTgt spid="66"/>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checkerboard(across)">
                                      <p:cBhvr>
                                        <p:cTn id="20" dur="500"/>
                                        <p:tgtEl>
                                          <p:spTgt spid="15"/>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checkerboard(across)">
                                      <p:cBhvr>
                                        <p:cTn id="23" dur="500"/>
                                        <p:tgtEl>
                                          <p:spTgt spid="32"/>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checkerboard(across)">
                                      <p:cBhvr>
                                        <p:cTn id="26"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3" grpId="0" bldLvl="0" animBg="1"/>
      <p:bldP spid="3" grpId="1" animBg="1"/>
      <p:bldP spid="64" grpId="0" animBg="1"/>
      <p:bldP spid="66" grpId="0" animBg="1"/>
      <p:bldP spid="15" grpId="0"/>
      <p:bldP spid="32" grpId="0" animBg="1"/>
      <p:bldP spid="75" grpId="0"/>
      <p:bldP spid="64" grpId="1" animBg="1"/>
      <p:bldP spid="66" grpId="1" animBg="1"/>
      <p:bldP spid="15" grpId="1"/>
      <p:bldP spid="32" grpId="1" animBg="1"/>
      <p:bldP spid="75"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 name="矩形 8"/>
          <p:cNvSpPr/>
          <p:nvPr/>
        </p:nvSpPr>
        <p:spPr>
          <a:xfrm>
            <a:off x="2021840" y="1307465"/>
            <a:ext cx="4968875" cy="643890"/>
          </a:xfrm>
          <a:custGeom>
            <a:avLst/>
            <a:gdLst>
              <a:gd name="connsiteX0" fmla="*/ 72001 w 2048643"/>
              <a:gd name="connsiteY0" fmla="*/ 0 h 2535478"/>
              <a:gd name="connsiteX1" fmla="*/ 1976643 w 2048643"/>
              <a:gd name="connsiteY1" fmla="*/ 0 h 2535478"/>
              <a:gd name="connsiteX2" fmla="*/ 2048643 w 2048643"/>
              <a:gd name="connsiteY2" fmla="*/ 72000 h 2535478"/>
              <a:gd name="connsiteX3" fmla="*/ 2048643 w 2048643"/>
              <a:gd name="connsiteY3" fmla="*/ 2463478 h 2535478"/>
              <a:gd name="connsiteX4" fmla="*/ 1976643 w 2048643"/>
              <a:gd name="connsiteY4" fmla="*/ 2535478 h 2535478"/>
              <a:gd name="connsiteX5" fmla="*/ 72001 w 2048643"/>
              <a:gd name="connsiteY5" fmla="*/ 2535478 h 2535478"/>
              <a:gd name="connsiteX6" fmla="*/ 0 w 2048643"/>
              <a:gd name="connsiteY6" fmla="*/ 2463478 h 2535478"/>
              <a:gd name="connsiteX7" fmla="*/ 0 w 2048643"/>
              <a:gd name="connsiteY7" fmla="*/ 72000 h 2535478"/>
              <a:gd name="connsiteX8" fmla="*/ 72001 w 2048643"/>
              <a:gd name="connsiteY8" fmla="*/ 0 h 253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8643" h="2535478">
                <a:moveTo>
                  <a:pt x="72001" y="0"/>
                </a:moveTo>
                <a:lnTo>
                  <a:pt x="1976643" y="0"/>
                </a:lnTo>
                <a:cubicBezTo>
                  <a:pt x="2016387" y="0"/>
                  <a:pt x="2048643" y="32256"/>
                  <a:pt x="2048643" y="72000"/>
                </a:cubicBezTo>
                <a:lnTo>
                  <a:pt x="2048643" y="2463478"/>
                </a:lnTo>
                <a:cubicBezTo>
                  <a:pt x="2048643" y="2503222"/>
                  <a:pt x="2016387" y="2535478"/>
                  <a:pt x="1976643" y="2535478"/>
                </a:cubicBezTo>
                <a:lnTo>
                  <a:pt x="72001" y="2535478"/>
                </a:lnTo>
                <a:cubicBezTo>
                  <a:pt x="32257" y="2535478"/>
                  <a:pt x="0" y="2503222"/>
                  <a:pt x="0" y="2463478"/>
                </a:cubicBezTo>
                <a:lnTo>
                  <a:pt x="0" y="72000"/>
                </a:lnTo>
                <a:cubicBezTo>
                  <a:pt x="0" y="32256"/>
                  <a:pt x="32257" y="0"/>
                  <a:pt x="72001" y="0"/>
                </a:cubicBezTo>
              </a:path>
            </a:pathLst>
          </a:custGeom>
          <a:solidFill>
            <a:schemeClr val="bg1"/>
          </a:solidFill>
          <a:ln>
            <a:solidFill>
              <a:schemeClr val="bg1"/>
            </a:solidFill>
          </a:ln>
          <a:effectLst>
            <a:outerShdw blurRad="342900" dist="63500" dir="2700000" sx="101000" sy="101000" algn="tl" rotWithShape="0">
              <a:schemeClr val="bg1">
                <a:lumMod val="6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66" name="矩形 11"/>
          <p:cNvSpPr/>
          <p:nvPr/>
        </p:nvSpPr>
        <p:spPr>
          <a:xfrm>
            <a:off x="1356360" y="1317625"/>
            <a:ext cx="487680" cy="463550"/>
          </a:xfrm>
          <a:custGeom>
            <a:avLst/>
            <a:gdLst>
              <a:gd name="connsiteX0" fmla="*/ 72000 w 2052793"/>
              <a:gd name="connsiteY0" fmla="*/ 0 h 1653463"/>
              <a:gd name="connsiteX1" fmla="*/ 1980793 w 2052793"/>
              <a:gd name="connsiteY1" fmla="*/ 0 h 1653463"/>
              <a:gd name="connsiteX2" fmla="*/ 2052793 w 2052793"/>
              <a:gd name="connsiteY2" fmla="*/ 72000 h 1653463"/>
              <a:gd name="connsiteX3" fmla="*/ 2052793 w 2052793"/>
              <a:gd name="connsiteY3" fmla="*/ 1581463 h 1653463"/>
              <a:gd name="connsiteX4" fmla="*/ 1980793 w 2052793"/>
              <a:gd name="connsiteY4" fmla="*/ 1653463 h 1653463"/>
              <a:gd name="connsiteX5" fmla="*/ 72000 w 2052793"/>
              <a:gd name="connsiteY5" fmla="*/ 1653463 h 1653463"/>
              <a:gd name="connsiteX6" fmla="*/ 0 w 2052793"/>
              <a:gd name="connsiteY6" fmla="*/ 1581463 h 1653463"/>
              <a:gd name="connsiteX7" fmla="*/ 0 w 2052793"/>
              <a:gd name="connsiteY7" fmla="*/ 72000 h 1653463"/>
              <a:gd name="connsiteX8" fmla="*/ 72000 w 2052793"/>
              <a:gd name="connsiteY8" fmla="*/ 0 h 165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2793" h="1653463">
                <a:moveTo>
                  <a:pt x="72000" y="0"/>
                </a:moveTo>
                <a:lnTo>
                  <a:pt x="1980793" y="0"/>
                </a:lnTo>
                <a:cubicBezTo>
                  <a:pt x="2020537" y="0"/>
                  <a:pt x="2052793" y="32256"/>
                  <a:pt x="2052793" y="72000"/>
                </a:cubicBezTo>
                <a:lnTo>
                  <a:pt x="2052793" y="1581463"/>
                </a:lnTo>
                <a:cubicBezTo>
                  <a:pt x="2052793" y="1621207"/>
                  <a:pt x="2020537" y="1653463"/>
                  <a:pt x="1980793" y="1653463"/>
                </a:cubicBezTo>
                <a:lnTo>
                  <a:pt x="72000" y="1653463"/>
                </a:lnTo>
                <a:cubicBezTo>
                  <a:pt x="32256" y="1653463"/>
                  <a:pt x="0" y="1621207"/>
                  <a:pt x="0" y="1581463"/>
                </a:cubicBezTo>
                <a:lnTo>
                  <a:pt x="0" y="72000"/>
                </a:lnTo>
                <a:cubicBezTo>
                  <a:pt x="0" y="32256"/>
                  <a:pt x="32256" y="0"/>
                  <a:pt x="72000" y="0"/>
                </a:cubicBezTo>
              </a:path>
            </a:pathLst>
          </a:custGeom>
          <a:solidFill>
            <a:schemeClr val="accent2"/>
          </a:solidFill>
          <a:ln>
            <a:noFill/>
          </a:ln>
          <a:effectLst>
            <a:outerShdw blurRad="241300" dist="76200" dir="2700000" sx="99000" sy="99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15" name="文本框 14"/>
          <p:cNvSpPr txBox="1"/>
          <p:nvPr/>
        </p:nvSpPr>
        <p:spPr>
          <a:xfrm>
            <a:off x="1305560" y="1336040"/>
            <a:ext cx="621030" cy="521970"/>
          </a:xfrm>
          <a:prstGeom prst="rect">
            <a:avLst/>
          </a:prstGeom>
          <a:noFill/>
        </p:spPr>
        <p:txBody>
          <a:bodyPr wrap="none" rtlCol="0">
            <a:spAutoFit/>
          </a:bodyPr>
          <a:p>
            <a:r>
              <a:rPr lang="en-US" altLang="zh-CN" sz="2800" b="1" i="1" dirty="0">
                <a:solidFill>
                  <a:schemeClr val="bg1"/>
                </a:solidFill>
                <a:latin typeface="微软雅黑" panose="020B0503020204020204" charset="-122"/>
                <a:ea typeface="微软雅黑" panose="020B0503020204020204" charset="-122"/>
              </a:rPr>
              <a:t>02</a:t>
            </a:r>
            <a:endParaRPr lang="en-US" altLang="zh-CN" sz="2800" b="1" i="1" dirty="0">
              <a:solidFill>
                <a:schemeClr val="bg1"/>
              </a:solidFill>
              <a:latin typeface="微软雅黑" panose="020B0503020204020204" charset="-122"/>
              <a:ea typeface="微软雅黑" panose="020B0503020204020204" charset="-122"/>
            </a:endParaRPr>
          </a:p>
        </p:txBody>
      </p:sp>
      <p:sp>
        <p:nvSpPr>
          <p:cNvPr id="32" name="文本框 31"/>
          <p:cNvSpPr txBox="1"/>
          <p:nvPr/>
        </p:nvSpPr>
        <p:spPr>
          <a:xfrm>
            <a:off x="2239645" y="1398905"/>
            <a:ext cx="4533265" cy="460375"/>
          </a:xfrm>
          <a:prstGeom prst="rect">
            <a:avLst/>
          </a:prstGeom>
          <a:solidFill>
            <a:srgbClr val="000000">
              <a:alpha val="0"/>
            </a:srgbClr>
          </a:solidFill>
        </p:spPr>
        <p:txBody>
          <a:bodyPr wrap="square" rtlCol="0" anchor="t">
            <a:spAutoFit/>
          </a:bodyPr>
          <a:p>
            <a:pPr algn="l"/>
            <a:r>
              <a:rPr sz="2400" b="1" dirty="0">
                <a:latin typeface="微软雅黑" panose="020B0503020204020204" charset="-122"/>
                <a:ea typeface="微软雅黑" panose="020B0503020204020204" charset="-122"/>
              </a:rPr>
              <a:t> 受理投保</a:t>
            </a:r>
            <a:endParaRPr sz="2400" b="1" dirty="0">
              <a:latin typeface="微软雅黑" panose="020B0503020204020204" charset="-122"/>
              <a:ea typeface="微软雅黑" panose="020B0503020204020204" charset="-122"/>
            </a:endParaRPr>
          </a:p>
        </p:txBody>
      </p:sp>
      <p:sp>
        <p:nvSpPr>
          <p:cNvPr id="48" name="文本框 47"/>
          <p:cNvSpPr txBox="1"/>
          <p:nvPr/>
        </p:nvSpPr>
        <p:spPr>
          <a:xfrm>
            <a:off x="899160" y="424815"/>
            <a:ext cx="1808480" cy="583565"/>
          </a:xfrm>
          <a:prstGeom prst="rect">
            <a:avLst/>
          </a:prstGeom>
          <a:noFill/>
        </p:spPr>
        <p:txBody>
          <a:bodyPr wrap="none" rtlCol="0">
            <a:spAutoFit/>
          </a:bodyPr>
          <a:p>
            <a:pPr algn="l"/>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3" name="空心弧 2"/>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sp>
        <p:nvSpPr>
          <p:cNvPr id="75" name="MH_Text_1"/>
          <p:cNvSpPr/>
          <p:nvPr>
            <p:custDataLst>
              <p:tags r:id="rId1"/>
            </p:custDataLst>
          </p:nvPr>
        </p:nvSpPr>
        <p:spPr>
          <a:xfrm>
            <a:off x="628015" y="2032635"/>
            <a:ext cx="10935970" cy="4411345"/>
          </a:xfrm>
          <a:prstGeom prst="rect">
            <a:avLst/>
          </a:prstGeom>
        </p:spPr>
        <p:txBody>
          <a:bodyPr/>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（1）指导填写投保单</a:t>
            </a:r>
            <a:endParaRPr lang="zh-CN" altLang="en-US" sz="16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1）业务人员应当依法履行告知义务，按照法律所要求的内容对条款及其含义进行告知，特别对条款中的责任免除事项、被保险人的义务，以及其他容易引起争议的部分，应予以解释和说明。</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2）业务人员应提示投保人履行如实告知义务，特别是对可能涉及保险人是否同意承保或承保时需要特别约定的情况应详细询问。</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3）业务人员在投保人提出投保申请时，应要求其按照保证保险条款的规定提供必需的证明材料。</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（2）收取投保单及其相关资信证明并初步审核</a:t>
            </a:r>
            <a:endParaRPr lang="zh-CN" altLang="en-US" sz="1600" b="1"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业务人员应对填写完整的投保单和所附的资信证明材料进行初步审查，必要时要调查核实；对于审核无误的投保单，由业务负责人签署“拟同意承保”意见后交投保人。</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如果合作协议有明确规定，可直接交给银行或销售商。业务人员对投保单初步审查的内容包括：</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1）审查证明文件及材料是否完整，是否满足商业银行制定的汽车消费信贷业务管理方法。</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2）在核查时，对出现疑问或证实相关材料中有涂改、变造等印迹的，应当及时经过派驻所、居委会以及开立银行机构给予证实。必要时可以使用消费信贷保证的保险问询表进行落实，或由消费信贷买车人审核后，附贴于投保单上。</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linds(horizontal)">
                                      <p:cBhvr>
                                        <p:cTn id="7" dur="500"/>
                                        <p:tgtEl>
                                          <p:spTgt spid="4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fade">
                                      <p:cBhvr>
                                        <p:cTn id="14" dur="500"/>
                                        <p:tgtEl>
                                          <p:spTgt spid="6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fade">
                                      <p:cBhvr>
                                        <p:cTn id="17" dur="500"/>
                                        <p:tgtEl>
                                          <p:spTgt spid="6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fade">
                                      <p:cBhvr>
                                        <p:cTn id="26"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3" grpId="0" bldLvl="0" animBg="1"/>
      <p:bldP spid="3" grpId="1" animBg="1"/>
      <p:bldP spid="64" grpId="0" animBg="1"/>
      <p:bldP spid="66" grpId="0" animBg="1"/>
      <p:bldP spid="15" grpId="0"/>
      <p:bldP spid="32" grpId="0" animBg="1"/>
      <p:bldP spid="75" grpId="0"/>
      <p:bldP spid="64" grpId="1" animBg="1"/>
      <p:bldP spid="66" grpId="1" animBg="1"/>
      <p:bldP spid="15" grpId="1"/>
      <p:bldP spid="32" grpId="1" animBg="1"/>
      <p:bldP spid="75"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 name="矩形 8"/>
          <p:cNvSpPr/>
          <p:nvPr/>
        </p:nvSpPr>
        <p:spPr>
          <a:xfrm>
            <a:off x="2021840" y="1447165"/>
            <a:ext cx="4968875" cy="643890"/>
          </a:xfrm>
          <a:custGeom>
            <a:avLst/>
            <a:gdLst>
              <a:gd name="connsiteX0" fmla="*/ 72001 w 2048643"/>
              <a:gd name="connsiteY0" fmla="*/ 0 h 2535478"/>
              <a:gd name="connsiteX1" fmla="*/ 1976643 w 2048643"/>
              <a:gd name="connsiteY1" fmla="*/ 0 h 2535478"/>
              <a:gd name="connsiteX2" fmla="*/ 2048643 w 2048643"/>
              <a:gd name="connsiteY2" fmla="*/ 72000 h 2535478"/>
              <a:gd name="connsiteX3" fmla="*/ 2048643 w 2048643"/>
              <a:gd name="connsiteY3" fmla="*/ 2463478 h 2535478"/>
              <a:gd name="connsiteX4" fmla="*/ 1976643 w 2048643"/>
              <a:gd name="connsiteY4" fmla="*/ 2535478 h 2535478"/>
              <a:gd name="connsiteX5" fmla="*/ 72001 w 2048643"/>
              <a:gd name="connsiteY5" fmla="*/ 2535478 h 2535478"/>
              <a:gd name="connsiteX6" fmla="*/ 0 w 2048643"/>
              <a:gd name="connsiteY6" fmla="*/ 2463478 h 2535478"/>
              <a:gd name="connsiteX7" fmla="*/ 0 w 2048643"/>
              <a:gd name="connsiteY7" fmla="*/ 72000 h 2535478"/>
              <a:gd name="connsiteX8" fmla="*/ 72001 w 2048643"/>
              <a:gd name="connsiteY8" fmla="*/ 0 h 253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8643" h="2535478">
                <a:moveTo>
                  <a:pt x="72001" y="0"/>
                </a:moveTo>
                <a:lnTo>
                  <a:pt x="1976643" y="0"/>
                </a:lnTo>
                <a:cubicBezTo>
                  <a:pt x="2016387" y="0"/>
                  <a:pt x="2048643" y="32256"/>
                  <a:pt x="2048643" y="72000"/>
                </a:cubicBezTo>
                <a:lnTo>
                  <a:pt x="2048643" y="2463478"/>
                </a:lnTo>
                <a:cubicBezTo>
                  <a:pt x="2048643" y="2503222"/>
                  <a:pt x="2016387" y="2535478"/>
                  <a:pt x="1976643" y="2535478"/>
                </a:cubicBezTo>
                <a:lnTo>
                  <a:pt x="72001" y="2535478"/>
                </a:lnTo>
                <a:cubicBezTo>
                  <a:pt x="32257" y="2535478"/>
                  <a:pt x="0" y="2503222"/>
                  <a:pt x="0" y="2463478"/>
                </a:cubicBezTo>
                <a:lnTo>
                  <a:pt x="0" y="72000"/>
                </a:lnTo>
                <a:cubicBezTo>
                  <a:pt x="0" y="32256"/>
                  <a:pt x="32257" y="0"/>
                  <a:pt x="72001" y="0"/>
                </a:cubicBezTo>
              </a:path>
            </a:pathLst>
          </a:custGeom>
          <a:solidFill>
            <a:schemeClr val="bg1"/>
          </a:solidFill>
          <a:ln>
            <a:solidFill>
              <a:schemeClr val="bg1"/>
            </a:solidFill>
          </a:ln>
          <a:effectLst>
            <a:outerShdw blurRad="342900" dist="63500" dir="2700000" sx="101000" sy="101000" algn="tl" rotWithShape="0">
              <a:schemeClr val="bg1">
                <a:lumMod val="6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66" name="矩形 11"/>
          <p:cNvSpPr/>
          <p:nvPr/>
        </p:nvSpPr>
        <p:spPr>
          <a:xfrm>
            <a:off x="1356360" y="1457325"/>
            <a:ext cx="487680" cy="463550"/>
          </a:xfrm>
          <a:custGeom>
            <a:avLst/>
            <a:gdLst>
              <a:gd name="connsiteX0" fmla="*/ 72000 w 2052793"/>
              <a:gd name="connsiteY0" fmla="*/ 0 h 1653463"/>
              <a:gd name="connsiteX1" fmla="*/ 1980793 w 2052793"/>
              <a:gd name="connsiteY1" fmla="*/ 0 h 1653463"/>
              <a:gd name="connsiteX2" fmla="*/ 2052793 w 2052793"/>
              <a:gd name="connsiteY2" fmla="*/ 72000 h 1653463"/>
              <a:gd name="connsiteX3" fmla="*/ 2052793 w 2052793"/>
              <a:gd name="connsiteY3" fmla="*/ 1581463 h 1653463"/>
              <a:gd name="connsiteX4" fmla="*/ 1980793 w 2052793"/>
              <a:gd name="connsiteY4" fmla="*/ 1653463 h 1653463"/>
              <a:gd name="connsiteX5" fmla="*/ 72000 w 2052793"/>
              <a:gd name="connsiteY5" fmla="*/ 1653463 h 1653463"/>
              <a:gd name="connsiteX6" fmla="*/ 0 w 2052793"/>
              <a:gd name="connsiteY6" fmla="*/ 1581463 h 1653463"/>
              <a:gd name="connsiteX7" fmla="*/ 0 w 2052793"/>
              <a:gd name="connsiteY7" fmla="*/ 72000 h 1653463"/>
              <a:gd name="connsiteX8" fmla="*/ 72000 w 2052793"/>
              <a:gd name="connsiteY8" fmla="*/ 0 h 165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2793" h="1653463">
                <a:moveTo>
                  <a:pt x="72000" y="0"/>
                </a:moveTo>
                <a:lnTo>
                  <a:pt x="1980793" y="0"/>
                </a:lnTo>
                <a:cubicBezTo>
                  <a:pt x="2020537" y="0"/>
                  <a:pt x="2052793" y="32256"/>
                  <a:pt x="2052793" y="72000"/>
                </a:cubicBezTo>
                <a:lnTo>
                  <a:pt x="2052793" y="1581463"/>
                </a:lnTo>
                <a:cubicBezTo>
                  <a:pt x="2052793" y="1621207"/>
                  <a:pt x="2020537" y="1653463"/>
                  <a:pt x="1980793" y="1653463"/>
                </a:cubicBezTo>
                <a:lnTo>
                  <a:pt x="72000" y="1653463"/>
                </a:lnTo>
                <a:cubicBezTo>
                  <a:pt x="32256" y="1653463"/>
                  <a:pt x="0" y="1621207"/>
                  <a:pt x="0" y="1581463"/>
                </a:cubicBezTo>
                <a:lnTo>
                  <a:pt x="0" y="72000"/>
                </a:lnTo>
                <a:cubicBezTo>
                  <a:pt x="0" y="32256"/>
                  <a:pt x="32256" y="0"/>
                  <a:pt x="72000" y="0"/>
                </a:cubicBezTo>
              </a:path>
            </a:pathLst>
          </a:custGeom>
          <a:solidFill>
            <a:schemeClr val="accent2"/>
          </a:solidFill>
          <a:ln>
            <a:noFill/>
          </a:ln>
          <a:effectLst>
            <a:outerShdw blurRad="241300" dist="76200" dir="2700000" sx="99000" sy="99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15" name="文本框 14"/>
          <p:cNvSpPr txBox="1"/>
          <p:nvPr/>
        </p:nvSpPr>
        <p:spPr>
          <a:xfrm>
            <a:off x="1305560" y="1475740"/>
            <a:ext cx="621030" cy="521970"/>
          </a:xfrm>
          <a:prstGeom prst="rect">
            <a:avLst/>
          </a:prstGeom>
          <a:noFill/>
        </p:spPr>
        <p:txBody>
          <a:bodyPr wrap="none" rtlCol="0">
            <a:spAutoFit/>
          </a:bodyPr>
          <a:p>
            <a:r>
              <a:rPr lang="en-US" altLang="zh-CN" sz="2800" b="1" i="1" dirty="0">
                <a:solidFill>
                  <a:schemeClr val="bg1"/>
                </a:solidFill>
                <a:latin typeface="微软雅黑" panose="020B0503020204020204" charset="-122"/>
                <a:ea typeface="微软雅黑" panose="020B0503020204020204" charset="-122"/>
              </a:rPr>
              <a:t>03</a:t>
            </a:r>
            <a:endParaRPr lang="en-US" altLang="zh-CN" sz="2800" b="1" i="1" dirty="0">
              <a:solidFill>
                <a:schemeClr val="bg1"/>
              </a:solidFill>
              <a:latin typeface="微软雅黑" panose="020B0503020204020204" charset="-122"/>
              <a:ea typeface="微软雅黑" panose="020B0503020204020204" charset="-122"/>
            </a:endParaRPr>
          </a:p>
        </p:txBody>
      </p:sp>
      <p:sp>
        <p:nvSpPr>
          <p:cNvPr id="32" name="文本框 31"/>
          <p:cNvSpPr txBox="1"/>
          <p:nvPr/>
        </p:nvSpPr>
        <p:spPr>
          <a:xfrm>
            <a:off x="2239645" y="1538605"/>
            <a:ext cx="4533265" cy="460375"/>
          </a:xfrm>
          <a:prstGeom prst="rect">
            <a:avLst/>
          </a:prstGeom>
          <a:solidFill>
            <a:srgbClr val="000000">
              <a:alpha val="0"/>
            </a:srgbClr>
          </a:solidFill>
        </p:spPr>
        <p:txBody>
          <a:bodyPr wrap="square" rtlCol="0" anchor="t">
            <a:spAutoFit/>
          </a:bodyPr>
          <a:p>
            <a:pPr algn="l"/>
            <a:r>
              <a:rPr sz="2400" b="1" dirty="0">
                <a:latin typeface="微软雅黑" panose="020B0503020204020204" charset="-122"/>
                <a:ea typeface="微软雅黑" panose="020B0503020204020204" charset="-122"/>
              </a:rPr>
              <a:t>核保内容</a:t>
            </a:r>
            <a:endParaRPr sz="2400" b="1" dirty="0">
              <a:latin typeface="微软雅黑" panose="020B0503020204020204" charset="-122"/>
              <a:ea typeface="微软雅黑" panose="020B0503020204020204" charset="-122"/>
            </a:endParaRPr>
          </a:p>
        </p:txBody>
      </p:sp>
      <p:sp>
        <p:nvSpPr>
          <p:cNvPr id="48" name="文本框 47"/>
          <p:cNvSpPr txBox="1"/>
          <p:nvPr/>
        </p:nvSpPr>
        <p:spPr>
          <a:xfrm>
            <a:off x="899160" y="424815"/>
            <a:ext cx="1808480" cy="583565"/>
          </a:xfrm>
          <a:prstGeom prst="rect">
            <a:avLst/>
          </a:prstGeom>
          <a:noFill/>
        </p:spPr>
        <p:txBody>
          <a:bodyPr wrap="none" rtlCol="0">
            <a:spAutoFit/>
          </a:bodyPr>
          <a:p>
            <a:pPr algn="l"/>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3" name="空心弧 2"/>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sp>
        <p:nvSpPr>
          <p:cNvPr id="75" name="MH_Text_1"/>
          <p:cNvSpPr/>
          <p:nvPr>
            <p:custDataLst>
              <p:tags r:id="rId1"/>
            </p:custDataLst>
          </p:nvPr>
        </p:nvSpPr>
        <p:spPr>
          <a:xfrm>
            <a:off x="899160" y="2248535"/>
            <a:ext cx="10466705" cy="3395980"/>
          </a:xfrm>
          <a:prstGeom prst="rect">
            <a:avLst/>
          </a:prstGeom>
        </p:spPr>
        <p:txBody>
          <a:bodyPr/>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（1）对受理投保单时初步审查的有关内容进行复核。</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（2）审核投保单的保险金额是否符合条款规定，投保人购车首付款是否符合规定。</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（3）审核贷款合同和购车合同是否合法并真实有效，银行与销售商在办理消费贷款和购车手续时，是否按照规定严格把关。</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（4）审核投保人是否按照条款规定为消费贷款所购的车辆办理了规定内容的保险。</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（5）审核贷款协议是否明确按月、季分期偿还贷款，不得接受一年一次的还款方式。</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（6）审核投保人是否按照与银行签订的抵押、质押或保证意向书，办理了有关抵押、质押或保证手续。</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（7）审核投保人所购车辆的用途与还款来源。</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对上述核保内容审核以后，应签署核保意见，明确是否同意承保，或是否需要补充材料以及是否需要特别约定等。如果核保后同意承保，应将贷款合同、购车合同和相关证明材料复印一套留存。</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linds(horizontal)">
                                      <p:cBhvr>
                                        <p:cTn id="7" dur="500"/>
                                        <p:tgtEl>
                                          <p:spTgt spid="4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par>
                          <p:cTn id="11" fill="hold">
                            <p:stCondLst>
                              <p:cond delay="500"/>
                            </p:stCondLst>
                            <p:childTnLst>
                              <p:par>
                                <p:cTn id="12" presetID="3" presetClass="entr" presetSubtype="10" fill="hold" grpId="0" nodeType="after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blinds(horizontal)">
                                      <p:cBhvr>
                                        <p:cTn id="14" dur="500"/>
                                        <p:tgtEl>
                                          <p:spTgt spid="64"/>
                                        </p:tgtEl>
                                      </p:cBhvr>
                                    </p:animEffect>
                                  </p:childTnLst>
                                </p:cTn>
                              </p:par>
                              <p:par>
                                <p:cTn id="15" presetID="3" presetClass="entr" presetSubtype="10" fill="hold" grpId="0" nodeType="with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blinds(horizontal)">
                                      <p:cBhvr>
                                        <p:cTn id="17" dur="500"/>
                                        <p:tgtEl>
                                          <p:spTgt spid="66"/>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blinds(horizontal)">
                                      <p:cBhvr>
                                        <p:cTn id="20" dur="500"/>
                                        <p:tgtEl>
                                          <p:spTgt spid="15"/>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blinds(horizontal)">
                                      <p:cBhvr>
                                        <p:cTn id="23" dur="500"/>
                                        <p:tgtEl>
                                          <p:spTgt spid="32"/>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blinds(horizontal)">
                                      <p:cBhvr>
                                        <p:cTn id="26"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3" grpId="0" bldLvl="0" animBg="1"/>
      <p:bldP spid="3" grpId="1" animBg="1"/>
      <p:bldP spid="64" grpId="0" animBg="1"/>
      <p:bldP spid="66" grpId="0" animBg="1"/>
      <p:bldP spid="15" grpId="0"/>
      <p:bldP spid="32" grpId="0" animBg="1"/>
      <p:bldP spid="75" grpId="0"/>
      <p:bldP spid="64" grpId="1" animBg="1"/>
      <p:bldP spid="66" grpId="1" animBg="1"/>
      <p:bldP spid="15" grpId="1"/>
      <p:bldP spid="32" grpId="1" animBg="1"/>
      <p:bldP spid="7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924300" y="3134360"/>
            <a:ext cx="2259330" cy="782955"/>
            <a:chOff x="6140" y="4209"/>
            <a:chExt cx="3558" cy="1233"/>
          </a:xfrm>
        </p:grpSpPr>
        <p:sp>
          <p:nvSpPr>
            <p:cNvPr id="23" name="文本框 22"/>
            <p:cNvSpPr txBox="1"/>
            <p:nvPr/>
          </p:nvSpPr>
          <p:spPr>
            <a:xfrm>
              <a:off x="6140" y="4209"/>
              <a:ext cx="2848" cy="919"/>
            </a:xfrm>
            <a:prstGeom prst="rect">
              <a:avLst/>
            </a:prstGeom>
            <a:noFill/>
          </p:spPr>
          <p:txBody>
            <a:bodyPr wrap="none" rtlCol="0">
              <a:spAutoFit/>
            </a:bodyPr>
            <a:lstStyle/>
            <a:p>
              <a:r>
                <a:rPr lang="zh-CN" altLang="en-US" sz="3200" dirty="0">
                  <a:latin typeface="方正粗黑宋简体" panose="02000000000000000000" charset="-122"/>
                  <a:ea typeface="方正粗黑宋简体" panose="02000000000000000000" charset="-122"/>
                </a:rPr>
                <a:t>学习准备</a:t>
              </a:r>
              <a:endParaRPr lang="zh-CN" altLang="en-US" sz="3200" dirty="0">
                <a:latin typeface="方正粗黑宋简体" panose="02000000000000000000" charset="-122"/>
                <a:ea typeface="方正粗黑宋简体" panose="02000000000000000000" charset="-122"/>
              </a:endParaRPr>
            </a:p>
          </p:txBody>
        </p:sp>
        <p:sp>
          <p:nvSpPr>
            <p:cNvPr id="24" name="文本框 23"/>
            <p:cNvSpPr txBox="1"/>
            <p:nvPr/>
          </p:nvSpPr>
          <p:spPr>
            <a:xfrm>
              <a:off x="6140" y="5056"/>
              <a:ext cx="3559" cy="386"/>
            </a:xfrm>
            <a:prstGeom prst="rect">
              <a:avLst/>
            </a:prstGeom>
            <a:noFill/>
          </p:spPr>
          <p:txBody>
            <a:bodyPr wrap="none" rtlCol="0">
              <a:spAutoFit/>
            </a:bodyPr>
            <a:lstStyle/>
            <a:p>
              <a:r>
                <a:rPr lang="en-US" altLang="zh-CN" sz="1000" spc="300" dirty="0">
                  <a:latin typeface="方正粗黑宋简体" panose="02000000000000000000" charset="-122"/>
                  <a:ea typeface="方正粗黑宋简体" panose="02000000000000000000" charset="-122"/>
                </a:rPr>
                <a:t>STUDY PREPARATION</a:t>
              </a:r>
              <a:endParaRPr lang="en-US" altLang="zh-CN" sz="1000" spc="300" dirty="0">
                <a:latin typeface="方正粗黑宋简体" panose="02000000000000000000" charset="-122"/>
                <a:ea typeface="方正粗黑宋简体" panose="02000000000000000000" charset="-122"/>
              </a:endParaRPr>
            </a:p>
          </p:txBody>
        </p:sp>
      </p:grpSp>
      <p:pic>
        <p:nvPicPr>
          <p:cNvPr id="4" name="图片 3" descr="RA7IGZ95I0VWYH2E3R3)K(6"/>
          <p:cNvPicPr>
            <a:picLocks noChangeAspect="1"/>
          </p:cNvPicPr>
          <p:nvPr/>
        </p:nvPicPr>
        <p:blipFill>
          <a:blip r:embed="rId1"/>
          <a:srcRect r="58014"/>
          <a:stretch>
            <a:fillRect/>
          </a:stretch>
        </p:blipFill>
        <p:spPr>
          <a:xfrm>
            <a:off x="7666990" y="-316230"/>
            <a:ext cx="4849200" cy="4849495"/>
          </a:xfrm>
          <a:prstGeom prst="ellipse">
            <a:avLst/>
          </a:prstGeom>
          <a:ln w="177800">
            <a:solidFill>
              <a:srgbClr val="ED7D31"/>
            </a:solidFill>
          </a:ln>
        </p:spPr>
      </p:pic>
      <p:sp>
        <p:nvSpPr>
          <p:cNvPr id="5" name="任意多边形: 形状 4"/>
          <p:cNvSpPr/>
          <p:nvPr/>
        </p:nvSpPr>
        <p:spPr>
          <a:xfrm>
            <a:off x="184285" y="5704478"/>
            <a:ext cx="3740015" cy="1153521"/>
          </a:xfrm>
          <a:custGeom>
            <a:avLst/>
            <a:gdLst>
              <a:gd name="connsiteX0" fmla="*/ 2341703 w 4683406"/>
              <a:gd name="connsiteY0" fmla="*/ 0 h 1444488"/>
              <a:gd name="connsiteX1" fmla="*/ 4649122 w 4683406"/>
              <a:gd name="connsiteY1" fmla="*/ 1373319 h 1444488"/>
              <a:gd name="connsiteX2" fmla="*/ 4683406 w 4683406"/>
              <a:gd name="connsiteY2" fmla="*/ 1444488 h 1444488"/>
              <a:gd name="connsiteX3" fmla="*/ 0 w 4683406"/>
              <a:gd name="connsiteY3" fmla="*/ 1444488 h 1444488"/>
              <a:gd name="connsiteX4" fmla="*/ 34285 w 4683406"/>
              <a:gd name="connsiteY4" fmla="*/ 1373319 h 1444488"/>
              <a:gd name="connsiteX5" fmla="*/ 2341703 w 4683406"/>
              <a:gd name="connsiteY5" fmla="*/ 0 h 144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83406" h="1444488">
                <a:moveTo>
                  <a:pt x="2341703" y="0"/>
                </a:moveTo>
                <a:cubicBezTo>
                  <a:pt x="3338077" y="0"/>
                  <a:pt x="4204752" y="555309"/>
                  <a:pt x="4649122" y="1373319"/>
                </a:cubicBezTo>
                <a:lnTo>
                  <a:pt x="4683406" y="1444488"/>
                </a:lnTo>
                <a:lnTo>
                  <a:pt x="0" y="1444488"/>
                </a:lnTo>
                <a:lnTo>
                  <a:pt x="34285" y="1373319"/>
                </a:lnTo>
                <a:cubicBezTo>
                  <a:pt x="478654" y="555309"/>
                  <a:pt x="1345329" y="0"/>
                  <a:pt x="234170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方正粗黑宋简体" panose="02000000000000000000" charset="-122"/>
              <a:ea typeface="方正粗黑宋简体" panose="02000000000000000000" charset="-122"/>
            </a:endParaRPr>
          </a:p>
        </p:txBody>
      </p:sp>
      <p:sp>
        <p:nvSpPr>
          <p:cNvPr id="7" name="文本框 6"/>
          <p:cNvSpPr txBox="1"/>
          <p:nvPr/>
        </p:nvSpPr>
        <p:spPr>
          <a:xfrm>
            <a:off x="495300" y="333375"/>
            <a:ext cx="1210588" cy="707886"/>
          </a:xfrm>
          <a:prstGeom prst="rect">
            <a:avLst/>
          </a:prstGeom>
          <a:noFill/>
        </p:spPr>
        <p:txBody>
          <a:bodyPr wrap="none" rtlCol="0">
            <a:spAutoFit/>
          </a:bodyPr>
          <a:lstStyle/>
          <a:p>
            <a:r>
              <a:rPr lang="zh-CN" altLang="en-US" sz="4000" dirty="0">
                <a:latin typeface="方正粗黑宋简体" panose="02000000000000000000" charset="-122"/>
                <a:ea typeface="方正粗黑宋简体" panose="02000000000000000000" charset="-122"/>
              </a:rPr>
              <a:t>目录</a:t>
            </a:r>
            <a:endParaRPr lang="zh-CN" altLang="en-US" sz="4000" dirty="0">
              <a:latin typeface="方正粗黑宋简体" panose="02000000000000000000" charset="-122"/>
              <a:ea typeface="方正粗黑宋简体" panose="02000000000000000000" charset="-122"/>
            </a:endParaRPr>
          </a:p>
        </p:txBody>
      </p:sp>
      <p:sp>
        <p:nvSpPr>
          <p:cNvPr id="8" name="文本框 7"/>
          <p:cNvSpPr txBox="1"/>
          <p:nvPr/>
        </p:nvSpPr>
        <p:spPr>
          <a:xfrm>
            <a:off x="495300" y="1041261"/>
            <a:ext cx="1624099" cy="400110"/>
          </a:xfrm>
          <a:prstGeom prst="rect">
            <a:avLst/>
          </a:prstGeom>
          <a:noFill/>
        </p:spPr>
        <p:txBody>
          <a:bodyPr wrap="none" rtlCol="0">
            <a:spAutoFit/>
          </a:bodyPr>
          <a:lstStyle/>
          <a:p>
            <a:r>
              <a:rPr lang="en-US" altLang="zh-CN" sz="2000" dirty="0">
                <a:latin typeface="方正粗黑宋简体" panose="02000000000000000000" charset="-122"/>
                <a:ea typeface="方正粗黑宋简体" panose="02000000000000000000" charset="-122"/>
              </a:rPr>
              <a:t>CONTENTS</a:t>
            </a:r>
            <a:endParaRPr lang="en-US" altLang="zh-CN" sz="2000" dirty="0">
              <a:latin typeface="方正粗黑宋简体" panose="02000000000000000000" charset="-122"/>
              <a:ea typeface="方正粗黑宋简体" panose="02000000000000000000" charset="-122"/>
            </a:endParaRPr>
          </a:p>
        </p:txBody>
      </p:sp>
      <p:sp>
        <p:nvSpPr>
          <p:cNvPr id="9" name="矩形: 圆角 8"/>
          <p:cNvSpPr/>
          <p:nvPr/>
        </p:nvSpPr>
        <p:spPr>
          <a:xfrm>
            <a:off x="1562735" y="2374733"/>
            <a:ext cx="1857375" cy="40011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粗黑宋简体" panose="02000000000000000000" charset="-122"/>
              <a:ea typeface="方正粗黑宋简体" panose="02000000000000000000" charset="-122"/>
            </a:endParaRPr>
          </a:p>
        </p:txBody>
      </p:sp>
      <p:sp>
        <p:nvSpPr>
          <p:cNvPr id="10" name="矩形: 圆角 9"/>
          <p:cNvSpPr/>
          <p:nvPr/>
        </p:nvSpPr>
        <p:spPr>
          <a:xfrm>
            <a:off x="1562735" y="3250932"/>
            <a:ext cx="1857375" cy="40011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粗黑宋简体" panose="02000000000000000000" charset="-122"/>
              <a:ea typeface="方正粗黑宋简体" panose="02000000000000000000" charset="-122"/>
            </a:endParaRPr>
          </a:p>
        </p:txBody>
      </p:sp>
      <p:sp>
        <p:nvSpPr>
          <p:cNvPr id="13" name="矩形: 圆角 12"/>
          <p:cNvSpPr/>
          <p:nvPr/>
        </p:nvSpPr>
        <p:spPr>
          <a:xfrm>
            <a:off x="1562735" y="4127131"/>
            <a:ext cx="1857375" cy="40011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粗黑宋简体" panose="02000000000000000000" charset="-122"/>
              <a:ea typeface="方正粗黑宋简体" panose="02000000000000000000" charset="-122"/>
            </a:endParaRPr>
          </a:p>
        </p:txBody>
      </p:sp>
      <p:sp>
        <p:nvSpPr>
          <p:cNvPr id="15" name="文本框 14"/>
          <p:cNvSpPr txBox="1"/>
          <p:nvPr/>
        </p:nvSpPr>
        <p:spPr>
          <a:xfrm>
            <a:off x="1887410" y="2374733"/>
            <a:ext cx="1208023" cy="400110"/>
          </a:xfrm>
          <a:prstGeom prst="rect">
            <a:avLst/>
          </a:prstGeom>
          <a:noFill/>
        </p:spPr>
        <p:txBody>
          <a:bodyPr wrap="none" rtlCol="0">
            <a:spAutoFit/>
          </a:bodyPr>
          <a:lstStyle/>
          <a:p>
            <a:r>
              <a:rPr lang="en-US" altLang="zh-CN" sz="2000" dirty="0">
                <a:solidFill>
                  <a:schemeClr val="bg1"/>
                </a:solidFill>
                <a:latin typeface="方正粗黑宋简体" panose="02000000000000000000" charset="-122"/>
                <a:ea typeface="方正粗黑宋简体" panose="02000000000000000000" charset="-122"/>
              </a:rPr>
              <a:t>PART 01</a:t>
            </a:r>
            <a:endParaRPr lang="en-US" altLang="zh-CN" sz="2000" dirty="0">
              <a:solidFill>
                <a:schemeClr val="bg1"/>
              </a:solidFill>
              <a:latin typeface="方正粗黑宋简体" panose="02000000000000000000" charset="-122"/>
              <a:ea typeface="方正粗黑宋简体" panose="02000000000000000000" charset="-122"/>
            </a:endParaRPr>
          </a:p>
        </p:txBody>
      </p:sp>
      <p:sp>
        <p:nvSpPr>
          <p:cNvPr id="16" name="文本框 15"/>
          <p:cNvSpPr txBox="1"/>
          <p:nvPr/>
        </p:nvSpPr>
        <p:spPr>
          <a:xfrm>
            <a:off x="1887410" y="3252910"/>
            <a:ext cx="1208023" cy="400110"/>
          </a:xfrm>
          <a:prstGeom prst="rect">
            <a:avLst/>
          </a:prstGeom>
          <a:noFill/>
        </p:spPr>
        <p:txBody>
          <a:bodyPr wrap="none" rtlCol="0">
            <a:spAutoFit/>
          </a:bodyPr>
          <a:lstStyle/>
          <a:p>
            <a:r>
              <a:rPr lang="en-US" altLang="zh-CN" sz="2000" dirty="0">
                <a:solidFill>
                  <a:schemeClr val="bg1"/>
                </a:solidFill>
                <a:latin typeface="方正粗黑宋简体" panose="02000000000000000000" charset="-122"/>
                <a:ea typeface="方正粗黑宋简体" panose="02000000000000000000" charset="-122"/>
              </a:rPr>
              <a:t>PART 02</a:t>
            </a:r>
            <a:endParaRPr lang="en-US" altLang="zh-CN" sz="2000" dirty="0">
              <a:solidFill>
                <a:schemeClr val="bg1"/>
              </a:solidFill>
              <a:latin typeface="方正粗黑宋简体" panose="02000000000000000000" charset="-122"/>
              <a:ea typeface="方正粗黑宋简体" panose="02000000000000000000" charset="-122"/>
            </a:endParaRPr>
          </a:p>
        </p:txBody>
      </p:sp>
      <p:sp>
        <p:nvSpPr>
          <p:cNvPr id="17" name="文本框 16"/>
          <p:cNvSpPr txBox="1"/>
          <p:nvPr/>
        </p:nvSpPr>
        <p:spPr>
          <a:xfrm>
            <a:off x="1887410" y="4131087"/>
            <a:ext cx="1208023" cy="400110"/>
          </a:xfrm>
          <a:prstGeom prst="rect">
            <a:avLst/>
          </a:prstGeom>
          <a:noFill/>
        </p:spPr>
        <p:txBody>
          <a:bodyPr wrap="none" rtlCol="0">
            <a:spAutoFit/>
          </a:bodyPr>
          <a:lstStyle/>
          <a:p>
            <a:r>
              <a:rPr lang="en-US" altLang="zh-CN" sz="2000" dirty="0">
                <a:solidFill>
                  <a:schemeClr val="bg1"/>
                </a:solidFill>
                <a:latin typeface="方正粗黑宋简体" panose="02000000000000000000" charset="-122"/>
                <a:ea typeface="方正粗黑宋简体" panose="02000000000000000000" charset="-122"/>
              </a:rPr>
              <a:t>PART 03</a:t>
            </a:r>
            <a:endParaRPr lang="en-US" altLang="zh-CN" sz="2000" dirty="0">
              <a:solidFill>
                <a:schemeClr val="bg1"/>
              </a:solidFill>
              <a:latin typeface="方正粗黑宋简体" panose="02000000000000000000" charset="-122"/>
              <a:ea typeface="方正粗黑宋简体" panose="02000000000000000000" charset="-122"/>
            </a:endParaRPr>
          </a:p>
        </p:txBody>
      </p:sp>
      <p:sp>
        <p:nvSpPr>
          <p:cNvPr id="19" name="文本框 18"/>
          <p:cNvSpPr txBox="1"/>
          <p:nvPr/>
        </p:nvSpPr>
        <p:spPr>
          <a:xfrm>
            <a:off x="3924419" y="2248756"/>
            <a:ext cx="1808480" cy="583565"/>
          </a:xfrm>
          <a:prstGeom prst="rect">
            <a:avLst/>
          </a:prstGeom>
          <a:noFill/>
        </p:spPr>
        <p:txBody>
          <a:bodyPr wrap="none" rtlCol="0">
            <a:spAutoFit/>
          </a:bodyPr>
          <a:lstStyle/>
          <a:p>
            <a:r>
              <a:rPr lang="zh-CN" altLang="en-US" sz="3200" dirty="0">
                <a:latin typeface="方正粗黑宋简体" panose="02000000000000000000" charset="-122"/>
                <a:ea typeface="方正粗黑宋简体" panose="02000000000000000000" charset="-122"/>
              </a:rPr>
              <a:t>学习目标</a:t>
            </a:r>
            <a:endParaRPr lang="zh-CN" altLang="en-US" sz="3200" dirty="0">
              <a:latin typeface="方正粗黑宋简体" panose="02000000000000000000" charset="-122"/>
              <a:ea typeface="方正粗黑宋简体" panose="02000000000000000000" charset="-122"/>
            </a:endParaRPr>
          </a:p>
        </p:txBody>
      </p:sp>
      <p:sp>
        <p:nvSpPr>
          <p:cNvPr id="20" name="文本框 19"/>
          <p:cNvSpPr txBox="1"/>
          <p:nvPr/>
        </p:nvSpPr>
        <p:spPr>
          <a:xfrm>
            <a:off x="3924419" y="2774843"/>
            <a:ext cx="2038350" cy="245110"/>
          </a:xfrm>
          <a:prstGeom prst="rect">
            <a:avLst/>
          </a:prstGeom>
          <a:noFill/>
        </p:spPr>
        <p:txBody>
          <a:bodyPr wrap="none" rtlCol="0">
            <a:spAutoFit/>
          </a:bodyPr>
          <a:lstStyle/>
          <a:p>
            <a:r>
              <a:rPr lang="en-US" altLang="zh-CN" sz="1000" spc="300" dirty="0">
                <a:latin typeface="方正粗黑宋简体" panose="02000000000000000000" charset="-122"/>
                <a:ea typeface="方正粗黑宋简体" panose="02000000000000000000" charset="-122"/>
              </a:rPr>
              <a:t>LEARNING TARGET</a:t>
            </a:r>
            <a:endParaRPr lang="en-US" altLang="zh-CN" sz="1000" spc="300" dirty="0">
              <a:latin typeface="方正粗黑宋简体" panose="02000000000000000000" charset="-122"/>
              <a:ea typeface="方正粗黑宋简体" panose="02000000000000000000" charset="-122"/>
            </a:endParaRPr>
          </a:p>
        </p:txBody>
      </p:sp>
      <p:sp>
        <p:nvSpPr>
          <p:cNvPr id="25" name="文本框 24"/>
          <p:cNvSpPr txBox="1"/>
          <p:nvPr/>
        </p:nvSpPr>
        <p:spPr>
          <a:xfrm>
            <a:off x="3949819" y="4040143"/>
            <a:ext cx="1808480" cy="583565"/>
          </a:xfrm>
          <a:prstGeom prst="rect">
            <a:avLst/>
          </a:prstGeom>
          <a:noFill/>
        </p:spPr>
        <p:txBody>
          <a:bodyPr wrap="none" rtlCol="0">
            <a:spAutoFit/>
          </a:bodyPr>
          <a:lstStyle/>
          <a:p>
            <a:r>
              <a:rPr lang="zh-CN" altLang="en-US" sz="3200" dirty="0">
                <a:latin typeface="方正粗黑宋简体" panose="02000000000000000000" charset="-122"/>
                <a:ea typeface="方正粗黑宋简体" panose="02000000000000000000" charset="-122"/>
              </a:rPr>
              <a:t>知识链接</a:t>
            </a:r>
            <a:endParaRPr lang="zh-CN" altLang="en-US" sz="3200" dirty="0">
              <a:latin typeface="方正粗黑宋简体" panose="02000000000000000000" charset="-122"/>
              <a:ea typeface="方正粗黑宋简体" panose="02000000000000000000" charset="-122"/>
            </a:endParaRPr>
          </a:p>
        </p:txBody>
      </p:sp>
      <p:sp>
        <p:nvSpPr>
          <p:cNvPr id="26" name="文本框 25"/>
          <p:cNvSpPr txBox="1"/>
          <p:nvPr/>
        </p:nvSpPr>
        <p:spPr>
          <a:xfrm>
            <a:off x="3949819" y="4624918"/>
            <a:ext cx="1946275" cy="245110"/>
          </a:xfrm>
          <a:prstGeom prst="rect">
            <a:avLst/>
          </a:prstGeom>
          <a:noFill/>
        </p:spPr>
        <p:txBody>
          <a:bodyPr wrap="none" rtlCol="0">
            <a:spAutoFit/>
          </a:bodyPr>
          <a:lstStyle/>
          <a:p>
            <a:r>
              <a:rPr lang="en-US" altLang="zh-CN" sz="1000" spc="300" dirty="0">
                <a:latin typeface="方正粗黑宋简体" panose="02000000000000000000" charset="-122"/>
                <a:ea typeface="方正粗黑宋简体" panose="02000000000000000000" charset="-122"/>
              </a:rPr>
              <a:t>KNOWLEDGE LINK</a:t>
            </a:r>
            <a:endParaRPr lang="en-US" altLang="zh-CN" sz="1000" spc="300" dirty="0">
              <a:latin typeface="方正粗黑宋简体" panose="02000000000000000000" charset="-122"/>
              <a:ea typeface="方正粗黑宋简体" panose="02000000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down)">
                                      <p:cBhvr>
                                        <p:cTn id="18" dur="500"/>
                                        <p:tgtEl>
                                          <p:spTgt spid="9"/>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down)">
                                      <p:cBhvr>
                                        <p:cTn id="24" dur="500"/>
                                        <p:tgtEl>
                                          <p:spTgt spid="19"/>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down)">
                                      <p:cBhvr>
                                        <p:cTn id="27" dur="500"/>
                                        <p:tgtEl>
                                          <p:spTgt spid="20"/>
                                        </p:tgtEl>
                                      </p:cBhvr>
                                    </p:animEffect>
                                  </p:childTnLst>
                                </p:cTn>
                              </p:par>
                            </p:childTnLst>
                          </p:cTn>
                        </p:par>
                        <p:par>
                          <p:cTn id="28" fill="hold">
                            <p:stCondLst>
                              <p:cond delay="1500"/>
                            </p:stCondLst>
                            <p:childTnLst>
                              <p:par>
                                <p:cTn id="29" presetID="22" presetClass="entr" presetSubtype="4"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500"/>
                                        <p:tgtEl>
                                          <p:spTgt spid="10"/>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down)">
                                      <p:cBhvr>
                                        <p:cTn id="34" dur="500"/>
                                        <p:tgtEl>
                                          <p:spTgt spid="16"/>
                                        </p:tgtEl>
                                      </p:cBhvr>
                                    </p:animEffect>
                                  </p:childTnLst>
                                </p:cTn>
                              </p:par>
                              <p:par>
                                <p:cTn id="35" presetID="22" presetClass="entr" presetSubtype="4"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wipe(down)">
                                      <p:cBhvr>
                                        <p:cTn id="37" dur="500"/>
                                        <p:tgtEl>
                                          <p:spTgt spid="2"/>
                                        </p:tgtEl>
                                      </p:cBhvr>
                                    </p:animEffect>
                                  </p:childTnLst>
                                </p:cTn>
                              </p:par>
                            </p:childTnLst>
                          </p:cTn>
                        </p:par>
                        <p:par>
                          <p:cTn id="38" fill="hold">
                            <p:stCondLst>
                              <p:cond delay="2000"/>
                            </p:stCondLst>
                            <p:childTnLst>
                              <p:par>
                                <p:cTn id="39" presetID="22" presetClass="entr" presetSubtype="4"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down)">
                                      <p:cBhvr>
                                        <p:cTn id="41" dur="500"/>
                                        <p:tgtEl>
                                          <p:spTgt spid="13"/>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down)">
                                      <p:cBhvr>
                                        <p:cTn id="44" dur="500"/>
                                        <p:tgtEl>
                                          <p:spTgt spid="17"/>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down)">
                                      <p:cBhvr>
                                        <p:cTn id="47" dur="500"/>
                                        <p:tgtEl>
                                          <p:spTgt spid="26"/>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wipe(down)">
                                      <p:cBhvr>
                                        <p:cTn id="5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7" grpId="0"/>
      <p:bldP spid="8" grpId="0"/>
      <p:bldP spid="9" grpId="0" bldLvl="0" animBg="1"/>
      <p:bldP spid="10" grpId="0" bldLvl="0" animBg="1"/>
      <p:bldP spid="13" grpId="0" bldLvl="0" animBg="1"/>
      <p:bldP spid="15" grpId="0"/>
      <p:bldP spid="16" grpId="0"/>
      <p:bldP spid="17" grpId="0"/>
      <p:bldP spid="19" grpId="0"/>
      <p:bldP spid="20" grpId="0"/>
      <p:bldP spid="25" grpId="0"/>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 name="矩形 8"/>
          <p:cNvSpPr/>
          <p:nvPr/>
        </p:nvSpPr>
        <p:spPr>
          <a:xfrm>
            <a:off x="2021840" y="1538605"/>
            <a:ext cx="4968875" cy="643890"/>
          </a:xfrm>
          <a:custGeom>
            <a:avLst/>
            <a:gdLst>
              <a:gd name="connsiteX0" fmla="*/ 72001 w 2048643"/>
              <a:gd name="connsiteY0" fmla="*/ 0 h 2535478"/>
              <a:gd name="connsiteX1" fmla="*/ 1976643 w 2048643"/>
              <a:gd name="connsiteY1" fmla="*/ 0 h 2535478"/>
              <a:gd name="connsiteX2" fmla="*/ 2048643 w 2048643"/>
              <a:gd name="connsiteY2" fmla="*/ 72000 h 2535478"/>
              <a:gd name="connsiteX3" fmla="*/ 2048643 w 2048643"/>
              <a:gd name="connsiteY3" fmla="*/ 2463478 h 2535478"/>
              <a:gd name="connsiteX4" fmla="*/ 1976643 w 2048643"/>
              <a:gd name="connsiteY4" fmla="*/ 2535478 h 2535478"/>
              <a:gd name="connsiteX5" fmla="*/ 72001 w 2048643"/>
              <a:gd name="connsiteY5" fmla="*/ 2535478 h 2535478"/>
              <a:gd name="connsiteX6" fmla="*/ 0 w 2048643"/>
              <a:gd name="connsiteY6" fmla="*/ 2463478 h 2535478"/>
              <a:gd name="connsiteX7" fmla="*/ 0 w 2048643"/>
              <a:gd name="connsiteY7" fmla="*/ 72000 h 2535478"/>
              <a:gd name="connsiteX8" fmla="*/ 72001 w 2048643"/>
              <a:gd name="connsiteY8" fmla="*/ 0 h 253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8643" h="2535478">
                <a:moveTo>
                  <a:pt x="72001" y="0"/>
                </a:moveTo>
                <a:lnTo>
                  <a:pt x="1976643" y="0"/>
                </a:lnTo>
                <a:cubicBezTo>
                  <a:pt x="2016387" y="0"/>
                  <a:pt x="2048643" y="32256"/>
                  <a:pt x="2048643" y="72000"/>
                </a:cubicBezTo>
                <a:lnTo>
                  <a:pt x="2048643" y="2463478"/>
                </a:lnTo>
                <a:cubicBezTo>
                  <a:pt x="2048643" y="2503222"/>
                  <a:pt x="2016387" y="2535478"/>
                  <a:pt x="1976643" y="2535478"/>
                </a:cubicBezTo>
                <a:lnTo>
                  <a:pt x="72001" y="2535478"/>
                </a:lnTo>
                <a:cubicBezTo>
                  <a:pt x="32257" y="2535478"/>
                  <a:pt x="0" y="2503222"/>
                  <a:pt x="0" y="2463478"/>
                </a:cubicBezTo>
                <a:lnTo>
                  <a:pt x="0" y="72000"/>
                </a:lnTo>
                <a:cubicBezTo>
                  <a:pt x="0" y="32256"/>
                  <a:pt x="32257" y="0"/>
                  <a:pt x="72001" y="0"/>
                </a:cubicBezTo>
              </a:path>
            </a:pathLst>
          </a:custGeom>
          <a:solidFill>
            <a:schemeClr val="bg1"/>
          </a:solidFill>
          <a:ln>
            <a:solidFill>
              <a:schemeClr val="bg1"/>
            </a:solidFill>
          </a:ln>
          <a:effectLst>
            <a:outerShdw blurRad="342900" dist="63500" dir="2700000" sx="101000" sy="101000" algn="tl" rotWithShape="0">
              <a:schemeClr val="bg1">
                <a:lumMod val="6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66" name="矩形 11"/>
          <p:cNvSpPr/>
          <p:nvPr/>
        </p:nvSpPr>
        <p:spPr>
          <a:xfrm>
            <a:off x="1356360" y="1548765"/>
            <a:ext cx="487680" cy="463550"/>
          </a:xfrm>
          <a:custGeom>
            <a:avLst/>
            <a:gdLst>
              <a:gd name="connsiteX0" fmla="*/ 72000 w 2052793"/>
              <a:gd name="connsiteY0" fmla="*/ 0 h 1653463"/>
              <a:gd name="connsiteX1" fmla="*/ 1980793 w 2052793"/>
              <a:gd name="connsiteY1" fmla="*/ 0 h 1653463"/>
              <a:gd name="connsiteX2" fmla="*/ 2052793 w 2052793"/>
              <a:gd name="connsiteY2" fmla="*/ 72000 h 1653463"/>
              <a:gd name="connsiteX3" fmla="*/ 2052793 w 2052793"/>
              <a:gd name="connsiteY3" fmla="*/ 1581463 h 1653463"/>
              <a:gd name="connsiteX4" fmla="*/ 1980793 w 2052793"/>
              <a:gd name="connsiteY4" fmla="*/ 1653463 h 1653463"/>
              <a:gd name="connsiteX5" fmla="*/ 72000 w 2052793"/>
              <a:gd name="connsiteY5" fmla="*/ 1653463 h 1653463"/>
              <a:gd name="connsiteX6" fmla="*/ 0 w 2052793"/>
              <a:gd name="connsiteY6" fmla="*/ 1581463 h 1653463"/>
              <a:gd name="connsiteX7" fmla="*/ 0 w 2052793"/>
              <a:gd name="connsiteY7" fmla="*/ 72000 h 1653463"/>
              <a:gd name="connsiteX8" fmla="*/ 72000 w 2052793"/>
              <a:gd name="connsiteY8" fmla="*/ 0 h 165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2793" h="1653463">
                <a:moveTo>
                  <a:pt x="72000" y="0"/>
                </a:moveTo>
                <a:lnTo>
                  <a:pt x="1980793" y="0"/>
                </a:lnTo>
                <a:cubicBezTo>
                  <a:pt x="2020537" y="0"/>
                  <a:pt x="2052793" y="32256"/>
                  <a:pt x="2052793" y="72000"/>
                </a:cubicBezTo>
                <a:lnTo>
                  <a:pt x="2052793" y="1581463"/>
                </a:lnTo>
                <a:cubicBezTo>
                  <a:pt x="2052793" y="1621207"/>
                  <a:pt x="2020537" y="1653463"/>
                  <a:pt x="1980793" y="1653463"/>
                </a:cubicBezTo>
                <a:lnTo>
                  <a:pt x="72000" y="1653463"/>
                </a:lnTo>
                <a:cubicBezTo>
                  <a:pt x="32256" y="1653463"/>
                  <a:pt x="0" y="1621207"/>
                  <a:pt x="0" y="1581463"/>
                </a:cubicBezTo>
                <a:lnTo>
                  <a:pt x="0" y="72000"/>
                </a:lnTo>
                <a:cubicBezTo>
                  <a:pt x="0" y="32256"/>
                  <a:pt x="32256" y="0"/>
                  <a:pt x="72000" y="0"/>
                </a:cubicBezTo>
              </a:path>
            </a:pathLst>
          </a:custGeom>
          <a:solidFill>
            <a:schemeClr val="accent2"/>
          </a:solidFill>
          <a:ln>
            <a:noFill/>
          </a:ln>
          <a:effectLst>
            <a:outerShdw blurRad="241300" dist="76200" dir="2700000" sx="99000" sy="99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15" name="文本框 14"/>
          <p:cNvSpPr txBox="1"/>
          <p:nvPr/>
        </p:nvSpPr>
        <p:spPr>
          <a:xfrm>
            <a:off x="1305560" y="1567180"/>
            <a:ext cx="621030" cy="521970"/>
          </a:xfrm>
          <a:prstGeom prst="rect">
            <a:avLst/>
          </a:prstGeom>
          <a:noFill/>
        </p:spPr>
        <p:txBody>
          <a:bodyPr wrap="none" rtlCol="0">
            <a:spAutoFit/>
          </a:bodyPr>
          <a:p>
            <a:r>
              <a:rPr lang="en-US" altLang="zh-CN" sz="2800" b="1" i="1" dirty="0">
                <a:solidFill>
                  <a:schemeClr val="bg1"/>
                </a:solidFill>
                <a:latin typeface="微软雅黑" panose="020B0503020204020204" charset="-122"/>
                <a:ea typeface="微软雅黑" panose="020B0503020204020204" charset="-122"/>
              </a:rPr>
              <a:t>04</a:t>
            </a:r>
            <a:endParaRPr lang="en-US" altLang="zh-CN" sz="2800" b="1" i="1" dirty="0">
              <a:solidFill>
                <a:schemeClr val="bg1"/>
              </a:solidFill>
              <a:latin typeface="微软雅黑" panose="020B0503020204020204" charset="-122"/>
              <a:ea typeface="微软雅黑" panose="020B0503020204020204" charset="-122"/>
            </a:endParaRPr>
          </a:p>
        </p:txBody>
      </p:sp>
      <p:sp>
        <p:nvSpPr>
          <p:cNvPr id="32" name="文本框 31"/>
          <p:cNvSpPr txBox="1"/>
          <p:nvPr/>
        </p:nvSpPr>
        <p:spPr>
          <a:xfrm>
            <a:off x="2239645" y="1630045"/>
            <a:ext cx="4533265" cy="460375"/>
          </a:xfrm>
          <a:prstGeom prst="rect">
            <a:avLst/>
          </a:prstGeom>
          <a:solidFill>
            <a:srgbClr val="000000">
              <a:alpha val="0"/>
            </a:srgbClr>
          </a:solidFill>
        </p:spPr>
        <p:txBody>
          <a:bodyPr wrap="square" rtlCol="0" anchor="t">
            <a:spAutoFit/>
          </a:bodyPr>
          <a:p>
            <a:pPr algn="l"/>
            <a:r>
              <a:rPr sz="2400" b="1" dirty="0">
                <a:latin typeface="微软雅黑" panose="020B0503020204020204" charset="-122"/>
                <a:ea typeface="微软雅黑" panose="020B0503020204020204" charset="-122"/>
              </a:rPr>
              <a:t>缮制保险单证</a:t>
            </a:r>
            <a:endParaRPr sz="2400" b="1" dirty="0">
              <a:latin typeface="微软雅黑" panose="020B0503020204020204" charset="-122"/>
              <a:ea typeface="微软雅黑" panose="020B0503020204020204" charset="-122"/>
            </a:endParaRPr>
          </a:p>
        </p:txBody>
      </p:sp>
      <p:sp>
        <p:nvSpPr>
          <p:cNvPr id="48" name="文本框 47"/>
          <p:cNvSpPr txBox="1"/>
          <p:nvPr/>
        </p:nvSpPr>
        <p:spPr>
          <a:xfrm>
            <a:off x="899160" y="424815"/>
            <a:ext cx="1808480" cy="583565"/>
          </a:xfrm>
          <a:prstGeom prst="rect">
            <a:avLst/>
          </a:prstGeom>
          <a:noFill/>
        </p:spPr>
        <p:txBody>
          <a:bodyPr wrap="none" rtlCol="0">
            <a:spAutoFit/>
          </a:bodyPr>
          <a:p>
            <a:pPr algn="l"/>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3" name="空心弧 2"/>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sp>
        <p:nvSpPr>
          <p:cNvPr id="75" name="MH_Text_1"/>
          <p:cNvSpPr/>
          <p:nvPr>
            <p:custDataLst>
              <p:tags r:id="rId1"/>
            </p:custDataLst>
          </p:nvPr>
        </p:nvSpPr>
        <p:spPr>
          <a:xfrm>
            <a:off x="899160" y="2310130"/>
            <a:ext cx="10466705" cy="1802765"/>
          </a:xfrm>
          <a:prstGeom prst="rect">
            <a:avLst/>
          </a:prstGeom>
        </p:spPr>
        <p:txBody>
          <a:bodyPr/>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（1）缮制机动车辆消费贷款保证保险保单，保险期限应长于贷款期限，保险金额不得低于贷款金额。</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（2）根据贷款金额、贷款期限等正确选择费率并计算保险费。</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（3）机动车辆消费贷款保证保险不单独出具保险证，但为明示需要，应在车辆基本险与附加险的保险证上标注“保证保险”字样。</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（4）复核人员按照规定程序和内容，对保险单证进行复核并签章。</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p:txBody>
      </p:sp>
      <p:sp>
        <p:nvSpPr>
          <p:cNvPr id="2" name="矩形 8"/>
          <p:cNvSpPr/>
          <p:nvPr/>
        </p:nvSpPr>
        <p:spPr>
          <a:xfrm>
            <a:off x="2021840" y="4332605"/>
            <a:ext cx="4968875" cy="643890"/>
          </a:xfrm>
          <a:custGeom>
            <a:avLst/>
            <a:gdLst>
              <a:gd name="connsiteX0" fmla="*/ 72001 w 2048643"/>
              <a:gd name="connsiteY0" fmla="*/ 0 h 2535478"/>
              <a:gd name="connsiteX1" fmla="*/ 1976643 w 2048643"/>
              <a:gd name="connsiteY1" fmla="*/ 0 h 2535478"/>
              <a:gd name="connsiteX2" fmla="*/ 2048643 w 2048643"/>
              <a:gd name="connsiteY2" fmla="*/ 72000 h 2535478"/>
              <a:gd name="connsiteX3" fmla="*/ 2048643 w 2048643"/>
              <a:gd name="connsiteY3" fmla="*/ 2463478 h 2535478"/>
              <a:gd name="connsiteX4" fmla="*/ 1976643 w 2048643"/>
              <a:gd name="connsiteY4" fmla="*/ 2535478 h 2535478"/>
              <a:gd name="connsiteX5" fmla="*/ 72001 w 2048643"/>
              <a:gd name="connsiteY5" fmla="*/ 2535478 h 2535478"/>
              <a:gd name="connsiteX6" fmla="*/ 0 w 2048643"/>
              <a:gd name="connsiteY6" fmla="*/ 2463478 h 2535478"/>
              <a:gd name="connsiteX7" fmla="*/ 0 w 2048643"/>
              <a:gd name="connsiteY7" fmla="*/ 72000 h 2535478"/>
              <a:gd name="connsiteX8" fmla="*/ 72001 w 2048643"/>
              <a:gd name="connsiteY8" fmla="*/ 0 h 253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8643" h="2535478">
                <a:moveTo>
                  <a:pt x="72001" y="0"/>
                </a:moveTo>
                <a:lnTo>
                  <a:pt x="1976643" y="0"/>
                </a:lnTo>
                <a:cubicBezTo>
                  <a:pt x="2016387" y="0"/>
                  <a:pt x="2048643" y="32256"/>
                  <a:pt x="2048643" y="72000"/>
                </a:cubicBezTo>
                <a:lnTo>
                  <a:pt x="2048643" y="2463478"/>
                </a:lnTo>
                <a:cubicBezTo>
                  <a:pt x="2048643" y="2503222"/>
                  <a:pt x="2016387" y="2535478"/>
                  <a:pt x="1976643" y="2535478"/>
                </a:cubicBezTo>
                <a:lnTo>
                  <a:pt x="72001" y="2535478"/>
                </a:lnTo>
                <a:cubicBezTo>
                  <a:pt x="32257" y="2535478"/>
                  <a:pt x="0" y="2503222"/>
                  <a:pt x="0" y="2463478"/>
                </a:cubicBezTo>
                <a:lnTo>
                  <a:pt x="0" y="72000"/>
                </a:lnTo>
                <a:cubicBezTo>
                  <a:pt x="0" y="32256"/>
                  <a:pt x="32257" y="0"/>
                  <a:pt x="72001" y="0"/>
                </a:cubicBezTo>
              </a:path>
            </a:pathLst>
          </a:custGeom>
          <a:solidFill>
            <a:schemeClr val="bg1"/>
          </a:solidFill>
          <a:ln>
            <a:solidFill>
              <a:schemeClr val="bg1"/>
            </a:solidFill>
          </a:ln>
          <a:effectLst>
            <a:outerShdw blurRad="342900" dist="63500" dir="2700000" sx="101000" sy="101000" algn="tl" rotWithShape="0">
              <a:schemeClr val="bg1">
                <a:lumMod val="6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4" name="矩形 11"/>
          <p:cNvSpPr/>
          <p:nvPr/>
        </p:nvSpPr>
        <p:spPr>
          <a:xfrm>
            <a:off x="1356360" y="4342765"/>
            <a:ext cx="487680" cy="463550"/>
          </a:xfrm>
          <a:custGeom>
            <a:avLst/>
            <a:gdLst>
              <a:gd name="connsiteX0" fmla="*/ 72000 w 2052793"/>
              <a:gd name="connsiteY0" fmla="*/ 0 h 1653463"/>
              <a:gd name="connsiteX1" fmla="*/ 1980793 w 2052793"/>
              <a:gd name="connsiteY1" fmla="*/ 0 h 1653463"/>
              <a:gd name="connsiteX2" fmla="*/ 2052793 w 2052793"/>
              <a:gd name="connsiteY2" fmla="*/ 72000 h 1653463"/>
              <a:gd name="connsiteX3" fmla="*/ 2052793 w 2052793"/>
              <a:gd name="connsiteY3" fmla="*/ 1581463 h 1653463"/>
              <a:gd name="connsiteX4" fmla="*/ 1980793 w 2052793"/>
              <a:gd name="connsiteY4" fmla="*/ 1653463 h 1653463"/>
              <a:gd name="connsiteX5" fmla="*/ 72000 w 2052793"/>
              <a:gd name="connsiteY5" fmla="*/ 1653463 h 1653463"/>
              <a:gd name="connsiteX6" fmla="*/ 0 w 2052793"/>
              <a:gd name="connsiteY6" fmla="*/ 1581463 h 1653463"/>
              <a:gd name="connsiteX7" fmla="*/ 0 w 2052793"/>
              <a:gd name="connsiteY7" fmla="*/ 72000 h 1653463"/>
              <a:gd name="connsiteX8" fmla="*/ 72000 w 2052793"/>
              <a:gd name="connsiteY8" fmla="*/ 0 h 165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2793" h="1653463">
                <a:moveTo>
                  <a:pt x="72000" y="0"/>
                </a:moveTo>
                <a:lnTo>
                  <a:pt x="1980793" y="0"/>
                </a:lnTo>
                <a:cubicBezTo>
                  <a:pt x="2020537" y="0"/>
                  <a:pt x="2052793" y="32256"/>
                  <a:pt x="2052793" y="72000"/>
                </a:cubicBezTo>
                <a:lnTo>
                  <a:pt x="2052793" y="1581463"/>
                </a:lnTo>
                <a:cubicBezTo>
                  <a:pt x="2052793" y="1621207"/>
                  <a:pt x="2020537" y="1653463"/>
                  <a:pt x="1980793" y="1653463"/>
                </a:cubicBezTo>
                <a:lnTo>
                  <a:pt x="72000" y="1653463"/>
                </a:lnTo>
                <a:cubicBezTo>
                  <a:pt x="32256" y="1653463"/>
                  <a:pt x="0" y="1621207"/>
                  <a:pt x="0" y="1581463"/>
                </a:cubicBezTo>
                <a:lnTo>
                  <a:pt x="0" y="72000"/>
                </a:lnTo>
                <a:cubicBezTo>
                  <a:pt x="0" y="32256"/>
                  <a:pt x="32256" y="0"/>
                  <a:pt x="72000" y="0"/>
                </a:cubicBezTo>
              </a:path>
            </a:pathLst>
          </a:custGeom>
          <a:solidFill>
            <a:schemeClr val="accent2"/>
          </a:solidFill>
          <a:ln>
            <a:noFill/>
          </a:ln>
          <a:effectLst>
            <a:outerShdw blurRad="241300" dist="76200" dir="2700000" sx="99000" sy="99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5" name="文本框 4"/>
          <p:cNvSpPr txBox="1"/>
          <p:nvPr/>
        </p:nvSpPr>
        <p:spPr>
          <a:xfrm>
            <a:off x="1305560" y="4361180"/>
            <a:ext cx="621030" cy="521970"/>
          </a:xfrm>
          <a:prstGeom prst="rect">
            <a:avLst/>
          </a:prstGeom>
          <a:noFill/>
        </p:spPr>
        <p:txBody>
          <a:bodyPr wrap="none" rtlCol="0">
            <a:spAutoFit/>
          </a:bodyPr>
          <a:p>
            <a:r>
              <a:rPr lang="en-US" altLang="zh-CN" sz="2800" b="1" i="1" dirty="0">
                <a:solidFill>
                  <a:schemeClr val="bg1"/>
                </a:solidFill>
                <a:latin typeface="微软雅黑" panose="020B0503020204020204" charset="-122"/>
                <a:ea typeface="微软雅黑" panose="020B0503020204020204" charset="-122"/>
              </a:rPr>
              <a:t>05</a:t>
            </a:r>
            <a:endParaRPr lang="en-US" altLang="zh-CN" sz="2800" b="1" i="1" dirty="0">
              <a:solidFill>
                <a:schemeClr val="bg1"/>
              </a:solidFill>
              <a:latin typeface="微软雅黑" panose="020B0503020204020204" charset="-122"/>
              <a:ea typeface="微软雅黑" panose="020B0503020204020204" charset="-122"/>
            </a:endParaRPr>
          </a:p>
        </p:txBody>
      </p:sp>
      <p:sp>
        <p:nvSpPr>
          <p:cNvPr id="6" name="文本框 5"/>
          <p:cNvSpPr txBox="1"/>
          <p:nvPr/>
        </p:nvSpPr>
        <p:spPr>
          <a:xfrm>
            <a:off x="2239645" y="4424045"/>
            <a:ext cx="4533265" cy="460375"/>
          </a:xfrm>
          <a:prstGeom prst="rect">
            <a:avLst/>
          </a:prstGeom>
          <a:solidFill>
            <a:srgbClr val="000000">
              <a:alpha val="0"/>
            </a:srgbClr>
          </a:solidFill>
        </p:spPr>
        <p:txBody>
          <a:bodyPr wrap="square" rtlCol="0" anchor="t">
            <a:spAutoFit/>
          </a:bodyPr>
          <a:p>
            <a:pPr algn="l"/>
            <a:r>
              <a:rPr sz="2400" b="1" dirty="0">
                <a:latin typeface="微软雅黑" panose="020B0503020204020204" charset="-122"/>
                <a:ea typeface="微软雅黑" panose="020B0503020204020204" charset="-122"/>
              </a:rPr>
              <a:t> 收取保险费</a:t>
            </a:r>
            <a:endParaRPr sz="2400" b="1" dirty="0">
              <a:latin typeface="微软雅黑" panose="020B0503020204020204" charset="-122"/>
              <a:ea typeface="微软雅黑" panose="020B0503020204020204" charset="-122"/>
            </a:endParaRPr>
          </a:p>
        </p:txBody>
      </p:sp>
      <p:sp>
        <p:nvSpPr>
          <p:cNvPr id="7" name="MH_Text_1"/>
          <p:cNvSpPr/>
          <p:nvPr>
            <p:custDataLst>
              <p:tags r:id="rId2"/>
            </p:custDataLst>
          </p:nvPr>
        </p:nvSpPr>
        <p:spPr>
          <a:xfrm>
            <a:off x="899160" y="5057775"/>
            <a:ext cx="10466705" cy="936625"/>
          </a:xfrm>
          <a:prstGeom prst="rect">
            <a:avLst/>
          </a:prstGeom>
        </p:spPr>
        <p:txBody>
          <a:bodyPr/>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财务人员按照保单核收保险费并出具保险费收据。</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a:p>
            <a:pPr indent="406400" algn="l" fontAlgn="auto">
              <a:lnSpc>
                <a:spcPct val="130000"/>
              </a:lnSpc>
              <a:defRPr/>
              <a:extLst>
                <a:ext uri="{35155182-B16C-46BC-9424-99874614C6A1}">
                  <wpsdc:indentchars xmlns:wpsdc="http://www.wps.cn/officeDocument/2017/drawingmlCustomData" val="200" checksum="1740828767"/>
                </a:ext>
              </a:extLst>
            </a:pPr>
            <a:r>
              <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投保人应一次交清保证保险的保险费。</a:t>
            </a:r>
            <a:endParaRPr lang="zh-CN" altLang="en-US" sz="1600" kern="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linds(horizontal)">
                                      <p:cBhvr>
                                        <p:cTn id="7" dur="500"/>
                                        <p:tgtEl>
                                          <p:spTgt spid="4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par>
                          <p:cTn id="11" fill="hold">
                            <p:stCondLst>
                              <p:cond delay="500"/>
                            </p:stCondLst>
                            <p:childTnLst>
                              <p:par>
                                <p:cTn id="12" presetID="5" presetClass="entr" presetSubtype="10" fill="hold" grpId="0" nodeType="after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checkerboard(across)">
                                      <p:cBhvr>
                                        <p:cTn id="14" dur="500"/>
                                        <p:tgtEl>
                                          <p:spTgt spid="64"/>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checkerboard(across)">
                                      <p:cBhvr>
                                        <p:cTn id="17" dur="500"/>
                                        <p:tgtEl>
                                          <p:spTgt spid="66"/>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checkerboard(across)">
                                      <p:cBhvr>
                                        <p:cTn id="20" dur="500"/>
                                        <p:tgtEl>
                                          <p:spTgt spid="15"/>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checkerboard(across)">
                                      <p:cBhvr>
                                        <p:cTn id="23" dur="500"/>
                                        <p:tgtEl>
                                          <p:spTgt spid="32"/>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checkerboard(across)">
                                      <p:cBhvr>
                                        <p:cTn id="26" dur="500"/>
                                        <p:tgtEl>
                                          <p:spTgt spid="75"/>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checkerboard(across)">
                                      <p:cBhvr>
                                        <p:cTn id="29" dur="500"/>
                                        <p:tgtEl>
                                          <p:spTgt spid="2"/>
                                        </p:tgtEl>
                                      </p:cBhvr>
                                    </p:animEffect>
                                  </p:childTnLst>
                                </p:cTn>
                              </p:par>
                              <p:par>
                                <p:cTn id="30" presetID="5" presetClass="entr" presetSubtype="10"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checkerboard(across)">
                                      <p:cBhvr>
                                        <p:cTn id="32" dur="500"/>
                                        <p:tgtEl>
                                          <p:spTgt spid="4"/>
                                        </p:tgtEl>
                                      </p:cBhvr>
                                    </p:animEffect>
                                  </p:childTnLst>
                                </p:cTn>
                              </p:par>
                              <p:par>
                                <p:cTn id="33" presetID="5" presetClass="entr" presetSubtype="10"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checkerboard(across)">
                                      <p:cBhvr>
                                        <p:cTn id="35" dur="500"/>
                                        <p:tgtEl>
                                          <p:spTgt spid="5"/>
                                        </p:tgtEl>
                                      </p:cBhvr>
                                    </p:animEffect>
                                  </p:childTnLst>
                                </p:cTn>
                              </p:par>
                              <p:par>
                                <p:cTn id="36" presetID="5" presetClass="entr" presetSubtype="10"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checkerboard(across)">
                                      <p:cBhvr>
                                        <p:cTn id="38" dur="500"/>
                                        <p:tgtEl>
                                          <p:spTgt spid="6"/>
                                        </p:tgtEl>
                                      </p:cBhvr>
                                    </p:animEffect>
                                  </p:childTnLst>
                                </p:cTn>
                              </p:par>
                              <p:par>
                                <p:cTn id="39" presetID="5" presetClass="entr" presetSubtype="10" fill="hold" grpId="0"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checkerboard(across)">
                                      <p:cBhvr>
                                        <p:cTn id="4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3" grpId="0" bldLvl="0" animBg="1"/>
      <p:bldP spid="3" grpId="1" animBg="1"/>
      <p:bldP spid="64" grpId="0" animBg="1"/>
      <p:bldP spid="66" grpId="0" animBg="1"/>
      <p:bldP spid="15" grpId="0"/>
      <p:bldP spid="32" grpId="0" animBg="1"/>
      <p:bldP spid="75" grpId="0"/>
      <p:bldP spid="2" grpId="0" animBg="1"/>
      <p:bldP spid="4" grpId="0" animBg="1"/>
      <p:bldP spid="5" grpId="0"/>
      <p:bldP spid="6" grpId="0" animBg="1"/>
      <p:bldP spid="7" grpId="0"/>
      <p:bldP spid="64" grpId="1" animBg="1"/>
      <p:bldP spid="66" grpId="1" animBg="1"/>
      <p:bldP spid="15" grpId="1"/>
      <p:bldP spid="32" grpId="1" animBg="1"/>
      <p:bldP spid="75" grpId="1"/>
      <p:bldP spid="2" grpId="1" animBg="1"/>
      <p:bldP spid="4" grpId="1" animBg="1"/>
      <p:bldP spid="5" grpId="1"/>
      <p:bldP spid="6" grpId="1" animBg="1"/>
      <p:bldP spid="7"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2428874" y="-90488"/>
            <a:ext cx="7334252" cy="733425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2" name="椭圆 1"/>
          <p:cNvSpPr/>
          <p:nvPr/>
        </p:nvSpPr>
        <p:spPr>
          <a:xfrm>
            <a:off x="3471862" y="952499"/>
            <a:ext cx="5248275" cy="52482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4784942" y="3308035"/>
            <a:ext cx="2621280" cy="829945"/>
          </a:xfrm>
          <a:prstGeom prst="rect">
            <a:avLst/>
          </a:prstGeom>
          <a:noFill/>
        </p:spPr>
        <p:txBody>
          <a:bodyPr wrap="none" rtlCol="0">
            <a:spAutoFit/>
          </a:bodyPr>
          <a:lstStyle/>
          <a:p>
            <a:r>
              <a:rPr lang="zh-CN" altLang="en-US" sz="4800" dirty="0">
                <a:solidFill>
                  <a:schemeClr val="bg1"/>
                </a:solidFill>
                <a:latin typeface="思源宋体 CN Medium" panose="02020500000000000000" pitchFamily="18" charset="-122"/>
                <a:ea typeface="思源宋体 CN Medium" panose="02020500000000000000" pitchFamily="18" charset="-122"/>
              </a:rPr>
              <a:t>知识链接</a:t>
            </a:r>
            <a:endParaRPr lang="zh-CN" altLang="en-US" sz="4800" dirty="0">
              <a:solidFill>
                <a:schemeClr val="bg1"/>
              </a:solidFill>
              <a:latin typeface="思源宋体 CN Medium" panose="02020500000000000000" pitchFamily="18" charset="-122"/>
              <a:ea typeface="思源宋体 CN Medium" panose="02020500000000000000" pitchFamily="18" charset="-122"/>
            </a:endParaRPr>
          </a:p>
        </p:txBody>
      </p:sp>
      <p:sp>
        <p:nvSpPr>
          <p:cNvPr id="5" name="文本框 4"/>
          <p:cNvSpPr txBox="1"/>
          <p:nvPr/>
        </p:nvSpPr>
        <p:spPr>
          <a:xfrm>
            <a:off x="4877970" y="4259820"/>
            <a:ext cx="2435860" cy="306705"/>
          </a:xfrm>
          <a:prstGeom prst="rect">
            <a:avLst/>
          </a:prstGeom>
          <a:noFill/>
        </p:spPr>
        <p:txBody>
          <a:bodyPr wrap="none" rtlCol="0">
            <a:spAutoFit/>
          </a:bodyPr>
          <a:lstStyle/>
          <a:p>
            <a:pPr algn="l"/>
            <a:r>
              <a:rPr lang="en-US" altLang="zh-CN" sz="1400" spc="300" dirty="0">
                <a:solidFill>
                  <a:schemeClr val="bg1"/>
                </a:solidFill>
                <a:latin typeface="方正粗黑宋简体" panose="02000000000000000000" charset="-122"/>
                <a:ea typeface="方正粗黑宋简体" panose="02000000000000000000" charset="-122"/>
                <a:sym typeface="+mn-ea"/>
              </a:rPr>
              <a:t>KNOWLEDGE LINK</a:t>
            </a:r>
            <a:endParaRPr lang="en-US" altLang="zh-CN" sz="1400" spc="300" dirty="0">
              <a:solidFill>
                <a:schemeClr val="bg1"/>
              </a:solidFill>
              <a:latin typeface="方正粗黑宋简体" panose="02000000000000000000" charset="-122"/>
              <a:ea typeface="方正粗黑宋简体" panose="02000000000000000000" charset="-122"/>
              <a:sym typeface="+mn-ea"/>
            </a:endParaRPr>
          </a:p>
        </p:txBody>
      </p:sp>
      <p:sp>
        <p:nvSpPr>
          <p:cNvPr id="6" name="文本框 5"/>
          <p:cNvSpPr txBox="1"/>
          <p:nvPr/>
        </p:nvSpPr>
        <p:spPr>
          <a:xfrm>
            <a:off x="4162104" y="2108203"/>
            <a:ext cx="3831590" cy="1198880"/>
          </a:xfrm>
          <a:prstGeom prst="rect">
            <a:avLst/>
          </a:prstGeom>
          <a:noFill/>
        </p:spPr>
        <p:txBody>
          <a:bodyPr wrap="none" rtlCol="0">
            <a:spAutoFit/>
          </a:bodyPr>
          <a:lstStyle/>
          <a:p>
            <a:r>
              <a:rPr lang="en-US" altLang="zh-CN" sz="7200" dirty="0">
                <a:solidFill>
                  <a:schemeClr val="bg1"/>
                </a:solidFill>
                <a:latin typeface="思源宋体 CN Medium" panose="02020500000000000000" pitchFamily="18" charset="-122"/>
                <a:ea typeface="思源宋体 CN Medium" panose="02020500000000000000" pitchFamily="18" charset="-122"/>
              </a:rPr>
              <a:t>PART 03</a:t>
            </a:r>
            <a:endParaRPr lang="zh-CN" altLang="en-US" sz="7200" dirty="0">
              <a:solidFill>
                <a:schemeClr val="bg1"/>
              </a:solidFill>
              <a:latin typeface="思源宋体 CN Medium" panose="02020500000000000000" pitchFamily="18" charset="-122"/>
              <a:ea typeface="思源宋体 CN Medium" panose="02020500000000000000" pitchFamily="18" charset="-122"/>
            </a:endParaRPr>
          </a:p>
        </p:txBody>
      </p:sp>
      <p:sp>
        <p:nvSpPr>
          <p:cNvPr id="7" name="任意多边形: 形状 6"/>
          <p:cNvSpPr/>
          <p:nvPr/>
        </p:nvSpPr>
        <p:spPr>
          <a:xfrm rot="5400000">
            <a:off x="-889416" y="4823240"/>
            <a:ext cx="2572152" cy="793321"/>
          </a:xfrm>
          <a:custGeom>
            <a:avLst/>
            <a:gdLst>
              <a:gd name="connsiteX0" fmla="*/ 2341703 w 4683406"/>
              <a:gd name="connsiteY0" fmla="*/ 0 h 1444488"/>
              <a:gd name="connsiteX1" fmla="*/ 4649122 w 4683406"/>
              <a:gd name="connsiteY1" fmla="*/ 1373319 h 1444488"/>
              <a:gd name="connsiteX2" fmla="*/ 4683406 w 4683406"/>
              <a:gd name="connsiteY2" fmla="*/ 1444488 h 1444488"/>
              <a:gd name="connsiteX3" fmla="*/ 0 w 4683406"/>
              <a:gd name="connsiteY3" fmla="*/ 1444488 h 1444488"/>
              <a:gd name="connsiteX4" fmla="*/ 34285 w 4683406"/>
              <a:gd name="connsiteY4" fmla="*/ 1373319 h 1444488"/>
              <a:gd name="connsiteX5" fmla="*/ 2341703 w 4683406"/>
              <a:gd name="connsiteY5" fmla="*/ 0 h 144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83406" h="1444488">
                <a:moveTo>
                  <a:pt x="2341703" y="0"/>
                </a:moveTo>
                <a:cubicBezTo>
                  <a:pt x="3338077" y="0"/>
                  <a:pt x="4204752" y="555309"/>
                  <a:pt x="4649122" y="1373319"/>
                </a:cubicBezTo>
                <a:lnTo>
                  <a:pt x="4683406" y="1444488"/>
                </a:lnTo>
                <a:lnTo>
                  <a:pt x="0" y="1444488"/>
                </a:lnTo>
                <a:lnTo>
                  <a:pt x="34285" y="1373319"/>
                </a:lnTo>
                <a:cubicBezTo>
                  <a:pt x="478654" y="555309"/>
                  <a:pt x="1345329" y="0"/>
                  <a:pt x="234170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8" name="椭圆 7"/>
          <p:cNvSpPr/>
          <p:nvPr/>
        </p:nvSpPr>
        <p:spPr>
          <a:xfrm>
            <a:off x="10977562" y="462965"/>
            <a:ext cx="2428875" cy="2428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cxnSp>
        <p:nvCxnSpPr>
          <p:cNvPr id="10" name="直接连接符 9"/>
          <p:cNvCxnSpPr/>
          <p:nvPr/>
        </p:nvCxnSpPr>
        <p:spPr>
          <a:xfrm>
            <a:off x="5783047" y="1998971"/>
            <a:ext cx="6259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down)">
                                      <p:cBhvr>
                                        <p:cTn id="26" dur="500"/>
                                        <p:tgtEl>
                                          <p:spTgt spid="4"/>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down)">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 grpId="0" bldLvl="0" animBg="1"/>
      <p:bldP spid="4" grpId="0"/>
      <p:bldP spid="5" grpId="0"/>
      <p:bldP spid="6" grpId="0"/>
      <p:bldP spid="7" grpId="0" bldLvl="0" animBg="1"/>
      <p:bldP spid="8"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clrChange>
              <a:clrFrom>
                <a:srgbClr val="FEFEFE">
                  <a:alpha val="100000"/>
                </a:srgbClr>
              </a:clrFrom>
              <a:clrTo>
                <a:srgbClr val="FEFEFE">
                  <a:alpha val="100000"/>
                  <a:alpha val="0"/>
                </a:srgbClr>
              </a:clrTo>
            </a:clrChange>
          </a:blip>
          <a:stretch>
            <a:fillRect/>
          </a:stretch>
        </p:blipFill>
        <p:spPr>
          <a:xfrm>
            <a:off x="3821430" y="582930"/>
            <a:ext cx="4549140" cy="5692140"/>
          </a:xfrm>
          <a:prstGeom prst="rect">
            <a:avLst/>
          </a:prstGeom>
        </p:spPr>
      </p:pic>
      <p:sp>
        <p:nvSpPr>
          <p:cNvPr id="48" name="文本框 47"/>
          <p:cNvSpPr txBox="1"/>
          <p:nvPr/>
        </p:nvSpPr>
        <p:spPr>
          <a:xfrm>
            <a:off x="899160" y="424815"/>
            <a:ext cx="1808480" cy="583565"/>
          </a:xfrm>
          <a:prstGeom prst="rect">
            <a:avLst/>
          </a:prstGeom>
          <a:noFill/>
        </p:spPr>
        <p:txBody>
          <a:bodyPr wrap="none" rtlCol="0">
            <a:spAutoFit/>
          </a:bodyPr>
          <a:p>
            <a:pPr algn="l"/>
            <a:r>
              <a:rPr lang="zh-CN" altLang="en-US" sz="3200" b="1" dirty="0">
                <a:latin typeface="微软雅黑" panose="020B0503020204020204" charset="-122"/>
                <a:ea typeface="微软雅黑" panose="020B0503020204020204" charset="-122"/>
              </a:rPr>
              <a:t>知识链接</a:t>
            </a:r>
            <a:endParaRPr lang="zh-CN" altLang="en-US" sz="3200" b="1" dirty="0">
              <a:latin typeface="微软雅黑" panose="020B0503020204020204" charset="-122"/>
              <a:ea typeface="微软雅黑" panose="020B0503020204020204" charset="-122"/>
            </a:endParaRPr>
          </a:p>
        </p:txBody>
      </p:sp>
      <p:sp>
        <p:nvSpPr>
          <p:cNvPr id="3" name="空心弧 2"/>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edge">
                                      <p:cBhvr>
                                        <p:cTn id="10" dur="2000"/>
                                        <p:tgtEl>
                                          <p:spTgt spid="3"/>
                                        </p:tgtEl>
                                      </p:cBhvr>
                                    </p:animEffect>
                                  </p:childTnLst>
                                </p:cTn>
                              </p:par>
                            </p:childTnLst>
                          </p:cTn>
                        </p:par>
                        <p:par>
                          <p:cTn id="11" fill="hold">
                            <p:stCondLst>
                              <p:cond delay="2000"/>
                            </p:stCondLst>
                            <p:childTnLst>
                              <p:par>
                                <p:cTn id="12" presetID="3" presetClass="entr" presetSubtype="1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linds(horizontal)">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3" grpId="0" bldLvl="0" animBg="1"/>
      <p:bldP spid="3"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47"/>
          <p:cNvSpPr txBox="1"/>
          <p:nvPr/>
        </p:nvSpPr>
        <p:spPr>
          <a:xfrm>
            <a:off x="899160" y="424815"/>
            <a:ext cx="1808480" cy="583565"/>
          </a:xfrm>
          <a:prstGeom prst="rect">
            <a:avLst/>
          </a:prstGeom>
          <a:noFill/>
        </p:spPr>
        <p:txBody>
          <a:bodyPr wrap="none" rtlCol="0">
            <a:spAutoFit/>
          </a:bodyPr>
          <a:lstStyle/>
          <a:p>
            <a:pPr algn="l"/>
            <a:r>
              <a:rPr lang="zh-CN" altLang="en-US" sz="3200" b="1" dirty="0">
                <a:latin typeface="微软雅黑" panose="020B0503020204020204" charset="-122"/>
                <a:ea typeface="微软雅黑" panose="020B0503020204020204" charset="-122"/>
              </a:rPr>
              <a:t>知识链接</a:t>
            </a:r>
            <a:endParaRPr lang="zh-CN" altLang="en-US" sz="3200" b="1" dirty="0">
              <a:latin typeface="微软雅黑" panose="020B0503020204020204" charset="-122"/>
              <a:ea typeface="微软雅黑" panose="020B0503020204020204" charset="-122"/>
            </a:endParaRPr>
          </a:p>
        </p:txBody>
      </p:sp>
      <p:sp>
        <p:nvSpPr>
          <p:cNvPr id="3" name="空心弧 2"/>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sp>
        <p:nvSpPr>
          <p:cNvPr id="31" name="文本框 30"/>
          <p:cNvSpPr txBox="1"/>
          <p:nvPr/>
        </p:nvSpPr>
        <p:spPr>
          <a:xfrm>
            <a:off x="1125220" y="1305560"/>
            <a:ext cx="9941560" cy="1198880"/>
          </a:xfrm>
          <a:prstGeom prst="rect">
            <a:avLst/>
          </a:prstGeom>
          <a:solidFill>
            <a:schemeClr val="accent2">
              <a:lumMod val="20000"/>
              <a:lumOff val="80000"/>
            </a:schemeClr>
          </a:solidFill>
        </p:spPr>
        <p:txBody>
          <a:bodyPr wrap="square" rtlCol="0" anchor="t">
            <a:spAutoFit/>
          </a:bodyPr>
          <a:p>
            <a:pPr fontAlgn="auto">
              <a:lnSpc>
                <a:spcPct val="150000"/>
              </a:lnSpc>
              <a:spcBef>
                <a:spcPts val="2000"/>
              </a:spcBef>
              <a:spcAft>
                <a:spcPts val="1000"/>
              </a:spcAft>
            </a:pPr>
            <a:r>
              <a:rPr lang="zh-CN" altLang="en-US" sz="1600" b="1">
                <a:latin typeface="微软雅黑" panose="020B0503020204020204" charset="-122"/>
                <a:ea typeface="微软雅黑" panose="020B0503020204020204" charset="-122"/>
              </a:rPr>
              <a:t>汽车消费贷款保证保险投保人指根据中国人民银行《汽车消费贷款管理办法》规定与被保险人订立汽车消费贷款合同以贷款购买汽车的中国公民、企业、事业单位法人。被保险人指为投保人提供贷款的国有商业银行或经中国人民银行批准经营汽车消费贷款业务的其他金融机构。</a:t>
            </a:r>
            <a:endParaRPr lang="zh-CN" altLang="en-US" sz="1600" b="1">
              <a:latin typeface="微软雅黑" panose="020B0503020204020204" charset="-122"/>
              <a:ea typeface="微软雅黑" panose="020B0503020204020204" charset="-122"/>
            </a:endParaRPr>
          </a:p>
        </p:txBody>
      </p:sp>
      <p:sp>
        <p:nvSpPr>
          <p:cNvPr id="2" name="Can 110"/>
          <p:cNvSpPr/>
          <p:nvPr/>
        </p:nvSpPr>
        <p:spPr>
          <a:xfrm rot="5400000">
            <a:off x="5993130" y="-652780"/>
            <a:ext cx="205740" cy="9782175"/>
          </a:xfrm>
          <a:prstGeom prst="ca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I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4" name="TextBox 88"/>
          <p:cNvSpPr txBox="1"/>
          <p:nvPr/>
        </p:nvSpPr>
        <p:spPr>
          <a:xfrm>
            <a:off x="1456690" y="5258435"/>
            <a:ext cx="1852295" cy="368300"/>
          </a:xfrm>
          <a:prstGeom prst="rect">
            <a:avLst/>
          </a:prstGeom>
          <a:noFill/>
        </p:spPr>
        <p:txBody>
          <a:bodyPr wrap="square"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b="1" i="0" u="none" strike="noStrike" kern="1200" cap="none" spc="0" normalizeH="0" baseline="0" noProof="0" dirty="0">
                <a:ln>
                  <a:noFill/>
                </a:ln>
                <a:solidFill>
                  <a:srgbClr val="000000">
                    <a:lumMod val="75000"/>
                    <a:lumOff val="25000"/>
                  </a:srgbClr>
                </a:solidFill>
                <a:effectLst/>
                <a:uLnTx/>
                <a:uFillTx/>
                <a:latin typeface="微软雅黑" panose="020B0503020204020204" charset="-122"/>
                <a:ea typeface="微软雅黑" panose="020B0503020204020204" charset="-122"/>
                <a:cs typeface="+mn-cs"/>
                <a:sym typeface="FZHei-B01S" panose="02010601030101010101" pitchFamily="2" charset="-122"/>
              </a:rPr>
              <a:t>保险责任</a:t>
            </a:r>
            <a:endParaRPr kumimoji="0" lang="zh-CN" altLang="en-US" b="1" i="0" u="none" strike="noStrike" kern="1200" cap="none" spc="0" normalizeH="0" baseline="0" noProof="0" dirty="0">
              <a:ln>
                <a:noFill/>
              </a:ln>
              <a:solidFill>
                <a:srgbClr val="000000">
                  <a:lumMod val="75000"/>
                  <a:lumOff val="25000"/>
                </a:srgbClr>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5" name="TextBox 109"/>
          <p:cNvSpPr txBox="1"/>
          <p:nvPr/>
        </p:nvSpPr>
        <p:spPr>
          <a:xfrm>
            <a:off x="3107690" y="2802255"/>
            <a:ext cx="2423795" cy="368300"/>
          </a:xfrm>
          <a:prstGeom prst="rect">
            <a:avLst/>
          </a:prstGeom>
          <a:noFill/>
        </p:spPr>
        <p:txBody>
          <a:bodyPr wrap="square"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b="1" i="0" u="none" strike="noStrike" kern="1200" cap="none" spc="0" normalizeH="0" baseline="0" noProof="0" dirty="0">
                <a:ln>
                  <a:noFill/>
                </a:ln>
                <a:solidFill>
                  <a:srgbClr val="000000">
                    <a:lumMod val="75000"/>
                    <a:lumOff val="25000"/>
                  </a:srgbClr>
                </a:solidFill>
                <a:effectLst/>
                <a:uLnTx/>
                <a:uFillTx/>
                <a:latin typeface="微软雅黑" panose="020B0503020204020204" charset="-122"/>
                <a:ea typeface="微软雅黑" panose="020B0503020204020204" charset="-122"/>
                <a:cs typeface="+mn-cs"/>
                <a:sym typeface="FZHei-B01S" panose="02010601030101010101" pitchFamily="2" charset="-122"/>
              </a:rPr>
              <a:t>责任免除</a:t>
            </a:r>
            <a:endParaRPr kumimoji="0" lang="zh-CN" altLang="en-US" b="1" i="0" u="none" strike="noStrike" kern="1200" cap="none" spc="0" normalizeH="0" baseline="0" noProof="0" dirty="0">
              <a:ln>
                <a:noFill/>
              </a:ln>
              <a:solidFill>
                <a:srgbClr val="000000">
                  <a:lumMod val="75000"/>
                  <a:lumOff val="25000"/>
                </a:srgbClr>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6" name="TextBox 113"/>
          <p:cNvSpPr txBox="1"/>
          <p:nvPr/>
        </p:nvSpPr>
        <p:spPr>
          <a:xfrm>
            <a:off x="5281295" y="5281295"/>
            <a:ext cx="1628775" cy="645160"/>
          </a:xfrm>
          <a:prstGeom prst="rect">
            <a:avLst/>
          </a:prstGeom>
          <a:noFill/>
        </p:spPr>
        <p:txBody>
          <a:bodyPr wrap="square"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b="1" i="0" u="none" strike="noStrike" kern="1200" cap="none" spc="0" normalizeH="0" baseline="0" noProof="0" dirty="0">
                <a:ln>
                  <a:noFill/>
                </a:ln>
                <a:solidFill>
                  <a:srgbClr val="000000">
                    <a:lumMod val="75000"/>
                    <a:lumOff val="25000"/>
                  </a:srgbClr>
                </a:solidFill>
                <a:effectLst/>
                <a:uLnTx/>
                <a:uFillTx/>
                <a:latin typeface="微软雅黑" panose="020B0503020204020204" charset="-122"/>
                <a:ea typeface="微软雅黑" panose="020B0503020204020204" charset="-122"/>
                <a:cs typeface="+mn-cs"/>
                <a:sym typeface="FZHei-B01S" panose="02010601030101010101" pitchFamily="2" charset="-122"/>
              </a:rPr>
              <a:t>保险期限与保险金额</a:t>
            </a:r>
            <a:endParaRPr kumimoji="0" lang="zh-CN" altLang="en-US" b="1" i="0" u="none" strike="noStrike" kern="1200" cap="none" spc="0" normalizeH="0" baseline="0" noProof="0" dirty="0">
              <a:ln>
                <a:noFill/>
              </a:ln>
              <a:solidFill>
                <a:srgbClr val="000000">
                  <a:lumMod val="75000"/>
                  <a:lumOff val="25000"/>
                </a:srgbClr>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7" name="TextBox 117"/>
          <p:cNvSpPr txBox="1"/>
          <p:nvPr/>
        </p:nvSpPr>
        <p:spPr>
          <a:xfrm>
            <a:off x="6627495" y="2802255"/>
            <a:ext cx="2573020" cy="368300"/>
          </a:xfrm>
          <a:prstGeom prst="rect">
            <a:avLst/>
          </a:prstGeom>
          <a:noFill/>
        </p:spPr>
        <p:txBody>
          <a:bodyPr wrap="square"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b="1" i="0" u="none" strike="noStrike" kern="1200" cap="none" spc="0" normalizeH="0" baseline="0" noProof="0" dirty="0">
                <a:ln>
                  <a:noFill/>
                </a:ln>
                <a:solidFill>
                  <a:srgbClr val="000000">
                    <a:lumMod val="75000"/>
                    <a:lumOff val="25000"/>
                  </a:srgbClr>
                </a:solidFill>
                <a:effectLst/>
                <a:uLnTx/>
                <a:uFillTx/>
                <a:latin typeface="微软雅黑" panose="020B0503020204020204" charset="-122"/>
                <a:ea typeface="微软雅黑" panose="020B0503020204020204" charset="-122"/>
                <a:cs typeface="+mn-cs"/>
                <a:sym typeface="FZHei-B01S" panose="02010601030101010101" pitchFamily="2" charset="-122"/>
              </a:rPr>
              <a:t>投保人义务</a:t>
            </a:r>
            <a:endParaRPr kumimoji="0" lang="zh-CN" altLang="en-US" b="1" i="0" u="none" strike="noStrike" kern="1200" cap="none" spc="0" normalizeH="0" baseline="0" noProof="0" dirty="0">
              <a:ln>
                <a:noFill/>
              </a:ln>
              <a:solidFill>
                <a:srgbClr val="000000">
                  <a:lumMod val="75000"/>
                  <a:lumOff val="25000"/>
                </a:srgbClr>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8" name="TextBox 113"/>
          <p:cNvSpPr txBox="1"/>
          <p:nvPr/>
        </p:nvSpPr>
        <p:spPr>
          <a:xfrm>
            <a:off x="9079230" y="5281295"/>
            <a:ext cx="1628775" cy="368300"/>
          </a:xfrm>
          <a:prstGeom prst="rect">
            <a:avLst/>
          </a:prstGeom>
          <a:noFill/>
        </p:spPr>
        <p:txBody>
          <a:bodyPr wrap="square"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b="1" i="0" u="none" strike="noStrike" kern="1200" cap="none" spc="0" normalizeH="0" baseline="0" noProof="0" dirty="0">
                <a:ln>
                  <a:noFill/>
                </a:ln>
                <a:solidFill>
                  <a:srgbClr val="000000">
                    <a:lumMod val="75000"/>
                    <a:lumOff val="25000"/>
                  </a:srgbClr>
                </a:solidFill>
                <a:effectLst/>
                <a:uLnTx/>
                <a:uFillTx/>
                <a:latin typeface="微软雅黑" panose="020B0503020204020204" charset="-122"/>
                <a:ea typeface="微软雅黑" panose="020B0503020204020204" charset="-122"/>
                <a:cs typeface="+mn-cs"/>
                <a:sym typeface="FZHei-B01S" panose="02010601030101010101" pitchFamily="2" charset="-122"/>
              </a:rPr>
              <a:t>被保险人义务</a:t>
            </a:r>
            <a:endParaRPr kumimoji="0" lang="zh-CN" altLang="en-US" b="1" i="0" u="none" strike="noStrike" kern="1200" cap="none" spc="0" normalizeH="0" baseline="0" noProof="0" dirty="0">
              <a:ln>
                <a:noFill/>
              </a:ln>
              <a:solidFill>
                <a:srgbClr val="000000">
                  <a:lumMod val="75000"/>
                  <a:lumOff val="25000"/>
                </a:srgbClr>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grpSp>
        <p:nvGrpSpPr>
          <p:cNvPr id="9" name="组合 8"/>
          <p:cNvGrpSpPr/>
          <p:nvPr/>
        </p:nvGrpSpPr>
        <p:grpSpPr>
          <a:xfrm rot="0">
            <a:off x="1849120" y="4149090"/>
            <a:ext cx="1043940" cy="994410"/>
            <a:chOff x="1528277" y="3669133"/>
            <a:chExt cx="1044094" cy="994375"/>
          </a:xfrm>
        </p:grpSpPr>
        <p:sp>
          <p:nvSpPr>
            <p:cNvPr id="10" name="五边形 57"/>
            <p:cNvSpPr/>
            <p:nvPr/>
          </p:nvSpPr>
          <p:spPr>
            <a:xfrm rot="10800000">
              <a:off x="1528277" y="3669133"/>
              <a:ext cx="1044094" cy="994375"/>
            </a:xfrm>
            <a:prstGeom prst="pentagon">
              <a:avLst/>
            </a:prstGeom>
            <a:solidFill>
              <a:srgbClr val="E459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charset="-122"/>
                <a:ea typeface="微软雅黑" panose="020B0503020204020204" charset="-122"/>
              </a:endParaRPr>
            </a:p>
          </p:txBody>
        </p:sp>
        <p:sp>
          <p:nvSpPr>
            <p:cNvPr id="11" name="矩形 10"/>
            <p:cNvSpPr/>
            <p:nvPr/>
          </p:nvSpPr>
          <p:spPr>
            <a:xfrm rot="16200000">
              <a:off x="1754416" y="3647385"/>
              <a:ext cx="615553" cy="895858"/>
            </a:xfrm>
            <a:prstGeom prst="rect">
              <a:avLst/>
            </a:prstGeom>
          </p:spPr>
          <p:txBody>
            <a:bodyPr vert="eaVert" wrap="square">
              <a:spAutoFit/>
            </a:bodyPr>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FZHei-B01S" panose="02010601030101010101" pitchFamily="2" charset="-122"/>
                </a:rPr>
                <a:t>01</a:t>
              </a:r>
              <a:endParaRPr kumimoji="0" lang="en-US" altLang="zh-CN" sz="2800" b="1" i="0" u="none" strike="noStrike" kern="1200" cap="none"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sym typeface="FZHei-B01S" panose="02010601030101010101" pitchFamily="2" charset="-122"/>
              </a:endParaRPr>
            </a:p>
          </p:txBody>
        </p:sp>
      </p:grpSp>
      <p:grpSp>
        <p:nvGrpSpPr>
          <p:cNvPr id="12" name="组合 11"/>
          <p:cNvGrpSpPr/>
          <p:nvPr/>
        </p:nvGrpSpPr>
        <p:grpSpPr>
          <a:xfrm rot="0">
            <a:off x="3691890" y="3362325"/>
            <a:ext cx="1043940" cy="994410"/>
            <a:chOff x="3371452" y="2882217"/>
            <a:chExt cx="1044094" cy="994375"/>
          </a:xfrm>
        </p:grpSpPr>
        <p:sp>
          <p:nvSpPr>
            <p:cNvPr id="14" name="五边形 1"/>
            <p:cNvSpPr/>
            <p:nvPr/>
          </p:nvSpPr>
          <p:spPr>
            <a:xfrm>
              <a:off x="3371452" y="2882217"/>
              <a:ext cx="1044094" cy="994375"/>
            </a:xfrm>
            <a:prstGeom prst="pentagon">
              <a:avLst/>
            </a:prstGeom>
            <a:solidFill>
              <a:srgbClr val="3F40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charset="-122"/>
                <a:ea typeface="微软雅黑" panose="020B0503020204020204" charset="-122"/>
              </a:endParaRPr>
            </a:p>
          </p:txBody>
        </p:sp>
        <p:sp>
          <p:nvSpPr>
            <p:cNvPr id="15" name="矩形 14"/>
            <p:cNvSpPr/>
            <p:nvPr/>
          </p:nvSpPr>
          <p:spPr>
            <a:xfrm rot="16200000">
              <a:off x="3597011" y="3002644"/>
              <a:ext cx="615553" cy="895858"/>
            </a:xfrm>
            <a:prstGeom prst="rect">
              <a:avLst/>
            </a:prstGeom>
          </p:spPr>
          <p:txBody>
            <a:bodyPr vert="eaVert" wrap="square">
              <a:spAutoFit/>
            </a:bodyPr>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FZHei-B01S" panose="02010601030101010101" pitchFamily="2" charset="-122"/>
                </a:rPr>
                <a:t>02</a:t>
              </a:r>
              <a:endParaRPr kumimoji="0" lang="en-US" altLang="zh-CN" sz="2800" b="1" i="0" u="none" strike="noStrike" kern="1200" cap="none"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sym typeface="FZHei-B01S" panose="02010601030101010101" pitchFamily="2" charset="-122"/>
              </a:endParaRPr>
            </a:p>
          </p:txBody>
        </p:sp>
      </p:grpSp>
      <p:grpSp>
        <p:nvGrpSpPr>
          <p:cNvPr id="16" name="组合 15"/>
          <p:cNvGrpSpPr/>
          <p:nvPr/>
        </p:nvGrpSpPr>
        <p:grpSpPr>
          <a:xfrm rot="0">
            <a:off x="5531485" y="4127500"/>
            <a:ext cx="1043940" cy="994410"/>
            <a:chOff x="5210967" y="3647554"/>
            <a:chExt cx="1044094" cy="994375"/>
          </a:xfrm>
        </p:grpSpPr>
        <p:sp>
          <p:nvSpPr>
            <p:cNvPr id="18" name="五边形 59"/>
            <p:cNvSpPr/>
            <p:nvPr/>
          </p:nvSpPr>
          <p:spPr>
            <a:xfrm rot="10800000">
              <a:off x="5210967" y="3647554"/>
              <a:ext cx="1044094" cy="994375"/>
            </a:xfrm>
            <a:prstGeom prst="pentagon">
              <a:avLst/>
            </a:prstGeom>
            <a:solidFill>
              <a:srgbClr val="E459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charset="-122"/>
                <a:ea typeface="微软雅黑" panose="020B0503020204020204" charset="-122"/>
              </a:endParaRPr>
            </a:p>
          </p:txBody>
        </p:sp>
        <p:sp>
          <p:nvSpPr>
            <p:cNvPr id="19" name="矩形 18"/>
            <p:cNvSpPr/>
            <p:nvPr/>
          </p:nvSpPr>
          <p:spPr>
            <a:xfrm rot="16200000">
              <a:off x="5442561" y="3625812"/>
              <a:ext cx="615553" cy="895858"/>
            </a:xfrm>
            <a:prstGeom prst="rect">
              <a:avLst/>
            </a:prstGeom>
          </p:spPr>
          <p:txBody>
            <a:bodyPr vert="eaVert" wrap="square">
              <a:spAutoFit/>
            </a:bodyPr>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FZHei-B01S" panose="02010601030101010101" pitchFamily="2" charset="-122"/>
                </a:rPr>
                <a:t>03</a:t>
              </a:r>
              <a:endParaRPr kumimoji="0" lang="en-US" altLang="zh-CN" sz="2800" b="1" i="0" u="none" strike="noStrike" kern="1200" cap="none"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sym typeface="FZHei-B01S" panose="02010601030101010101" pitchFamily="2" charset="-122"/>
              </a:endParaRPr>
            </a:p>
          </p:txBody>
        </p:sp>
      </p:grpSp>
      <p:grpSp>
        <p:nvGrpSpPr>
          <p:cNvPr id="20" name="组合 19"/>
          <p:cNvGrpSpPr/>
          <p:nvPr/>
        </p:nvGrpSpPr>
        <p:grpSpPr>
          <a:xfrm rot="0">
            <a:off x="7392035" y="3340735"/>
            <a:ext cx="1043940" cy="994410"/>
            <a:chOff x="7071287" y="2860638"/>
            <a:chExt cx="1044094" cy="994375"/>
          </a:xfrm>
        </p:grpSpPr>
        <p:sp>
          <p:nvSpPr>
            <p:cNvPr id="21" name="五边形 58"/>
            <p:cNvSpPr/>
            <p:nvPr/>
          </p:nvSpPr>
          <p:spPr>
            <a:xfrm>
              <a:off x="7071287" y="2860638"/>
              <a:ext cx="1044094" cy="994375"/>
            </a:xfrm>
            <a:prstGeom prst="pentagon">
              <a:avLst/>
            </a:prstGeom>
            <a:solidFill>
              <a:srgbClr val="3F40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charset="-122"/>
                <a:ea typeface="微软雅黑" panose="020B0503020204020204" charset="-122"/>
              </a:endParaRPr>
            </a:p>
          </p:txBody>
        </p:sp>
        <p:sp>
          <p:nvSpPr>
            <p:cNvPr id="22" name="矩形 21"/>
            <p:cNvSpPr/>
            <p:nvPr/>
          </p:nvSpPr>
          <p:spPr>
            <a:xfrm rot="16200000">
              <a:off x="7285156" y="2981071"/>
              <a:ext cx="615553" cy="895858"/>
            </a:xfrm>
            <a:prstGeom prst="rect">
              <a:avLst/>
            </a:prstGeom>
          </p:spPr>
          <p:txBody>
            <a:bodyPr vert="eaVert" wrap="square">
              <a:spAutoFit/>
            </a:bodyPr>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FZHei-B01S" panose="02010601030101010101" pitchFamily="2" charset="-122"/>
                </a:rPr>
                <a:t>04</a:t>
              </a:r>
              <a:endParaRPr kumimoji="0" lang="en-US" altLang="zh-CN" sz="2800" b="1" i="0" u="none" strike="noStrike" kern="1200" cap="none"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sym typeface="FZHei-B01S" panose="02010601030101010101" pitchFamily="2" charset="-122"/>
              </a:endParaRPr>
            </a:p>
          </p:txBody>
        </p:sp>
      </p:grpSp>
      <p:grpSp>
        <p:nvGrpSpPr>
          <p:cNvPr id="23" name="组合 22"/>
          <p:cNvGrpSpPr/>
          <p:nvPr/>
        </p:nvGrpSpPr>
        <p:grpSpPr>
          <a:xfrm rot="0">
            <a:off x="9276715" y="4143375"/>
            <a:ext cx="1043940" cy="994410"/>
            <a:chOff x="8955905" y="3663331"/>
            <a:chExt cx="1044094" cy="994375"/>
          </a:xfrm>
        </p:grpSpPr>
        <p:sp>
          <p:nvSpPr>
            <p:cNvPr id="24" name="五边形 64"/>
            <p:cNvSpPr/>
            <p:nvPr/>
          </p:nvSpPr>
          <p:spPr>
            <a:xfrm rot="10800000">
              <a:off x="8955905" y="3663331"/>
              <a:ext cx="1044094" cy="994375"/>
            </a:xfrm>
            <a:prstGeom prst="pentagon">
              <a:avLst/>
            </a:prstGeom>
            <a:solidFill>
              <a:srgbClr val="E459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charset="-122"/>
                <a:ea typeface="微软雅黑" panose="020B0503020204020204" charset="-122"/>
              </a:endParaRPr>
            </a:p>
          </p:txBody>
        </p:sp>
        <p:sp>
          <p:nvSpPr>
            <p:cNvPr id="25" name="矩形 24"/>
            <p:cNvSpPr/>
            <p:nvPr/>
          </p:nvSpPr>
          <p:spPr>
            <a:xfrm rot="16200000">
              <a:off x="9197940" y="3664111"/>
              <a:ext cx="615553" cy="895858"/>
            </a:xfrm>
            <a:prstGeom prst="rect">
              <a:avLst/>
            </a:prstGeom>
          </p:spPr>
          <p:txBody>
            <a:bodyPr vert="eaVert" wrap="square">
              <a:spAutoFit/>
            </a:bodyPr>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FZHei-B01S" panose="02010601030101010101" pitchFamily="2" charset="-122"/>
                </a:rPr>
                <a:t>05</a:t>
              </a:r>
              <a:endParaRPr kumimoji="0" lang="en-US" altLang="zh-CN" sz="2800" b="1" i="0" u="none" strike="noStrike" kern="1200" cap="none"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sym typeface="FZHei-B01S" panose="02010601030101010101"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edge">
                                      <p:cBhvr>
                                        <p:cTn id="10" dur="2000"/>
                                        <p:tgtEl>
                                          <p:spTgt spid="3"/>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500"/>
                                        <p:tgtEl>
                                          <p:spTgt spid="3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par>
                                <p:cTn id="39" presetID="10" presetClass="entr" presetSubtype="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par>
                                <p:cTn id="42" presetID="10" presetClass="entr" presetSubtype="0" fill="hold"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par>
                                <p:cTn id="45" presetID="10" presetClass="entr" presetSubtype="0" fill="hold"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3" grpId="0" bldLvl="0" animBg="1"/>
      <p:bldP spid="3" grpId="1" animBg="1"/>
      <p:bldP spid="31" grpId="0" animBg="1"/>
      <p:bldP spid="2" grpId="0" animBg="1"/>
      <p:bldP spid="4" grpId="0"/>
      <p:bldP spid="5" grpId="0"/>
      <p:bldP spid="6" grpId="0"/>
      <p:bldP spid="7" grpId="0"/>
      <p:bldP spid="8" grpId="0"/>
      <p:bldP spid="31" grpId="1" animBg="1"/>
      <p:bldP spid="2" grpId="1" animBg="1"/>
      <p:bldP spid="4" grpId="1"/>
      <p:bldP spid="5" grpId="1"/>
      <p:bldP spid="6" grpId="1"/>
      <p:bldP spid="7" grpId="1"/>
      <p:bldP spid="8"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 name="文本框 47"/>
          <p:cNvSpPr txBox="1"/>
          <p:nvPr/>
        </p:nvSpPr>
        <p:spPr>
          <a:xfrm>
            <a:off x="899160" y="424815"/>
            <a:ext cx="1808480" cy="583565"/>
          </a:xfrm>
          <a:prstGeom prst="rect">
            <a:avLst/>
          </a:prstGeom>
          <a:noFill/>
        </p:spPr>
        <p:txBody>
          <a:bodyPr wrap="none" rtlCol="0">
            <a:spAutoFit/>
          </a:bodyPr>
          <a:p>
            <a:pPr algn="l"/>
            <a:r>
              <a:rPr lang="zh-CN" altLang="en-US" sz="3200" b="1" dirty="0">
                <a:latin typeface="微软雅黑" panose="020B0503020204020204" charset="-122"/>
                <a:ea typeface="微软雅黑" panose="020B0503020204020204" charset="-122"/>
              </a:rPr>
              <a:t>知识链接</a:t>
            </a:r>
            <a:endParaRPr lang="zh-CN" altLang="en-US" sz="3200" b="1" dirty="0">
              <a:latin typeface="微软雅黑" panose="020B0503020204020204" charset="-122"/>
              <a:ea typeface="微软雅黑" panose="020B0503020204020204" charset="-122"/>
            </a:endParaRPr>
          </a:p>
        </p:txBody>
      </p:sp>
      <p:sp>
        <p:nvSpPr>
          <p:cNvPr id="3" name="空心弧 2"/>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sp>
        <p:nvSpPr>
          <p:cNvPr id="46" name="Subtitle 2"/>
          <p:cNvSpPr txBox="1"/>
          <p:nvPr/>
        </p:nvSpPr>
        <p:spPr>
          <a:xfrm>
            <a:off x="960755" y="1846580"/>
            <a:ext cx="10625455" cy="620395"/>
          </a:xfrm>
          <a:prstGeom prst="rect">
            <a:avLst/>
          </a:prstGeom>
        </p:spPr>
        <p:txBody>
          <a:bodyPr vert="horz" wrap="square" lIns="108745" tIns="54373" rIns="108745" bIns="54373" rtlCol="0">
            <a:spAutoFit/>
          </a:bodyPr>
          <a:lstStyle>
            <a:lvl1pPr marL="0" indent="0" algn="ctr" defTabSz="1087120" rtl="0" eaLnBrk="1" latinLnBrk="0" hangingPunct="1">
              <a:lnSpc>
                <a:spcPct val="120000"/>
              </a:lnSpc>
              <a:spcBef>
                <a:spcPct val="20000"/>
              </a:spcBef>
              <a:buFont typeface="Arial" panose="020B0604020202020204"/>
              <a:buNone/>
              <a:defRPr sz="2400" kern="1200">
                <a:solidFill>
                  <a:schemeClr val="tx2"/>
                </a:solidFill>
                <a:latin typeface="Open Sans Light" panose="020B0306030504020204"/>
                <a:ea typeface="+mn-ea"/>
                <a:cs typeface="Open Sans Light" panose="020B0306030504020204"/>
              </a:defRPr>
            </a:lvl1pPr>
            <a:lvl2pPr marL="108775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2pPr>
            <a:lvl3pPr marL="217551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3pPr>
            <a:lvl4pPr marL="326263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4pPr>
            <a:lvl5pPr marL="435038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5pPr>
            <a:lvl6pPr marL="543814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lvl="0" indent="355600" algn="l" defTabSz="913765" fontAlgn="auto">
              <a:lnSpc>
                <a:spcPts val="2000"/>
              </a:lnSpc>
              <a:spcBef>
                <a:spcPct val="0"/>
              </a:spcBef>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投保人逾期未能按汽车消费贷款合同规定的期限偿还欠款满一个月的视为保险责任事故发生。保险责任事故发生后 6 个月投保人不能履行规定的还款责任保险人负责偿还投保人的欠款。</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p:txBody>
      </p:sp>
      <p:sp>
        <p:nvSpPr>
          <p:cNvPr id="47" name="TextBox 36"/>
          <p:cNvSpPr txBox="1"/>
          <p:nvPr/>
        </p:nvSpPr>
        <p:spPr>
          <a:xfrm>
            <a:off x="1869440" y="1353185"/>
            <a:ext cx="2660650" cy="337185"/>
          </a:xfrm>
          <a:prstGeom prst="rect">
            <a:avLst/>
          </a:prstGeom>
          <a:solidFill>
            <a:schemeClr val="accent2">
              <a:lumMod val="20000"/>
              <a:lumOff val="80000"/>
            </a:schemeClr>
          </a:solidFill>
        </p:spPr>
        <p:txBody>
          <a:bodyPr wrap="square" rtlCol="0" anchor="ctr" anchorCtr="0">
            <a:spAutoFit/>
          </a:bodyPr>
          <a:lstStyle/>
          <a:p>
            <a:pPr algn="l" defTabSz="913765"/>
            <a:r>
              <a:rPr lang="zh-CN" altLang="en-US" sz="1600" b="1" dirty="0">
                <a:solidFill>
                  <a:srgbClr val="000000"/>
                </a:solidFill>
                <a:latin typeface="微软雅黑" panose="020B0503020204020204" charset="-122"/>
                <a:ea typeface="微软雅黑" panose="020B0503020204020204" charset="-122"/>
                <a:cs typeface="Montserrat Semi Bold" charset="0"/>
                <a:sym typeface="FZHei-B01S" panose="02010601030101010101" pitchFamily="2" charset="-122"/>
              </a:rPr>
              <a:t>保险责任</a:t>
            </a:r>
            <a:endParaRPr lang="zh-CN" altLang="en-US" sz="1600" b="1" dirty="0">
              <a:solidFill>
                <a:srgbClr val="000000"/>
              </a:solidFill>
              <a:latin typeface="微软雅黑" panose="020B0503020204020204" charset="-122"/>
              <a:ea typeface="微软雅黑" panose="020B0503020204020204" charset="-122"/>
              <a:cs typeface="Montserrat Semi Bold" charset="0"/>
              <a:sym typeface="FZHei-B01S" panose="02010601030101010101" pitchFamily="2" charset="-122"/>
            </a:endParaRPr>
          </a:p>
        </p:txBody>
      </p:sp>
      <p:sp>
        <p:nvSpPr>
          <p:cNvPr id="2" name="正五边形 1"/>
          <p:cNvSpPr/>
          <p:nvPr/>
        </p:nvSpPr>
        <p:spPr>
          <a:xfrm>
            <a:off x="1087755" y="1123315"/>
            <a:ext cx="781685" cy="658495"/>
          </a:xfrm>
          <a:prstGeom prst="pentagon">
            <a:avLst/>
          </a:prstGeom>
          <a:solidFill>
            <a:srgbClr val="3F40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charset="-122"/>
                <a:ea typeface="微软雅黑" panose="020B0503020204020204" charset="-122"/>
              </a:rPr>
              <a:t>01</a:t>
            </a:r>
            <a:endParaRPr lang="en-US" altLang="zh-CN" dirty="0">
              <a:latin typeface="微软雅黑" panose="020B0503020204020204" charset="-122"/>
              <a:ea typeface="微软雅黑" panose="020B0503020204020204" charset="-122"/>
            </a:endParaRPr>
          </a:p>
        </p:txBody>
      </p:sp>
      <p:sp>
        <p:nvSpPr>
          <p:cNvPr id="4" name="Subtitle 2"/>
          <p:cNvSpPr txBox="1"/>
          <p:nvPr/>
        </p:nvSpPr>
        <p:spPr>
          <a:xfrm>
            <a:off x="960755" y="3161665"/>
            <a:ext cx="10624820" cy="1903095"/>
          </a:xfrm>
          <a:prstGeom prst="rect">
            <a:avLst/>
          </a:prstGeom>
        </p:spPr>
        <p:txBody>
          <a:bodyPr vert="horz" wrap="square" lIns="108745" tIns="54373" rIns="108745" bIns="54373" rtlCol="0">
            <a:spAutoFit/>
          </a:bodyPr>
          <a:lstStyle>
            <a:lvl1pPr marL="0" indent="0" algn="ctr" defTabSz="1087120" rtl="0" eaLnBrk="1" latinLnBrk="0" hangingPunct="1">
              <a:lnSpc>
                <a:spcPct val="120000"/>
              </a:lnSpc>
              <a:spcBef>
                <a:spcPct val="20000"/>
              </a:spcBef>
              <a:buFont typeface="Arial" panose="020B0604020202020204"/>
              <a:buNone/>
              <a:defRPr sz="2400" kern="1200">
                <a:solidFill>
                  <a:schemeClr val="tx2"/>
                </a:solidFill>
                <a:latin typeface="Open Sans Light" panose="020B0306030504020204"/>
                <a:ea typeface="+mn-ea"/>
                <a:cs typeface="Open Sans Light" panose="020B0306030504020204"/>
              </a:defRPr>
            </a:lvl1pPr>
            <a:lvl2pPr marL="108775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2pPr>
            <a:lvl3pPr marL="217551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3pPr>
            <a:lvl4pPr marL="326263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4pPr>
            <a:lvl5pPr marL="435038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5pPr>
            <a:lvl6pPr marL="543814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lvl="0" indent="355600" algn="l" defTabSz="913765" fontAlgn="auto">
              <a:lnSpc>
                <a:spcPts val="2000"/>
              </a:lnSpc>
              <a:spcBef>
                <a:spcPct val="0"/>
              </a:spcBef>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由于下列原因造成投保人不按期偿还欠款导致被保险人的贷款损失时保险人不负责赔偿：</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a:p>
            <a:pPr lvl="0" indent="355600" algn="l" defTabSz="913765" fontAlgn="auto">
              <a:lnSpc>
                <a:spcPts val="2000"/>
              </a:lnSpc>
              <a:spcBef>
                <a:spcPct val="0"/>
              </a:spcBef>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（1）战争、军事行动、暴动、政府征用、核爆炸、核辐射或放射性污染；</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a:p>
            <a:pPr lvl="0" indent="355600" algn="l" defTabSz="913765" fontAlgn="auto">
              <a:lnSpc>
                <a:spcPts val="2000"/>
              </a:lnSpc>
              <a:spcBef>
                <a:spcPct val="0"/>
              </a:spcBef>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（2）因投保人的违法行为、民事侵权行为或经济纠纷致使其车辆及其他财产被罚没、查封、扣押、抵债及车辆被转卖、转让；</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a:p>
            <a:pPr lvl="0" indent="355600" algn="l" defTabSz="913765" fontAlgn="auto">
              <a:lnSpc>
                <a:spcPts val="2000"/>
              </a:lnSpc>
              <a:spcBef>
                <a:spcPct val="0"/>
              </a:spcBef>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（3）因所购车辆的质量问题及车辆价格变动致投保人拒付或拖欠车款；</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a:p>
            <a:pPr lvl="0" indent="355600" algn="l" defTabSz="913765" fontAlgn="auto">
              <a:lnSpc>
                <a:spcPts val="2000"/>
              </a:lnSpc>
              <a:spcBef>
                <a:spcPct val="0"/>
              </a:spcBef>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（4）由于被保险人对投保人提供的材料审查不严或双方签订的汽车消费贷款合同及其附件内容进行修订而事先未征得保险人书面同意导致被保险人不能按期收回贷款的损失；</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a:p>
            <a:pPr lvl="0" indent="355600" algn="l" defTabSz="913765" fontAlgn="auto">
              <a:lnSpc>
                <a:spcPts val="2000"/>
              </a:lnSpc>
              <a:spcBef>
                <a:spcPct val="0"/>
              </a:spcBef>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（5）由于投保人不履行汽车消费贷款合同规定的还款保险期限和保险金额义务而致的罚息、违约金保险人不负责赔偿。</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p:txBody>
      </p:sp>
      <p:sp>
        <p:nvSpPr>
          <p:cNvPr id="5" name="TextBox 36"/>
          <p:cNvSpPr txBox="1"/>
          <p:nvPr/>
        </p:nvSpPr>
        <p:spPr>
          <a:xfrm>
            <a:off x="1869440" y="2778125"/>
            <a:ext cx="2660650" cy="337185"/>
          </a:xfrm>
          <a:prstGeom prst="rect">
            <a:avLst/>
          </a:prstGeom>
          <a:solidFill>
            <a:schemeClr val="accent2">
              <a:lumMod val="20000"/>
              <a:lumOff val="80000"/>
            </a:schemeClr>
          </a:solidFill>
        </p:spPr>
        <p:txBody>
          <a:bodyPr wrap="square" rtlCol="0" anchor="ctr" anchorCtr="0">
            <a:spAutoFit/>
          </a:bodyPr>
          <a:lstStyle/>
          <a:p>
            <a:pPr algn="l" defTabSz="913765"/>
            <a:r>
              <a:rPr lang="zh-CN" altLang="en-US" sz="1600" b="1" dirty="0">
                <a:solidFill>
                  <a:srgbClr val="000000"/>
                </a:solidFill>
                <a:latin typeface="微软雅黑" panose="020B0503020204020204" charset="-122"/>
                <a:ea typeface="微软雅黑" panose="020B0503020204020204" charset="-122"/>
                <a:cs typeface="Montserrat Semi Bold" charset="0"/>
                <a:sym typeface="FZHei-B01S" panose="02010601030101010101" pitchFamily="2" charset="-122"/>
              </a:rPr>
              <a:t>责任免除</a:t>
            </a:r>
            <a:endParaRPr lang="zh-CN" altLang="en-US" sz="1600" b="1" dirty="0">
              <a:solidFill>
                <a:srgbClr val="000000"/>
              </a:solidFill>
              <a:latin typeface="微软雅黑" panose="020B0503020204020204" charset="-122"/>
              <a:ea typeface="微软雅黑" panose="020B0503020204020204" charset="-122"/>
              <a:cs typeface="Montserrat Semi Bold" charset="0"/>
              <a:sym typeface="FZHei-B01S" panose="02010601030101010101" pitchFamily="2" charset="-122"/>
            </a:endParaRPr>
          </a:p>
        </p:txBody>
      </p:sp>
      <p:sp>
        <p:nvSpPr>
          <p:cNvPr id="8" name="正五边形 7"/>
          <p:cNvSpPr/>
          <p:nvPr/>
        </p:nvSpPr>
        <p:spPr>
          <a:xfrm>
            <a:off x="1087755" y="2456815"/>
            <a:ext cx="781685" cy="658495"/>
          </a:xfrm>
          <a:prstGeom prst="pentagon">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latin typeface="微软雅黑" panose="020B0503020204020204" charset="-122"/>
                <a:ea typeface="微软雅黑" panose="020B0503020204020204" charset="-122"/>
              </a:rPr>
              <a:t>02</a:t>
            </a:r>
            <a:endParaRPr lang="en-US" altLang="zh-CN" dirty="0">
              <a:latin typeface="微软雅黑" panose="020B0503020204020204" charset="-122"/>
              <a:ea typeface="微软雅黑" panose="020B0503020204020204" charset="-122"/>
            </a:endParaRPr>
          </a:p>
        </p:txBody>
      </p:sp>
      <p:sp>
        <p:nvSpPr>
          <p:cNvPr id="9" name="Subtitle 2"/>
          <p:cNvSpPr txBox="1"/>
          <p:nvPr/>
        </p:nvSpPr>
        <p:spPr>
          <a:xfrm>
            <a:off x="960755" y="5749925"/>
            <a:ext cx="10624185" cy="620395"/>
          </a:xfrm>
          <a:prstGeom prst="rect">
            <a:avLst/>
          </a:prstGeom>
        </p:spPr>
        <p:txBody>
          <a:bodyPr vert="horz" wrap="square" lIns="108745" tIns="54373" rIns="108745" bIns="54373" rtlCol="0">
            <a:spAutoFit/>
          </a:bodyPr>
          <a:lstStyle>
            <a:lvl1pPr marL="0" indent="0" algn="ctr" defTabSz="1087120" rtl="0" eaLnBrk="1" latinLnBrk="0" hangingPunct="1">
              <a:lnSpc>
                <a:spcPct val="120000"/>
              </a:lnSpc>
              <a:spcBef>
                <a:spcPct val="20000"/>
              </a:spcBef>
              <a:buFont typeface="Arial" panose="020B0604020202020204"/>
              <a:buNone/>
              <a:defRPr sz="2400" kern="1200">
                <a:solidFill>
                  <a:schemeClr val="tx2"/>
                </a:solidFill>
                <a:latin typeface="Open Sans Light" panose="020B0306030504020204"/>
                <a:ea typeface="+mn-ea"/>
                <a:cs typeface="Open Sans Light" panose="020B0306030504020204"/>
              </a:defRPr>
            </a:lvl1pPr>
            <a:lvl2pPr marL="108775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2pPr>
            <a:lvl3pPr marL="217551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3pPr>
            <a:lvl4pPr marL="326263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4pPr>
            <a:lvl5pPr marL="435038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5pPr>
            <a:lvl6pPr marL="543814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lvl="0" indent="355600" algn="l" defTabSz="913765" fontAlgn="auto">
              <a:lnSpc>
                <a:spcPts val="2000"/>
              </a:lnSpc>
              <a:spcBef>
                <a:spcPct val="0"/>
              </a:spcBef>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保险期限是从投保人获得贷款之日起至付清最后一笔贷款之日止但最长不得超过汽车消费贷款合同规定的最后还款日后的一个月。</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a:p>
            <a:pPr lvl="0" indent="355600" algn="l" defTabSz="913765" fontAlgn="auto">
              <a:lnSpc>
                <a:spcPts val="2000"/>
              </a:lnSpc>
              <a:spcBef>
                <a:spcPct val="0"/>
              </a:spcBef>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保险金额为投保人的贷款金额（不含利息、罚息及违约金）。</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p:txBody>
      </p:sp>
      <p:sp>
        <p:nvSpPr>
          <p:cNvPr id="11" name="TextBox 36"/>
          <p:cNvSpPr txBox="1"/>
          <p:nvPr/>
        </p:nvSpPr>
        <p:spPr>
          <a:xfrm>
            <a:off x="1869440" y="5321300"/>
            <a:ext cx="2660650" cy="337185"/>
          </a:xfrm>
          <a:prstGeom prst="rect">
            <a:avLst/>
          </a:prstGeom>
          <a:solidFill>
            <a:schemeClr val="accent2">
              <a:lumMod val="20000"/>
              <a:lumOff val="80000"/>
            </a:schemeClr>
          </a:solidFill>
        </p:spPr>
        <p:txBody>
          <a:bodyPr wrap="square" rtlCol="0" anchor="ctr" anchorCtr="0">
            <a:spAutoFit/>
          </a:bodyPr>
          <a:lstStyle/>
          <a:p>
            <a:pPr algn="l" defTabSz="913765"/>
            <a:r>
              <a:rPr lang="zh-CN" altLang="en-US" sz="1600" b="1" dirty="0">
                <a:solidFill>
                  <a:srgbClr val="000000"/>
                </a:solidFill>
                <a:latin typeface="微软雅黑" panose="020B0503020204020204" charset="-122"/>
                <a:ea typeface="微软雅黑" panose="020B0503020204020204" charset="-122"/>
                <a:cs typeface="Montserrat Semi Bold" charset="0"/>
                <a:sym typeface="FZHei-B01S" panose="02010601030101010101" pitchFamily="2" charset="-122"/>
              </a:rPr>
              <a:t>保险期限与保险金额</a:t>
            </a:r>
            <a:endParaRPr lang="zh-CN" altLang="en-US" sz="1600" b="1" dirty="0">
              <a:solidFill>
                <a:srgbClr val="000000"/>
              </a:solidFill>
              <a:latin typeface="微软雅黑" panose="020B0503020204020204" charset="-122"/>
              <a:ea typeface="微软雅黑" panose="020B0503020204020204" charset="-122"/>
              <a:cs typeface="Montserrat Semi Bold" charset="0"/>
              <a:sym typeface="FZHei-B01S" panose="02010601030101010101" pitchFamily="2" charset="-122"/>
            </a:endParaRPr>
          </a:p>
        </p:txBody>
      </p:sp>
      <p:sp>
        <p:nvSpPr>
          <p:cNvPr id="12" name="正五边形 11"/>
          <p:cNvSpPr/>
          <p:nvPr/>
        </p:nvSpPr>
        <p:spPr>
          <a:xfrm>
            <a:off x="1087755" y="5091430"/>
            <a:ext cx="781685" cy="658495"/>
          </a:xfrm>
          <a:prstGeom prst="pentagon">
            <a:avLst/>
          </a:prstGeom>
          <a:solidFill>
            <a:srgbClr val="3F40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charset="-122"/>
                <a:ea typeface="微软雅黑" panose="020B0503020204020204" charset="-122"/>
              </a:rPr>
              <a:t>03</a:t>
            </a:r>
            <a:endParaRPr lang="en-US" altLang="zh-CN"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edge">
                                      <p:cBhvr>
                                        <p:cTn id="10" dur="2000"/>
                                        <p:tgtEl>
                                          <p:spTgt spid="3"/>
                                        </p:tgtEl>
                                      </p:cBhvr>
                                    </p:animEffect>
                                  </p:childTnLst>
                                </p:cTn>
                              </p:par>
                            </p:childTnLst>
                          </p:cTn>
                        </p:par>
                        <p:par>
                          <p:cTn id="11" fill="hold">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checkerboard(across)">
                                      <p:cBhvr>
                                        <p:cTn id="14" dur="500"/>
                                        <p:tgtEl>
                                          <p:spTgt spid="46"/>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checkerboard(across)">
                                      <p:cBhvr>
                                        <p:cTn id="17" dur="500"/>
                                        <p:tgtEl>
                                          <p:spTgt spid="47"/>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checkerboard(across)">
                                      <p:cBhvr>
                                        <p:cTn id="20" dur="500"/>
                                        <p:tgtEl>
                                          <p:spTgt spid="2"/>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checkerboard(across)">
                                      <p:cBhvr>
                                        <p:cTn id="23" dur="500"/>
                                        <p:tgtEl>
                                          <p:spTgt spid="4"/>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checkerboard(across)">
                                      <p:cBhvr>
                                        <p:cTn id="26" dur="500"/>
                                        <p:tgtEl>
                                          <p:spTgt spid="5"/>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checkerboard(across)">
                                      <p:cBhvr>
                                        <p:cTn id="29" dur="500"/>
                                        <p:tgtEl>
                                          <p:spTgt spid="8"/>
                                        </p:tgtEl>
                                      </p:cBhvr>
                                    </p:animEffect>
                                  </p:childTnLst>
                                </p:cTn>
                              </p:par>
                              <p:par>
                                <p:cTn id="30" presetID="5" presetClass="entr" presetSubtype="1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checkerboard(across)">
                                      <p:cBhvr>
                                        <p:cTn id="32" dur="500"/>
                                        <p:tgtEl>
                                          <p:spTgt spid="9"/>
                                        </p:tgtEl>
                                      </p:cBhvr>
                                    </p:animEffect>
                                  </p:childTnLst>
                                </p:cTn>
                              </p:par>
                              <p:par>
                                <p:cTn id="33" presetID="5" presetClass="entr" presetSubtype="1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checkerboard(across)">
                                      <p:cBhvr>
                                        <p:cTn id="35" dur="500"/>
                                        <p:tgtEl>
                                          <p:spTgt spid="11"/>
                                        </p:tgtEl>
                                      </p:cBhvr>
                                    </p:animEffect>
                                  </p:childTnLst>
                                </p:cTn>
                              </p:par>
                              <p:par>
                                <p:cTn id="36" presetID="5" presetClass="entr" presetSubtype="1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checkerboard(across)">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3" grpId="0" bldLvl="0" animBg="1"/>
      <p:bldP spid="3" grpId="1" animBg="1"/>
      <p:bldP spid="46" grpId="0"/>
      <p:bldP spid="47" grpId="0" animBg="1"/>
      <p:bldP spid="2" grpId="0" animBg="1"/>
      <p:bldP spid="4" grpId="0"/>
      <p:bldP spid="5" grpId="0" animBg="1"/>
      <p:bldP spid="8" grpId="0" animBg="1"/>
      <p:bldP spid="9" grpId="0"/>
      <p:bldP spid="11" grpId="0" animBg="1"/>
      <p:bldP spid="12" grpId="0" animBg="1"/>
      <p:bldP spid="46" grpId="1"/>
      <p:bldP spid="47" grpId="1" animBg="1"/>
      <p:bldP spid="2" grpId="1" animBg="1"/>
      <p:bldP spid="4" grpId="1"/>
      <p:bldP spid="5" grpId="1" animBg="1"/>
      <p:bldP spid="8" grpId="1" animBg="1"/>
      <p:bldP spid="9" grpId="1"/>
      <p:bldP spid="11" grpId="1" animBg="1"/>
      <p:bldP spid="12"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 name="文本框 47"/>
          <p:cNvSpPr txBox="1"/>
          <p:nvPr/>
        </p:nvSpPr>
        <p:spPr>
          <a:xfrm>
            <a:off x="899160" y="424815"/>
            <a:ext cx="1808480" cy="583565"/>
          </a:xfrm>
          <a:prstGeom prst="rect">
            <a:avLst/>
          </a:prstGeom>
          <a:noFill/>
        </p:spPr>
        <p:txBody>
          <a:bodyPr wrap="none" rtlCol="0">
            <a:spAutoFit/>
          </a:bodyPr>
          <a:p>
            <a:pPr algn="l"/>
            <a:r>
              <a:rPr lang="zh-CN" altLang="en-US" sz="3200" b="1" dirty="0">
                <a:latin typeface="微软雅黑" panose="020B0503020204020204" charset="-122"/>
                <a:ea typeface="微软雅黑" panose="020B0503020204020204" charset="-122"/>
              </a:rPr>
              <a:t>知识链接</a:t>
            </a:r>
            <a:endParaRPr lang="zh-CN" altLang="en-US" sz="3200" b="1" dirty="0">
              <a:latin typeface="微软雅黑" panose="020B0503020204020204" charset="-122"/>
              <a:ea typeface="微软雅黑" panose="020B0503020204020204" charset="-122"/>
            </a:endParaRPr>
          </a:p>
        </p:txBody>
      </p:sp>
      <p:sp>
        <p:nvSpPr>
          <p:cNvPr id="3" name="空心弧 2"/>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sp>
        <p:nvSpPr>
          <p:cNvPr id="4" name="Subtitle 2"/>
          <p:cNvSpPr txBox="1"/>
          <p:nvPr/>
        </p:nvSpPr>
        <p:spPr>
          <a:xfrm>
            <a:off x="1219835" y="2037080"/>
            <a:ext cx="9752330" cy="1390015"/>
          </a:xfrm>
          <a:prstGeom prst="rect">
            <a:avLst/>
          </a:prstGeom>
        </p:spPr>
        <p:txBody>
          <a:bodyPr vert="horz" wrap="square" lIns="108745" tIns="54373" rIns="108745" bIns="54373" rtlCol="0">
            <a:spAutoFit/>
          </a:bodyPr>
          <a:lstStyle>
            <a:lvl1pPr marL="0" indent="0" algn="ctr" defTabSz="1087120" rtl="0" eaLnBrk="1" latinLnBrk="0" hangingPunct="1">
              <a:lnSpc>
                <a:spcPct val="120000"/>
              </a:lnSpc>
              <a:spcBef>
                <a:spcPct val="20000"/>
              </a:spcBef>
              <a:buFont typeface="Arial" panose="020B0604020202020204"/>
              <a:buNone/>
              <a:defRPr sz="2400" kern="1200">
                <a:solidFill>
                  <a:schemeClr val="tx2"/>
                </a:solidFill>
                <a:latin typeface="Open Sans Light" panose="020B0306030504020204"/>
                <a:ea typeface="+mn-ea"/>
                <a:cs typeface="Open Sans Light" panose="020B0306030504020204"/>
              </a:defRPr>
            </a:lvl1pPr>
            <a:lvl2pPr marL="108775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2pPr>
            <a:lvl3pPr marL="217551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3pPr>
            <a:lvl4pPr marL="326263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4pPr>
            <a:lvl5pPr marL="435038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5pPr>
            <a:lvl6pPr marL="543814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lvl="0" indent="355600" algn="l" defTabSz="913765" fontAlgn="auto">
              <a:lnSpc>
                <a:spcPts val="2000"/>
              </a:lnSpc>
              <a:spcBef>
                <a:spcPct val="0"/>
              </a:spcBef>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投保人必须在本合同生效前履行以下义务：</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a:p>
            <a:pPr lvl="0" indent="355600" algn="l" defTabSz="913765" fontAlgn="auto">
              <a:lnSpc>
                <a:spcPts val="2000"/>
              </a:lnSpc>
              <a:spcBef>
                <a:spcPct val="0"/>
              </a:spcBef>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（1）一次性缴清全部保费；</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a:p>
            <a:pPr lvl="0" indent="355600" algn="l" defTabSz="913765" fontAlgn="auto">
              <a:lnSpc>
                <a:spcPts val="2000"/>
              </a:lnSpc>
              <a:spcBef>
                <a:spcPct val="0"/>
              </a:spcBef>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（2）必须依法办理抵押物登记；</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a:p>
            <a:pPr lvl="0" indent="355600" algn="l" defTabSz="913765" fontAlgn="auto">
              <a:lnSpc>
                <a:spcPts val="2000"/>
              </a:lnSpc>
              <a:spcBef>
                <a:spcPct val="0"/>
              </a:spcBef>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（3）必须按中国人民银行《汽车消费贷款管理办法》的规定为抵押车辆办理车辆损失险、第三者责任险、盗抢险、自燃险等保险且保险期限至少比汽车消费贷款期限长 6 个月不得中断或中途退保。</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p:txBody>
      </p:sp>
      <p:sp>
        <p:nvSpPr>
          <p:cNvPr id="5" name="TextBox 36"/>
          <p:cNvSpPr txBox="1"/>
          <p:nvPr/>
        </p:nvSpPr>
        <p:spPr>
          <a:xfrm>
            <a:off x="1969135" y="1439545"/>
            <a:ext cx="2660650" cy="337185"/>
          </a:xfrm>
          <a:prstGeom prst="rect">
            <a:avLst/>
          </a:prstGeom>
          <a:solidFill>
            <a:schemeClr val="accent2">
              <a:lumMod val="20000"/>
              <a:lumOff val="80000"/>
            </a:schemeClr>
          </a:solidFill>
        </p:spPr>
        <p:txBody>
          <a:bodyPr wrap="square" rtlCol="0" anchor="ctr" anchorCtr="0">
            <a:spAutoFit/>
          </a:bodyPr>
          <a:lstStyle/>
          <a:p>
            <a:pPr algn="l" defTabSz="913765"/>
            <a:r>
              <a:rPr lang="zh-CN" altLang="en-US" sz="1600" b="1" dirty="0">
                <a:solidFill>
                  <a:srgbClr val="000000"/>
                </a:solidFill>
                <a:latin typeface="微软雅黑" panose="020B0503020204020204" charset="-122"/>
                <a:ea typeface="微软雅黑" panose="020B0503020204020204" charset="-122"/>
                <a:cs typeface="Montserrat Semi Bold" charset="0"/>
                <a:sym typeface="FZHei-B01S" panose="02010601030101010101" pitchFamily="2" charset="-122"/>
              </a:rPr>
              <a:t>投保人义务</a:t>
            </a:r>
            <a:endParaRPr lang="zh-CN" altLang="en-US" sz="1600" b="1" dirty="0">
              <a:solidFill>
                <a:srgbClr val="000000"/>
              </a:solidFill>
              <a:latin typeface="微软雅黑" panose="020B0503020204020204" charset="-122"/>
              <a:ea typeface="微软雅黑" panose="020B0503020204020204" charset="-122"/>
              <a:cs typeface="Montserrat Semi Bold" charset="0"/>
              <a:sym typeface="FZHei-B01S" panose="02010601030101010101" pitchFamily="2" charset="-122"/>
            </a:endParaRPr>
          </a:p>
        </p:txBody>
      </p:sp>
      <p:sp>
        <p:nvSpPr>
          <p:cNvPr id="8" name="正五边形 7"/>
          <p:cNvSpPr/>
          <p:nvPr/>
        </p:nvSpPr>
        <p:spPr>
          <a:xfrm>
            <a:off x="1187450" y="1278890"/>
            <a:ext cx="781685" cy="658495"/>
          </a:xfrm>
          <a:prstGeom prst="pentagon">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latin typeface="微软雅黑" panose="020B0503020204020204" charset="-122"/>
                <a:ea typeface="微软雅黑" panose="020B0503020204020204" charset="-122"/>
              </a:rPr>
              <a:t>04</a:t>
            </a:r>
            <a:endParaRPr lang="en-US" altLang="zh-CN" dirty="0">
              <a:latin typeface="微软雅黑" panose="020B0503020204020204" charset="-122"/>
              <a:ea typeface="微软雅黑" panose="020B0503020204020204" charset="-122"/>
            </a:endParaRPr>
          </a:p>
        </p:txBody>
      </p:sp>
      <p:sp>
        <p:nvSpPr>
          <p:cNvPr id="6" name="Subtitle 2"/>
          <p:cNvSpPr txBox="1"/>
          <p:nvPr/>
        </p:nvSpPr>
        <p:spPr>
          <a:xfrm>
            <a:off x="1219835" y="4231640"/>
            <a:ext cx="9752330" cy="2159635"/>
          </a:xfrm>
          <a:prstGeom prst="rect">
            <a:avLst/>
          </a:prstGeom>
        </p:spPr>
        <p:txBody>
          <a:bodyPr vert="horz" wrap="square" lIns="108745" tIns="54373" rIns="108745" bIns="54373" rtlCol="0">
            <a:spAutoFit/>
          </a:bodyPr>
          <a:lstStyle>
            <a:lvl1pPr marL="0" indent="0" algn="ctr" defTabSz="1087120" rtl="0" eaLnBrk="1" latinLnBrk="0" hangingPunct="1">
              <a:lnSpc>
                <a:spcPct val="120000"/>
              </a:lnSpc>
              <a:spcBef>
                <a:spcPct val="20000"/>
              </a:spcBef>
              <a:buFont typeface="Arial" panose="020B0604020202020204"/>
              <a:buNone/>
              <a:defRPr sz="2400" kern="1200">
                <a:solidFill>
                  <a:schemeClr val="tx2"/>
                </a:solidFill>
                <a:latin typeface="Open Sans Light" panose="020B0306030504020204"/>
                <a:ea typeface="+mn-ea"/>
                <a:cs typeface="Open Sans Light" panose="020B0306030504020204"/>
              </a:defRPr>
            </a:lvl1pPr>
            <a:lvl2pPr marL="108775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2pPr>
            <a:lvl3pPr marL="217551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3pPr>
            <a:lvl4pPr marL="326263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4pPr>
            <a:lvl5pPr marL="435038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5pPr>
            <a:lvl6pPr marL="543814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lvl="0" indent="355600" algn="l" defTabSz="913765" fontAlgn="auto">
              <a:lnSpc>
                <a:spcPts val="2000"/>
              </a:lnSpc>
              <a:spcBef>
                <a:spcPct val="0"/>
              </a:spcBef>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（1）被保险人发放汽车消费贷款对象必须为贷款购车的最终用户。</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a:p>
            <a:pPr lvl="0" indent="355600" algn="l" defTabSz="913765" fontAlgn="auto">
              <a:lnSpc>
                <a:spcPts val="2000"/>
              </a:lnSpc>
              <a:spcBef>
                <a:spcPct val="0"/>
              </a:spcBef>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2）被保险人应按中国人民银行《汽车消费贷款管理办法》严格审查投保人的资信情况在确认其资信良好的情况后方可同意向其贷款。资信审查时应向投保人收取以下证明文件并将其复印件提供给保险人，内容包括：个人的身份证及户籍证明原件、工作单位人事及工资证明或居委会出具的长期居住证明法人的营业执照、税务资信证明等。</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a:p>
            <a:pPr lvl="0" indent="355600" algn="l" defTabSz="913765" fontAlgn="auto">
              <a:lnSpc>
                <a:spcPts val="2000"/>
              </a:lnSpc>
              <a:spcBef>
                <a:spcPct val="0"/>
              </a:spcBef>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（3）被保险人应严格遵守国家法律、法规做好欠款的催收工作和催收记录。</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a:p>
            <a:pPr lvl="0" indent="355600" algn="l" defTabSz="913765" fontAlgn="auto">
              <a:lnSpc>
                <a:spcPts val="2000"/>
              </a:lnSpc>
              <a:spcBef>
                <a:spcPct val="0"/>
              </a:spcBef>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（4）被保险人与投保人所签订的汽车消费贷款合同内容如有变动须事先征得保险人的书面同意。</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a:p>
            <a:pPr lvl="0" indent="355600" algn="l" defTabSz="913765" fontAlgn="auto">
              <a:lnSpc>
                <a:spcPts val="2000"/>
              </a:lnSpc>
              <a:spcBef>
                <a:spcPct val="0"/>
              </a:spcBef>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（5）被保险人在获得保险赔偿的同时应将其有关追偿权益书面转让给保险人并协助保险人向投保人追偿欠款。</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a:p>
            <a:pPr lvl="0" indent="355600" algn="l" defTabSz="913765" fontAlgn="auto">
              <a:lnSpc>
                <a:spcPts val="2000"/>
              </a:lnSpc>
              <a:spcBef>
                <a:spcPct val="0"/>
              </a:spcBef>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（6）被保险人不履行以上各条规定的各项义务，保险人有权解除保险合同或不承担赔偿责任。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p:txBody>
      </p:sp>
      <p:sp>
        <p:nvSpPr>
          <p:cNvPr id="7" name="TextBox 36"/>
          <p:cNvSpPr txBox="1"/>
          <p:nvPr/>
        </p:nvSpPr>
        <p:spPr>
          <a:xfrm>
            <a:off x="2001520" y="3738245"/>
            <a:ext cx="2660650" cy="337185"/>
          </a:xfrm>
          <a:prstGeom prst="rect">
            <a:avLst/>
          </a:prstGeom>
          <a:solidFill>
            <a:schemeClr val="accent2">
              <a:lumMod val="20000"/>
              <a:lumOff val="80000"/>
            </a:schemeClr>
          </a:solidFill>
        </p:spPr>
        <p:txBody>
          <a:bodyPr wrap="square" rtlCol="0" anchor="ctr" anchorCtr="0">
            <a:spAutoFit/>
          </a:bodyPr>
          <a:lstStyle/>
          <a:p>
            <a:pPr algn="l" defTabSz="913765"/>
            <a:r>
              <a:rPr lang="zh-CN" altLang="en-US" sz="1600" b="1" dirty="0">
                <a:solidFill>
                  <a:srgbClr val="000000"/>
                </a:solidFill>
                <a:latin typeface="微软雅黑" panose="020B0503020204020204" charset="-122"/>
                <a:ea typeface="微软雅黑" panose="020B0503020204020204" charset="-122"/>
                <a:cs typeface="Montserrat Semi Bold" charset="0"/>
                <a:sym typeface="FZHei-B01S" panose="02010601030101010101" pitchFamily="2" charset="-122"/>
              </a:rPr>
              <a:t>被保险人义务</a:t>
            </a:r>
            <a:endParaRPr lang="zh-CN" altLang="en-US" sz="1600" b="1" dirty="0">
              <a:solidFill>
                <a:srgbClr val="000000"/>
              </a:solidFill>
              <a:latin typeface="微软雅黑" panose="020B0503020204020204" charset="-122"/>
              <a:ea typeface="微软雅黑" panose="020B0503020204020204" charset="-122"/>
              <a:cs typeface="Montserrat Semi Bold" charset="0"/>
              <a:sym typeface="FZHei-B01S" panose="02010601030101010101" pitchFamily="2" charset="-122"/>
            </a:endParaRPr>
          </a:p>
        </p:txBody>
      </p:sp>
      <p:sp>
        <p:nvSpPr>
          <p:cNvPr id="9" name="正五边形 8"/>
          <p:cNvSpPr/>
          <p:nvPr/>
        </p:nvSpPr>
        <p:spPr>
          <a:xfrm>
            <a:off x="1219835" y="3508375"/>
            <a:ext cx="781685" cy="658495"/>
          </a:xfrm>
          <a:prstGeom prst="pentagon">
            <a:avLst/>
          </a:prstGeom>
          <a:solidFill>
            <a:srgbClr val="3F40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charset="-122"/>
                <a:ea typeface="微软雅黑" panose="020B0503020204020204" charset="-122"/>
              </a:rPr>
              <a:t>05</a:t>
            </a:r>
            <a:endParaRPr lang="en-US" altLang="zh-CN"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edge">
                                      <p:cBhvr>
                                        <p:cTn id="10" dur="2000"/>
                                        <p:tgtEl>
                                          <p:spTgt spid="3"/>
                                        </p:tgtEl>
                                      </p:cBhvr>
                                    </p:animEffect>
                                  </p:childTnLst>
                                </p:cTn>
                              </p:par>
                            </p:childTnLst>
                          </p:cTn>
                        </p:par>
                        <p:par>
                          <p:cTn id="11" fill="hold">
                            <p:stCondLst>
                              <p:cond delay="2000"/>
                            </p:stCondLst>
                            <p:childTnLst>
                              <p:par>
                                <p:cTn id="12" presetID="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ppt_x"/>
                                          </p:val>
                                        </p:tav>
                                        <p:tav tm="100000">
                                          <p:val>
                                            <p:strVal val="#ppt_x"/>
                                          </p:val>
                                        </p:tav>
                                      </p:tavLst>
                                    </p:anim>
                                    <p:anim calcmode="lin" valueType="num">
                                      <p:cBhvr additive="base">
                                        <p:cTn id="3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3" grpId="0" bldLvl="0" animBg="1"/>
      <p:bldP spid="3" grpId="1" animBg="1"/>
      <p:bldP spid="4" grpId="0"/>
      <p:bldP spid="5" grpId="0" animBg="1"/>
      <p:bldP spid="8" grpId="0" animBg="1"/>
      <p:bldP spid="6" grpId="0"/>
      <p:bldP spid="7" grpId="0" animBg="1"/>
      <p:bldP spid="9" grpId="0" animBg="1"/>
      <p:bldP spid="4" grpId="1"/>
      <p:bldP spid="5" grpId="1" animBg="1"/>
      <p:bldP spid="8" grpId="1" animBg="1"/>
      <p:bldP spid="6" grpId="1"/>
      <p:bldP spid="7" grpId="1" animBg="1"/>
      <p:bldP spid="9"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152621" y="2"/>
            <a:ext cx="13975032" cy="6857998"/>
            <a:chOff x="-152621" y="2"/>
            <a:chExt cx="13975032" cy="6857998"/>
          </a:xfrm>
        </p:grpSpPr>
        <p:sp>
          <p:nvSpPr>
            <p:cNvPr id="39" name="任意多边形: 形状 38"/>
            <p:cNvSpPr/>
            <p:nvPr/>
          </p:nvSpPr>
          <p:spPr>
            <a:xfrm>
              <a:off x="161581" y="2"/>
              <a:ext cx="13660830" cy="6857998"/>
            </a:xfrm>
            <a:custGeom>
              <a:avLst/>
              <a:gdLst>
                <a:gd name="connsiteX0" fmla="*/ 188788 w 13660830"/>
                <a:gd name="connsiteY0" fmla="*/ 0 h 6857998"/>
                <a:gd name="connsiteX1" fmla="*/ 1034702 w 13660830"/>
                <a:gd name="connsiteY1" fmla="*/ 0 h 6857998"/>
                <a:gd name="connsiteX2" fmla="*/ 1059499 w 13660830"/>
                <a:gd name="connsiteY2" fmla="*/ 326093 h 6857998"/>
                <a:gd name="connsiteX3" fmla="*/ 8016603 w 13660830"/>
                <a:gd name="connsiteY3" fmla="*/ 6604287 h 6857998"/>
                <a:gd name="connsiteX4" fmla="*/ 13412904 w 13660830"/>
                <a:gd name="connsiteY4" fmla="*/ 4059410 h 6857998"/>
                <a:gd name="connsiteX5" fmla="*/ 13660830 w 13660830"/>
                <a:gd name="connsiteY5" fmla="*/ 3727862 h 6857998"/>
                <a:gd name="connsiteX6" fmla="*/ 13562073 w 13660830"/>
                <a:gd name="connsiteY6" fmla="*/ 4019730 h 6857998"/>
                <a:gd name="connsiteX7" fmla="*/ 11848382 w 13660830"/>
                <a:gd name="connsiteY7" fmla="*/ 6648359 h 6857998"/>
                <a:gd name="connsiteX8" fmla="*/ 11614239 w 13660830"/>
                <a:gd name="connsiteY8" fmla="*/ 6857998 h 6857998"/>
                <a:gd name="connsiteX9" fmla="*/ 2367636 w 13660830"/>
                <a:gd name="connsiteY9" fmla="*/ 6857998 h 6857998"/>
                <a:gd name="connsiteX10" fmla="*/ 2291133 w 13660830"/>
                <a:gd name="connsiteY10" fmla="*/ 6791730 h 6857998"/>
                <a:gd name="connsiteX11" fmla="*/ 0 w 13660830"/>
                <a:gd name="connsiteY11" fmla="*/ 1615229 h 6857998"/>
                <a:gd name="connsiteX12" fmla="*/ 179075 w 13660830"/>
                <a:gd name="connsiteY12" fmla="*/ 3590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60830" h="6857998">
                  <a:moveTo>
                    <a:pt x="188788" y="0"/>
                  </a:moveTo>
                  <a:lnTo>
                    <a:pt x="1034702" y="0"/>
                  </a:lnTo>
                  <a:lnTo>
                    <a:pt x="1059499" y="326093"/>
                  </a:lnTo>
                  <a:cubicBezTo>
                    <a:pt x="1417621" y="3852461"/>
                    <a:pt x="4395750" y="6604287"/>
                    <a:pt x="8016603" y="6604287"/>
                  </a:cubicBezTo>
                  <a:cubicBezTo>
                    <a:pt x="10189115" y="6604287"/>
                    <a:pt x="12130246" y="5613631"/>
                    <a:pt x="13412904" y="4059410"/>
                  </a:cubicBezTo>
                  <a:lnTo>
                    <a:pt x="13660830" y="3727862"/>
                  </a:lnTo>
                  <a:lnTo>
                    <a:pt x="13562073" y="4019730"/>
                  </a:lnTo>
                  <a:cubicBezTo>
                    <a:pt x="13194407" y="5023875"/>
                    <a:pt x="12603062" y="5920199"/>
                    <a:pt x="11848382" y="6648359"/>
                  </a:cubicBezTo>
                  <a:lnTo>
                    <a:pt x="11614239" y="6857998"/>
                  </a:lnTo>
                  <a:lnTo>
                    <a:pt x="2367636" y="6857998"/>
                  </a:lnTo>
                  <a:lnTo>
                    <a:pt x="2291133" y="6791730"/>
                  </a:lnTo>
                  <a:cubicBezTo>
                    <a:pt x="883642" y="5512477"/>
                    <a:pt x="0" y="3667046"/>
                    <a:pt x="0" y="1615229"/>
                  </a:cubicBezTo>
                  <a:cubicBezTo>
                    <a:pt x="0" y="1072102"/>
                    <a:pt x="61916" y="543435"/>
                    <a:pt x="179075" y="35903"/>
                  </a:cubicBez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34" name="任意多边形: 形状 33"/>
            <p:cNvSpPr/>
            <p:nvPr/>
          </p:nvSpPr>
          <p:spPr>
            <a:xfrm>
              <a:off x="4480" y="2"/>
              <a:ext cx="13660830" cy="6857998"/>
            </a:xfrm>
            <a:custGeom>
              <a:avLst/>
              <a:gdLst>
                <a:gd name="connsiteX0" fmla="*/ 188788 w 13660830"/>
                <a:gd name="connsiteY0" fmla="*/ 0 h 6857998"/>
                <a:gd name="connsiteX1" fmla="*/ 1034702 w 13660830"/>
                <a:gd name="connsiteY1" fmla="*/ 0 h 6857998"/>
                <a:gd name="connsiteX2" fmla="*/ 1059499 w 13660830"/>
                <a:gd name="connsiteY2" fmla="*/ 326093 h 6857998"/>
                <a:gd name="connsiteX3" fmla="*/ 8016603 w 13660830"/>
                <a:gd name="connsiteY3" fmla="*/ 6604287 h 6857998"/>
                <a:gd name="connsiteX4" fmla="*/ 13412904 w 13660830"/>
                <a:gd name="connsiteY4" fmla="*/ 4059410 h 6857998"/>
                <a:gd name="connsiteX5" fmla="*/ 13660830 w 13660830"/>
                <a:gd name="connsiteY5" fmla="*/ 3727862 h 6857998"/>
                <a:gd name="connsiteX6" fmla="*/ 13562073 w 13660830"/>
                <a:gd name="connsiteY6" fmla="*/ 4019730 h 6857998"/>
                <a:gd name="connsiteX7" fmla="*/ 11848382 w 13660830"/>
                <a:gd name="connsiteY7" fmla="*/ 6648359 h 6857998"/>
                <a:gd name="connsiteX8" fmla="*/ 11614239 w 13660830"/>
                <a:gd name="connsiteY8" fmla="*/ 6857998 h 6857998"/>
                <a:gd name="connsiteX9" fmla="*/ 2367636 w 13660830"/>
                <a:gd name="connsiteY9" fmla="*/ 6857998 h 6857998"/>
                <a:gd name="connsiteX10" fmla="*/ 2291133 w 13660830"/>
                <a:gd name="connsiteY10" fmla="*/ 6791730 h 6857998"/>
                <a:gd name="connsiteX11" fmla="*/ 0 w 13660830"/>
                <a:gd name="connsiteY11" fmla="*/ 1615229 h 6857998"/>
                <a:gd name="connsiteX12" fmla="*/ 179075 w 13660830"/>
                <a:gd name="connsiteY12" fmla="*/ 3590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60830" h="6857998">
                  <a:moveTo>
                    <a:pt x="188788" y="0"/>
                  </a:moveTo>
                  <a:lnTo>
                    <a:pt x="1034702" y="0"/>
                  </a:lnTo>
                  <a:lnTo>
                    <a:pt x="1059499" y="326093"/>
                  </a:lnTo>
                  <a:cubicBezTo>
                    <a:pt x="1417621" y="3852461"/>
                    <a:pt x="4395750" y="6604287"/>
                    <a:pt x="8016603" y="6604287"/>
                  </a:cubicBezTo>
                  <a:cubicBezTo>
                    <a:pt x="10189115" y="6604287"/>
                    <a:pt x="12130246" y="5613631"/>
                    <a:pt x="13412904" y="4059410"/>
                  </a:cubicBezTo>
                  <a:lnTo>
                    <a:pt x="13660830" y="3727862"/>
                  </a:lnTo>
                  <a:lnTo>
                    <a:pt x="13562073" y="4019730"/>
                  </a:lnTo>
                  <a:cubicBezTo>
                    <a:pt x="13194407" y="5023875"/>
                    <a:pt x="12603062" y="5920199"/>
                    <a:pt x="11848382" y="6648359"/>
                  </a:cubicBezTo>
                  <a:lnTo>
                    <a:pt x="11614239" y="6857998"/>
                  </a:lnTo>
                  <a:lnTo>
                    <a:pt x="2367636" y="6857998"/>
                  </a:lnTo>
                  <a:lnTo>
                    <a:pt x="2291133" y="6791730"/>
                  </a:lnTo>
                  <a:cubicBezTo>
                    <a:pt x="883642" y="5512477"/>
                    <a:pt x="0" y="3667046"/>
                    <a:pt x="0" y="1615229"/>
                  </a:cubicBezTo>
                  <a:cubicBezTo>
                    <a:pt x="0" y="1072102"/>
                    <a:pt x="61916" y="543435"/>
                    <a:pt x="179075" y="35903"/>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35" name="任意多边形: 形状 34"/>
            <p:cNvSpPr/>
            <p:nvPr/>
          </p:nvSpPr>
          <p:spPr>
            <a:xfrm>
              <a:off x="-152621" y="2"/>
              <a:ext cx="13660830" cy="6857998"/>
            </a:xfrm>
            <a:custGeom>
              <a:avLst/>
              <a:gdLst>
                <a:gd name="connsiteX0" fmla="*/ 13660830 w 13660830"/>
                <a:gd name="connsiteY0" fmla="*/ 3988372 h 6857998"/>
                <a:gd name="connsiteX1" fmla="*/ 13562073 w 13660830"/>
                <a:gd name="connsiteY1" fmla="*/ 4280240 h 6857998"/>
                <a:gd name="connsiteX2" fmla="*/ 12211831 w 13660830"/>
                <a:gd name="connsiteY2" fmla="*/ 6531055 h 6857998"/>
                <a:gd name="connsiteX3" fmla="*/ 11897318 w 13660830"/>
                <a:gd name="connsiteY3" fmla="*/ 6857998 h 6857998"/>
                <a:gd name="connsiteX4" fmla="*/ 8255666 w 13660830"/>
                <a:gd name="connsiteY4" fmla="*/ 6857998 h 6857998"/>
                <a:gd name="connsiteX5" fmla="*/ 8421134 w 13660830"/>
                <a:gd name="connsiteY5" fmla="*/ 6853292 h 6857998"/>
                <a:gd name="connsiteX6" fmla="*/ 13412904 w 13660830"/>
                <a:gd name="connsiteY6" fmla="*/ 4319920 h 6857998"/>
                <a:gd name="connsiteX7" fmla="*/ 259262 w 13660830"/>
                <a:gd name="connsiteY7" fmla="*/ 0 h 6857998"/>
                <a:gd name="connsiteX8" fmla="*/ 1026641 w 13660830"/>
                <a:gd name="connsiteY8" fmla="*/ 0 h 6857998"/>
                <a:gd name="connsiteX9" fmla="*/ 1032493 w 13660830"/>
                <a:gd name="connsiteY9" fmla="*/ 231457 h 6857998"/>
                <a:gd name="connsiteX10" fmla="*/ 7667910 w 13660830"/>
                <a:gd name="connsiteY10" fmla="*/ 6856255 h 6857998"/>
                <a:gd name="connsiteX11" fmla="*/ 7739054 w 13660830"/>
                <a:gd name="connsiteY11" fmla="*/ 6857998 h 6857998"/>
                <a:gd name="connsiteX12" fmla="*/ 2087399 w 13660830"/>
                <a:gd name="connsiteY12" fmla="*/ 6857998 h 6857998"/>
                <a:gd name="connsiteX13" fmla="*/ 2048264 w 13660830"/>
                <a:gd name="connsiteY13" fmla="*/ 6820686 h 6857998"/>
                <a:gd name="connsiteX14" fmla="*/ 0 w 13660830"/>
                <a:gd name="connsiteY14" fmla="*/ 1875740 h 6857998"/>
                <a:gd name="connsiteX15" fmla="*/ 179075 w 13660830"/>
                <a:gd name="connsiteY15" fmla="*/ 29641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660830" h="6857998">
                  <a:moveTo>
                    <a:pt x="13660830" y="3988372"/>
                  </a:moveTo>
                  <a:lnTo>
                    <a:pt x="13562073" y="4280240"/>
                  </a:lnTo>
                  <a:cubicBezTo>
                    <a:pt x="13255684" y="5117028"/>
                    <a:pt x="12793964" y="5878939"/>
                    <a:pt x="12211831" y="6531055"/>
                  </a:cubicBezTo>
                  <a:lnTo>
                    <a:pt x="11897318" y="6857998"/>
                  </a:lnTo>
                  <a:lnTo>
                    <a:pt x="8255666" y="6857998"/>
                  </a:lnTo>
                  <a:lnTo>
                    <a:pt x="8421134" y="6853292"/>
                  </a:lnTo>
                  <a:cubicBezTo>
                    <a:pt x="10429184" y="6738764"/>
                    <a:pt x="12210412" y="5777002"/>
                    <a:pt x="13412904" y="4319920"/>
                  </a:cubicBezTo>
                  <a:close/>
                  <a:moveTo>
                    <a:pt x="259262" y="0"/>
                  </a:moveTo>
                  <a:lnTo>
                    <a:pt x="1026641" y="0"/>
                  </a:lnTo>
                  <a:lnTo>
                    <a:pt x="1032493" y="231457"/>
                  </a:lnTo>
                  <a:cubicBezTo>
                    <a:pt x="1213940" y="3810990"/>
                    <a:pt x="4086902" y="6680412"/>
                    <a:pt x="7667910" y="6856255"/>
                  </a:cubicBezTo>
                  <a:lnTo>
                    <a:pt x="7739054" y="6857998"/>
                  </a:lnTo>
                  <a:lnTo>
                    <a:pt x="2087399" y="6857998"/>
                  </a:lnTo>
                  <a:lnTo>
                    <a:pt x="2048264" y="6820686"/>
                  </a:lnTo>
                  <a:cubicBezTo>
                    <a:pt x="782742" y="5555164"/>
                    <a:pt x="0" y="3806862"/>
                    <a:pt x="0" y="1875740"/>
                  </a:cubicBezTo>
                  <a:cubicBezTo>
                    <a:pt x="0" y="1332612"/>
                    <a:pt x="61917" y="803945"/>
                    <a:pt x="179075" y="29641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grpSp>
      <p:sp>
        <p:nvSpPr>
          <p:cNvPr id="40" name="文本框 39"/>
          <p:cNvSpPr txBox="1"/>
          <p:nvPr/>
        </p:nvSpPr>
        <p:spPr>
          <a:xfrm>
            <a:off x="6362262" y="2505895"/>
            <a:ext cx="5260800" cy="1106805"/>
          </a:xfrm>
          <a:prstGeom prst="rect">
            <a:avLst/>
          </a:prstGeom>
          <a:noFill/>
        </p:spPr>
        <p:txBody>
          <a:bodyPr wrap="square" rtlCol="0">
            <a:spAutoFit/>
          </a:bodyPr>
          <a:lstStyle/>
          <a:p>
            <a:r>
              <a:rPr lang="zh-CN" altLang="en-US" sz="6600" dirty="0">
                <a:latin typeface="思源宋体 CN Heavy" panose="02020900000000000000" pitchFamily="18" charset="-122"/>
                <a:ea typeface="思源宋体 CN Heavy" panose="02020900000000000000" pitchFamily="18" charset="-122"/>
                <a:sym typeface="+mn-ea"/>
              </a:rPr>
              <a:t>谢谢您的观看</a:t>
            </a:r>
            <a:endParaRPr lang="zh-CN" altLang="en-US" sz="6600" b="1" dirty="0">
              <a:latin typeface="方正粗黑宋简体" panose="02000000000000000000" charset="-122"/>
              <a:ea typeface="方正粗黑宋简体" panose="02000000000000000000" charset="-122"/>
            </a:endParaRPr>
          </a:p>
        </p:txBody>
      </p:sp>
      <p:sp>
        <p:nvSpPr>
          <p:cNvPr id="41" name="文本框 40"/>
          <p:cNvSpPr txBox="1"/>
          <p:nvPr/>
        </p:nvSpPr>
        <p:spPr>
          <a:xfrm>
            <a:off x="7615030" y="2106930"/>
            <a:ext cx="2755265" cy="398780"/>
          </a:xfrm>
          <a:prstGeom prst="rect">
            <a:avLst/>
          </a:prstGeom>
          <a:noFill/>
        </p:spPr>
        <p:txBody>
          <a:bodyPr wrap="square" rtlCol="0">
            <a:spAutoFit/>
          </a:bodyPr>
          <a:lstStyle/>
          <a:p>
            <a:pPr algn="r"/>
            <a:r>
              <a:rPr lang="en-US" altLang="zh-CN" sz="2000" spc="600" dirty="0">
                <a:solidFill>
                  <a:schemeClr val="accent2"/>
                </a:solidFill>
                <a:latin typeface="微软雅黑" panose="020B0503020204020204" charset="-122"/>
                <a:ea typeface="微软雅黑" panose="020B0503020204020204" charset="-122"/>
              </a:rPr>
              <a:t>Auto Finance</a:t>
            </a:r>
            <a:endParaRPr lang="en-US" altLang="zh-CN" sz="2000" spc="600" dirty="0">
              <a:solidFill>
                <a:schemeClr val="accent2"/>
              </a:solidFill>
              <a:latin typeface="微软雅黑" panose="020B0503020204020204" charset="-122"/>
              <a:ea typeface="微软雅黑" panose="020B0503020204020204" charset="-122"/>
            </a:endParaRPr>
          </a:p>
        </p:txBody>
      </p:sp>
      <p:sp>
        <p:nvSpPr>
          <p:cNvPr id="43" name="文本框 42"/>
          <p:cNvSpPr txBox="1"/>
          <p:nvPr/>
        </p:nvSpPr>
        <p:spPr>
          <a:xfrm>
            <a:off x="9977902" y="442058"/>
            <a:ext cx="1554480" cy="368300"/>
          </a:xfrm>
          <a:prstGeom prst="rect">
            <a:avLst/>
          </a:prstGeom>
          <a:noFill/>
        </p:spPr>
        <p:txBody>
          <a:bodyPr wrap="none" rtlCol="0">
            <a:spAutoFit/>
          </a:bodyPr>
          <a:lstStyle/>
          <a:p>
            <a:r>
              <a:rPr lang="zh-CN" altLang="en-US" dirty="0">
                <a:latin typeface="微软雅黑" panose="020B0503020204020204" charset="-122"/>
                <a:ea typeface="微软雅黑" panose="020B0503020204020204" charset="-122"/>
              </a:rPr>
              <a:t>汽车金融服务</a:t>
            </a:r>
            <a:endParaRPr lang="zh-CN" altLang="en-US" dirty="0">
              <a:latin typeface="微软雅黑" panose="020B0503020204020204" charset="-122"/>
              <a:ea typeface="微软雅黑" panose="020B0503020204020204" charset="-122"/>
            </a:endParaRPr>
          </a:p>
        </p:txBody>
      </p:sp>
      <p:sp>
        <p:nvSpPr>
          <p:cNvPr id="44" name="矩形: 圆角 43"/>
          <p:cNvSpPr/>
          <p:nvPr/>
        </p:nvSpPr>
        <p:spPr>
          <a:xfrm>
            <a:off x="6777990" y="4128770"/>
            <a:ext cx="4431030" cy="49149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思源黑体 CN Light" panose="020B0300000000000000" pitchFamily="34" charset="-122"/>
              <a:ea typeface="思源黑体 CN Light" panose="020B0300000000000000" pitchFamily="34" charset="-122"/>
            </a:endParaRPr>
          </a:p>
        </p:txBody>
      </p:sp>
      <p:sp>
        <p:nvSpPr>
          <p:cNvPr id="45" name="文本框 44"/>
          <p:cNvSpPr txBox="1"/>
          <p:nvPr/>
        </p:nvSpPr>
        <p:spPr>
          <a:xfrm>
            <a:off x="6869222" y="4175292"/>
            <a:ext cx="3738880" cy="398780"/>
          </a:xfrm>
          <a:prstGeom prst="rect">
            <a:avLst/>
          </a:prstGeom>
          <a:noFill/>
        </p:spPr>
        <p:txBody>
          <a:bodyPr wrap="none" rtlCol="0">
            <a:spAutoFit/>
          </a:bodyPr>
          <a:lstStyle/>
          <a:p>
            <a:r>
              <a:rPr lang="zh-CN" altLang="en-US" sz="2000" dirty="0">
                <a:solidFill>
                  <a:schemeClr val="bg1"/>
                </a:solidFill>
                <a:latin typeface="微软雅黑" panose="020B0503020204020204" charset="-122"/>
                <a:ea typeface="微软雅黑" panose="020B0503020204020204" charset="-122"/>
              </a:rPr>
              <a:t>模块四：汽车保险的购买与理赔</a:t>
            </a:r>
            <a:endParaRPr lang="zh-CN" altLang="en-US" sz="2000" dirty="0">
              <a:solidFill>
                <a:schemeClr val="bg1"/>
              </a:solidFill>
              <a:latin typeface="微软雅黑" panose="020B0503020204020204" charset="-122"/>
              <a:ea typeface="微软雅黑" panose="020B0503020204020204" charset="-122"/>
            </a:endParaRPr>
          </a:p>
        </p:txBody>
      </p:sp>
      <p:sp>
        <p:nvSpPr>
          <p:cNvPr id="5" name="椭圆 4"/>
          <p:cNvSpPr/>
          <p:nvPr/>
        </p:nvSpPr>
        <p:spPr>
          <a:xfrm>
            <a:off x="9627235" y="450850"/>
            <a:ext cx="350520" cy="3505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dirty="0">
              <a:latin typeface="思源黑体 CN Regular" panose="020B0500000000000000" pitchFamily="34" charset="-122"/>
              <a:ea typeface="思源黑体 CN Regular" panose="020B0500000000000000" pitchFamily="34" charset="-122"/>
            </a:endParaRPr>
          </a:p>
        </p:txBody>
      </p:sp>
      <p:pic>
        <p:nvPicPr>
          <p:cNvPr id="2" name="图片 1" descr="RA7IGZ95I0VWYH2E3R3)K(6"/>
          <p:cNvPicPr/>
          <p:nvPr/>
        </p:nvPicPr>
        <p:blipFill>
          <a:blip r:embed="rId1"/>
          <a:srcRect l="32830" t="-14" r="25806" b="14"/>
          <a:stretch>
            <a:fillRect/>
          </a:stretch>
        </p:blipFill>
        <p:spPr>
          <a:xfrm>
            <a:off x="1203960" y="1552575"/>
            <a:ext cx="4377600" cy="4377600"/>
          </a:xfrm>
          <a:prstGeom prst="ellipse">
            <a:avLst/>
          </a:prstGeom>
          <a:ln w="50800">
            <a:solidFill>
              <a:srgbClr val="C0000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down)">
                                      <p:cBhvr>
                                        <p:cTn id="7" dur="500"/>
                                        <p:tgtEl>
                                          <p:spTgt spid="4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wipe(down)">
                                      <p:cBhvr>
                                        <p:cTn id="10" dur="500"/>
                                        <p:tgtEl>
                                          <p:spTgt spid="4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down)">
                                      <p:cBhvr>
                                        <p:cTn id="13" dur="500"/>
                                        <p:tgtEl>
                                          <p:spTgt spid="4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down)">
                                      <p:cBhvr>
                                        <p:cTn id="16" dur="500"/>
                                        <p:tgtEl>
                                          <p:spTgt spid="40"/>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down)">
                                      <p:cBhvr>
                                        <p:cTn id="19" dur="500"/>
                                        <p:tgtEl>
                                          <p:spTgt spid="44"/>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wipe(down)">
                                      <p:cBhvr>
                                        <p:cTn id="22" dur="500"/>
                                        <p:tgtEl>
                                          <p:spTgt spid="45"/>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linds(horizont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3" grpId="0"/>
      <p:bldP spid="44" grpId="0" bldLvl="0" animBg="1"/>
      <p:bldP spid="45" grpId="0"/>
      <p:bldP spid="5" grpId="0" bldLvl="0" animBg="1"/>
      <p:bldP spid="5"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2428874" y="-90488"/>
            <a:ext cx="7334252" cy="733425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2" name="椭圆 1"/>
          <p:cNvSpPr/>
          <p:nvPr/>
        </p:nvSpPr>
        <p:spPr>
          <a:xfrm>
            <a:off x="3471862" y="952499"/>
            <a:ext cx="5248275" cy="52482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4785360" y="3292160"/>
            <a:ext cx="2621280" cy="829945"/>
          </a:xfrm>
          <a:prstGeom prst="rect">
            <a:avLst/>
          </a:prstGeom>
          <a:noFill/>
        </p:spPr>
        <p:txBody>
          <a:bodyPr wrap="none" rtlCol="0">
            <a:spAutoFit/>
          </a:bodyPr>
          <a:lstStyle/>
          <a:p>
            <a:r>
              <a:rPr lang="zh-CN" altLang="en-US" sz="4800" dirty="0">
                <a:solidFill>
                  <a:schemeClr val="bg1"/>
                </a:solidFill>
                <a:latin typeface="思源宋体 CN Medium" panose="02020500000000000000" pitchFamily="18" charset="-122"/>
                <a:ea typeface="思源宋体 CN Medium" panose="02020500000000000000" pitchFamily="18" charset="-122"/>
              </a:rPr>
              <a:t>学习目标</a:t>
            </a:r>
            <a:endParaRPr lang="zh-CN" altLang="en-US" sz="4800" dirty="0">
              <a:solidFill>
                <a:schemeClr val="bg1"/>
              </a:solidFill>
              <a:latin typeface="思源宋体 CN Medium" panose="02020500000000000000" pitchFamily="18" charset="-122"/>
              <a:ea typeface="思源宋体 CN Medium" panose="02020500000000000000" pitchFamily="18" charset="-122"/>
            </a:endParaRPr>
          </a:p>
        </p:txBody>
      </p:sp>
      <p:sp>
        <p:nvSpPr>
          <p:cNvPr id="5" name="文本框 4"/>
          <p:cNvSpPr txBox="1"/>
          <p:nvPr/>
        </p:nvSpPr>
        <p:spPr>
          <a:xfrm>
            <a:off x="4821238" y="4259185"/>
            <a:ext cx="2549525" cy="306705"/>
          </a:xfrm>
          <a:prstGeom prst="rect">
            <a:avLst/>
          </a:prstGeom>
          <a:noFill/>
        </p:spPr>
        <p:txBody>
          <a:bodyPr wrap="none" rtlCol="0">
            <a:spAutoFit/>
          </a:bodyPr>
          <a:lstStyle/>
          <a:p>
            <a:pPr algn="ctr"/>
            <a:r>
              <a:rPr lang="en-US" altLang="zh-CN" sz="1400" spc="300" dirty="0">
                <a:solidFill>
                  <a:schemeClr val="bg1"/>
                </a:solidFill>
                <a:latin typeface="方正粗黑宋简体" panose="02000000000000000000" charset="-122"/>
                <a:ea typeface="方正粗黑宋简体" panose="02000000000000000000" charset="-122"/>
                <a:sym typeface="+mn-ea"/>
              </a:rPr>
              <a:t>LEARNING TARGET</a:t>
            </a:r>
            <a:endParaRPr lang="en-US" altLang="zh-CN" sz="1400" spc="300" dirty="0">
              <a:solidFill>
                <a:schemeClr val="bg1"/>
              </a:solidFill>
              <a:latin typeface="方正粗黑宋简体" panose="02000000000000000000" charset="-122"/>
              <a:ea typeface="方正粗黑宋简体" panose="02000000000000000000" charset="-122"/>
              <a:sym typeface="+mn-ea"/>
            </a:endParaRPr>
          </a:p>
        </p:txBody>
      </p:sp>
      <p:sp>
        <p:nvSpPr>
          <p:cNvPr id="6" name="文本框 5"/>
          <p:cNvSpPr txBox="1"/>
          <p:nvPr/>
        </p:nvSpPr>
        <p:spPr>
          <a:xfrm>
            <a:off x="4162104" y="2108203"/>
            <a:ext cx="3867790" cy="1200329"/>
          </a:xfrm>
          <a:prstGeom prst="rect">
            <a:avLst/>
          </a:prstGeom>
          <a:noFill/>
        </p:spPr>
        <p:txBody>
          <a:bodyPr wrap="none" rtlCol="0">
            <a:spAutoFit/>
          </a:bodyPr>
          <a:lstStyle/>
          <a:p>
            <a:r>
              <a:rPr lang="en-US" altLang="zh-CN" sz="7200" dirty="0">
                <a:solidFill>
                  <a:schemeClr val="bg1"/>
                </a:solidFill>
                <a:latin typeface="思源宋体 CN Medium" panose="02020500000000000000" pitchFamily="18" charset="-122"/>
                <a:ea typeface="思源宋体 CN Medium" panose="02020500000000000000" pitchFamily="18" charset="-122"/>
              </a:rPr>
              <a:t>PART 01</a:t>
            </a:r>
            <a:endParaRPr lang="zh-CN" altLang="en-US" sz="7200" dirty="0">
              <a:solidFill>
                <a:schemeClr val="bg1"/>
              </a:solidFill>
              <a:latin typeface="思源宋体 CN Medium" panose="02020500000000000000" pitchFamily="18" charset="-122"/>
              <a:ea typeface="思源宋体 CN Medium" panose="02020500000000000000" pitchFamily="18" charset="-122"/>
            </a:endParaRPr>
          </a:p>
        </p:txBody>
      </p:sp>
      <p:sp>
        <p:nvSpPr>
          <p:cNvPr id="7" name="任意多边形: 形状 6"/>
          <p:cNvSpPr/>
          <p:nvPr/>
        </p:nvSpPr>
        <p:spPr>
          <a:xfrm rot="5400000">
            <a:off x="-889416" y="4823240"/>
            <a:ext cx="2572152" cy="793321"/>
          </a:xfrm>
          <a:custGeom>
            <a:avLst/>
            <a:gdLst>
              <a:gd name="connsiteX0" fmla="*/ 2341703 w 4683406"/>
              <a:gd name="connsiteY0" fmla="*/ 0 h 1444488"/>
              <a:gd name="connsiteX1" fmla="*/ 4649122 w 4683406"/>
              <a:gd name="connsiteY1" fmla="*/ 1373319 h 1444488"/>
              <a:gd name="connsiteX2" fmla="*/ 4683406 w 4683406"/>
              <a:gd name="connsiteY2" fmla="*/ 1444488 h 1444488"/>
              <a:gd name="connsiteX3" fmla="*/ 0 w 4683406"/>
              <a:gd name="connsiteY3" fmla="*/ 1444488 h 1444488"/>
              <a:gd name="connsiteX4" fmla="*/ 34285 w 4683406"/>
              <a:gd name="connsiteY4" fmla="*/ 1373319 h 1444488"/>
              <a:gd name="connsiteX5" fmla="*/ 2341703 w 4683406"/>
              <a:gd name="connsiteY5" fmla="*/ 0 h 144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83406" h="1444488">
                <a:moveTo>
                  <a:pt x="2341703" y="0"/>
                </a:moveTo>
                <a:cubicBezTo>
                  <a:pt x="3338077" y="0"/>
                  <a:pt x="4204752" y="555309"/>
                  <a:pt x="4649122" y="1373319"/>
                </a:cubicBezTo>
                <a:lnTo>
                  <a:pt x="4683406" y="1444488"/>
                </a:lnTo>
                <a:lnTo>
                  <a:pt x="0" y="1444488"/>
                </a:lnTo>
                <a:lnTo>
                  <a:pt x="34285" y="1373319"/>
                </a:lnTo>
                <a:cubicBezTo>
                  <a:pt x="478654" y="555309"/>
                  <a:pt x="1345329" y="0"/>
                  <a:pt x="234170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8" name="椭圆 7"/>
          <p:cNvSpPr/>
          <p:nvPr/>
        </p:nvSpPr>
        <p:spPr>
          <a:xfrm>
            <a:off x="10977562" y="462965"/>
            <a:ext cx="2428875" cy="2428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cxnSp>
        <p:nvCxnSpPr>
          <p:cNvPr id="10" name="直接连接符 9"/>
          <p:cNvCxnSpPr/>
          <p:nvPr/>
        </p:nvCxnSpPr>
        <p:spPr>
          <a:xfrm>
            <a:off x="5783047" y="1998971"/>
            <a:ext cx="6259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00"/>
                                        <p:tgtEl>
                                          <p:spTgt spid="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down)">
                                      <p:cBhvr>
                                        <p:cTn id="26" dur="500"/>
                                        <p:tgtEl>
                                          <p:spTgt spid="6"/>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down)">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 grpId="0" bldLvl="0" animBg="1"/>
      <p:bldP spid="4" grpId="0"/>
      <p:bldP spid="5" grpId="0"/>
      <p:bldP spid="6" grpId="0"/>
      <p:bldP spid="7" grpId="0" bldLvl="0" animBg="1"/>
      <p:bldP spid="8"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RA7IGZ95I0VWYH2E3R3)K(6"/>
          <p:cNvPicPr>
            <a:picLocks noChangeAspect="1"/>
          </p:cNvPicPr>
          <p:nvPr/>
        </p:nvPicPr>
        <p:blipFill>
          <a:blip r:embed="rId1"/>
          <a:srcRect l="32830" t="-14" r="25806" b="14"/>
          <a:stretch>
            <a:fillRect/>
          </a:stretch>
        </p:blipFill>
        <p:spPr>
          <a:xfrm>
            <a:off x="1723390" y="2284730"/>
            <a:ext cx="2433600" cy="2433600"/>
          </a:xfrm>
          <a:prstGeom prst="ellipse">
            <a:avLst/>
          </a:prstGeom>
          <a:ln w="50800">
            <a:noFill/>
          </a:ln>
        </p:spPr>
      </p:pic>
      <p:sp>
        <p:nvSpPr>
          <p:cNvPr id="5" name="空心弧 4"/>
          <p:cNvSpPr/>
          <p:nvPr/>
        </p:nvSpPr>
        <p:spPr>
          <a:xfrm rot="16200000">
            <a:off x="1101725" y="1636395"/>
            <a:ext cx="3730625" cy="3730625"/>
          </a:xfrm>
          <a:prstGeom prst="blockArc">
            <a:avLst>
              <a:gd name="adj1" fmla="val 10800000"/>
              <a:gd name="adj2" fmla="val 92758"/>
              <a:gd name="adj3" fmla="val 13722"/>
            </a:avLst>
          </a:prstGeom>
          <a:gradFill>
            <a:gsLst>
              <a:gs pos="54000">
                <a:srgbClr val="FFC880">
                  <a:alpha val="100000"/>
                </a:srgbClr>
              </a:gs>
              <a:gs pos="0">
                <a:srgbClr val="FF90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Light" panose="020B0300000000000000" pitchFamily="34" charset="-122"/>
              <a:ea typeface="思源黑体 CN Light" panose="020B0300000000000000" pitchFamily="34" charset="-122"/>
            </a:endParaRPr>
          </a:p>
        </p:txBody>
      </p:sp>
      <p:sp>
        <p:nvSpPr>
          <p:cNvPr id="6" name="椭圆 5"/>
          <p:cNvSpPr/>
          <p:nvPr/>
        </p:nvSpPr>
        <p:spPr>
          <a:xfrm>
            <a:off x="4173855" y="1883410"/>
            <a:ext cx="658495" cy="658495"/>
          </a:xfrm>
          <a:prstGeom prst="ellipse">
            <a:avLst/>
          </a:prstGeom>
          <a:solidFill>
            <a:schemeClr val="accent2"/>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7" name="椭圆 6"/>
          <p:cNvSpPr/>
          <p:nvPr/>
        </p:nvSpPr>
        <p:spPr>
          <a:xfrm>
            <a:off x="4492625" y="3172460"/>
            <a:ext cx="658495" cy="658495"/>
          </a:xfrm>
          <a:prstGeom prst="ellipse">
            <a:avLst/>
          </a:prstGeom>
          <a:solidFill>
            <a:schemeClr val="accent2"/>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8" name="椭圆 7"/>
          <p:cNvSpPr/>
          <p:nvPr/>
        </p:nvSpPr>
        <p:spPr>
          <a:xfrm>
            <a:off x="4173855" y="4461510"/>
            <a:ext cx="658495" cy="658495"/>
          </a:xfrm>
          <a:prstGeom prst="ellipse">
            <a:avLst/>
          </a:prstGeom>
          <a:solidFill>
            <a:schemeClr val="accent2"/>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793" name="矩形: 圆顶角 792"/>
          <p:cNvSpPr/>
          <p:nvPr/>
        </p:nvSpPr>
        <p:spPr>
          <a:xfrm rot="5400000" flipH="1">
            <a:off x="7454900" y="-584200"/>
            <a:ext cx="985520" cy="5593080"/>
          </a:xfrm>
          <a:prstGeom prst="round2SameRect">
            <a:avLst/>
          </a:prstGeom>
          <a:solidFill>
            <a:schemeClr val="bg1"/>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9" name="矩形: 圆顶角 792"/>
          <p:cNvSpPr/>
          <p:nvPr/>
        </p:nvSpPr>
        <p:spPr>
          <a:xfrm rot="5400000" flipH="1">
            <a:off x="7892415" y="705485"/>
            <a:ext cx="985520" cy="5593080"/>
          </a:xfrm>
          <a:prstGeom prst="round2SameRect">
            <a:avLst/>
          </a:prstGeom>
          <a:solidFill>
            <a:schemeClr val="bg1"/>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10" name="矩形: 圆顶角 792"/>
          <p:cNvSpPr/>
          <p:nvPr/>
        </p:nvSpPr>
        <p:spPr>
          <a:xfrm rot="5400000" flipH="1">
            <a:off x="7454900" y="1995170"/>
            <a:ext cx="985520" cy="5593080"/>
          </a:xfrm>
          <a:prstGeom prst="round2SameRect">
            <a:avLst/>
          </a:prstGeom>
          <a:solidFill>
            <a:schemeClr val="bg1"/>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学习目标</a:t>
            </a:r>
            <a:endParaRPr lang="zh-CN" altLang="en-US" sz="3200" b="1" dirty="0">
              <a:latin typeface="微软雅黑" panose="020B0503020204020204" charset="-122"/>
              <a:ea typeface="微软雅黑" panose="020B0503020204020204" charset="-122"/>
            </a:endParaRPr>
          </a:p>
        </p:txBody>
      </p:sp>
      <p:sp>
        <p:nvSpPr>
          <p:cNvPr id="11" name="空心弧 10"/>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Regular" panose="020B0500000000000000" pitchFamily="34" charset="-122"/>
              <a:ea typeface="思源黑体 CN Regular" panose="020B0500000000000000" pitchFamily="34" charset="-122"/>
            </a:endParaRPr>
          </a:p>
        </p:txBody>
      </p:sp>
      <p:sp>
        <p:nvSpPr>
          <p:cNvPr id="15" name="文本框 14"/>
          <p:cNvSpPr txBox="1"/>
          <p:nvPr/>
        </p:nvSpPr>
        <p:spPr>
          <a:xfrm>
            <a:off x="4214495" y="1951355"/>
            <a:ext cx="588623" cy="523220"/>
          </a:xfrm>
          <a:prstGeom prst="rect">
            <a:avLst/>
          </a:prstGeom>
          <a:noFill/>
        </p:spPr>
        <p:txBody>
          <a:bodyPr wrap="none" rtlCol="0">
            <a:spAutoFit/>
          </a:bodyPr>
          <a:lstStyle/>
          <a:p>
            <a:r>
              <a:rPr lang="en-US" altLang="zh-CN" sz="2800" b="1" i="1" dirty="0">
                <a:solidFill>
                  <a:schemeClr val="bg1"/>
                </a:solidFill>
                <a:latin typeface="思源黑体 CN Light" panose="020B0300000000000000" pitchFamily="34" charset="-122"/>
                <a:ea typeface="思源黑体 CN Light" panose="020B0300000000000000" pitchFamily="34" charset="-122"/>
              </a:rPr>
              <a:t>01</a:t>
            </a:r>
            <a:endParaRPr lang="en-US" altLang="zh-CN" sz="2800" b="1" i="1" dirty="0">
              <a:solidFill>
                <a:schemeClr val="bg1"/>
              </a:solidFill>
              <a:latin typeface="思源黑体 CN Light" panose="020B0300000000000000" pitchFamily="34" charset="-122"/>
              <a:ea typeface="思源黑体 CN Light" panose="020B0300000000000000" pitchFamily="34" charset="-122"/>
            </a:endParaRPr>
          </a:p>
        </p:txBody>
      </p:sp>
      <p:sp>
        <p:nvSpPr>
          <p:cNvPr id="16" name="文本框 15"/>
          <p:cNvSpPr txBox="1"/>
          <p:nvPr/>
        </p:nvSpPr>
        <p:spPr>
          <a:xfrm>
            <a:off x="4476115" y="3240405"/>
            <a:ext cx="588623" cy="523220"/>
          </a:xfrm>
          <a:prstGeom prst="rect">
            <a:avLst/>
          </a:prstGeom>
          <a:noFill/>
        </p:spPr>
        <p:txBody>
          <a:bodyPr wrap="none" rtlCol="0">
            <a:spAutoFit/>
          </a:bodyPr>
          <a:lstStyle/>
          <a:p>
            <a:r>
              <a:rPr lang="en-US" altLang="zh-CN" sz="2800" b="1" i="1" dirty="0">
                <a:solidFill>
                  <a:schemeClr val="bg1"/>
                </a:solidFill>
                <a:latin typeface="思源黑体 CN Light" panose="020B0300000000000000" pitchFamily="34" charset="-122"/>
                <a:ea typeface="思源黑体 CN Light" panose="020B0300000000000000" pitchFamily="34" charset="-122"/>
              </a:rPr>
              <a:t>02</a:t>
            </a:r>
            <a:endParaRPr lang="en-US" altLang="zh-CN" sz="2800" b="1" i="1" dirty="0">
              <a:solidFill>
                <a:schemeClr val="bg1"/>
              </a:solidFill>
              <a:latin typeface="思源黑体 CN Light" panose="020B0300000000000000" pitchFamily="34" charset="-122"/>
              <a:ea typeface="思源黑体 CN Light" panose="020B0300000000000000" pitchFamily="34" charset="-122"/>
            </a:endParaRPr>
          </a:p>
        </p:txBody>
      </p:sp>
      <p:sp>
        <p:nvSpPr>
          <p:cNvPr id="17" name="文本框 16"/>
          <p:cNvSpPr txBox="1"/>
          <p:nvPr/>
        </p:nvSpPr>
        <p:spPr>
          <a:xfrm>
            <a:off x="4156710" y="4538980"/>
            <a:ext cx="588623" cy="523220"/>
          </a:xfrm>
          <a:prstGeom prst="rect">
            <a:avLst/>
          </a:prstGeom>
          <a:noFill/>
        </p:spPr>
        <p:txBody>
          <a:bodyPr wrap="none" rtlCol="0">
            <a:spAutoFit/>
          </a:bodyPr>
          <a:lstStyle/>
          <a:p>
            <a:r>
              <a:rPr lang="en-US" altLang="zh-CN" sz="2800" b="1" i="1" dirty="0">
                <a:solidFill>
                  <a:schemeClr val="bg1"/>
                </a:solidFill>
                <a:latin typeface="思源黑体 CN Light" panose="020B0300000000000000" pitchFamily="34" charset="-122"/>
                <a:ea typeface="思源黑体 CN Light" panose="020B0300000000000000" pitchFamily="34" charset="-122"/>
              </a:rPr>
              <a:t>03</a:t>
            </a:r>
            <a:endParaRPr lang="en-US" altLang="zh-CN" sz="2800" b="1" i="1" dirty="0">
              <a:solidFill>
                <a:schemeClr val="bg1"/>
              </a:solidFill>
              <a:latin typeface="思源黑体 CN Light" panose="020B0300000000000000" pitchFamily="34" charset="-122"/>
              <a:ea typeface="思源黑体 CN Light" panose="020B0300000000000000" pitchFamily="34" charset="-122"/>
            </a:endParaRPr>
          </a:p>
        </p:txBody>
      </p:sp>
      <p:sp>
        <p:nvSpPr>
          <p:cNvPr id="32" name="文本框 31"/>
          <p:cNvSpPr txBox="1"/>
          <p:nvPr/>
        </p:nvSpPr>
        <p:spPr>
          <a:xfrm>
            <a:off x="5337810" y="2059940"/>
            <a:ext cx="5220335" cy="306705"/>
          </a:xfrm>
          <a:prstGeom prst="rect">
            <a:avLst/>
          </a:prstGeom>
          <a:solidFill>
            <a:srgbClr val="000000">
              <a:alpha val="0"/>
            </a:srgbClr>
          </a:solidFill>
        </p:spPr>
        <p:txBody>
          <a:bodyPr wrap="square" rtlCol="0" anchor="t">
            <a:spAutoFit/>
          </a:bodyPr>
          <a:lstStyle/>
          <a:p>
            <a:pPr algn="l"/>
            <a:r>
              <a:rPr sz="1400" dirty="0">
                <a:latin typeface="微软雅黑" panose="020B0503020204020204" charset="-122"/>
                <a:ea typeface="微软雅黑" panose="020B0503020204020204" charset="-122"/>
              </a:rPr>
              <a:t>能理解汽车消费贷款保证保险的概念</a:t>
            </a:r>
            <a:endParaRPr sz="1400" dirty="0">
              <a:latin typeface="微软雅黑" panose="020B0503020204020204" charset="-122"/>
              <a:ea typeface="微软雅黑" panose="020B0503020204020204" charset="-122"/>
            </a:endParaRPr>
          </a:p>
        </p:txBody>
      </p:sp>
      <p:sp>
        <p:nvSpPr>
          <p:cNvPr id="13" name="文本框 12"/>
          <p:cNvSpPr txBox="1"/>
          <p:nvPr/>
        </p:nvSpPr>
        <p:spPr>
          <a:xfrm>
            <a:off x="5775325" y="3348990"/>
            <a:ext cx="5220335" cy="306705"/>
          </a:xfrm>
          <a:prstGeom prst="rect">
            <a:avLst/>
          </a:prstGeom>
          <a:solidFill>
            <a:srgbClr val="000000">
              <a:alpha val="0"/>
            </a:srgbClr>
          </a:solidFill>
        </p:spPr>
        <p:txBody>
          <a:bodyPr wrap="square" rtlCol="0" anchor="t">
            <a:spAutoFit/>
          </a:bodyPr>
          <a:lstStyle/>
          <a:p>
            <a:pPr algn="l"/>
            <a:r>
              <a:rPr sz="1400" dirty="0">
                <a:latin typeface="微软雅黑" panose="020B0503020204020204" charset="-122"/>
                <a:ea typeface="微软雅黑" panose="020B0503020204020204" charset="-122"/>
              </a:rPr>
              <a:t>能概括汽车消费贷款保证保险的业务程序</a:t>
            </a:r>
            <a:endParaRPr sz="1400" dirty="0">
              <a:latin typeface="微软雅黑" panose="020B0503020204020204" charset="-122"/>
              <a:ea typeface="微软雅黑" panose="020B0503020204020204" charset="-122"/>
            </a:endParaRPr>
          </a:p>
        </p:txBody>
      </p:sp>
      <p:sp>
        <p:nvSpPr>
          <p:cNvPr id="14" name="文本框 13"/>
          <p:cNvSpPr txBox="1"/>
          <p:nvPr/>
        </p:nvSpPr>
        <p:spPr>
          <a:xfrm>
            <a:off x="5337810" y="4637405"/>
            <a:ext cx="5220335" cy="306705"/>
          </a:xfrm>
          <a:prstGeom prst="rect">
            <a:avLst/>
          </a:prstGeom>
          <a:solidFill>
            <a:srgbClr val="000000">
              <a:alpha val="0"/>
            </a:srgbClr>
          </a:solidFill>
        </p:spPr>
        <p:txBody>
          <a:bodyPr wrap="square" rtlCol="0" anchor="t">
            <a:spAutoFit/>
          </a:bodyPr>
          <a:lstStyle/>
          <a:p>
            <a:pPr algn="l"/>
            <a:r>
              <a:rPr sz="1400" dirty="0">
                <a:latin typeface="微软雅黑" panose="020B0503020204020204" charset="-122"/>
                <a:ea typeface="微软雅黑" panose="020B0503020204020204" charset="-122"/>
              </a:rPr>
              <a:t>能了解当前中国汽车消费信贷及保证保险业务发展的走向</a:t>
            </a:r>
            <a:endParaRPr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checkerboard(across)">
                                      <p:cBhvr>
                                        <p:cTn id="7" dur="500"/>
                                        <p:tgtEl>
                                          <p:spTgt spid="48"/>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checkerboard(across)">
                                      <p:cBhvr>
                                        <p:cTn id="10" dur="500"/>
                                        <p:tgtEl>
                                          <p:spTgt spid="11"/>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childTnLst>
                          </p:cTn>
                        </p:par>
                        <p:par>
                          <p:cTn id="14" fill="hold">
                            <p:stCondLst>
                              <p:cond delay="500"/>
                            </p:stCondLst>
                            <p:childTnLst>
                              <p:par>
                                <p:cTn id="15" presetID="3" presetClass="entr" presetSubtype="1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793"/>
                                        </p:tgtEl>
                                        <p:attrNameLst>
                                          <p:attrName>style.visibility</p:attrName>
                                        </p:attrNameLst>
                                      </p:cBhvr>
                                      <p:to>
                                        <p:strVal val="visible"/>
                                      </p:to>
                                    </p:set>
                                    <p:animEffect transition="in" filter="blinds(horizontal)">
                                      <p:cBhvr>
                                        <p:cTn id="20" dur="500"/>
                                        <p:tgtEl>
                                          <p:spTgt spid="793"/>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blinds(horizontal)">
                                      <p:cBhvr>
                                        <p:cTn id="23" dur="500"/>
                                        <p:tgtEl>
                                          <p:spTgt spid="15"/>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blinds(horizontal)">
                                      <p:cBhvr>
                                        <p:cTn id="26" dur="500"/>
                                        <p:tgtEl>
                                          <p:spTgt spid="32"/>
                                        </p:tgtEl>
                                      </p:cBhvr>
                                    </p:animEffect>
                                  </p:childTnLst>
                                </p:cTn>
                              </p:par>
                            </p:childTnLst>
                          </p:cTn>
                        </p:par>
                        <p:par>
                          <p:cTn id="27" fill="hold">
                            <p:stCondLst>
                              <p:cond delay="1000"/>
                            </p:stCondLst>
                            <p:childTnLst>
                              <p:par>
                                <p:cTn id="28" presetID="3" presetClass="entr" presetSubtype="1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linds(horizontal)">
                                      <p:cBhvr>
                                        <p:cTn id="30" dur="500"/>
                                        <p:tgtEl>
                                          <p:spTgt spid="7"/>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blinds(horizontal)">
                                      <p:cBhvr>
                                        <p:cTn id="33" dur="500"/>
                                        <p:tgtEl>
                                          <p:spTgt spid="9"/>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blinds(horizontal)">
                                      <p:cBhvr>
                                        <p:cTn id="36" dur="500"/>
                                        <p:tgtEl>
                                          <p:spTgt spid="16"/>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blinds(horizontal)">
                                      <p:cBhvr>
                                        <p:cTn id="39" dur="500"/>
                                        <p:tgtEl>
                                          <p:spTgt spid="13"/>
                                        </p:tgtEl>
                                      </p:cBhvr>
                                    </p:animEffect>
                                  </p:childTnLst>
                                </p:cTn>
                              </p:par>
                            </p:childTnLst>
                          </p:cTn>
                        </p:par>
                        <p:par>
                          <p:cTn id="40" fill="hold">
                            <p:stCondLst>
                              <p:cond delay="1500"/>
                            </p:stCondLst>
                            <p:childTnLst>
                              <p:par>
                                <p:cTn id="41" presetID="5" presetClass="entr" presetSubtype="1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checkerboard(across)">
                                      <p:cBhvr>
                                        <p:cTn id="43" dur="500"/>
                                        <p:tgtEl>
                                          <p:spTgt spid="8"/>
                                        </p:tgtEl>
                                      </p:cBhvr>
                                    </p:animEffect>
                                  </p:childTnLst>
                                </p:cTn>
                              </p:par>
                              <p:par>
                                <p:cTn id="44" presetID="5" presetClass="entr" presetSubtype="1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checkerboard(across)">
                                      <p:cBhvr>
                                        <p:cTn id="46" dur="500"/>
                                        <p:tgtEl>
                                          <p:spTgt spid="10"/>
                                        </p:tgtEl>
                                      </p:cBhvr>
                                    </p:animEffect>
                                  </p:childTnLst>
                                </p:cTn>
                              </p:par>
                              <p:par>
                                <p:cTn id="47" presetID="5" presetClass="entr" presetSubtype="1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checkerboard(across)">
                                      <p:cBhvr>
                                        <p:cTn id="49" dur="500"/>
                                        <p:tgtEl>
                                          <p:spTgt spid="17"/>
                                        </p:tgtEl>
                                      </p:cBhvr>
                                    </p:animEffect>
                                  </p:childTnLst>
                                </p:cTn>
                              </p:par>
                              <p:par>
                                <p:cTn id="50" presetID="5" presetClass="entr" presetSubtype="10"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checkerboard(across)">
                                      <p:cBhvr>
                                        <p:cTn id="5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bldLvl="0" animBg="1"/>
      <p:bldP spid="6" grpId="1" animBg="1"/>
      <p:bldP spid="7" grpId="0" bldLvl="0" animBg="1"/>
      <p:bldP spid="7" grpId="1" animBg="1"/>
      <p:bldP spid="8" grpId="0" bldLvl="0" animBg="1"/>
      <p:bldP spid="8" grpId="1" animBg="1"/>
      <p:bldP spid="793" grpId="0" bldLvl="0" animBg="1"/>
      <p:bldP spid="793" grpId="1" animBg="1"/>
      <p:bldP spid="9" grpId="0" bldLvl="0" animBg="1"/>
      <p:bldP spid="9" grpId="1" animBg="1"/>
      <p:bldP spid="10" grpId="0" bldLvl="0" animBg="1"/>
      <p:bldP spid="10" grpId="1" animBg="1"/>
      <p:bldP spid="48" grpId="0"/>
      <p:bldP spid="48" grpId="1"/>
      <p:bldP spid="11" grpId="0" bldLvl="0" animBg="1"/>
      <p:bldP spid="11" grpId="1" animBg="1"/>
      <p:bldP spid="15" grpId="0"/>
      <p:bldP spid="15" grpId="1"/>
      <p:bldP spid="16" grpId="0"/>
      <p:bldP spid="16" grpId="1"/>
      <p:bldP spid="17" grpId="0"/>
      <p:bldP spid="17" grpId="1"/>
      <p:bldP spid="32" grpId="0" bldLvl="0" animBg="1"/>
      <p:bldP spid="32" grpId="1" animBg="1"/>
      <p:bldP spid="13" grpId="0" bldLvl="0" animBg="1"/>
      <p:bldP spid="13" grpId="1" animBg="1"/>
      <p:bldP spid="14" grpId="0" bldLvl="0" animBg="1"/>
      <p:bldP spid="14"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2428874" y="-90488"/>
            <a:ext cx="7334252" cy="733425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2" name="椭圆 1"/>
          <p:cNvSpPr/>
          <p:nvPr/>
        </p:nvSpPr>
        <p:spPr>
          <a:xfrm>
            <a:off x="3471862" y="952499"/>
            <a:ext cx="5248275" cy="52482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4784942" y="3308035"/>
            <a:ext cx="2621280" cy="829945"/>
          </a:xfrm>
          <a:prstGeom prst="rect">
            <a:avLst/>
          </a:prstGeom>
          <a:noFill/>
        </p:spPr>
        <p:txBody>
          <a:bodyPr wrap="none" rtlCol="0">
            <a:spAutoFit/>
          </a:bodyPr>
          <a:lstStyle/>
          <a:p>
            <a:r>
              <a:rPr lang="zh-CN" altLang="en-US" sz="4800" dirty="0">
                <a:solidFill>
                  <a:schemeClr val="bg1"/>
                </a:solidFill>
                <a:latin typeface="思源宋体 CN Medium" panose="02020500000000000000" pitchFamily="18" charset="-122"/>
                <a:ea typeface="思源宋体 CN Medium" panose="02020500000000000000" pitchFamily="18" charset="-122"/>
              </a:rPr>
              <a:t>学习准备</a:t>
            </a:r>
            <a:endParaRPr lang="zh-CN" altLang="en-US" sz="4800" dirty="0">
              <a:solidFill>
                <a:schemeClr val="bg1"/>
              </a:solidFill>
              <a:latin typeface="思源宋体 CN Medium" panose="02020500000000000000" pitchFamily="18" charset="-122"/>
              <a:ea typeface="思源宋体 CN Medium" panose="02020500000000000000" pitchFamily="18" charset="-122"/>
            </a:endParaRPr>
          </a:p>
        </p:txBody>
      </p:sp>
      <p:sp>
        <p:nvSpPr>
          <p:cNvPr id="5" name="文本框 4"/>
          <p:cNvSpPr txBox="1"/>
          <p:nvPr/>
        </p:nvSpPr>
        <p:spPr>
          <a:xfrm>
            <a:off x="4784625" y="4244580"/>
            <a:ext cx="2827655" cy="306705"/>
          </a:xfrm>
          <a:prstGeom prst="rect">
            <a:avLst/>
          </a:prstGeom>
          <a:noFill/>
        </p:spPr>
        <p:txBody>
          <a:bodyPr wrap="none" rtlCol="0">
            <a:spAutoFit/>
          </a:bodyPr>
          <a:lstStyle/>
          <a:p>
            <a:pPr algn="l"/>
            <a:r>
              <a:rPr lang="en-US" altLang="zh-CN" sz="1400" spc="300" dirty="0">
                <a:solidFill>
                  <a:schemeClr val="bg1"/>
                </a:solidFill>
                <a:latin typeface="方正粗黑宋简体" panose="02000000000000000000" charset="-122"/>
                <a:ea typeface="方正粗黑宋简体" panose="02000000000000000000" charset="-122"/>
                <a:sym typeface="+mn-ea"/>
              </a:rPr>
              <a:t>STUDY PREPARATION</a:t>
            </a:r>
            <a:endParaRPr lang="en-US" altLang="zh-CN" sz="1400" spc="300" dirty="0">
              <a:solidFill>
                <a:schemeClr val="bg1"/>
              </a:solidFill>
              <a:latin typeface="方正粗黑宋简体" panose="02000000000000000000" charset="-122"/>
              <a:ea typeface="方正粗黑宋简体" panose="02000000000000000000" charset="-122"/>
              <a:sym typeface="+mn-ea"/>
            </a:endParaRPr>
          </a:p>
        </p:txBody>
      </p:sp>
      <p:sp>
        <p:nvSpPr>
          <p:cNvPr id="6" name="文本框 5"/>
          <p:cNvSpPr txBox="1"/>
          <p:nvPr/>
        </p:nvSpPr>
        <p:spPr>
          <a:xfrm>
            <a:off x="4162104" y="2108203"/>
            <a:ext cx="3831590" cy="1198880"/>
          </a:xfrm>
          <a:prstGeom prst="rect">
            <a:avLst/>
          </a:prstGeom>
          <a:noFill/>
        </p:spPr>
        <p:txBody>
          <a:bodyPr wrap="none" rtlCol="0">
            <a:spAutoFit/>
          </a:bodyPr>
          <a:lstStyle/>
          <a:p>
            <a:r>
              <a:rPr lang="en-US" altLang="zh-CN" sz="7200" dirty="0">
                <a:solidFill>
                  <a:schemeClr val="bg1"/>
                </a:solidFill>
                <a:latin typeface="思源宋体 CN Medium" panose="02020500000000000000" pitchFamily="18" charset="-122"/>
                <a:ea typeface="思源宋体 CN Medium" panose="02020500000000000000" pitchFamily="18" charset="-122"/>
              </a:rPr>
              <a:t>PART 02</a:t>
            </a:r>
            <a:endParaRPr lang="zh-CN" altLang="en-US" sz="7200" dirty="0">
              <a:solidFill>
                <a:schemeClr val="bg1"/>
              </a:solidFill>
              <a:latin typeface="思源宋体 CN Medium" panose="02020500000000000000" pitchFamily="18" charset="-122"/>
              <a:ea typeface="思源宋体 CN Medium" panose="02020500000000000000" pitchFamily="18" charset="-122"/>
            </a:endParaRPr>
          </a:p>
        </p:txBody>
      </p:sp>
      <p:sp>
        <p:nvSpPr>
          <p:cNvPr id="7" name="任意多边形: 形状 6"/>
          <p:cNvSpPr/>
          <p:nvPr/>
        </p:nvSpPr>
        <p:spPr>
          <a:xfrm rot="5400000">
            <a:off x="-889416" y="4823240"/>
            <a:ext cx="2572152" cy="793321"/>
          </a:xfrm>
          <a:custGeom>
            <a:avLst/>
            <a:gdLst>
              <a:gd name="connsiteX0" fmla="*/ 2341703 w 4683406"/>
              <a:gd name="connsiteY0" fmla="*/ 0 h 1444488"/>
              <a:gd name="connsiteX1" fmla="*/ 4649122 w 4683406"/>
              <a:gd name="connsiteY1" fmla="*/ 1373319 h 1444488"/>
              <a:gd name="connsiteX2" fmla="*/ 4683406 w 4683406"/>
              <a:gd name="connsiteY2" fmla="*/ 1444488 h 1444488"/>
              <a:gd name="connsiteX3" fmla="*/ 0 w 4683406"/>
              <a:gd name="connsiteY3" fmla="*/ 1444488 h 1444488"/>
              <a:gd name="connsiteX4" fmla="*/ 34285 w 4683406"/>
              <a:gd name="connsiteY4" fmla="*/ 1373319 h 1444488"/>
              <a:gd name="connsiteX5" fmla="*/ 2341703 w 4683406"/>
              <a:gd name="connsiteY5" fmla="*/ 0 h 144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83406" h="1444488">
                <a:moveTo>
                  <a:pt x="2341703" y="0"/>
                </a:moveTo>
                <a:cubicBezTo>
                  <a:pt x="3338077" y="0"/>
                  <a:pt x="4204752" y="555309"/>
                  <a:pt x="4649122" y="1373319"/>
                </a:cubicBezTo>
                <a:lnTo>
                  <a:pt x="4683406" y="1444488"/>
                </a:lnTo>
                <a:lnTo>
                  <a:pt x="0" y="1444488"/>
                </a:lnTo>
                <a:lnTo>
                  <a:pt x="34285" y="1373319"/>
                </a:lnTo>
                <a:cubicBezTo>
                  <a:pt x="478654" y="555309"/>
                  <a:pt x="1345329" y="0"/>
                  <a:pt x="234170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8" name="椭圆 7"/>
          <p:cNvSpPr/>
          <p:nvPr/>
        </p:nvSpPr>
        <p:spPr>
          <a:xfrm>
            <a:off x="10977562" y="462965"/>
            <a:ext cx="2428875" cy="2428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cxnSp>
        <p:nvCxnSpPr>
          <p:cNvPr id="10" name="直接连接符 9"/>
          <p:cNvCxnSpPr/>
          <p:nvPr/>
        </p:nvCxnSpPr>
        <p:spPr>
          <a:xfrm>
            <a:off x="5783047" y="1998971"/>
            <a:ext cx="6259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down)">
                                      <p:cBhvr>
                                        <p:cTn id="26" dur="500"/>
                                        <p:tgtEl>
                                          <p:spTgt spid="4"/>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down)">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 grpId="0" bldLvl="0" animBg="1"/>
      <p:bldP spid="4" grpId="0"/>
      <p:bldP spid="5" grpId="0"/>
      <p:bldP spid="6" grpId="0"/>
      <p:bldP spid="7" grpId="0" bldLvl="0" animBg="1"/>
      <p:bldP spid="8"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图片 99"/>
          <p:cNvPicPr/>
          <p:nvPr/>
        </p:nvPicPr>
        <p:blipFill>
          <a:blip r:embed="rId1"/>
          <a:srcRect t="10141" b="751"/>
          <a:stretch>
            <a:fillRect/>
          </a:stretch>
        </p:blipFill>
        <p:spPr>
          <a:xfrm>
            <a:off x="0" y="2303780"/>
            <a:ext cx="5080000" cy="3013075"/>
          </a:xfrm>
          <a:prstGeom prst="rect">
            <a:avLst/>
          </a:prstGeom>
          <a:noFill/>
          <a:ln w="9525">
            <a:noFill/>
          </a:ln>
        </p:spPr>
      </p:pic>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学习准备</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grpSp>
        <p:nvGrpSpPr>
          <p:cNvPr id="12" name="组合 11"/>
          <p:cNvGrpSpPr/>
          <p:nvPr/>
        </p:nvGrpSpPr>
        <p:grpSpPr>
          <a:xfrm rot="0">
            <a:off x="4036121" y="1066165"/>
            <a:ext cx="4119758" cy="491490"/>
            <a:chOff x="6111" y="1901"/>
            <a:chExt cx="5801" cy="774"/>
          </a:xfrm>
        </p:grpSpPr>
        <p:sp>
          <p:nvSpPr>
            <p:cNvPr id="44" name="矩形: 圆角 43"/>
            <p:cNvSpPr/>
            <p:nvPr/>
          </p:nvSpPr>
          <p:spPr>
            <a:xfrm>
              <a:off x="6111" y="1901"/>
              <a:ext cx="5801"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45" name="文本框 44"/>
            <p:cNvSpPr txBox="1"/>
            <p:nvPr/>
          </p:nvSpPr>
          <p:spPr>
            <a:xfrm>
              <a:off x="6268" y="1974"/>
              <a:ext cx="5488" cy="628"/>
            </a:xfrm>
            <a:prstGeom prst="rect">
              <a:avLst/>
            </a:prstGeom>
            <a:noFill/>
          </p:spPr>
          <p:txBody>
            <a:bodyPr wrap="square" rtlCol="0">
              <a:spAutoFit/>
            </a:bodyPr>
            <a:p>
              <a:pPr algn="ctr"/>
              <a:r>
                <a:rPr lang="zh-CN" altLang="en-US" sz="2000" b="1" dirty="0">
                  <a:solidFill>
                    <a:schemeClr val="bg1"/>
                  </a:solidFill>
                  <a:latin typeface="微软雅黑" panose="020B0503020204020204" charset="-122"/>
                  <a:ea typeface="微软雅黑" panose="020B0503020204020204" charset="-122"/>
                </a:rPr>
                <a:t>汽车消费贷款保证保险的概念</a:t>
              </a:r>
              <a:endParaRPr lang="zh-CN" altLang="en-US" sz="2000" b="1" dirty="0">
                <a:solidFill>
                  <a:schemeClr val="bg1"/>
                </a:solidFill>
                <a:latin typeface="微软雅黑" panose="020B0503020204020204" charset="-122"/>
                <a:ea typeface="微软雅黑" panose="020B0503020204020204" charset="-122"/>
              </a:endParaRPr>
            </a:p>
          </p:txBody>
        </p:sp>
      </p:grpSp>
      <p:sp>
        <p:nvSpPr>
          <p:cNvPr id="16" name="ïsliḓè"/>
          <p:cNvSpPr txBox="1"/>
          <p:nvPr/>
        </p:nvSpPr>
        <p:spPr>
          <a:xfrm>
            <a:off x="5396230" y="1788160"/>
            <a:ext cx="5897880" cy="4579620"/>
          </a:xfrm>
          <a:prstGeom prst="rect">
            <a:avLst/>
          </a:prstGeom>
          <a:noFill/>
        </p:spPr>
        <p:txBody>
          <a:bodyPr wrap="square" rtlCol="0">
            <a:spAutoFit/>
          </a:bodyPr>
          <a:p>
            <a:pPr indent="355600" fontAlgn="auto">
              <a:lnSpc>
                <a:spcPts val="2500"/>
              </a:lnSpc>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FZHei-B01S" panose="02010601030101010101" pitchFamily="2" charset="-122"/>
              </a:rPr>
              <a:t>汽车消费贷款保证保险是一种以借款合同所确定的贷款本息为标的，投保人（即义务人或借款人）根据被保险人（即权利人或提供汽车消费贷款的银行）的要求，请求保险人担保自己信用的一种保险。</a:t>
            </a:r>
            <a:r>
              <a:rPr lang="zh-CN" altLang="en-US" sz="1400"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FZHei-B01S" panose="02010601030101010101" pitchFamily="2" charset="-122"/>
              </a:rPr>
              <a:t>如果在规定的期限内（如 3 个月），因投保人未按借款合同半期履行还款义务，致使被保险人（即银行）受到经济损失，由保险人承担赔偿责任。保险人履行了保证保险的赔付义务后，有权向投保人追偿。</a:t>
            </a:r>
            <a:endParaRPr lang="zh-CN" altLang="en-US" sz="1400"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FZHei-B01S" panose="02010601030101010101" pitchFamily="2" charset="-122"/>
            </a:endParaRPr>
          </a:p>
          <a:p>
            <a:pPr indent="355600" fontAlgn="auto">
              <a:lnSpc>
                <a:spcPts val="2500"/>
              </a:lnSpc>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汽车消费贷款保证保险承保的还款风险建立在保险构成要素基础之上。车贷险保险人是对被保证人（贷款购车人或投保人）的履约能力或履约信用提供保险，如果债务人因偶发事故或意外事件丧失履约能力，保险人才承担保险责任。被保证人有履约能力而不履约的信用风险不作为车贷险保险人承保的风险。因此，车贷险保险人承保的风险可以确定为：债务人无法预料事件或主观能力因素引发的经营管理不善造成严重亏损而明显缺乏清偿能力；债务人发生死亡伤残、疾病、失业等原因丧失经济来源，无法偿还银行贷款等。</a:t>
            </a:r>
            <a:endParaRPr lang="zh-CN" altLang="en-US" sz="1400"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FZHei-B01S" panose="02010601030101010101" pitchFamily="2" charset="-122"/>
            </a:endParaRPr>
          </a:p>
        </p:txBody>
      </p:sp>
      <p:grpSp>
        <p:nvGrpSpPr>
          <p:cNvPr id="15" name="组合 14"/>
          <p:cNvGrpSpPr/>
          <p:nvPr/>
        </p:nvGrpSpPr>
        <p:grpSpPr>
          <a:xfrm rot="0">
            <a:off x="4036121" y="1066165"/>
            <a:ext cx="4119758" cy="491490"/>
            <a:chOff x="6111" y="1901"/>
            <a:chExt cx="5801" cy="774"/>
          </a:xfrm>
        </p:grpSpPr>
        <p:sp>
          <p:nvSpPr>
            <p:cNvPr id="18" name="矩形: 圆角 43"/>
            <p:cNvSpPr/>
            <p:nvPr/>
          </p:nvSpPr>
          <p:spPr>
            <a:xfrm>
              <a:off x="6111" y="1901"/>
              <a:ext cx="5801"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19" name="文本框 18"/>
            <p:cNvSpPr txBox="1"/>
            <p:nvPr/>
          </p:nvSpPr>
          <p:spPr>
            <a:xfrm>
              <a:off x="6268" y="1974"/>
              <a:ext cx="5488" cy="628"/>
            </a:xfrm>
            <a:prstGeom prst="rect">
              <a:avLst/>
            </a:prstGeom>
            <a:noFill/>
          </p:spPr>
          <p:txBody>
            <a:bodyPr wrap="square" rtlCol="0">
              <a:spAutoFit/>
            </a:bodyPr>
            <a:p>
              <a:pPr algn="ctr"/>
              <a:r>
                <a:rPr lang="zh-CN" altLang="en-US" sz="2000" b="1" dirty="0">
                  <a:solidFill>
                    <a:schemeClr val="bg1"/>
                  </a:solidFill>
                  <a:latin typeface="微软雅黑" panose="020B0503020204020204" charset="-122"/>
                  <a:ea typeface="微软雅黑" panose="020B0503020204020204" charset="-122"/>
                </a:rPr>
                <a:t>汽车消费贷款保证保险的概念</a:t>
              </a:r>
              <a:endParaRPr lang="zh-CN" altLang="en-US" sz="2000" b="1" dirty="0">
                <a:solidFill>
                  <a:schemeClr val="bg1"/>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5" presetClass="entr" presetSubtype="10" fill="hold" nodeType="afterEffect">
                                  <p:stCondLst>
                                    <p:cond delay="0"/>
                                  </p:stCondLst>
                                  <p:childTnLst>
                                    <p:set>
                                      <p:cBhvr>
                                        <p:cTn id="13" dur="1" fill="hold">
                                          <p:stCondLst>
                                            <p:cond delay="0"/>
                                          </p:stCondLst>
                                        </p:cTn>
                                        <p:tgtEl>
                                          <p:spTgt spid="100"/>
                                        </p:tgtEl>
                                        <p:attrNameLst>
                                          <p:attrName>style.visibility</p:attrName>
                                        </p:attrNameLst>
                                      </p:cBhvr>
                                      <p:to>
                                        <p:strVal val="visible"/>
                                      </p:to>
                                    </p:set>
                                    <p:animEffect transition="in" filter="checkerboard(across)">
                                      <p:cBhvr>
                                        <p:cTn id="14" dur="500"/>
                                        <p:tgtEl>
                                          <p:spTgt spid="100"/>
                                        </p:tgtEl>
                                      </p:cBhvr>
                                    </p:animEffect>
                                  </p:childTnLst>
                                </p:cTn>
                              </p:par>
                              <p:par>
                                <p:cTn id="15" presetID="5" presetClass="entr" presetSubtype="1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checkerboard(across)">
                                      <p:cBhvr>
                                        <p:cTn id="17" dur="500"/>
                                        <p:tgtEl>
                                          <p:spTgt spid="12"/>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checkerboard(across)">
                                      <p:cBhvr>
                                        <p:cTn id="20" dur="500"/>
                                        <p:tgtEl>
                                          <p:spTgt spid="16"/>
                                        </p:tgtEl>
                                      </p:cBhvr>
                                    </p:animEffect>
                                  </p:childTnLst>
                                </p:cTn>
                              </p:par>
                              <p:par>
                                <p:cTn id="21" presetID="5" presetClass="entr" presetSubtype="1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checkerboard(across)">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4" grpId="0" bldLvl="0" animBg="1"/>
      <p:bldP spid="4" grpId="1" animBg="1"/>
      <p:bldP spid="16" grpId="0"/>
      <p:bldP spid="16"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rcRect t="9038"/>
          <a:stretch>
            <a:fillRect/>
          </a:stretch>
        </p:blipFill>
        <p:spPr>
          <a:xfrm>
            <a:off x="0" y="2516505"/>
            <a:ext cx="5217160" cy="3067685"/>
          </a:xfrm>
          <a:prstGeom prst="rect">
            <a:avLst/>
          </a:prstGeom>
        </p:spPr>
      </p:pic>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学习准备</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grpSp>
        <p:nvGrpSpPr>
          <p:cNvPr id="12" name="组合 11"/>
          <p:cNvGrpSpPr/>
          <p:nvPr/>
        </p:nvGrpSpPr>
        <p:grpSpPr>
          <a:xfrm rot="0">
            <a:off x="3518044" y="1189990"/>
            <a:ext cx="4119758" cy="491490"/>
            <a:chOff x="6111" y="1901"/>
            <a:chExt cx="5801" cy="774"/>
          </a:xfrm>
        </p:grpSpPr>
        <p:sp>
          <p:nvSpPr>
            <p:cNvPr id="44" name="矩形: 圆角 43"/>
            <p:cNvSpPr/>
            <p:nvPr/>
          </p:nvSpPr>
          <p:spPr>
            <a:xfrm>
              <a:off x="6111" y="1901"/>
              <a:ext cx="5801"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45" name="文本框 44"/>
            <p:cNvSpPr txBox="1"/>
            <p:nvPr/>
          </p:nvSpPr>
          <p:spPr>
            <a:xfrm>
              <a:off x="6268" y="1974"/>
              <a:ext cx="5488" cy="628"/>
            </a:xfrm>
            <a:prstGeom prst="rect">
              <a:avLst/>
            </a:prstGeom>
            <a:noFill/>
          </p:spPr>
          <p:txBody>
            <a:bodyPr wrap="square" rtlCol="0">
              <a:spAutoFit/>
            </a:bodyPr>
            <a:p>
              <a:pPr algn="ctr"/>
              <a:r>
                <a:rPr lang="zh-CN" altLang="en-US" sz="2000" b="1" dirty="0">
                  <a:solidFill>
                    <a:schemeClr val="bg1"/>
                  </a:solidFill>
                  <a:latin typeface="微软雅黑" panose="020B0503020204020204" charset="-122"/>
                  <a:ea typeface="微软雅黑" panose="020B0503020204020204" charset="-122"/>
                </a:rPr>
                <a:t>汽车消费贷款保证保险的概念</a:t>
              </a:r>
              <a:endParaRPr lang="zh-CN" altLang="en-US" sz="2000" b="1" dirty="0">
                <a:solidFill>
                  <a:schemeClr val="bg1"/>
                </a:solidFill>
                <a:latin typeface="微软雅黑" panose="020B0503020204020204" charset="-122"/>
                <a:ea typeface="微软雅黑" panose="020B0503020204020204" charset="-122"/>
              </a:endParaRPr>
            </a:p>
          </p:txBody>
        </p:sp>
      </p:grpSp>
      <p:sp>
        <p:nvSpPr>
          <p:cNvPr id="16" name="ïsliḓè"/>
          <p:cNvSpPr txBox="1"/>
          <p:nvPr/>
        </p:nvSpPr>
        <p:spPr>
          <a:xfrm>
            <a:off x="5375910" y="2722245"/>
            <a:ext cx="6162040" cy="2656205"/>
          </a:xfrm>
          <a:prstGeom prst="rect">
            <a:avLst/>
          </a:prstGeom>
          <a:noFill/>
        </p:spPr>
        <p:txBody>
          <a:bodyPr wrap="square" rtlCol="0">
            <a:spAutoFit/>
          </a:bodyPr>
          <a:p>
            <a:pPr>
              <a:lnSpc>
                <a:spcPts val="2500"/>
              </a:lnSpc>
              <a:defRPr/>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一九九七年年底，我国南方的部分省市也开始举办了此项保险业务，各保险业也很快推出有关的险种，如中国人民保险公司的《机动车辆消费贷款保证保险》、中国太平洋财产保险股份有限公司的《分期付款购车履约保证保险》，中国平安保险股份有限公司的《个人分期付款购车保证保险》等。各家保险公司之所以反应很迅速，主要是对该险种的发展与市场前景认可，其主要理由是：通过二十余年的改革开放，中国城镇民众收入水平有了较大改善，且消费理念也有了变化。</a:t>
            </a: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汽车消费保证保险业务的推广，对四方关系人，如银行、保险公司、买车人和汽车经销商都有好处。</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p:txBody>
      </p:sp>
      <p:grpSp>
        <p:nvGrpSpPr>
          <p:cNvPr id="15" name="组合 14"/>
          <p:cNvGrpSpPr/>
          <p:nvPr/>
        </p:nvGrpSpPr>
        <p:grpSpPr>
          <a:xfrm rot="0">
            <a:off x="3518044" y="1189990"/>
            <a:ext cx="5155912" cy="491490"/>
            <a:chOff x="4652" y="1901"/>
            <a:chExt cx="7260" cy="774"/>
          </a:xfrm>
        </p:grpSpPr>
        <p:sp>
          <p:nvSpPr>
            <p:cNvPr id="18" name="矩形: 圆角 43"/>
            <p:cNvSpPr/>
            <p:nvPr/>
          </p:nvSpPr>
          <p:spPr>
            <a:xfrm>
              <a:off x="4652" y="1901"/>
              <a:ext cx="7260"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19" name="文本框 18"/>
            <p:cNvSpPr txBox="1"/>
            <p:nvPr/>
          </p:nvSpPr>
          <p:spPr>
            <a:xfrm>
              <a:off x="4970" y="1974"/>
              <a:ext cx="6624" cy="628"/>
            </a:xfrm>
            <a:prstGeom prst="rect">
              <a:avLst/>
            </a:prstGeom>
            <a:noFill/>
          </p:spPr>
          <p:txBody>
            <a:bodyPr wrap="square" rtlCol="0">
              <a:spAutoFit/>
            </a:bodyPr>
            <a:p>
              <a:pPr algn="ctr"/>
              <a:r>
                <a:rPr lang="zh-CN" altLang="en-US" sz="2000" b="1" dirty="0">
                  <a:solidFill>
                    <a:schemeClr val="bg1"/>
                  </a:solidFill>
                  <a:latin typeface="微软雅黑" panose="020B0503020204020204" charset="-122"/>
                  <a:ea typeface="微软雅黑" panose="020B0503020204020204" charset="-122"/>
                </a:rPr>
                <a:t>我国汽车消费贷款保证保险的市场现状</a:t>
              </a:r>
              <a:endParaRPr lang="zh-CN" altLang="en-US" sz="2000" b="1" dirty="0">
                <a:solidFill>
                  <a:schemeClr val="bg1"/>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5" presetClass="entr" presetSubtype="1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heckerboard(across)">
                                      <p:cBhvr>
                                        <p:cTn id="14" dur="500"/>
                                        <p:tgtEl>
                                          <p:spTgt spid="3"/>
                                        </p:tgtEl>
                                      </p:cBhvr>
                                    </p:animEffect>
                                  </p:childTnLst>
                                </p:cTn>
                              </p:par>
                              <p:par>
                                <p:cTn id="15" presetID="5" presetClass="entr" presetSubtype="1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checkerboard(across)">
                                      <p:cBhvr>
                                        <p:cTn id="17" dur="500"/>
                                        <p:tgtEl>
                                          <p:spTgt spid="12"/>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checkerboard(across)">
                                      <p:cBhvr>
                                        <p:cTn id="20" dur="500"/>
                                        <p:tgtEl>
                                          <p:spTgt spid="16"/>
                                        </p:tgtEl>
                                      </p:cBhvr>
                                    </p:animEffect>
                                  </p:childTnLst>
                                </p:cTn>
                              </p:par>
                              <p:par>
                                <p:cTn id="21" presetID="5" presetClass="entr" presetSubtype="1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checkerboard(across)">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4" grpId="0" bldLvl="0" animBg="1"/>
      <p:bldP spid="4" grpId="1" animBg="1"/>
      <p:bldP spid="16" grpId="0"/>
      <p:bldP spid="16"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学习准备</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grpSp>
        <p:nvGrpSpPr>
          <p:cNvPr id="12" name="组合 11"/>
          <p:cNvGrpSpPr/>
          <p:nvPr/>
        </p:nvGrpSpPr>
        <p:grpSpPr>
          <a:xfrm rot="0">
            <a:off x="3518044" y="1189990"/>
            <a:ext cx="4119758" cy="491490"/>
            <a:chOff x="6111" y="1901"/>
            <a:chExt cx="5801" cy="774"/>
          </a:xfrm>
        </p:grpSpPr>
        <p:sp>
          <p:nvSpPr>
            <p:cNvPr id="44" name="矩形: 圆角 43"/>
            <p:cNvSpPr/>
            <p:nvPr/>
          </p:nvSpPr>
          <p:spPr>
            <a:xfrm>
              <a:off x="6111" y="1901"/>
              <a:ext cx="5801"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45" name="文本框 44"/>
            <p:cNvSpPr txBox="1"/>
            <p:nvPr/>
          </p:nvSpPr>
          <p:spPr>
            <a:xfrm>
              <a:off x="6268" y="1974"/>
              <a:ext cx="5488" cy="628"/>
            </a:xfrm>
            <a:prstGeom prst="rect">
              <a:avLst/>
            </a:prstGeom>
            <a:noFill/>
          </p:spPr>
          <p:txBody>
            <a:bodyPr wrap="square" rtlCol="0">
              <a:spAutoFit/>
            </a:bodyPr>
            <a:p>
              <a:pPr algn="ctr"/>
              <a:r>
                <a:rPr lang="zh-CN" altLang="en-US" sz="2000" b="1" dirty="0">
                  <a:solidFill>
                    <a:schemeClr val="bg1"/>
                  </a:solidFill>
                  <a:latin typeface="微软雅黑" panose="020B0503020204020204" charset="-122"/>
                  <a:ea typeface="微软雅黑" panose="020B0503020204020204" charset="-122"/>
                </a:rPr>
                <a:t>汽车消费贷款保证保险的概念</a:t>
              </a:r>
              <a:endParaRPr lang="zh-CN" altLang="en-US" sz="2000" b="1" dirty="0">
                <a:solidFill>
                  <a:schemeClr val="bg1"/>
                </a:solidFill>
                <a:latin typeface="微软雅黑" panose="020B0503020204020204" charset="-122"/>
                <a:ea typeface="微软雅黑" panose="020B0503020204020204" charset="-122"/>
              </a:endParaRPr>
            </a:p>
          </p:txBody>
        </p:sp>
      </p:grpSp>
      <p:sp>
        <p:nvSpPr>
          <p:cNvPr id="16" name="ïsliḓè"/>
          <p:cNvSpPr txBox="1"/>
          <p:nvPr/>
        </p:nvSpPr>
        <p:spPr>
          <a:xfrm>
            <a:off x="5436870" y="1920875"/>
            <a:ext cx="5856605" cy="4258945"/>
          </a:xfrm>
          <a:prstGeom prst="rect">
            <a:avLst/>
          </a:prstGeom>
          <a:noFill/>
        </p:spPr>
        <p:txBody>
          <a:bodyPr wrap="square" rtlCol="0">
            <a:spAutoFit/>
          </a:bodyPr>
          <a:p>
            <a:pPr indent="355600" fontAlgn="auto">
              <a:lnSpc>
                <a:spcPts val="2500"/>
              </a:lnSpc>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对银行而言，能够激活资金，拓展了贷款担保的途径，从而避免了、分流、化解了汽车消费贷款的经营风险，使贷款安全得到了保障；对保险公司而言，扩大了保险市场规模，形成了保险销售的连锁效应，从而能够为保险行业发展寻找新的经济增长点；对购车人来说，只需要交纳一点保险，可在丧失还贷能力后由保险公司代为支付银行贷款；对汽车销售商来说，可在银行消费信贷的支持下促进销售；由于在银行降低了贷款风险之后，信贷活动积极性明显提高，因此有助于增加了车辆销量。简言之，个人购车及消费信贷保证保险的出台是一种“多赢”的成果。</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a:p>
            <a:pPr indent="355600" fontAlgn="auto">
              <a:lnSpc>
                <a:spcPts val="2500"/>
              </a:lnSpc>
              <a:defRPr/>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显然，汽车消费贷款保证保险业务在中国的发展应从理论是说得通的。但是，汽车消费贷款保证保险业务的发展也绝非一帆风顺，在实际经营生活中面临着许多约束因素，如业务规模狭小、速度慢等，在中国不少省市这类保险种目前尚处于空白状态；恶性竞争问题严重，竞相缴纳了高昂的手续费；面临着严重的社会道德风险问题，赔付率高等。</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p:txBody>
      </p:sp>
      <p:grpSp>
        <p:nvGrpSpPr>
          <p:cNvPr id="15" name="组合 14"/>
          <p:cNvGrpSpPr/>
          <p:nvPr/>
        </p:nvGrpSpPr>
        <p:grpSpPr>
          <a:xfrm rot="0">
            <a:off x="3518044" y="1189990"/>
            <a:ext cx="5155912" cy="491490"/>
            <a:chOff x="4652" y="1901"/>
            <a:chExt cx="7260" cy="774"/>
          </a:xfrm>
        </p:grpSpPr>
        <p:sp>
          <p:nvSpPr>
            <p:cNvPr id="18" name="矩形: 圆角 43"/>
            <p:cNvSpPr/>
            <p:nvPr/>
          </p:nvSpPr>
          <p:spPr>
            <a:xfrm>
              <a:off x="4652" y="1901"/>
              <a:ext cx="7260"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19" name="文本框 18"/>
            <p:cNvSpPr txBox="1"/>
            <p:nvPr/>
          </p:nvSpPr>
          <p:spPr>
            <a:xfrm>
              <a:off x="4970" y="1974"/>
              <a:ext cx="6624" cy="628"/>
            </a:xfrm>
            <a:prstGeom prst="rect">
              <a:avLst/>
            </a:prstGeom>
            <a:noFill/>
          </p:spPr>
          <p:txBody>
            <a:bodyPr wrap="square" rtlCol="0">
              <a:spAutoFit/>
            </a:bodyPr>
            <a:p>
              <a:pPr algn="ctr"/>
              <a:r>
                <a:rPr lang="zh-CN" altLang="en-US" sz="2000" b="1" dirty="0">
                  <a:solidFill>
                    <a:schemeClr val="bg1"/>
                  </a:solidFill>
                  <a:latin typeface="微软雅黑" panose="020B0503020204020204" charset="-122"/>
                  <a:ea typeface="微软雅黑" panose="020B0503020204020204" charset="-122"/>
                </a:rPr>
                <a:t>我国汽车消费贷款保证保险的市场现状</a:t>
              </a:r>
              <a:endParaRPr lang="zh-CN" altLang="en-US" sz="2000" b="1" dirty="0">
                <a:solidFill>
                  <a:schemeClr val="bg1"/>
                </a:solidFill>
                <a:latin typeface="微软雅黑" panose="020B0503020204020204" charset="-122"/>
                <a:ea typeface="微软雅黑" panose="020B0503020204020204" charset="-122"/>
              </a:endParaRPr>
            </a:p>
          </p:txBody>
        </p:sp>
      </p:grpSp>
      <p:pic>
        <p:nvPicPr>
          <p:cNvPr id="2" name="图片 1"/>
          <p:cNvPicPr>
            <a:picLocks noChangeAspect="1"/>
          </p:cNvPicPr>
          <p:nvPr/>
        </p:nvPicPr>
        <p:blipFill>
          <a:blip r:embed="rId1">
            <a:clrChange>
              <a:clrFrom>
                <a:srgbClr val="F6F6F6">
                  <a:alpha val="100000"/>
                </a:srgbClr>
              </a:clrFrom>
              <a:clrTo>
                <a:srgbClr val="F6F6F6">
                  <a:alpha val="100000"/>
                  <a:alpha val="0"/>
                </a:srgbClr>
              </a:clrTo>
            </a:clrChange>
          </a:blip>
          <a:stretch>
            <a:fillRect/>
          </a:stretch>
        </p:blipFill>
        <p:spPr>
          <a:xfrm>
            <a:off x="666750" y="2044700"/>
            <a:ext cx="4959985" cy="4010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par>
                                <p:cTn id="18" presetID="10" presetClass="entr" presetSubtype="0"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4" grpId="0" bldLvl="0" animBg="1"/>
      <p:bldP spid="4" grpId="1" animBg="1"/>
      <p:bldP spid="16" grpId="0"/>
      <p:bldP spid="16"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学习准备</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grpSp>
        <p:nvGrpSpPr>
          <p:cNvPr id="12" name="组合 11"/>
          <p:cNvGrpSpPr/>
          <p:nvPr/>
        </p:nvGrpSpPr>
        <p:grpSpPr>
          <a:xfrm rot="0">
            <a:off x="3518044" y="1189990"/>
            <a:ext cx="4119758" cy="491490"/>
            <a:chOff x="6111" y="1901"/>
            <a:chExt cx="5801" cy="774"/>
          </a:xfrm>
        </p:grpSpPr>
        <p:sp>
          <p:nvSpPr>
            <p:cNvPr id="44" name="矩形: 圆角 43"/>
            <p:cNvSpPr/>
            <p:nvPr/>
          </p:nvSpPr>
          <p:spPr>
            <a:xfrm>
              <a:off x="6111" y="1901"/>
              <a:ext cx="5801"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45" name="文本框 44"/>
            <p:cNvSpPr txBox="1"/>
            <p:nvPr/>
          </p:nvSpPr>
          <p:spPr>
            <a:xfrm>
              <a:off x="6268" y="1974"/>
              <a:ext cx="5488" cy="628"/>
            </a:xfrm>
            <a:prstGeom prst="rect">
              <a:avLst/>
            </a:prstGeom>
            <a:noFill/>
          </p:spPr>
          <p:txBody>
            <a:bodyPr wrap="square" rtlCol="0">
              <a:spAutoFit/>
            </a:bodyPr>
            <a:p>
              <a:pPr algn="ctr"/>
              <a:r>
                <a:rPr lang="zh-CN" altLang="en-US" sz="2000" b="1" dirty="0">
                  <a:solidFill>
                    <a:schemeClr val="bg1"/>
                  </a:solidFill>
                  <a:latin typeface="微软雅黑" panose="020B0503020204020204" charset="-122"/>
                  <a:ea typeface="微软雅黑" panose="020B0503020204020204" charset="-122"/>
                </a:rPr>
                <a:t>汽车消费贷款保证保险的概念</a:t>
              </a:r>
              <a:endParaRPr lang="zh-CN" altLang="en-US" sz="2000" b="1" dirty="0">
                <a:solidFill>
                  <a:schemeClr val="bg1"/>
                </a:solidFill>
                <a:latin typeface="微软雅黑" panose="020B0503020204020204" charset="-122"/>
                <a:ea typeface="微软雅黑" panose="020B0503020204020204" charset="-122"/>
              </a:endParaRPr>
            </a:p>
          </p:txBody>
        </p:sp>
      </p:grpSp>
      <p:grpSp>
        <p:nvGrpSpPr>
          <p:cNvPr id="15" name="组合 14"/>
          <p:cNvGrpSpPr/>
          <p:nvPr/>
        </p:nvGrpSpPr>
        <p:grpSpPr>
          <a:xfrm rot="0">
            <a:off x="3112886" y="1189990"/>
            <a:ext cx="5966228" cy="491490"/>
            <a:chOff x="3511" y="1901"/>
            <a:chExt cx="8401" cy="774"/>
          </a:xfrm>
        </p:grpSpPr>
        <p:sp>
          <p:nvSpPr>
            <p:cNvPr id="18" name="矩形: 圆角 43"/>
            <p:cNvSpPr/>
            <p:nvPr/>
          </p:nvSpPr>
          <p:spPr>
            <a:xfrm>
              <a:off x="3511" y="1901"/>
              <a:ext cx="8401"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latin typeface="微软雅黑" panose="020B0503020204020204" charset="-122"/>
                <a:ea typeface="微软雅黑" panose="020B0503020204020204" charset="-122"/>
              </a:endParaRPr>
            </a:p>
          </p:txBody>
        </p:sp>
        <p:sp>
          <p:nvSpPr>
            <p:cNvPr id="19" name="文本框 18"/>
            <p:cNvSpPr txBox="1"/>
            <p:nvPr/>
          </p:nvSpPr>
          <p:spPr>
            <a:xfrm>
              <a:off x="3961" y="1974"/>
              <a:ext cx="7503" cy="628"/>
            </a:xfrm>
            <a:prstGeom prst="rect">
              <a:avLst/>
            </a:prstGeom>
            <a:noFill/>
          </p:spPr>
          <p:txBody>
            <a:bodyPr wrap="square" rtlCol="0">
              <a:spAutoFit/>
            </a:bodyPr>
            <a:p>
              <a:pPr algn="ctr"/>
              <a:r>
                <a:rPr lang="zh-CN" altLang="en-US" sz="2000" b="1" dirty="0">
                  <a:solidFill>
                    <a:schemeClr val="bg1"/>
                  </a:solidFill>
                  <a:latin typeface="微软雅黑" panose="020B0503020204020204" charset="-122"/>
                  <a:ea typeface="微软雅黑" panose="020B0503020204020204" charset="-122"/>
                </a:rPr>
                <a:t>制约我国汽车消费贷款保证保险发展的原因</a:t>
              </a:r>
              <a:endParaRPr lang="zh-CN" altLang="en-US" sz="2000" b="1" dirty="0">
                <a:solidFill>
                  <a:schemeClr val="bg1"/>
                </a:solidFill>
                <a:latin typeface="微软雅黑" panose="020B0503020204020204" charset="-122"/>
                <a:ea typeface="微软雅黑" panose="020B0503020204020204" charset="-122"/>
              </a:endParaRPr>
            </a:p>
          </p:txBody>
        </p:sp>
      </p:grpSp>
      <p:sp>
        <p:nvSpPr>
          <p:cNvPr id="28" name="íṥľïḓe"/>
          <p:cNvSpPr/>
          <p:nvPr/>
        </p:nvSpPr>
        <p:spPr bwMode="auto">
          <a:xfrm rot="10800000" flipV="1">
            <a:off x="7331075" y="4535170"/>
            <a:ext cx="174625" cy="290830"/>
          </a:xfrm>
          <a:custGeom>
            <a:avLst/>
            <a:gdLst>
              <a:gd name="T0" fmla="*/ 45 w 45"/>
              <a:gd name="T1" fmla="*/ 45 h 75"/>
              <a:gd name="T2" fmla="*/ 0 w 45"/>
              <a:gd name="T3" fmla="*/ 0 h 75"/>
              <a:gd name="T4" fmla="*/ 0 w 45"/>
              <a:gd name="T5" fmla="*/ 63 h 75"/>
              <a:gd name="T6" fmla="*/ 7 w 45"/>
              <a:gd name="T7" fmla="*/ 74 h 75"/>
              <a:gd name="T8" fmla="*/ 19 w 45"/>
              <a:gd name="T9" fmla="*/ 71 h 75"/>
              <a:gd name="T10" fmla="*/ 45 w 45"/>
              <a:gd name="T11" fmla="*/ 45 h 75"/>
            </a:gdLst>
            <a:ahLst/>
            <a:cxnLst>
              <a:cxn ang="0">
                <a:pos x="T0" y="T1"/>
              </a:cxn>
              <a:cxn ang="0">
                <a:pos x="T2" y="T3"/>
              </a:cxn>
              <a:cxn ang="0">
                <a:pos x="T4" y="T5"/>
              </a:cxn>
              <a:cxn ang="0">
                <a:pos x="T6" y="T7"/>
              </a:cxn>
              <a:cxn ang="0">
                <a:pos x="T8" y="T9"/>
              </a:cxn>
              <a:cxn ang="0">
                <a:pos x="T10" y="T11"/>
              </a:cxn>
            </a:cxnLst>
            <a:rect l="0" t="0" r="r" b="b"/>
            <a:pathLst>
              <a:path w="45" h="75">
                <a:moveTo>
                  <a:pt x="45" y="45"/>
                </a:moveTo>
                <a:cubicBezTo>
                  <a:pt x="0" y="0"/>
                  <a:pt x="0" y="0"/>
                  <a:pt x="0" y="0"/>
                </a:cubicBezTo>
                <a:cubicBezTo>
                  <a:pt x="0" y="63"/>
                  <a:pt x="0" y="63"/>
                  <a:pt x="0" y="63"/>
                </a:cubicBezTo>
                <a:cubicBezTo>
                  <a:pt x="0" y="68"/>
                  <a:pt x="3" y="72"/>
                  <a:pt x="7" y="74"/>
                </a:cubicBezTo>
                <a:cubicBezTo>
                  <a:pt x="11" y="75"/>
                  <a:pt x="16" y="74"/>
                  <a:pt x="19" y="71"/>
                </a:cubicBezTo>
                <a:lnTo>
                  <a:pt x="45" y="45"/>
                </a:lnTo>
                <a:close/>
              </a:path>
            </a:pathLst>
          </a:custGeom>
          <a:solidFill>
            <a:schemeClr val="bg2"/>
          </a:solidFill>
          <a:ln>
            <a:noFill/>
          </a:ln>
        </p:spPr>
        <p:txBody>
          <a:bodyPr vert="horz" wrap="square" lIns="91440" tIns="45720" rIns="91440" bIns="45720" numCol="1" anchor="t" anchorCtr="0" compatLnSpc="1">
            <a:scene3d>
              <a:camera prst="orthographicFront"/>
              <a:lightRig rig="threePt" dir="t"/>
            </a:scene3d>
            <a:sp3d contourW="12700"/>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444444"/>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25" name="ïşḻiďe"/>
          <p:cNvSpPr/>
          <p:nvPr/>
        </p:nvSpPr>
        <p:spPr bwMode="auto">
          <a:xfrm rot="10800000" flipV="1">
            <a:off x="10659110" y="4418965"/>
            <a:ext cx="174625" cy="290830"/>
          </a:xfrm>
          <a:custGeom>
            <a:avLst/>
            <a:gdLst>
              <a:gd name="T0" fmla="*/ 45 w 45"/>
              <a:gd name="T1" fmla="*/ 45 h 75"/>
              <a:gd name="T2" fmla="*/ 0 w 45"/>
              <a:gd name="T3" fmla="*/ 0 h 75"/>
              <a:gd name="T4" fmla="*/ 0 w 45"/>
              <a:gd name="T5" fmla="*/ 63 h 75"/>
              <a:gd name="T6" fmla="*/ 7 w 45"/>
              <a:gd name="T7" fmla="*/ 74 h 75"/>
              <a:gd name="T8" fmla="*/ 19 w 45"/>
              <a:gd name="T9" fmla="*/ 71 h 75"/>
              <a:gd name="T10" fmla="*/ 45 w 45"/>
              <a:gd name="T11" fmla="*/ 45 h 75"/>
            </a:gdLst>
            <a:ahLst/>
            <a:cxnLst>
              <a:cxn ang="0">
                <a:pos x="T0" y="T1"/>
              </a:cxn>
              <a:cxn ang="0">
                <a:pos x="T2" y="T3"/>
              </a:cxn>
              <a:cxn ang="0">
                <a:pos x="T4" y="T5"/>
              </a:cxn>
              <a:cxn ang="0">
                <a:pos x="T6" y="T7"/>
              </a:cxn>
              <a:cxn ang="0">
                <a:pos x="T8" y="T9"/>
              </a:cxn>
              <a:cxn ang="0">
                <a:pos x="T10" y="T11"/>
              </a:cxn>
            </a:cxnLst>
            <a:rect l="0" t="0" r="r" b="b"/>
            <a:pathLst>
              <a:path w="45" h="75">
                <a:moveTo>
                  <a:pt x="45" y="45"/>
                </a:moveTo>
                <a:cubicBezTo>
                  <a:pt x="0" y="0"/>
                  <a:pt x="0" y="0"/>
                  <a:pt x="0" y="0"/>
                </a:cubicBezTo>
                <a:cubicBezTo>
                  <a:pt x="0" y="63"/>
                  <a:pt x="0" y="63"/>
                  <a:pt x="0" y="63"/>
                </a:cubicBezTo>
                <a:cubicBezTo>
                  <a:pt x="0" y="68"/>
                  <a:pt x="3" y="72"/>
                  <a:pt x="7" y="74"/>
                </a:cubicBezTo>
                <a:cubicBezTo>
                  <a:pt x="11" y="75"/>
                  <a:pt x="16" y="74"/>
                  <a:pt x="19" y="71"/>
                </a:cubicBezTo>
                <a:lnTo>
                  <a:pt x="45" y="45"/>
                </a:lnTo>
                <a:close/>
              </a:path>
            </a:pathLst>
          </a:custGeom>
          <a:solidFill>
            <a:schemeClr val="bg2"/>
          </a:solidFill>
          <a:ln>
            <a:noFill/>
          </a:ln>
        </p:spPr>
        <p:txBody>
          <a:bodyPr vert="horz" wrap="square" lIns="91440" tIns="45720" rIns="91440" bIns="45720" numCol="1" anchor="t" anchorCtr="0" compatLnSpc="1">
            <a:scene3d>
              <a:camera prst="orthographicFront"/>
              <a:lightRig rig="threePt" dir="t"/>
            </a:scene3d>
            <a:sp3d contourW="12700"/>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444444"/>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grpSp>
        <p:nvGrpSpPr>
          <p:cNvPr id="7" name="组合 6"/>
          <p:cNvGrpSpPr/>
          <p:nvPr/>
        </p:nvGrpSpPr>
        <p:grpSpPr>
          <a:xfrm rot="0">
            <a:off x="1325880" y="3234055"/>
            <a:ext cx="3025775" cy="2496185"/>
            <a:chOff x="1273622" y="2571352"/>
            <a:chExt cx="3025821" cy="2496151"/>
          </a:xfrm>
        </p:grpSpPr>
        <p:sp>
          <p:nvSpPr>
            <p:cNvPr id="32" name="îṣ1íḑé"/>
            <p:cNvSpPr/>
            <p:nvPr/>
          </p:nvSpPr>
          <p:spPr bwMode="auto">
            <a:xfrm rot="10800000" flipV="1">
              <a:off x="1357814" y="4139421"/>
              <a:ext cx="2857439" cy="338554"/>
            </a:xfrm>
            <a:prstGeom prst="rect">
              <a:avLst/>
            </a:prstGeom>
            <a:solidFill>
              <a:srgbClr val="E4592C"/>
            </a:solidFill>
            <a:ln>
              <a:noFill/>
            </a:ln>
          </p:spPr>
          <p:txBody>
            <a:bodyPr vert="horz" wrap="none" lIns="91440" tIns="45720" rIns="91440" bIns="45720" numCol="1" anchor="ctr" anchorCtr="0" compatLnSpc="1">
              <a:normAutofit fontScale="92500" lnSpcReduction="20000"/>
              <a:scene3d>
                <a:camera prst="orthographicFront"/>
                <a:lightRig rig="threePt" dir="t"/>
              </a:scene3d>
              <a:sp3d contourW="12700"/>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2000" b="1" i="0" u="none" strike="noStrike" kern="1200" cap="none" spc="0" normalizeH="0" baseline="0" noProof="0" dirty="0">
                <a:ln>
                  <a:noFill/>
                </a:ln>
                <a:solidFill>
                  <a:srgbClr val="444444"/>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34" name="文本框 6"/>
            <p:cNvSpPr txBox="1"/>
            <p:nvPr/>
          </p:nvSpPr>
          <p:spPr bwMode="auto">
            <a:xfrm>
              <a:off x="1273622" y="4463618"/>
              <a:ext cx="3025821" cy="603885"/>
            </a:xfrm>
            <a:prstGeom prst="rect">
              <a:avLst/>
            </a:prstGeom>
            <a:noFill/>
          </p:spPr>
          <p:txBody>
            <a:bodyPr wrap="square">
              <a:spAutoFit/>
              <a:scene3d>
                <a:camera prst="orthographicFront"/>
                <a:lightRig rig="threePt" dir="t"/>
              </a:scene3d>
              <a:sp3d contourW="12700"/>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ts val="2000"/>
                </a:lnSpc>
              </a:pPr>
              <a:r>
                <a:rPr lang="zh-CN" altLang="en-US" sz="12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车贷险虽然带有保障的特性，但实质上</a:t>
              </a:r>
              <a:endParaRPr lang="zh-CN" altLang="en-US" sz="12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a:p>
              <a:pPr>
                <a:lnSpc>
                  <a:spcPts val="2000"/>
                </a:lnSpc>
              </a:pPr>
              <a:r>
                <a:rPr lang="zh-CN" altLang="en-US" sz="12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rPr>
                <a:t>是一项保证保险。</a:t>
              </a:r>
              <a:endParaRPr lang="zh-CN" altLang="en-US" sz="1200" dirty="0">
                <a:solidFill>
                  <a:schemeClr val="tx1">
                    <a:lumMod val="85000"/>
                    <a:lumOff val="15000"/>
                  </a:schemeClr>
                </a:solidFill>
                <a:latin typeface="微软雅黑" panose="020B0503020204020204" charset="-122"/>
                <a:ea typeface="微软雅黑" panose="020B0503020204020204" charset="-122"/>
                <a:sym typeface="FZHei-B01S" panose="02010601030101010101" pitchFamily="2" charset="-122"/>
              </a:endParaRPr>
            </a:p>
          </p:txBody>
        </p:sp>
        <p:sp>
          <p:nvSpPr>
            <p:cNvPr id="35" name="文本框 7"/>
            <p:cNvSpPr txBox="1"/>
            <p:nvPr/>
          </p:nvSpPr>
          <p:spPr bwMode="auto">
            <a:xfrm>
              <a:off x="1439992" y="4149962"/>
              <a:ext cx="2762250" cy="337185"/>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sym typeface="FZHei-B01S" panose="02010601030101010101" pitchFamily="2" charset="-122"/>
                </a:rPr>
                <a:t>1. 车贷险产品内容本质扭曲</a:t>
              </a:r>
              <a:endParaRPr kumimoji="0" lang="zh-CN" altLang="en-US" sz="1600" b="0" i="0" u="none" strike="noStrike" kern="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sym typeface="FZHei-B01S" panose="02010601030101010101" pitchFamily="2" charset="-122"/>
              </a:endParaRPr>
            </a:p>
          </p:txBody>
        </p:sp>
        <p:sp>
          <p:nvSpPr>
            <p:cNvPr id="8" name="矩形 7"/>
            <p:cNvSpPr/>
            <p:nvPr/>
          </p:nvSpPr>
          <p:spPr>
            <a:xfrm>
              <a:off x="1344340" y="2571352"/>
              <a:ext cx="2857439" cy="1409961"/>
            </a:xfrm>
            <a:prstGeom prst="rect">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grpSp>
        <p:nvGrpSpPr>
          <p:cNvPr id="47" name="组合 46"/>
          <p:cNvGrpSpPr/>
          <p:nvPr/>
        </p:nvGrpSpPr>
        <p:grpSpPr>
          <a:xfrm rot="0">
            <a:off x="4761230" y="2766060"/>
            <a:ext cx="2985770" cy="2964180"/>
            <a:chOff x="4590944" y="2031811"/>
            <a:chExt cx="2985661" cy="2964478"/>
          </a:xfrm>
        </p:grpSpPr>
        <p:sp>
          <p:nvSpPr>
            <p:cNvPr id="29" name="îṥḻíďê"/>
            <p:cNvSpPr/>
            <p:nvPr/>
          </p:nvSpPr>
          <p:spPr bwMode="auto">
            <a:xfrm rot="10800000" flipV="1">
              <a:off x="4641744" y="3603966"/>
              <a:ext cx="2857500" cy="684000"/>
            </a:xfrm>
            <a:prstGeom prst="rect">
              <a:avLst/>
            </a:prstGeom>
            <a:solidFill>
              <a:srgbClr val="3F4041"/>
            </a:solidFill>
            <a:ln>
              <a:noFill/>
            </a:ln>
          </p:spPr>
          <p:txBody>
            <a:bodyPr vert="horz" wrap="none" lIns="91440" tIns="45720" rIns="91440" bIns="45720" numCol="1" anchor="ctr" anchorCtr="0" compatLnSpc="1">
              <a:normAutofit/>
              <a:scene3d>
                <a:camera prst="orthographicFront"/>
                <a:lightRig rig="threePt" dir="t"/>
              </a:scene3d>
              <a:sp3d contourW="12700"/>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2000" b="1" i="0" u="none" strike="noStrike" kern="1200" cap="none" spc="0" normalizeH="0" baseline="0" noProof="0" dirty="0">
                <a:ln>
                  <a:noFill/>
                </a:ln>
                <a:solidFill>
                  <a:srgbClr val="444444"/>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37" name="文本框 6"/>
            <p:cNvSpPr txBox="1"/>
            <p:nvPr/>
          </p:nvSpPr>
          <p:spPr bwMode="auto">
            <a:xfrm>
              <a:off x="4590944" y="4392404"/>
              <a:ext cx="2985661" cy="603885"/>
            </a:xfrm>
            <a:prstGeom prst="rect">
              <a:avLst/>
            </a:prstGeom>
            <a:noFill/>
          </p:spPr>
          <p:txBody>
            <a:bodyPr wrap="square">
              <a:spAutoFit/>
              <a:scene3d>
                <a:camera prst="orthographicFront"/>
                <a:lightRig rig="threePt" dir="t"/>
              </a:scene3d>
              <a:sp3d contourW="12700"/>
            </a:bodyPr>
            <a:lstStyle>
              <a:defPPr>
                <a:defRPr lang="zh-CN"/>
              </a:defPPr>
              <a:lvl1pPr marR="0" lvl="0" indent="0" fontAlgn="auto">
                <a:lnSpc>
                  <a:spcPts val="2000"/>
                </a:lnSpc>
                <a:spcBef>
                  <a:spcPts val="0"/>
                </a:spcBef>
                <a:spcAft>
                  <a:spcPts val="0"/>
                </a:spcAft>
                <a:buClrTx/>
                <a:buSzTx/>
                <a:buFontTx/>
                <a:buNone/>
                <a:defRPr kumimoji="0" sz="1000" b="0" i="0" u="none" strike="noStrike" kern="0" cap="none" spc="0" normalizeH="0" baseline="0">
                  <a:ln>
                    <a:noFill/>
                  </a:ln>
                  <a:solidFill>
                    <a:schemeClr val="tx1">
                      <a:lumMod val="85000"/>
                      <a:lumOff val="15000"/>
                    </a:schemeClr>
                  </a:solidFill>
                  <a:effectLst/>
                  <a:uLnTx/>
                  <a:uFillTx/>
                  <a:latin typeface="+mn-ea"/>
                </a:defRPr>
              </a:lvl1pPr>
              <a:lvl2pPr defTabSz="457200"/>
              <a:lvl3pPr defTabSz="457200"/>
              <a:lvl4pPr defTabSz="457200"/>
              <a:lvl5pPr defTabSz="457200"/>
              <a:lvl6pPr defTabSz="457200"/>
              <a:lvl7pPr defTabSz="457200"/>
              <a:lvl8pPr defTabSz="457200"/>
              <a:lvl9pPr defTabSz="457200"/>
            </a:lstStyle>
            <a:p>
              <a:r>
                <a:rPr lang="zh-CN" altLang="en-US" sz="1200" dirty="0">
                  <a:latin typeface="微软雅黑" panose="020B0503020204020204" charset="-122"/>
                  <a:ea typeface="微软雅黑" panose="020B0503020204020204" charset="-122"/>
                  <a:sym typeface="FZHei-B01S" panose="02010601030101010101" pitchFamily="2" charset="-122"/>
                </a:rPr>
                <a:t>各保险公司的车贷险费用相比于其他财产保险产品来说，往往定价过低</a:t>
              </a:r>
              <a:endParaRPr lang="zh-CN" altLang="en-US" sz="1200" dirty="0">
                <a:latin typeface="微软雅黑" panose="020B0503020204020204" charset="-122"/>
                <a:ea typeface="微软雅黑" panose="020B0503020204020204" charset="-122"/>
                <a:sym typeface="FZHei-B01S" panose="02010601030101010101" pitchFamily="2" charset="-122"/>
              </a:endParaRPr>
            </a:p>
          </p:txBody>
        </p:sp>
        <p:sp>
          <p:nvSpPr>
            <p:cNvPr id="38" name="文本框 7"/>
            <p:cNvSpPr txBox="1"/>
            <p:nvPr/>
          </p:nvSpPr>
          <p:spPr bwMode="auto">
            <a:xfrm>
              <a:off x="4648094" y="3654236"/>
              <a:ext cx="2790190" cy="583565"/>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sym typeface="FZHei-B01S" panose="02010601030101010101" pitchFamily="2" charset="-122"/>
                </a:rPr>
                <a:t>2. 车贷险费率厘定缺乏科学依据</a:t>
              </a:r>
              <a:endParaRPr kumimoji="0" lang="zh-CN" altLang="en-US" sz="1600" b="0" i="0" u="none" strike="noStrike" kern="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sym typeface="FZHei-B01S" panose="02010601030101010101" pitchFamily="2" charset="-122"/>
              </a:endParaRPr>
            </a:p>
          </p:txBody>
        </p:sp>
        <p:sp>
          <p:nvSpPr>
            <p:cNvPr id="9" name="矩形 8"/>
            <p:cNvSpPr/>
            <p:nvPr/>
          </p:nvSpPr>
          <p:spPr>
            <a:xfrm>
              <a:off x="4648411" y="2031811"/>
              <a:ext cx="2857439" cy="140996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grpSp>
        <p:nvGrpSpPr>
          <p:cNvPr id="10" name="组合 9"/>
          <p:cNvGrpSpPr/>
          <p:nvPr/>
        </p:nvGrpSpPr>
        <p:grpSpPr>
          <a:xfrm rot="0">
            <a:off x="8150225" y="2326005"/>
            <a:ext cx="2985770" cy="3434715"/>
            <a:chOff x="7984232" y="1574110"/>
            <a:chExt cx="2985661" cy="3434731"/>
          </a:xfrm>
        </p:grpSpPr>
        <p:sp>
          <p:nvSpPr>
            <p:cNvPr id="26" name="îş1ide"/>
            <p:cNvSpPr/>
            <p:nvPr/>
          </p:nvSpPr>
          <p:spPr bwMode="auto">
            <a:xfrm rot="10800000" flipV="1">
              <a:off x="7984232" y="3099910"/>
              <a:ext cx="2857500" cy="684000"/>
            </a:xfrm>
            <a:prstGeom prst="rect">
              <a:avLst/>
            </a:prstGeom>
            <a:solidFill>
              <a:srgbClr val="E4592C"/>
            </a:solidFill>
            <a:ln>
              <a:noFill/>
            </a:ln>
          </p:spPr>
          <p:txBody>
            <a:bodyPr vert="horz" wrap="none" lIns="91440" tIns="45720" rIns="91440" bIns="45720" numCol="1" anchor="ctr" anchorCtr="0" compatLnSpc="1">
              <a:normAutofit/>
              <a:scene3d>
                <a:camera prst="orthographicFront"/>
                <a:lightRig rig="threePt" dir="t"/>
              </a:scene3d>
              <a:sp3d contourW="12700"/>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2000" b="1" i="0" u="none" strike="noStrike" kern="1200" cap="none" spc="0" normalizeH="0" baseline="0" noProof="0" dirty="0">
                <a:ln>
                  <a:noFill/>
                </a:ln>
                <a:solidFill>
                  <a:srgbClr val="444444"/>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41" name="文本框 6"/>
            <p:cNvSpPr txBox="1"/>
            <p:nvPr/>
          </p:nvSpPr>
          <p:spPr bwMode="auto">
            <a:xfrm>
              <a:off x="7984232" y="3891876"/>
              <a:ext cx="2985661" cy="1116965"/>
            </a:xfrm>
            <a:prstGeom prst="rect">
              <a:avLst/>
            </a:prstGeom>
            <a:noFill/>
          </p:spPr>
          <p:txBody>
            <a:bodyPr wrap="square">
              <a:spAutoFit/>
              <a:scene3d>
                <a:camera prst="orthographicFront"/>
                <a:lightRig rig="threePt" dir="t"/>
              </a:scene3d>
              <a:sp3d contourW="12700"/>
            </a:bodyPr>
            <a:lstStyle>
              <a:defPPr>
                <a:defRPr lang="zh-CN"/>
              </a:defPPr>
              <a:lvl1pPr marR="0" lvl="0" indent="0" fontAlgn="auto">
                <a:lnSpc>
                  <a:spcPts val="2000"/>
                </a:lnSpc>
                <a:spcBef>
                  <a:spcPts val="0"/>
                </a:spcBef>
                <a:spcAft>
                  <a:spcPts val="0"/>
                </a:spcAft>
                <a:buClrTx/>
                <a:buSzTx/>
                <a:buFontTx/>
                <a:buNone/>
                <a:defRPr kumimoji="0" sz="1000" b="0" i="0" u="none" strike="noStrike" kern="0" cap="none" spc="0" normalizeH="0" baseline="0">
                  <a:ln>
                    <a:noFill/>
                  </a:ln>
                  <a:solidFill>
                    <a:schemeClr val="tx1">
                      <a:lumMod val="85000"/>
                      <a:lumOff val="15000"/>
                    </a:schemeClr>
                  </a:solidFill>
                  <a:effectLst/>
                  <a:uLnTx/>
                  <a:uFillTx/>
                  <a:latin typeface="+mn-ea"/>
                </a:defRPr>
              </a:lvl1pPr>
              <a:lvl2pPr defTabSz="457200"/>
              <a:lvl3pPr defTabSz="457200"/>
              <a:lvl4pPr defTabSz="457200"/>
              <a:lvl5pPr defTabSz="457200"/>
              <a:lvl6pPr defTabSz="457200"/>
              <a:lvl7pPr defTabSz="457200"/>
              <a:lvl8pPr defTabSz="457200"/>
              <a:lvl9pPr defTabSz="457200"/>
            </a:lstStyle>
            <a:p>
              <a:r>
                <a:rPr lang="zh-CN" altLang="en-US" sz="1200" dirty="0">
                  <a:latin typeface="微软雅黑" panose="020B0503020204020204" charset="-122"/>
                  <a:ea typeface="微软雅黑" panose="020B0503020204020204" charset="-122"/>
                  <a:sym typeface="FZHei-B01S" panose="02010601030101010101" pitchFamily="2" charset="-122"/>
                </a:rPr>
                <a:t>在车辆消费信贷实践中，由于商业银行承担了对贷款人信用资质的审批权，保险公司又往往把对车贷险投保人的信用调查权力下放给了商业银行</a:t>
              </a:r>
              <a:endParaRPr lang="zh-CN" altLang="en-US" sz="1200" dirty="0">
                <a:latin typeface="微软雅黑" panose="020B0503020204020204" charset="-122"/>
                <a:ea typeface="微软雅黑" panose="020B0503020204020204" charset="-122"/>
                <a:sym typeface="FZHei-B01S" panose="02010601030101010101" pitchFamily="2" charset="-122"/>
              </a:endParaRPr>
            </a:p>
          </p:txBody>
        </p:sp>
        <p:sp>
          <p:nvSpPr>
            <p:cNvPr id="42" name="文本框 7"/>
            <p:cNvSpPr txBox="1"/>
            <p:nvPr/>
          </p:nvSpPr>
          <p:spPr bwMode="auto">
            <a:xfrm>
              <a:off x="7984232" y="3150180"/>
              <a:ext cx="2857500" cy="583565"/>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sym typeface="FZHei-B01S" panose="02010601030101010101" pitchFamily="2" charset="-122"/>
                </a:rPr>
                <a:t>3. 车贷险条款没有体现对被保险人（银行）责任的特殊限定</a:t>
              </a:r>
              <a:endParaRPr kumimoji="0" lang="zh-CN" altLang="en-US" sz="1600" b="0" i="0" u="none" strike="noStrike" kern="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sym typeface="FZHei-B01S" panose="02010601030101010101" pitchFamily="2" charset="-122"/>
              </a:endParaRPr>
            </a:p>
          </p:txBody>
        </p:sp>
        <p:sp>
          <p:nvSpPr>
            <p:cNvPr id="46" name="矩形 45"/>
            <p:cNvSpPr/>
            <p:nvPr/>
          </p:nvSpPr>
          <p:spPr>
            <a:xfrm>
              <a:off x="7984467" y="1574110"/>
              <a:ext cx="2857439" cy="140996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5" presetClass="entr" presetSubtype="1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checkerboard(across)">
                                      <p:cBhvr>
                                        <p:cTn id="14" dur="500"/>
                                        <p:tgtEl>
                                          <p:spTgt spid="12"/>
                                        </p:tgtEl>
                                      </p:cBhvr>
                                    </p:animEffect>
                                  </p:childTnLst>
                                </p:cTn>
                              </p:par>
                              <p:par>
                                <p:cTn id="15" presetID="5" presetClass="entr" presetSubtype="1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checkerboard(across)">
                                      <p:cBhvr>
                                        <p:cTn id="17" dur="500"/>
                                        <p:tgtEl>
                                          <p:spTgt spid="15"/>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checkerboard(across)">
                                      <p:cBhvr>
                                        <p:cTn id="20" dur="500"/>
                                        <p:tgtEl>
                                          <p:spTgt spid="28"/>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checkerboard(across)">
                                      <p:cBhvr>
                                        <p:cTn id="23" dur="500"/>
                                        <p:tgtEl>
                                          <p:spTgt spid="25"/>
                                        </p:tgtEl>
                                      </p:cBhvr>
                                    </p:animEffect>
                                  </p:childTnLst>
                                </p:cTn>
                              </p:par>
                              <p:par>
                                <p:cTn id="24" presetID="5" presetClass="entr" presetSubtype="10"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checkerboard(across)">
                                      <p:cBhvr>
                                        <p:cTn id="26" dur="500"/>
                                        <p:tgtEl>
                                          <p:spTgt spid="7"/>
                                        </p:tgtEl>
                                      </p:cBhvr>
                                    </p:animEffect>
                                  </p:childTnLst>
                                </p:cTn>
                              </p:par>
                              <p:par>
                                <p:cTn id="27" presetID="5" presetClass="entr" presetSubtype="10" fill="hold" nodeType="with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checkerboard(across)">
                                      <p:cBhvr>
                                        <p:cTn id="29" dur="500"/>
                                        <p:tgtEl>
                                          <p:spTgt spid="47"/>
                                        </p:tgtEl>
                                      </p:cBhvr>
                                    </p:animEffect>
                                  </p:childTnLst>
                                </p:cTn>
                              </p:par>
                              <p:par>
                                <p:cTn id="30" presetID="5" presetClass="entr" presetSubtype="1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checkerboard(across)">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4" grpId="0" bldLvl="0" animBg="1"/>
      <p:bldP spid="4" grpId="1" animBg="1"/>
      <p:bldP spid="28" grpId="0" animBg="1"/>
      <p:bldP spid="25" grpId="0" animBg="1"/>
      <p:bldP spid="28" grpId="1" animBg="1"/>
      <p:bldP spid="25" grpId="1" animBg="1"/>
    </p:bldLst>
  </p:timing>
</p:sld>
</file>

<file path=ppt/tags/tag1.xml><?xml version="1.0" encoding="utf-8"?>
<p:tagLst xmlns:p="http://schemas.openxmlformats.org/presentationml/2006/main">
  <p:tag name="MH" val="20151118092049"/>
  <p:tag name="MH_LIBRARY" val="GRAPHIC"/>
  <p:tag name="MH_TYPE" val="Text"/>
  <p:tag name="MH_ORDER" val="1"/>
</p:tagLst>
</file>

<file path=ppt/tags/tag2.xml><?xml version="1.0" encoding="utf-8"?>
<p:tagLst xmlns:p="http://schemas.openxmlformats.org/presentationml/2006/main">
  <p:tag name="MH" val="20151118092049"/>
  <p:tag name="MH_LIBRARY" val="GRAPHIC"/>
  <p:tag name="MH_TYPE" val="Text"/>
  <p:tag name="MH_ORDER" val="1"/>
</p:tagLst>
</file>

<file path=ppt/tags/tag3.xml><?xml version="1.0" encoding="utf-8"?>
<p:tagLst xmlns:p="http://schemas.openxmlformats.org/presentationml/2006/main">
  <p:tag name="MH" val="20151118092049"/>
  <p:tag name="MH_LIBRARY" val="GRAPHIC"/>
  <p:tag name="MH_TYPE" val="Text"/>
  <p:tag name="MH_ORDER" val="1"/>
</p:tagLst>
</file>

<file path=ppt/tags/tag4.xml><?xml version="1.0" encoding="utf-8"?>
<p:tagLst xmlns:p="http://schemas.openxmlformats.org/presentationml/2006/main">
  <p:tag name="MH" val="20151118092049"/>
  <p:tag name="MH_LIBRARY" val="GRAPHIC"/>
  <p:tag name="MH_TYPE" val="Text"/>
  <p:tag name="MH_ORDER" val="1"/>
</p:tagLst>
</file>

<file path=ppt/tags/tag5.xml><?xml version="1.0" encoding="utf-8"?>
<p:tagLst xmlns:p="http://schemas.openxmlformats.org/presentationml/2006/main">
  <p:tag name="MH" val="20151118092049"/>
  <p:tag name="MH_LIBRARY" val="GRAPHIC"/>
  <p:tag name="MH_TYPE" val="Text"/>
  <p:tag name="MH_ORDER" val="1"/>
</p:tagLst>
</file>

<file path=ppt/tags/tag6.xml><?xml version="1.0" encoding="utf-8"?>
<p:tagLst xmlns:p="http://schemas.openxmlformats.org/presentationml/2006/main">
  <p:tag name="COMMONDATA" val="eyJoZGlkIjoiMWRjMmE5ZjQ2ODQ1MTc2YmI3NTBmNjllOWYwMWYwNDcifQ=="/>
  <p:tag name="commondata" val="eyJoZGlkIjoiYzc3ZmJlZmQ1MjM0NDJlMjBiYjEyZjk4M2QxZTFjODE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6290</Words>
  <Application>WPS 演示</Application>
  <PresentationFormat>宽屏</PresentationFormat>
  <Paragraphs>386</Paragraphs>
  <Slides>26</Slides>
  <Notes>1</Notes>
  <HiddenSlides>0</HiddenSlides>
  <MMClips>0</MMClips>
  <ScaleCrop>false</ScaleCrop>
  <HeadingPairs>
    <vt:vector size="6" baseType="variant">
      <vt:variant>
        <vt:lpstr>已用的字体</vt:lpstr>
      </vt:variant>
      <vt:variant>
        <vt:i4>20</vt:i4>
      </vt:variant>
      <vt:variant>
        <vt:lpstr>主题</vt:lpstr>
      </vt:variant>
      <vt:variant>
        <vt:i4>2</vt:i4>
      </vt:variant>
      <vt:variant>
        <vt:lpstr>幻灯片标题</vt:lpstr>
      </vt:variant>
      <vt:variant>
        <vt:i4>26</vt:i4>
      </vt:variant>
    </vt:vector>
  </HeadingPairs>
  <TitlesOfParts>
    <vt:vector size="48" baseType="lpstr">
      <vt:lpstr>Arial</vt:lpstr>
      <vt:lpstr>宋体</vt:lpstr>
      <vt:lpstr>Wingdings</vt:lpstr>
      <vt:lpstr>思源黑体 CN Light</vt:lpstr>
      <vt:lpstr>黑体</vt:lpstr>
      <vt:lpstr>方正粗黑宋简体</vt:lpstr>
      <vt:lpstr>微软雅黑</vt:lpstr>
      <vt:lpstr>思源黑体 CN Regular</vt:lpstr>
      <vt:lpstr>思源宋体 CN Medium</vt:lpstr>
      <vt:lpstr>FZHei-B01S</vt:lpstr>
      <vt:lpstr>Arial Unicode MS</vt:lpstr>
      <vt:lpstr>Arial</vt:lpstr>
      <vt:lpstr>Open Sans Light</vt:lpstr>
      <vt:lpstr>Times New Roman</vt:lpstr>
      <vt:lpstr>Open Sans</vt:lpstr>
      <vt:lpstr>Segoe Print</vt:lpstr>
      <vt:lpstr>Montserrat Semi Bold</vt:lpstr>
      <vt:lpstr>思源宋体 CN Heavy</vt:lpstr>
      <vt:lpstr>Calibri</vt:lpstr>
      <vt:lpstr>等线</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 晓静</dc:creator>
  <cp:lastModifiedBy>香樟树</cp:lastModifiedBy>
  <cp:revision>92</cp:revision>
  <dcterms:created xsi:type="dcterms:W3CDTF">2022-01-06T03:07:00Z</dcterms:created>
  <dcterms:modified xsi:type="dcterms:W3CDTF">2024-06-18T14:45:13Z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DD8982F3502E4F57BA5454B20EA01075</vt:lpwstr>
  </property>
</Properties>
</file>