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sldIdLst>
    <p:sldId id="256" r:id="rId4"/>
    <p:sldId id="478" r:id="rId5"/>
    <p:sldId id="481" r:id="rId7"/>
    <p:sldId id="470" r:id="rId8"/>
    <p:sldId id="487" r:id="rId9"/>
    <p:sldId id="531" r:id="rId10"/>
    <p:sldId id="655" r:id="rId11"/>
    <p:sldId id="672" r:id="rId12"/>
    <p:sldId id="673" r:id="rId13"/>
    <p:sldId id="671" r:id="rId14"/>
    <p:sldId id="674" r:id="rId15"/>
    <p:sldId id="670" r:id="rId16"/>
    <p:sldId id="691" r:id="rId17"/>
    <p:sldId id="692" r:id="rId18"/>
    <p:sldId id="486" r:id="rId19"/>
    <p:sldId id="651" r:id="rId20"/>
    <p:sldId id="693" r:id="rId21"/>
    <p:sldId id="694" r:id="rId22"/>
    <p:sldId id="695" r:id="rId23"/>
    <p:sldId id="496" r:id="rId24"/>
  </p:sldIdLst>
  <p:sldSz cx="12192000" cy="6858000"/>
  <p:notesSz cx="6858000" cy="9144000"/>
  <p:embeddedFontLst>
    <p:embeddedFont>
      <p:font typeface="方正粗黑宋简体" panose="02000000000000000000" charset="-122"/>
      <p:regular r:id="rId28"/>
    </p:embeddedFont>
    <p:embeddedFont>
      <p:font typeface="微软雅黑" panose="020B0503020204020204" charset="-122"/>
      <p:regular r:id="rId29"/>
    </p:embeddedFont>
    <p:embeddedFont>
      <p:font typeface="等线" panose="02010600030101010101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8" userDrawn="1">
          <p15:clr>
            <a:srgbClr val="A4A3A4"/>
          </p15:clr>
        </p15:guide>
        <p15:guide id="2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D58E"/>
    <a:srgbClr val="ED7D31"/>
    <a:srgbClr val="F4B183"/>
    <a:srgbClr val="2C5568"/>
    <a:srgbClr val="C00000"/>
    <a:srgbClr val="046EA2"/>
    <a:srgbClr val="033E6A"/>
    <a:srgbClr val="86D1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41" d="100"/>
          <a:sy n="41" d="100"/>
        </p:scale>
        <p:origin x="1628" y="604"/>
      </p:cViewPr>
      <p:guideLst>
        <p:guide orient="horz" pos="2118"/>
        <p:guide pos="39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2" d="100"/>
        <a:sy n="3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2.xml"/><Relationship Id="rId30" Type="http://schemas.openxmlformats.org/officeDocument/2006/relationships/font" Target="fonts/font3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F3A10C64-83F0-48CF-8FE3-0F81FAF6717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28AD01E3-C28A-40DC-AEF7-F757DE35034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20000"/>
                <a:lumOff val="80000"/>
                <a:alpha val="8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F4715C01-B7B3-48FF-96BD-CF3468EFFF7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CA1677E9-DC4E-4BC1-8958-43063512720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20000"/>
                <a:lumOff val="80000"/>
                <a:alpha val="8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F4715C01-B7B3-48FF-96BD-CF3468EFFF7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CA1677E9-DC4E-4BC1-8958-43063512720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52621" y="2"/>
            <a:ext cx="13975032" cy="6857998"/>
            <a:chOff x="-152621" y="2"/>
            <a:chExt cx="13975032" cy="6857998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61581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4480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152621" y="2"/>
              <a:ext cx="13660830" cy="6857998"/>
            </a:xfrm>
            <a:custGeom>
              <a:avLst/>
              <a:gdLst>
                <a:gd name="connsiteX0" fmla="*/ 13660830 w 13660830"/>
                <a:gd name="connsiteY0" fmla="*/ 3988372 h 6857998"/>
                <a:gd name="connsiteX1" fmla="*/ 13562073 w 13660830"/>
                <a:gd name="connsiteY1" fmla="*/ 4280240 h 6857998"/>
                <a:gd name="connsiteX2" fmla="*/ 12211831 w 13660830"/>
                <a:gd name="connsiteY2" fmla="*/ 6531055 h 6857998"/>
                <a:gd name="connsiteX3" fmla="*/ 11897318 w 13660830"/>
                <a:gd name="connsiteY3" fmla="*/ 6857998 h 6857998"/>
                <a:gd name="connsiteX4" fmla="*/ 8255666 w 13660830"/>
                <a:gd name="connsiteY4" fmla="*/ 6857998 h 6857998"/>
                <a:gd name="connsiteX5" fmla="*/ 8421134 w 13660830"/>
                <a:gd name="connsiteY5" fmla="*/ 6853292 h 6857998"/>
                <a:gd name="connsiteX6" fmla="*/ 13412904 w 13660830"/>
                <a:gd name="connsiteY6" fmla="*/ 4319920 h 6857998"/>
                <a:gd name="connsiteX7" fmla="*/ 259262 w 13660830"/>
                <a:gd name="connsiteY7" fmla="*/ 0 h 6857998"/>
                <a:gd name="connsiteX8" fmla="*/ 1026641 w 13660830"/>
                <a:gd name="connsiteY8" fmla="*/ 0 h 6857998"/>
                <a:gd name="connsiteX9" fmla="*/ 1032493 w 13660830"/>
                <a:gd name="connsiteY9" fmla="*/ 231457 h 6857998"/>
                <a:gd name="connsiteX10" fmla="*/ 7667910 w 13660830"/>
                <a:gd name="connsiteY10" fmla="*/ 6856255 h 6857998"/>
                <a:gd name="connsiteX11" fmla="*/ 7739054 w 13660830"/>
                <a:gd name="connsiteY11" fmla="*/ 6857998 h 6857998"/>
                <a:gd name="connsiteX12" fmla="*/ 2087399 w 13660830"/>
                <a:gd name="connsiteY12" fmla="*/ 6857998 h 6857998"/>
                <a:gd name="connsiteX13" fmla="*/ 2048264 w 13660830"/>
                <a:gd name="connsiteY13" fmla="*/ 6820686 h 6857998"/>
                <a:gd name="connsiteX14" fmla="*/ 0 w 13660830"/>
                <a:gd name="connsiteY14" fmla="*/ 1875740 h 6857998"/>
                <a:gd name="connsiteX15" fmla="*/ 179075 w 13660830"/>
                <a:gd name="connsiteY15" fmla="*/ 29641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60830" h="6857998">
                  <a:moveTo>
                    <a:pt x="13660830" y="3988372"/>
                  </a:moveTo>
                  <a:lnTo>
                    <a:pt x="13562073" y="4280240"/>
                  </a:lnTo>
                  <a:cubicBezTo>
                    <a:pt x="13255684" y="5117028"/>
                    <a:pt x="12793964" y="5878939"/>
                    <a:pt x="12211831" y="6531055"/>
                  </a:cubicBezTo>
                  <a:lnTo>
                    <a:pt x="11897318" y="6857998"/>
                  </a:lnTo>
                  <a:lnTo>
                    <a:pt x="8255666" y="6857998"/>
                  </a:lnTo>
                  <a:lnTo>
                    <a:pt x="8421134" y="6853292"/>
                  </a:lnTo>
                  <a:cubicBezTo>
                    <a:pt x="10429184" y="6738764"/>
                    <a:pt x="12210412" y="5777002"/>
                    <a:pt x="13412904" y="4319920"/>
                  </a:cubicBezTo>
                  <a:close/>
                  <a:moveTo>
                    <a:pt x="259262" y="0"/>
                  </a:moveTo>
                  <a:lnTo>
                    <a:pt x="1026641" y="0"/>
                  </a:lnTo>
                  <a:lnTo>
                    <a:pt x="1032493" y="231457"/>
                  </a:lnTo>
                  <a:cubicBezTo>
                    <a:pt x="1213940" y="3810990"/>
                    <a:pt x="4086902" y="6680412"/>
                    <a:pt x="7667910" y="6856255"/>
                  </a:cubicBezTo>
                  <a:lnTo>
                    <a:pt x="7739054" y="6857998"/>
                  </a:lnTo>
                  <a:lnTo>
                    <a:pt x="2087399" y="6857998"/>
                  </a:lnTo>
                  <a:lnTo>
                    <a:pt x="2048264" y="6820686"/>
                  </a:lnTo>
                  <a:cubicBezTo>
                    <a:pt x="782742" y="5555164"/>
                    <a:pt x="0" y="3806862"/>
                    <a:pt x="0" y="1875740"/>
                  </a:cubicBezTo>
                  <a:cubicBezTo>
                    <a:pt x="0" y="1332612"/>
                    <a:pt x="61917" y="803945"/>
                    <a:pt x="179075" y="296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827395" y="1828800"/>
            <a:ext cx="63646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方正粗黑宋简体" panose="02000000000000000000" charset="-122"/>
                <a:ea typeface="方正粗黑宋简体" panose="02000000000000000000" charset="-122"/>
              </a:rPr>
              <a:t>任务二　完成旧车的鉴定评估与提供置换的金融方案</a:t>
            </a:r>
            <a:endParaRPr lang="zh-CN" altLang="en-US" sz="48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15030" y="1390650"/>
            <a:ext cx="2755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spc="6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Auto Finance</a:t>
            </a:r>
            <a:endParaRPr lang="en-US" altLang="zh-CN" sz="2000" spc="6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77902" y="442058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汽车金融服务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6777147" y="4128770"/>
            <a:ext cx="4431030" cy="49149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69222" y="4175292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项目六　汽车置换业务中的金融服务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27235" y="450850"/>
            <a:ext cx="350520" cy="3505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2" name="图片 1" descr="RA7IGZ95I0VWYH2E3R3)K(6"/>
          <p:cNvPicPr/>
          <p:nvPr/>
        </p:nvPicPr>
        <p:blipFill>
          <a:blip r:embed="rId1"/>
          <a:srcRect l="32830" t="-14" r="25806" b="14"/>
          <a:stretch>
            <a:fillRect/>
          </a:stretch>
        </p:blipFill>
        <p:spPr>
          <a:xfrm>
            <a:off x="1203960" y="1552575"/>
            <a:ext cx="4377600" cy="4377600"/>
          </a:xfrm>
          <a:prstGeom prst="ellipse">
            <a:avLst/>
          </a:prstGeom>
          <a:ln w="508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4" grpId="0" bldLvl="0" animBg="1"/>
      <p:bldP spid="45" grpId="0"/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0315" y="1244600"/>
            <a:ext cx="4612005" cy="491490"/>
            <a:chOff x="5969" y="1960"/>
            <a:chExt cx="7263" cy="774"/>
          </a:xfrm>
        </p:grpSpPr>
        <p:sp>
          <p:nvSpPr>
            <p:cNvPr id="5" name="矩形: 圆角 43"/>
            <p:cNvSpPr/>
            <p:nvPr/>
          </p:nvSpPr>
          <p:spPr>
            <a:xfrm>
              <a:off x="5969" y="1960"/>
              <a:ext cx="7263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43" y="2033"/>
              <a:ext cx="631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二、旧车鉴定估价的原则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746524" y="2707249"/>
            <a:ext cx="1457825" cy="7019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</a:rPr>
              <a:t>预期获利原则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2410" y="2696845"/>
            <a:ext cx="5539105" cy="755015"/>
          </a:xfrm>
          <a:prstGeom prst="rect">
            <a:avLst/>
          </a:prstGeom>
        </p:spPr>
        <p:txBody>
          <a:bodyPr wrap="square">
            <a:spAutoFit/>
          </a:bodyPr>
          <a:p>
            <a:pPr marL="213995" indent="-21399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对营运性车辆评估时，汽车的实际价值可以不按它在过去产生的成本或购置价格决定，但应当充分考虑该车辆在未来可能为投资者（一般为旧车购买人）提供的经济效益</a:t>
            </a:r>
            <a:endParaRPr lang="zh-CN" altLang="en-US" sz="12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46524" y="3681482"/>
            <a:ext cx="1457825" cy="7019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</a:rPr>
              <a:t>替代趋低原则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46524" y="4655716"/>
            <a:ext cx="1457825" cy="7019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</a:rPr>
              <a:t>效用趋高原则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12410" y="3783965"/>
            <a:ext cx="5539740" cy="533400"/>
          </a:xfrm>
          <a:prstGeom prst="rect">
            <a:avLst/>
          </a:prstGeom>
        </p:spPr>
        <p:txBody>
          <a:bodyPr wrap="square">
            <a:spAutoFit/>
          </a:bodyPr>
          <a:p>
            <a:pPr marL="213995" indent="-21399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指价格最低的同质车辆对其他车辆具有替代性。也即同质车辆中的替代，都趋向于价格最低的车辆。这也是商品交换的普遍规律。</a:t>
            </a:r>
            <a:endParaRPr lang="zh-CN" altLang="en-US" sz="12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12410" y="4721860"/>
            <a:ext cx="5539740" cy="533400"/>
          </a:xfrm>
          <a:prstGeom prst="rect">
            <a:avLst/>
          </a:prstGeom>
        </p:spPr>
        <p:txBody>
          <a:bodyPr wrap="square">
            <a:spAutoFit/>
          </a:bodyPr>
          <a:p>
            <a:pPr marL="213995" indent="-213995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2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指同一车辆同时具有多种用途时，应按最佳效果、最高效能、最好效益、最能发挥用途来评估价值。这也是商品交换的普遍规则。</a:t>
            </a:r>
            <a:endParaRPr lang="zh-CN" altLang="en-US" sz="12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77645" y="3483610"/>
            <a:ext cx="1645285" cy="10985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旧车鉴定估价的经济原则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0" name="肘形连接符 29"/>
          <p:cNvCxnSpPr>
            <a:stCxn id="29" idx="3"/>
            <a:endCxn id="10" idx="1"/>
          </p:cNvCxnSpPr>
          <p:nvPr/>
        </p:nvCxnSpPr>
        <p:spPr>
          <a:xfrm>
            <a:off x="3122930" y="4032885"/>
            <a:ext cx="623570" cy="3175"/>
          </a:xfrm>
          <a:prstGeom prst="bentConnector2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1" name="肘形连接符 30"/>
          <p:cNvCxnSpPr>
            <a:stCxn id="8" idx="1"/>
            <a:endCxn id="29" idx="3"/>
          </p:cNvCxnSpPr>
          <p:nvPr/>
        </p:nvCxnSpPr>
        <p:spPr>
          <a:xfrm rot="10800000" flipV="1">
            <a:off x="3122930" y="3058160"/>
            <a:ext cx="623570" cy="974725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2" name="肘形连接符 31"/>
          <p:cNvCxnSpPr>
            <a:stCxn id="29" idx="3"/>
            <a:endCxn id="11" idx="1"/>
          </p:cNvCxnSpPr>
          <p:nvPr/>
        </p:nvCxnSpPr>
        <p:spPr>
          <a:xfrm>
            <a:off x="3122930" y="4032885"/>
            <a:ext cx="623570" cy="97409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582304" y="3528602"/>
            <a:ext cx="5400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582304" y="4500485"/>
            <a:ext cx="5400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8" grpId="0" animBg="1"/>
      <p:bldP spid="9" grpId="0"/>
      <p:bldP spid="10" grpId="0" animBg="1"/>
      <p:bldP spid="11" grpId="0" animBg="1"/>
      <p:bldP spid="13" grpId="0"/>
      <p:bldP spid="22" grpId="0"/>
      <p:bldP spid="29" grpId="0" animBg="1"/>
      <p:bldP spid="8" grpId="1" animBg="1"/>
      <p:bldP spid="9" grpId="1"/>
      <p:bldP spid="10" grpId="1" animBg="1"/>
      <p:bldP spid="11" grpId="1" animBg="1"/>
      <p:bldP spid="13" grpId="1"/>
      <p:bldP spid="22" grpId="1"/>
      <p:bldP spid="2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0315" y="1244600"/>
            <a:ext cx="4612005" cy="491490"/>
            <a:chOff x="5969" y="1960"/>
            <a:chExt cx="7263" cy="774"/>
          </a:xfrm>
        </p:grpSpPr>
        <p:sp>
          <p:nvSpPr>
            <p:cNvPr id="5" name="矩形: 圆角 43"/>
            <p:cNvSpPr/>
            <p:nvPr/>
          </p:nvSpPr>
          <p:spPr>
            <a:xfrm>
              <a:off x="5969" y="1960"/>
              <a:ext cx="7263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43" y="2033"/>
              <a:ext cx="631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三、旧车鉴定估价的内容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6" name="ïṩľïḑe"/>
          <p:cNvSpPr/>
          <p:nvPr/>
        </p:nvSpPr>
        <p:spPr>
          <a:xfrm flipH="1">
            <a:off x="22225" y="3581400"/>
            <a:ext cx="1224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miter lim="400000"/>
          </a:ln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defRPr sz="3200" b="0" spc="0">
                <a:solidFill>
                  <a:srgbClr val="000000"/>
                </a:solidFill>
              </a:defRPr>
            </a:pPr>
          </a:p>
        </p:txBody>
      </p:sp>
      <p:sp>
        <p:nvSpPr>
          <p:cNvPr id="27" name="ïşlîḑé"/>
          <p:cNvSpPr/>
          <p:nvPr/>
        </p:nvSpPr>
        <p:spPr>
          <a:xfrm flipH="1">
            <a:off x="22225" y="5067300"/>
            <a:ext cx="1224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miter lim="400000"/>
          </a:ln>
        </p:spPr>
        <p:txBody>
          <a:bodyPr wrap="square" lIns="91440" tIns="45720" rIns="91440" bIns="45720" anchor="ctr">
            <a:normAutofit fontScale="25000" lnSpcReduction="20000"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defRPr sz="3200" b="0" spc="0">
                <a:solidFill>
                  <a:srgbClr val="000000"/>
                </a:solidFill>
              </a:defRPr>
            </a:pPr>
          </a:p>
        </p:txBody>
      </p:sp>
      <p:sp>
        <p:nvSpPr>
          <p:cNvPr id="28" name="ïṡ1iḓè"/>
          <p:cNvSpPr/>
          <p:nvPr/>
        </p:nvSpPr>
        <p:spPr>
          <a:xfrm>
            <a:off x="10569575" y="3577590"/>
            <a:ext cx="1589405" cy="1494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778" y="21600"/>
                </a:moveTo>
                <a:lnTo>
                  <a:pt x="7938" y="21600"/>
                </a:lnTo>
                <a:lnTo>
                  <a:pt x="12785" y="12409"/>
                </a:lnTo>
                <a:lnTo>
                  <a:pt x="18360" y="12409"/>
                </a:lnTo>
                <a:cubicBezTo>
                  <a:pt x="18360" y="12409"/>
                  <a:pt x="21600" y="12409"/>
                  <a:pt x="21600" y="10800"/>
                </a:cubicBezTo>
                <a:cubicBezTo>
                  <a:pt x="21600" y="9191"/>
                  <a:pt x="18360" y="9191"/>
                  <a:pt x="18360" y="9191"/>
                </a:cubicBezTo>
                <a:lnTo>
                  <a:pt x="12785" y="9191"/>
                </a:lnTo>
                <a:lnTo>
                  <a:pt x="7938" y="0"/>
                </a:lnTo>
                <a:lnTo>
                  <a:pt x="5778" y="0"/>
                </a:lnTo>
                <a:lnTo>
                  <a:pt x="8465" y="9191"/>
                </a:lnTo>
                <a:lnTo>
                  <a:pt x="4591" y="9191"/>
                </a:lnTo>
                <a:lnTo>
                  <a:pt x="2160" y="6893"/>
                </a:lnTo>
                <a:lnTo>
                  <a:pt x="0" y="6893"/>
                </a:lnTo>
                <a:lnTo>
                  <a:pt x="1728" y="10800"/>
                </a:lnTo>
                <a:lnTo>
                  <a:pt x="0" y="14707"/>
                </a:lnTo>
                <a:lnTo>
                  <a:pt x="2160" y="14707"/>
                </a:lnTo>
                <a:lnTo>
                  <a:pt x="4591" y="12409"/>
                </a:lnTo>
                <a:lnTo>
                  <a:pt x="8465" y="12409"/>
                </a:lnTo>
                <a:cubicBezTo>
                  <a:pt x="8465" y="12409"/>
                  <a:pt x="5778" y="21600"/>
                  <a:pt x="5778" y="21600"/>
                </a:cubicBezTo>
                <a:close/>
              </a:path>
            </a:pathLst>
          </a:custGeom>
          <a:solidFill>
            <a:srgbClr val="EF8943"/>
          </a:solidFill>
          <a:ln w="12700">
            <a:miter lim="400000"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00000"/>
              </a:lnSpc>
              <a:defRPr sz="3200" b="0" spc="0">
                <a:solidFill>
                  <a:srgbClr val="FFFFFF"/>
                </a:solidFill>
              </a:defRPr>
            </a:pPr>
            <a:endParaRPr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634490" y="3750310"/>
            <a:ext cx="1752600" cy="1148080"/>
            <a:chOff x="5794" y="5665"/>
            <a:chExt cx="2760" cy="1808"/>
          </a:xfrm>
        </p:grpSpPr>
        <p:sp>
          <p:nvSpPr>
            <p:cNvPr id="25" name="îṡḷíḋê"/>
            <p:cNvSpPr/>
            <p:nvPr/>
          </p:nvSpPr>
          <p:spPr>
            <a:xfrm>
              <a:off x="5794" y="5665"/>
              <a:ext cx="2761" cy="18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13632" y="0"/>
                  </a:moveTo>
                  <a:lnTo>
                    <a:pt x="355" y="152"/>
                  </a:lnTo>
                  <a:cubicBezTo>
                    <a:pt x="413" y="219"/>
                    <a:pt x="483" y="257"/>
                    <a:pt x="534" y="340"/>
                  </a:cubicBezTo>
                  <a:lnTo>
                    <a:pt x="7537" y="9973"/>
                  </a:lnTo>
                  <a:cubicBezTo>
                    <a:pt x="7675" y="10162"/>
                    <a:pt x="7744" y="10419"/>
                    <a:pt x="7744" y="10678"/>
                  </a:cubicBezTo>
                  <a:cubicBezTo>
                    <a:pt x="7745" y="10937"/>
                    <a:pt x="7678" y="11199"/>
                    <a:pt x="7541" y="11389"/>
                  </a:cubicBezTo>
                  <a:lnTo>
                    <a:pt x="570" y="21076"/>
                  </a:lnTo>
                  <a:cubicBezTo>
                    <a:pt x="444" y="21283"/>
                    <a:pt x="293" y="21446"/>
                    <a:pt x="127" y="21556"/>
                  </a:cubicBezTo>
                  <a:cubicBezTo>
                    <a:pt x="88" y="21583"/>
                    <a:pt x="41" y="21578"/>
                    <a:pt x="0" y="21599"/>
                  </a:cubicBezTo>
                  <a:lnTo>
                    <a:pt x="13668" y="21441"/>
                  </a:lnTo>
                  <a:cubicBezTo>
                    <a:pt x="13847" y="21440"/>
                    <a:pt x="14025" y="21378"/>
                    <a:pt x="14186" y="21271"/>
                  </a:cubicBezTo>
                  <a:cubicBezTo>
                    <a:pt x="14347" y="21163"/>
                    <a:pt x="14494" y="21010"/>
                    <a:pt x="14616" y="20809"/>
                  </a:cubicBezTo>
                  <a:lnTo>
                    <a:pt x="21400" y="11377"/>
                  </a:lnTo>
                  <a:cubicBezTo>
                    <a:pt x="21534" y="11192"/>
                    <a:pt x="21600" y="10936"/>
                    <a:pt x="21599" y="10684"/>
                  </a:cubicBezTo>
                  <a:cubicBezTo>
                    <a:pt x="21599" y="10431"/>
                    <a:pt x="21534" y="10181"/>
                    <a:pt x="21400" y="9997"/>
                  </a:cubicBezTo>
                  <a:lnTo>
                    <a:pt x="14580" y="620"/>
                  </a:lnTo>
                  <a:cubicBezTo>
                    <a:pt x="14458" y="420"/>
                    <a:pt x="14307" y="264"/>
                    <a:pt x="14146" y="158"/>
                  </a:cubicBezTo>
                  <a:cubicBezTo>
                    <a:pt x="13985" y="52"/>
                    <a:pt x="13812" y="-1"/>
                    <a:pt x="13632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en-US" altLang="zh-CN" sz="2000" b="1" i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ïṥľiḑê"/>
            <p:cNvSpPr/>
            <p:nvPr/>
          </p:nvSpPr>
          <p:spPr>
            <a:xfrm>
              <a:off x="7079" y="6299"/>
              <a:ext cx="543" cy="543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rgbClr val="2C556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51070" y="3750310"/>
            <a:ext cx="1752600" cy="1148080"/>
            <a:chOff x="9092" y="5665"/>
            <a:chExt cx="2760" cy="1808"/>
          </a:xfrm>
        </p:grpSpPr>
        <p:sp>
          <p:nvSpPr>
            <p:cNvPr id="24" name="ïşḻïḓé"/>
            <p:cNvSpPr/>
            <p:nvPr/>
          </p:nvSpPr>
          <p:spPr>
            <a:xfrm>
              <a:off x="9092" y="5665"/>
              <a:ext cx="2761" cy="18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13632" y="0"/>
                  </a:moveTo>
                  <a:lnTo>
                    <a:pt x="355" y="152"/>
                  </a:lnTo>
                  <a:cubicBezTo>
                    <a:pt x="413" y="219"/>
                    <a:pt x="483" y="257"/>
                    <a:pt x="534" y="340"/>
                  </a:cubicBezTo>
                  <a:lnTo>
                    <a:pt x="7537" y="9973"/>
                  </a:lnTo>
                  <a:cubicBezTo>
                    <a:pt x="7675" y="10162"/>
                    <a:pt x="7744" y="10419"/>
                    <a:pt x="7744" y="10678"/>
                  </a:cubicBezTo>
                  <a:cubicBezTo>
                    <a:pt x="7745" y="10937"/>
                    <a:pt x="7678" y="11199"/>
                    <a:pt x="7541" y="11389"/>
                  </a:cubicBezTo>
                  <a:lnTo>
                    <a:pt x="570" y="21076"/>
                  </a:lnTo>
                  <a:cubicBezTo>
                    <a:pt x="444" y="21283"/>
                    <a:pt x="293" y="21446"/>
                    <a:pt x="127" y="21556"/>
                  </a:cubicBezTo>
                  <a:cubicBezTo>
                    <a:pt x="88" y="21583"/>
                    <a:pt x="41" y="21578"/>
                    <a:pt x="0" y="21599"/>
                  </a:cubicBezTo>
                  <a:lnTo>
                    <a:pt x="13668" y="21441"/>
                  </a:lnTo>
                  <a:cubicBezTo>
                    <a:pt x="13847" y="21440"/>
                    <a:pt x="14025" y="21378"/>
                    <a:pt x="14186" y="21271"/>
                  </a:cubicBezTo>
                  <a:cubicBezTo>
                    <a:pt x="14347" y="21163"/>
                    <a:pt x="14494" y="21010"/>
                    <a:pt x="14616" y="20809"/>
                  </a:cubicBezTo>
                  <a:lnTo>
                    <a:pt x="21400" y="11377"/>
                  </a:lnTo>
                  <a:cubicBezTo>
                    <a:pt x="21534" y="11192"/>
                    <a:pt x="21600" y="10936"/>
                    <a:pt x="21599" y="10684"/>
                  </a:cubicBezTo>
                  <a:cubicBezTo>
                    <a:pt x="21599" y="10431"/>
                    <a:pt x="21534" y="10181"/>
                    <a:pt x="21400" y="9997"/>
                  </a:cubicBezTo>
                  <a:lnTo>
                    <a:pt x="14580" y="620"/>
                  </a:lnTo>
                  <a:cubicBezTo>
                    <a:pt x="14458" y="420"/>
                    <a:pt x="14307" y="264"/>
                    <a:pt x="14146" y="158"/>
                  </a:cubicBezTo>
                  <a:cubicBezTo>
                    <a:pt x="13985" y="52"/>
                    <a:pt x="13812" y="-1"/>
                    <a:pt x="13632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en-US" altLang="zh-CN" sz="2000" b="1" i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ïsļïḑè"/>
            <p:cNvSpPr/>
            <p:nvPr/>
          </p:nvSpPr>
          <p:spPr>
            <a:xfrm>
              <a:off x="10329" y="6299"/>
              <a:ext cx="543" cy="543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rgbClr val="2C556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67650" y="3749675"/>
            <a:ext cx="1752600" cy="1148080"/>
            <a:chOff x="12389" y="5665"/>
            <a:chExt cx="2760" cy="1808"/>
          </a:xfrm>
        </p:grpSpPr>
        <p:sp>
          <p:nvSpPr>
            <p:cNvPr id="23" name="iṥḻïďé"/>
            <p:cNvSpPr/>
            <p:nvPr/>
          </p:nvSpPr>
          <p:spPr>
            <a:xfrm>
              <a:off x="12389" y="5665"/>
              <a:ext cx="2761" cy="18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9" extrusionOk="0">
                  <a:moveTo>
                    <a:pt x="13632" y="0"/>
                  </a:moveTo>
                  <a:lnTo>
                    <a:pt x="355" y="152"/>
                  </a:lnTo>
                  <a:cubicBezTo>
                    <a:pt x="413" y="219"/>
                    <a:pt x="483" y="257"/>
                    <a:pt x="534" y="340"/>
                  </a:cubicBezTo>
                  <a:lnTo>
                    <a:pt x="7537" y="9973"/>
                  </a:lnTo>
                  <a:cubicBezTo>
                    <a:pt x="7675" y="10162"/>
                    <a:pt x="7744" y="10419"/>
                    <a:pt x="7744" y="10678"/>
                  </a:cubicBezTo>
                  <a:cubicBezTo>
                    <a:pt x="7745" y="10937"/>
                    <a:pt x="7678" y="11199"/>
                    <a:pt x="7541" y="11389"/>
                  </a:cubicBezTo>
                  <a:lnTo>
                    <a:pt x="570" y="21076"/>
                  </a:lnTo>
                  <a:cubicBezTo>
                    <a:pt x="444" y="21283"/>
                    <a:pt x="293" y="21446"/>
                    <a:pt x="127" y="21556"/>
                  </a:cubicBezTo>
                  <a:cubicBezTo>
                    <a:pt x="88" y="21583"/>
                    <a:pt x="41" y="21578"/>
                    <a:pt x="0" y="21599"/>
                  </a:cubicBezTo>
                  <a:lnTo>
                    <a:pt x="13668" y="21441"/>
                  </a:lnTo>
                  <a:cubicBezTo>
                    <a:pt x="13847" y="21440"/>
                    <a:pt x="14025" y="21378"/>
                    <a:pt x="14186" y="21271"/>
                  </a:cubicBezTo>
                  <a:cubicBezTo>
                    <a:pt x="14347" y="21163"/>
                    <a:pt x="14494" y="21010"/>
                    <a:pt x="14616" y="20809"/>
                  </a:cubicBezTo>
                  <a:lnTo>
                    <a:pt x="21400" y="11377"/>
                  </a:lnTo>
                  <a:cubicBezTo>
                    <a:pt x="21534" y="11192"/>
                    <a:pt x="21600" y="10936"/>
                    <a:pt x="21599" y="10684"/>
                  </a:cubicBezTo>
                  <a:cubicBezTo>
                    <a:pt x="21599" y="10431"/>
                    <a:pt x="21534" y="10181"/>
                    <a:pt x="21400" y="9997"/>
                  </a:cubicBezTo>
                  <a:lnTo>
                    <a:pt x="14580" y="620"/>
                  </a:lnTo>
                  <a:cubicBezTo>
                    <a:pt x="14458" y="420"/>
                    <a:pt x="14307" y="264"/>
                    <a:pt x="14146" y="158"/>
                  </a:cubicBezTo>
                  <a:cubicBezTo>
                    <a:pt x="13985" y="52"/>
                    <a:pt x="13812" y="-1"/>
                    <a:pt x="13632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  <a:prstDash val="sysDash"/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endParaRPr lang="en-US" altLang="zh-CN" sz="2000" b="1" i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í$ľïḍé"/>
            <p:cNvSpPr/>
            <p:nvPr/>
          </p:nvSpPr>
          <p:spPr>
            <a:xfrm>
              <a:off x="13825" y="6299"/>
              <a:ext cx="543" cy="543"/>
            </a:xfrm>
            <a:custGeom>
              <a:avLst/>
              <a:gdLst>
                <a:gd name="connsiteX0" fmla="*/ 199497 w 331788"/>
                <a:gd name="connsiteY0" fmla="*/ 265112 h 331787"/>
                <a:gd name="connsiteX1" fmla="*/ 209798 w 331788"/>
                <a:gd name="connsiteY1" fmla="*/ 279217 h 331787"/>
                <a:gd name="connsiteX2" fmla="*/ 238126 w 331788"/>
                <a:gd name="connsiteY2" fmla="*/ 315118 h 331787"/>
                <a:gd name="connsiteX3" fmla="*/ 166018 w 331788"/>
                <a:gd name="connsiteY3" fmla="*/ 331787 h 331787"/>
                <a:gd name="connsiteX4" fmla="*/ 122238 w 331788"/>
                <a:gd name="connsiteY4" fmla="*/ 325376 h 331787"/>
                <a:gd name="connsiteX5" fmla="*/ 199497 w 331788"/>
                <a:gd name="connsiteY5" fmla="*/ 265112 h 331787"/>
                <a:gd name="connsiteX6" fmla="*/ 190500 w 331788"/>
                <a:gd name="connsiteY6" fmla="*/ 228600 h 331787"/>
                <a:gd name="connsiteX7" fmla="*/ 201490 w 331788"/>
                <a:gd name="connsiteY7" fmla="*/ 228600 h 331787"/>
                <a:gd name="connsiteX8" fmla="*/ 206375 w 331788"/>
                <a:gd name="connsiteY8" fmla="*/ 236394 h 331787"/>
                <a:gd name="connsiteX9" fmla="*/ 200269 w 331788"/>
                <a:gd name="connsiteY9" fmla="*/ 242888 h 331787"/>
                <a:gd name="connsiteX10" fmla="*/ 190500 w 331788"/>
                <a:gd name="connsiteY10" fmla="*/ 228600 h 331787"/>
                <a:gd name="connsiteX11" fmla="*/ 146452 w 331788"/>
                <a:gd name="connsiteY11" fmla="*/ 228600 h 331787"/>
                <a:gd name="connsiteX12" fmla="*/ 164590 w 331788"/>
                <a:gd name="connsiteY12" fmla="*/ 229897 h 331787"/>
                <a:gd name="connsiteX13" fmla="*/ 165885 w 331788"/>
                <a:gd name="connsiteY13" fmla="*/ 229897 h 331787"/>
                <a:gd name="connsiteX14" fmla="*/ 173659 w 331788"/>
                <a:gd name="connsiteY14" fmla="*/ 229897 h 331787"/>
                <a:gd name="connsiteX15" fmla="*/ 190501 w 331788"/>
                <a:gd name="connsiteY15" fmla="*/ 253240 h 331787"/>
                <a:gd name="connsiteX16" fmla="*/ 103699 w 331788"/>
                <a:gd name="connsiteY16" fmla="*/ 320675 h 331787"/>
                <a:gd name="connsiteX17" fmla="*/ 77788 w 331788"/>
                <a:gd name="connsiteY17" fmla="*/ 306410 h 331787"/>
                <a:gd name="connsiteX18" fmla="*/ 112768 w 331788"/>
                <a:gd name="connsiteY18" fmla="*/ 244162 h 331787"/>
                <a:gd name="connsiteX19" fmla="*/ 121837 w 331788"/>
                <a:gd name="connsiteY19" fmla="*/ 245459 h 331787"/>
                <a:gd name="connsiteX20" fmla="*/ 146452 w 331788"/>
                <a:gd name="connsiteY20" fmla="*/ 228600 h 331787"/>
                <a:gd name="connsiteX21" fmla="*/ 323851 w 331788"/>
                <a:gd name="connsiteY21" fmla="*/ 217487 h 331787"/>
                <a:gd name="connsiteX22" fmla="*/ 249631 w 331788"/>
                <a:gd name="connsiteY22" fmla="*/ 307975 h 331787"/>
                <a:gd name="connsiteX23" fmla="*/ 207963 w 331788"/>
                <a:gd name="connsiteY23" fmla="*/ 253682 h 331787"/>
                <a:gd name="connsiteX24" fmla="*/ 218380 w 331788"/>
                <a:gd name="connsiteY24" fmla="*/ 243341 h 331787"/>
                <a:gd name="connsiteX25" fmla="*/ 227495 w 331788"/>
                <a:gd name="connsiteY25" fmla="*/ 244634 h 331787"/>
                <a:gd name="connsiteX26" fmla="*/ 253537 w 331788"/>
                <a:gd name="connsiteY26" fmla="*/ 225243 h 331787"/>
                <a:gd name="connsiteX27" fmla="*/ 323851 w 331788"/>
                <a:gd name="connsiteY27" fmla="*/ 217487 h 331787"/>
                <a:gd name="connsiteX28" fmla="*/ 3175 w 331788"/>
                <a:gd name="connsiteY28" fmla="*/ 196850 h 331787"/>
                <a:gd name="connsiteX29" fmla="*/ 93642 w 331788"/>
                <a:gd name="connsiteY29" fmla="*/ 222902 h 331787"/>
                <a:gd name="connsiteX30" fmla="*/ 100013 w 331788"/>
                <a:gd name="connsiteY30" fmla="*/ 235927 h 331787"/>
                <a:gd name="connsiteX31" fmla="*/ 65610 w 331788"/>
                <a:gd name="connsiteY31" fmla="*/ 298450 h 331787"/>
                <a:gd name="connsiteX32" fmla="*/ 3175 w 331788"/>
                <a:gd name="connsiteY32" fmla="*/ 196850 h 331787"/>
                <a:gd name="connsiteX33" fmla="*/ 146517 w 331788"/>
                <a:gd name="connsiteY33" fmla="*/ 192087 h 331787"/>
                <a:gd name="connsiteX34" fmla="*/ 163513 w 331788"/>
                <a:gd name="connsiteY34" fmla="*/ 215900 h 331787"/>
                <a:gd name="connsiteX35" fmla="*/ 147825 w 331788"/>
                <a:gd name="connsiteY35" fmla="*/ 214577 h 331787"/>
                <a:gd name="connsiteX36" fmla="*/ 141288 w 331788"/>
                <a:gd name="connsiteY36" fmla="*/ 200025 h 331787"/>
                <a:gd name="connsiteX37" fmla="*/ 146517 w 331788"/>
                <a:gd name="connsiteY37" fmla="*/ 192087 h 331787"/>
                <a:gd name="connsiteX38" fmla="*/ 277877 w 331788"/>
                <a:gd name="connsiteY38" fmla="*/ 160337 h 331787"/>
                <a:gd name="connsiteX39" fmla="*/ 314326 w 331788"/>
                <a:gd name="connsiteY39" fmla="*/ 204624 h 331787"/>
                <a:gd name="connsiteX40" fmla="*/ 253143 w 331788"/>
                <a:gd name="connsiteY40" fmla="*/ 211137 h 331787"/>
                <a:gd name="connsiteX41" fmla="*/ 249238 w 331788"/>
                <a:gd name="connsiteY41" fmla="*/ 203322 h 331787"/>
                <a:gd name="connsiteX42" fmla="*/ 277877 w 331788"/>
                <a:gd name="connsiteY42" fmla="*/ 160337 h 331787"/>
                <a:gd name="connsiteX43" fmla="*/ 290513 w 331788"/>
                <a:gd name="connsiteY43" fmla="*/ 153987 h 331787"/>
                <a:gd name="connsiteX44" fmla="*/ 331788 w 331788"/>
                <a:gd name="connsiteY44" fmla="*/ 167061 h 331787"/>
                <a:gd name="connsiteX45" fmla="*/ 329125 w 331788"/>
                <a:gd name="connsiteY45" fmla="*/ 198437 h 331787"/>
                <a:gd name="connsiteX46" fmla="*/ 290513 w 331788"/>
                <a:gd name="connsiteY46" fmla="*/ 153987 h 331787"/>
                <a:gd name="connsiteX47" fmla="*/ 113341 w 331788"/>
                <a:gd name="connsiteY47" fmla="*/ 139700 h 331787"/>
                <a:gd name="connsiteX48" fmla="*/ 130085 w 331788"/>
                <a:gd name="connsiteY48" fmla="*/ 169324 h 331787"/>
                <a:gd name="connsiteX49" fmla="*/ 136525 w 331788"/>
                <a:gd name="connsiteY49" fmla="*/ 178340 h 331787"/>
                <a:gd name="connsiteX50" fmla="*/ 128797 w 331788"/>
                <a:gd name="connsiteY50" fmla="*/ 191219 h 331787"/>
                <a:gd name="connsiteX51" fmla="*/ 121069 w 331788"/>
                <a:gd name="connsiteY51" fmla="*/ 189932 h 331787"/>
                <a:gd name="connsiteX52" fmla="*/ 95310 w 331788"/>
                <a:gd name="connsiteY52" fmla="*/ 207963 h 331787"/>
                <a:gd name="connsiteX53" fmla="*/ 1288 w 331788"/>
                <a:gd name="connsiteY53" fmla="*/ 179628 h 331787"/>
                <a:gd name="connsiteX54" fmla="*/ 0 w 331788"/>
                <a:gd name="connsiteY54" fmla="*/ 165460 h 331787"/>
                <a:gd name="connsiteX55" fmla="*/ 1288 w 331788"/>
                <a:gd name="connsiteY55" fmla="*/ 151292 h 331787"/>
                <a:gd name="connsiteX56" fmla="*/ 113341 w 331788"/>
                <a:gd name="connsiteY56" fmla="*/ 139700 h 331787"/>
                <a:gd name="connsiteX57" fmla="*/ 186315 w 331788"/>
                <a:gd name="connsiteY57" fmla="*/ 138112 h 331787"/>
                <a:gd name="connsiteX58" fmla="*/ 268288 w 331788"/>
                <a:gd name="connsiteY58" fmla="*/ 149780 h 331787"/>
                <a:gd name="connsiteX59" fmla="*/ 238829 w 331788"/>
                <a:gd name="connsiteY59" fmla="*/ 193860 h 331787"/>
                <a:gd name="connsiteX60" fmla="*/ 227301 w 331788"/>
                <a:gd name="connsiteY60" fmla="*/ 191267 h 331787"/>
                <a:gd name="connsiteX61" fmla="*/ 200404 w 331788"/>
                <a:gd name="connsiteY61" fmla="*/ 214604 h 331787"/>
                <a:gd name="connsiteX62" fmla="*/ 179911 w 331788"/>
                <a:gd name="connsiteY62" fmla="*/ 215900 h 331787"/>
                <a:gd name="connsiteX63" fmla="*/ 155575 w 331788"/>
                <a:gd name="connsiteY63" fmla="*/ 179599 h 331787"/>
                <a:gd name="connsiteX64" fmla="*/ 173507 w 331788"/>
                <a:gd name="connsiteY64" fmla="*/ 154966 h 331787"/>
                <a:gd name="connsiteX65" fmla="*/ 186315 w 331788"/>
                <a:gd name="connsiteY65" fmla="*/ 138112 h 331787"/>
                <a:gd name="connsiteX66" fmla="*/ 168276 w 331788"/>
                <a:gd name="connsiteY66" fmla="*/ 138112 h 331787"/>
                <a:gd name="connsiteX67" fmla="*/ 161661 w 331788"/>
                <a:gd name="connsiteY67" fmla="*/ 145566 h 331787"/>
                <a:gd name="connsiteX68" fmla="*/ 145786 w 331788"/>
                <a:gd name="connsiteY68" fmla="*/ 166687 h 331787"/>
                <a:gd name="connsiteX69" fmla="*/ 141817 w 331788"/>
                <a:gd name="connsiteY69" fmla="*/ 161718 h 331787"/>
                <a:gd name="connsiteX70" fmla="*/ 128588 w 331788"/>
                <a:gd name="connsiteY70" fmla="*/ 139354 h 331787"/>
                <a:gd name="connsiteX71" fmla="*/ 168276 w 331788"/>
                <a:gd name="connsiteY71" fmla="*/ 138112 h 331787"/>
                <a:gd name="connsiteX72" fmla="*/ 220028 w 331788"/>
                <a:gd name="connsiteY72" fmla="*/ 103187 h 331787"/>
                <a:gd name="connsiteX73" fmla="*/ 232728 w 331788"/>
                <a:gd name="connsiteY73" fmla="*/ 105784 h 331787"/>
                <a:gd name="connsiteX74" fmla="*/ 237808 w 331788"/>
                <a:gd name="connsiteY74" fmla="*/ 105784 h 331787"/>
                <a:gd name="connsiteX75" fmla="*/ 246698 w 331788"/>
                <a:gd name="connsiteY75" fmla="*/ 118773 h 331787"/>
                <a:gd name="connsiteX76" fmla="*/ 255588 w 331788"/>
                <a:gd name="connsiteY76" fmla="*/ 131762 h 331787"/>
                <a:gd name="connsiteX77" fmla="*/ 198438 w 331788"/>
                <a:gd name="connsiteY77" fmla="*/ 125267 h 331787"/>
                <a:gd name="connsiteX78" fmla="*/ 220028 w 331788"/>
                <a:gd name="connsiteY78" fmla="*/ 103187 h 331787"/>
                <a:gd name="connsiteX79" fmla="*/ 317236 w 331788"/>
                <a:gd name="connsiteY79" fmla="*/ 98425 h 331787"/>
                <a:gd name="connsiteX80" fmla="*/ 331788 w 331788"/>
                <a:gd name="connsiteY80" fmla="*/ 152400 h 331787"/>
                <a:gd name="connsiteX81" fmla="*/ 292100 w 331788"/>
                <a:gd name="connsiteY81" fmla="*/ 140552 h 331787"/>
                <a:gd name="connsiteX82" fmla="*/ 317236 w 331788"/>
                <a:gd name="connsiteY82" fmla="*/ 98425 h 331787"/>
                <a:gd name="connsiteX83" fmla="*/ 286068 w 331788"/>
                <a:gd name="connsiteY83" fmla="*/ 52387 h 331787"/>
                <a:gd name="connsiteX84" fmla="*/ 309563 w 331788"/>
                <a:gd name="connsiteY84" fmla="*/ 84748 h 331787"/>
                <a:gd name="connsiteX85" fmla="*/ 278236 w 331788"/>
                <a:gd name="connsiteY85" fmla="*/ 136525 h 331787"/>
                <a:gd name="connsiteX86" fmla="*/ 276931 w 331788"/>
                <a:gd name="connsiteY86" fmla="*/ 136525 h 331787"/>
                <a:gd name="connsiteX87" fmla="*/ 258657 w 331788"/>
                <a:gd name="connsiteY87" fmla="*/ 110636 h 331787"/>
                <a:gd name="connsiteX88" fmla="*/ 250825 w 331788"/>
                <a:gd name="connsiteY88" fmla="*/ 98986 h 331787"/>
                <a:gd name="connsiteX89" fmla="*/ 259962 w 331788"/>
                <a:gd name="connsiteY89" fmla="*/ 78275 h 331787"/>
                <a:gd name="connsiteX90" fmla="*/ 258657 w 331788"/>
                <a:gd name="connsiteY90" fmla="*/ 70509 h 331787"/>
                <a:gd name="connsiteX91" fmla="*/ 286068 w 331788"/>
                <a:gd name="connsiteY91" fmla="*/ 52387 h 331787"/>
                <a:gd name="connsiteX92" fmla="*/ 73025 w 331788"/>
                <a:gd name="connsiteY92" fmla="*/ 28575 h 331787"/>
                <a:gd name="connsiteX93" fmla="*/ 107950 w 331788"/>
                <a:gd name="connsiteY93" fmla="*/ 126377 h 331787"/>
                <a:gd name="connsiteX94" fmla="*/ 3175 w 331788"/>
                <a:gd name="connsiteY94" fmla="*/ 138113 h 331787"/>
                <a:gd name="connsiteX95" fmla="*/ 73025 w 331788"/>
                <a:gd name="connsiteY95" fmla="*/ 28575 h 331787"/>
                <a:gd name="connsiteX96" fmla="*/ 203200 w 331788"/>
                <a:gd name="connsiteY96" fmla="*/ 4762 h 331787"/>
                <a:gd name="connsiteX97" fmla="*/ 274638 w 331788"/>
                <a:gd name="connsiteY97" fmla="*/ 41817 h 331787"/>
                <a:gd name="connsiteX98" fmla="*/ 251258 w 331788"/>
                <a:gd name="connsiteY98" fmla="*/ 57150 h 331787"/>
                <a:gd name="connsiteX99" fmla="*/ 233074 w 331788"/>
                <a:gd name="connsiteY99" fmla="*/ 50761 h 331787"/>
                <a:gd name="connsiteX100" fmla="*/ 225281 w 331788"/>
                <a:gd name="connsiteY100" fmla="*/ 52039 h 331787"/>
                <a:gd name="connsiteX101" fmla="*/ 203200 w 331788"/>
                <a:gd name="connsiteY101" fmla="*/ 4762 h 331787"/>
                <a:gd name="connsiteX102" fmla="*/ 165260 w 331788"/>
                <a:gd name="connsiteY102" fmla="*/ 0 h 331787"/>
                <a:gd name="connsiteX103" fmla="*/ 185786 w 331788"/>
                <a:gd name="connsiteY103" fmla="*/ 1290 h 331787"/>
                <a:gd name="connsiteX104" fmla="*/ 212725 w 331788"/>
                <a:gd name="connsiteY104" fmla="*/ 59333 h 331787"/>
                <a:gd name="connsiteX105" fmla="*/ 205028 w 331788"/>
                <a:gd name="connsiteY105" fmla="*/ 77390 h 331787"/>
                <a:gd name="connsiteX106" fmla="*/ 208876 w 331788"/>
                <a:gd name="connsiteY106" fmla="*/ 91579 h 331787"/>
                <a:gd name="connsiteX107" fmla="*/ 179371 w 331788"/>
                <a:gd name="connsiteY107" fmla="*/ 122535 h 331787"/>
                <a:gd name="connsiteX108" fmla="*/ 176806 w 331788"/>
                <a:gd name="connsiteY108" fmla="*/ 122535 h 331787"/>
                <a:gd name="connsiteX109" fmla="*/ 122927 w 331788"/>
                <a:gd name="connsiteY109" fmla="*/ 123825 h 331787"/>
                <a:gd name="connsiteX110" fmla="*/ 85725 w 331788"/>
                <a:gd name="connsiteY110" fmla="*/ 20637 h 331787"/>
                <a:gd name="connsiteX111" fmla="*/ 165260 w 331788"/>
                <a:gd name="connsiteY11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1788" h="331787">
                  <a:moveTo>
                    <a:pt x="199497" y="265112"/>
                  </a:moveTo>
                  <a:cubicBezTo>
                    <a:pt x="203360" y="270241"/>
                    <a:pt x="205935" y="274088"/>
                    <a:pt x="209798" y="279217"/>
                  </a:cubicBezTo>
                  <a:cubicBezTo>
                    <a:pt x="222674" y="295885"/>
                    <a:pt x="231688" y="307425"/>
                    <a:pt x="238126" y="315118"/>
                  </a:cubicBezTo>
                  <a:cubicBezTo>
                    <a:pt x="216236" y="325376"/>
                    <a:pt x="191771" y="331787"/>
                    <a:pt x="166018" y="331787"/>
                  </a:cubicBezTo>
                  <a:cubicBezTo>
                    <a:pt x="150566" y="331787"/>
                    <a:pt x="136402" y="329223"/>
                    <a:pt x="122238" y="325376"/>
                  </a:cubicBezTo>
                  <a:cubicBezTo>
                    <a:pt x="141553" y="312554"/>
                    <a:pt x="169881" y="293321"/>
                    <a:pt x="199497" y="265112"/>
                  </a:cubicBezTo>
                  <a:close/>
                  <a:moveTo>
                    <a:pt x="190500" y="228600"/>
                  </a:moveTo>
                  <a:cubicBezTo>
                    <a:pt x="194163" y="228600"/>
                    <a:pt x="197827" y="228600"/>
                    <a:pt x="201490" y="228600"/>
                  </a:cubicBezTo>
                  <a:cubicBezTo>
                    <a:pt x="202712" y="231198"/>
                    <a:pt x="203933" y="233796"/>
                    <a:pt x="206375" y="236394"/>
                  </a:cubicBezTo>
                  <a:cubicBezTo>
                    <a:pt x="203933" y="237693"/>
                    <a:pt x="201490" y="240290"/>
                    <a:pt x="200269" y="242888"/>
                  </a:cubicBezTo>
                  <a:cubicBezTo>
                    <a:pt x="196606" y="237693"/>
                    <a:pt x="194163" y="233796"/>
                    <a:pt x="190500" y="228600"/>
                  </a:cubicBezTo>
                  <a:close/>
                  <a:moveTo>
                    <a:pt x="146452" y="228600"/>
                  </a:moveTo>
                  <a:cubicBezTo>
                    <a:pt x="152930" y="228600"/>
                    <a:pt x="159408" y="229897"/>
                    <a:pt x="164590" y="229897"/>
                  </a:cubicBezTo>
                  <a:cubicBezTo>
                    <a:pt x="164590" y="229897"/>
                    <a:pt x="164590" y="229897"/>
                    <a:pt x="165885" y="229897"/>
                  </a:cubicBezTo>
                  <a:cubicBezTo>
                    <a:pt x="168477" y="229897"/>
                    <a:pt x="171068" y="229897"/>
                    <a:pt x="173659" y="229897"/>
                  </a:cubicBezTo>
                  <a:cubicBezTo>
                    <a:pt x="178841" y="237678"/>
                    <a:pt x="185319" y="245459"/>
                    <a:pt x="190501" y="253240"/>
                  </a:cubicBezTo>
                  <a:cubicBezTo>
                    <a:pt x="156817" y="286958"/>
                    <a:pt x="123132" y="309004"/>
                    <a:pt x="103699" y="320675"/>
                  </a:cubicBezTo>
                  <a:cubicBezTo>
                    <a:pt x="94630" y="316785"/>
                    <a:pt x="85561" y="311597"/>
                    <a:pt x="77788" y="306410"/>
                  </a:cubicBezTo>
                  <a:cubicBezTo>
                    <a:pt x="84266" y="293442"/>
                    <a:pt x="97221" y="271396"/>
                    <a:pt x="112768" y="244162"/>
                  </a:cubicBezTo>
                  <a:cubicBezTo>
                    <a:pt x="115359" y="245459"/>
                    <a:pt x="117950" y="245459"/>
                    <a:pt x="121837" y="245459"/>
                  </a:cubicBezTo>
                  <a:cubicBezTo>
                    <a:pt x="132201" y="245459"/>
                    <a:pt x="142566" y="238975"/>
                    <a:pt x="146452" y="228600"/>
                  </a:cubicBezTo>
                  <a:close/>
                  <a:moveTo>
                    <a:pt x="323851" y="217487"/>
                  </a:moveTo>
                  <a:cubicBezTo>
                    <a:pt x="310830" y="256268"/>
                    <a:pt x="284788" y="287292"/>
                    <a:pt x="249631" y="307975"/>
                  </a:cubicBezTo>
                  <a:cubicBezTo>
                    <a:pt x="240516" y="295048"/>
                    <a:pt x="224890" y="275658"/>
                    <a:pt x="207963" y="253682"/>
                  </a:cubicBezTo>
                  <a:cubicBezTo>
                    <a:pt x="211869" y="249804"/>
                    <a:pt x="214474" y="247219"/>
                    <a:pt x="218380" y="243341"/>
                  </a:cubicBezTo>
                  <a:cubicBezTo>
                    <a:pt x="220984" y="244634"/>
                    <a:pt x="223588" y="244634"/>
                    <a:pt x="227495" y="244634"/>
                  </a:cubicBezTo>
                  <a:cubicBezTo>
                    <a:pt x="239214" y="244634"/>
                    <a:pt x="250933" y="236878"/>
                    <a:pt x="253537" y="225243"/>
                  </a:cubicBezTo>
                  <a:cubicBezTo>
                    <a:pt x="280881" y="222658"/>
                    <a:pt x="304319" y="220073"/>
                    <a:pt x="323851" y="217487"/>
                  </a:cubicBezTo>
                  <a:close/>
                  <a:moveTo>
                    <a:pt x="3175" y="196850"/>
                  </a:moveTo>
                  <a:cubicBezTo>
                    <a:pt x="23562" y="204666"/>
                    <a:pt x="55417" y="215086"/>
                    <a:pt x="93642" y="222902"/>
                  </a:cubicBezTo>
                  <a:cubicBezTo>
                    <a:pt x="94916" y="228112"/>
                    <a:pt x="96190" y="232019"/>
                    <a:pt x="100013" y="235927"/>
                  </a:cubicBezTo>
                  <a:cubicBezTo>
                    <a:pt x="84723" y="261978"/>
                    <a:pt x="71981" y="284122"/>
                    <a:pt x="65610" y="298450"/>
                  </a:cubicBezTo>
                  <a:cubicBezTo>
                    <a:pt x="33755" y="273702"/>
                    <a:pt x="10820" y="237230"/>
                    <a:pt x="3175" y="196850"/>
                  </a:cubicBezTo>
                  <a:close/>
                  <a:moveTo>
                    <a:pt x="146517" y="192087"/>
                  </a:moveTo>
                  <a:cubicBezTo>
                    <a:pt x="151747" y="200025"/>
                    <a:pt x="156976" y="207963"/>
                    <a:pt x="163513" y="215900"/>
                  </a:cubicBezTo>
                  <a:cubicBezTo>
                    <a:pt x="158284" y="215900"/>
                    <a:pt x="153054" y="214577"/>
                    <a:pt x="147825" y="214577"/>
                  </a:cubicBezTo>
                  <a:cubicBezTo>
                    <a:pt x="147825" y="209286"/>
                    <a:pt x="145210" y="203994"/>
                    <a:pt x="141288" y="200025"/>
                  </a:cubicBezTo>
                  <a:cubicBezTo>
                    <a:pt x="142595" y="197379"/>
                    <a:pt x="145210" y="194733"/>
                    <a:pt x="146517" y="192087"/>
                  </a:cubicBezTo>
                  <a:close/>
                  <a:moveTo>
                    <a:pt x="277877" y="160337"/>
                  </a:moveTo>
                  <a:cubicBezTo>
                    <a:pt x="290894" y="175968"/>
                    <a:pt x="302610" y="190296"/>
                    <a:pt x="314326" y="204624"/>
                  </a:cubicBezTo>
                  <a:cubicBezTo>
                    <a:pt x="297403" y="205927"/>
                    <a:pt x="276575" y="208532"/>
                    <a:pt x="253143" y="211137"/>
                  </a:cubicBezTo>
                  <a:cubicBezTo>
                    <a:pt x="251842" y="207230"/>
                    <a:pt x="251842" y="204624"/>
                    <a:pt x="249238" y="203322"/>
                  </a:cubicBezTo>
                  <a:cubicBezTo>
                    <a:pt x="259652" y="188994"/>
                    <a:pt x="270066" y="174665"/>
                    <a:pt x="277877" y="160337"/>
                  </a:cubicBezTo>
                  <a:close/>
                  <a:moveTo>
                    <a:pt x="290513" y="153987"/>
                  </a:moveTo>
                  <a:cubicBezTo>
                    <a:pt x="306490" y="159216"/>
                    <a:pt x="321136" y="163139"/>
                    <a:pt x="331788" y="167061"/>
                  </a:cubicBezTo>
                  <a:cubicBezTo>
                    <a:pt x="331788" y="178827"/>
                    <a:pt x="330457" y="187978"/>
                    <a:pt x="329125" y="198437"/>
                  </a:cubicBezTo>
                  <a:cubicBezTo>
                    <a:pt x="317142" y="185364"/>
                    <a:pt x="303828" y="170983"/>
                    <a:pt x="290513" y="153987"/>
                  </a:cubicBezTo>
                  <a:close/>
                  <a:moveTo>
                    <a:pt x="113341" y="139700"/>
                  </a:moveTo>
                  <a:cubicBezTo>
                    <a:pt x="118493" y="150004"/>
                    <a:pt x="124933" y="160307"/>
                    <a:pt x="130085" y="169324"/>
                  </a:cubicBezTo>
                  <a:cubicBezTo>
                    <a:pt x="132661" y="171900"/>
                    <a:pt x="135237" y="175764"/>
                    <a:pt x="136525" y="178340"/>
                  </a:cubicBezTo>
                  <a:cubicBezTo>
                    <a:pt x="133949" y="183492"/>
                    <a:pt x="131373" y="187356"/>
                    <a:pt x="128797" y="191219"/>
                  </a:cubicBezTo>
                  <a:cubicBezTo>
                    <a:pt x="126221" y="189932"/>
                    <a:pt x="123645" y="189932"/>
                    <a:pt x="121069" y="189932"/>
                  </a:cubicBezTo>
                  <a:cubicBezTo>
                    <a:pt x="109478" y="189932"/>
                    <a:pt x="99174" y="197659"/>
                    <a:pt x="95310" y="207963"/>
                  </a:cubicBezTo>
                  <a:cubicBezTo>
                    <a:pt x="52807" y="200235"/>
                    <a:pt x="19320" y="187356"/>
                    <a:pt x="1288" y="179628"/>
                  </a:cubicBezTo>
                  <a:cubicBezTo>
                    <a:pt x="0" y="174476"/>
                    <a:pt x="0" y="170612"/>
                    <a:pt x="0" y="165460"/>
                  </a:cubicBezTo>
                  <a:cubicBezTo>
                    <a:pt x="0" y="160307"/>
                    <a:pt x="0" y="156444"/>
                    <a:pt x="1288" y="151292"/>
                  </a:cubicBezTo>
                  <a:cubicBezTo>
                    <a:pt x="23183" y="147428"/>
                    <a:pt x="64399" y="142276"/>
                    <a:pt x="113341" y="139700"/>
                  </a:cubicBezTo>
                  <a:close/>
                  <a:moveTo>
                    <a:pt x="186315" y="138112"/>
                  </a:moveTo>
                  <a:cubicBezTo>
                    <a:pt x="215774" y="139408"/>
                    <a:pt x="243952" y="143298"/>
                    <a:pt x="268288" y="149780"/>
                  </a:cubicBezTo>
                  <a:cubicBezTo>
                    <a:pt x="259322" y="164042"/>
                    <a:pt x="249076" y="179599"/>
                    <a:pt x="238829" y="193860"/>
                  </a:cubicBezTo>
                  <a:cubicBezTo>
                    <a:pt x="234986" y="192564"/>
                    <a:pt x="231144" y="191267"/>
                    <a:pt x="227301" y="191267"/>
                  </a:cubicBezTo>
                  <a:cubicBezTo>
                    <a:pt x="213212" y="191267"/>
                    <a:pt x="201685" y="201639"/>
                    <a:pt x="200404" y="214604"/>
                  </a:cubicBezTo>
                  <a:cubicBezTo>
                    <a:pt x="194000" y="214604"/>
                    <a:pt x="186315" y="214604"/>
                    <a:pt x="179911" y="215900"/>
                  </a:cubicBezTo>
                  <a:cubicBezTo>
                    <a:pt x="170945" y="202936"/>
                    <a:pt x="163260" y="191267"/>
                    <a:pt x="155575" y="179599"/>
                  </a:cubicBezTo>
                  <a:cubicBezTo>
                    <a:pt x="160698" y="171820"/>
                    <a:pt x="167102" y="162745"/>
                    <a:pt x="173507" y="154966"/>
                  </a:cubicBezTo>
                  <a:cubicBezTo>
                    <a:pt x="177349" y="148483"/>
                    <a:pt x="182472" y="143298"/>
                    <a:pt x="186315" y="138112"/>
                  </a:cubicBezTo>
                  <a:close/>
                  <a:moveTo>
                    <a:pt x="168276" y="138112"/>
                  </a:moveTo>
                  <a:cubicBezTo>
                    <a:pt x="165630" y="140597"/>
                    <a:pt x="164307" y="143081"/>
                    <a:pt x="161661" y="145566"/>
                  </a:cubicBezTo>
                  <a:cubicBezTo>
                    <a:pt x="156370" y="153020"/>
                    <a:pt x="151078" y="159232"/>
                    <a:pt x="145786" y="166687"/>
                  </a:cubicBezTo>
                  <a:cubicBezTo>
                    <a:pt x="144463" y="165445"/>
                    <a:pt x="143140" y="162960"/>
                    <a:pt x="141817" y="161718"/>
                  </a:cubicBezTo>
                  <a:cubicBezTo>
                    <a:pt x="137849" y="154263"/>
                    <a:pt x="132557" y="146808"/>
                    <a:pt x="128588" y="139354"/>
                  </a:cubicBezTo>
                  <a:cubicBezTo>
                    <a:pt x="141817" y="139354"/>
                    <a:pt x="155047" y="138112"/>
                    <a:pt x="168276" y="138112"/>
                  </a:cubicBezTo>
                  <a:close/>
                  <a:moveTo>
                    <a:pt x="220028" y="103187"/>
                  </a:moveTo>
                  <a:cubicBezTo>
                    <a:pt x="223838" y="104486"/>
                    <a:pt x="227648" y="105784"/>
                    <a:pt x="232728" y="105784"/>
                  </a:cubicBezTo>
                  <a:cubicBezTo>
                    <a:pt x="233998" y="105784"/>
                    <a:pt x="236538" y="105784"/>
                    <a:pt x="237808" y="105784"/>
                  </a:cubicBezTo>
                  <a:cubicBezTo>
                    <a:pt x="241618" y="109681"/>
                    <a:pt x="244158" y="114877"/>
                    <a:pt x="246698" y="118773"/>
                  </a:cubicBezTo>
                  <a:cubicBezTo>
                    <a:pt x="249238" y="122670"/>
                    <a:pt x="253048" y="127865"/>
                    <a:pt x="255588" y="131762"/>
                  </a:cubicBezTo>
                  <a:cubicBezTo>
                    <a:pt x="237808" y="129164"/>
                    <a:pt x="218758" y="126566"/>
                    <a:pt x="198438" y="125267"/>
                  </a:cubicBezTo>
                  <a:cubicBezTo>
                    <a:pt x="206058" y="117474"/>
                    <a:pt x="213678" y="109681"/>
                    <a:pt x="220028" y="103187"/>
                  </a:cubicBezTo>
                  <a:close/>
                  <a:moveTo>
                    <a:pt x="317236" y="98425"/>
                  </a:moveTo>
                  <a:cubicBezTo>
                    <a:pt x="325173" y="115539"/>
                    <a:pt x="329142" y="133969"/>
                    <a:pt x="331788" y="152400"/>
                  </a:cubicBezTo>
                  <a:cubicBezTo>
                    <a:pt x="319882" y="148450"/>
                    <a:pt x="306652" y="144501"/>
                    <a:pt x="292100" y="140552"/>
                  </a:cubicBezTo>
                  <a:cubicBezTo>
                    <a:pt x="301361" y="124754"/>
                    <a:pt x="310621" y="111589"/>
                    <a:pt x="317236" y="98425"/>
                  </a:cubicBezTo>
                  <a:close/>
                  <a:moveTo>
                    <a:pt x="286068" y="52387"/>
                  </a:moveTo>
                  <a:cubicBezTo>
                    <a:pt x="295205" y="61448"/>
                    <a:pt x="303037" y="71803"/>
                    <a:pt x="309563" y="84748"/>
                  </a:cubicBezTo>
                  <a:cubicBezTo>
                    <a:pt x="301731" y="98986"/>
                    <a:pt x="289984" y="117108"/>
                    <a:pt x="278236" y="136525"/>
                  </a:cubicBezTo>
                  <a:cubicBezTo>
                    <a:pt x="278236" y="136525"/>
                    <a:pt x="276931" y="136525"/>
                    <a:pt x="276931" y="136525"/>
                  </a:cubicBezTo>
                  <a:cubicBezTo>
                    <a:pt x="270404" y="127464"/>
                    <a:pt x="265183" y="119697"/>
                    <a:pt x="258657" y="110636"/>
                  </a:cubicBezTo>
                  <a:cubicBezTo>
                    <a:pt x="256046" y="106753"/>
                    <a:pt x="253436" y="102870"/>
                    <a:pt x="250825" y="98986"/>
                  </a:cubicBezTo>
                  <a:cubicBezTo>
                    <a:pt x="256046" y="93809"/>
                    <a:pt x="259962" y="86042"/>
                    <a:pt x="259962" y="78275"/>
                  </a:cubicBezTo>
                  <a:cubicBezTo>
                    <a:pt x="259962" y="75687"/>
                    <a:pt x="259962" y="73098"/>
                    <a:pt x="258657" y="70509"/>
                  </a:cubicBezTo>
                  <a:cubicBezTo>
                    <a:pt x="269099" y="62742"/>
                    <a:pt x="278236" y="57564"/>
                    <a:pt x="286068" y="52387"/>
                  </a:cubicBezTo>
                  <a:close/>
                  <a:moveTo>
                    <a:pt x="73025" y="28575"/>
                  </a:moveTo>
                  <a:cubicBezTo>
                    <a:pt x="79493" y="54655"/>
                    <a:pt x="92428" y="92472"/>
                    <a:pt x="107950" y="126377"/>
                  </a:cubicBezTo>
                  <a:cubicBezTo>
                    <a:pt x="63970" y="128985"/>
                    <a:pt x="25165" y="134201"/>
                    <a:pt x="3175" y="138113"/>
                  </a:cubicBezTo>
                  <a:cubicBezTo>
                    <a:pt x="10936" y="92472"/>
                    <a:pt x="36806" y="53351"/>
                    <a:pt x="73025" y="28575"/>
                  </a:cubicBezTo>
                  <a:close/>
                  <a:moveTo>
                    <a:pt x="203200" y="4762"/>
                  </a:moveTo>
                  <a:cubicBezTo>
                    <a:pt x="230476" y="11151"/>
                    <a:pt x="255155" y="23928"/>
                    <a:pt x="274638" y="41817"/>
                  </a:cubicBezTo>
                  <a:cubicBezTo>
                    <a:pt x="268144" y="45650"/>
                    <a:pt x="260350" y="52039"/>
                    <a:pt x="251258" y="57150"/>
                  </a:cubicBezTo>
                  <a:cubicBezTo>
                    <a:pt x="246063" y="53316"/>
                    <a:pt x="239568" y="50761"/>
                    <a:pt x="233074" y="50761"/>
                  </a:cubicBezTo>
                  <a:cubicBezTo>
                    <a:pt x="230476" y="50761"/>
                    <a:pt x="227879" y="50761"/>
                    <a:pt x="225281" y="52039"/>
                  </a:cubicBezTo>
                  <a:cubicBezTo>
                    <a:pt x="216189" y="34150"/>
                    <a:pt x="208395" y="17539"/>
                    <a:pt x="203200" y="4762"/>
                  </a:cubicBezTo>
                  <a:close/>
                  <a:moveTo>
                    <a:pt x="165260" y="0"/>
                  </a:moveTo>
                  <a:cubicBezTo>
                    <a:pt x="172957" y="0"/>
                    <a:pt x="179371" y="0"/>
                    <a:pt x="185786" y="1290"/>
                  </a:cubicBezTo>
                  <a:cubicBezTo>
                    <a:pt x="192200" y="15478"/>
                    <a:pt x="199897" y="36115"/>
                    <a:pt x="212725" y="59333"/>
                  </a:cubicBezTo>
                  <a:cubicBezTo>
                    <a:pt x="207594" y="63202"/>
                    <a:pt x="205028" y="69651"/>
                    <a:pt x="205028" y="77390"/>
                  </a:cubicBezTo>
                  <a:cubicBezTo>
                    <a:pt x="205028" y="82550"/>
                    <a:pt x="206311" y="87709"/>
                    <a:pt x="208876" y="91579"/>
                  </a:cubicBezTo>
                  <a:cubicBezTo>
                    <a:pt x="198614" y="100608"/>
                    <a:pt x="188351" y="110926"/>
                    <a:pt x="179371" y="122535"/>
                  </a:cubicBezTo>
                  <a:cubicBezTo>
                    <a:pt x="178089" y="122535"/>
                    <a:pt x="178089" y="122535"/>
                    <a:pt x="176806" y="122535"/>
                  </a:cubicBezTo>
                  <a:cubicBezTo>
                    <a:pt x="158846" y="122535"/>
                    <a:pt x="139604" y="123825"/>
                    <a:pt x="122927" y="123825"/>
                  </a:cubicBezTo>
                  <a:cubicBezTo>
                    <a:pt x="104967" y="87709"/>
                    <a:pt x="92139" y="45144"/>
                    <a:pt x="85725" y="20637"/>
                  </a:cubicBezTo>
                  <a:cubicBezTo>
                    <a:pt x="108816" y="7739"/>
                    <a:pt x="135755" y="0"/>
                    <a:pt x="165260" y="0"/>
                  </a:cubicBezTo>
                  <a:close/>
                </a:path>
              </a:pathLst>
            </a:custGeom>
            <a:solidFill>
              <a:srgbClr val="2C556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0">
            <a:off x="1125220" y="2357121"/>
            <a:ext cx="3685541" cy="899160"/>
            <a:chOff x="-143004" y="1580817"/>
            <a:chExt cx="4369531" cy="1065942"/>
          </a:xfrm>
        </p:grpSpPr>
        <p:sp>
          <p:nvSpPr>
            <p:cNvPr id="12" name="矩形 11"/>
            <p:cNvSpPr/>
            <p:nvPr/>
          </p:nvSpPr>
          <p:spPr>
            <a:xfrm>
              <a:off x="-143004" y="1580817"/>
              <a:ext cx="4369530" cy="372628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lvl="0" algn="r"/>
              <a:r>
                <a:rPr lang="zh-CN" altLang="en-US" sz="1600" b="1" dirty="0">
                  <a:solidFill>
                    <a:srgbClr val="2C5568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1. 旧机动车鉴定估价以技术鉴定为基础</a:t>
              </a:r>
              <a:endParaRPr lang="zh-CN" altLang="en-US" sz="1600" b="1" dirty="0">
                <a:solidFill>
                  <a:srgbClr val="2C556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3817" y="1953445"/>
              <a:ext cx="4152710" cy="693314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机动车辆自身有较强的技术特性，科学技术含量也较高。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0">
            <a:off x="6845300" y="2357121"/>
            <a:ext cx="4328160" cy="904875"/>
            <a:chOff x="6639708" y="1792635"/>
            <a:chExt cx="5576124" cy="1073008"/>
          </a:xfrm>
        </p:grpSpPr>
        <p:sp>
          <p:nvSpPr>
            <p:cNvPr id="14" name="矩形 13"/>
            <p:cNvSpPr/>
            <p:nvPr/>
          </p:nvSpPr>
          <p:spPr>
            <a:xfrm>
              <a:off x="6639708" y="1792635"/>
              <a:ext cx="5576124" cy="372729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2C5568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3. 旧机动车鉴定估价要考虑其手续构成的价值</a:t>
              </a:r>
              <a:endParaRPr lang="zh-CN" altLang="en-US" sz="1600" b="1" dirty="0">
                <a:solidFill>
                  <a:srgbClr val="2C556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931768" y="2172141"/>
              <a:ext cx="4992005" cy="69350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我国对车辆实行“户籍”管理，汽车使用税费附加值较高。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0">
            <a:off x="3857625" y="5195570"/>
            <a:ext cx="4010025" cy="899159"/>
            <a:chOff x="4250922" y="5084381"/>
            <a:chExt cx="4754235" cy="1066097"/>
          </a:xfrm>
        </p:grpSpPr>
        <p:sp>
          <p:nvSpPr>
            <p:cNvPr id="16" name="矩形 15"/>
            <p:cNvSpPr/>
            <p:nvPr/>
          </p:nvSpPr>
          <p:spPr>
            <a:xfrm>
              <a:off x="4250922" y="5084381"/>
              <a:ext cx="4754235" cy="372682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2C5568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2. 旧机动车鉴定估价以单台为评估对象</a:t>
              </a:r>
              <a:endParaRPr lang="zh-CN" altLang="en-US" sz="1600" b="1" dirty="0">
                <a:solidFill>
                  <a:srgbClr val="2C556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360085" y="5457063"/>
              <a:ext cx="4171531" cy="693415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由于旧机动车单位价值差异较大、不同规格机型多、机动车结构差异也较大。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28" grpId="0" animBg="1"/>
      <p:bldP spid="2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2765" y="1893570"/>
            <a:ext cx="5782945" cy="447738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023678" y="1188720"/>
            <a:ext cx="4144645" cy="495300"/>
            <a:chOff x="2107" y="2132"/>
            <a:chExt cx="6527" cy="780"/>
          </a:xfrm>
        </p:grpSpPr>
        <p:sp>
          <p:nvSpPr>
            <p:cNvPr id="7" name="矩形 6"/>
            <p:cNvSpPr/>
            <p:nvPr/>
          </p:nvSpPr>
          <p:spPr>
            <a:xfrm>
              <a:off x="2107" y="2132"/>
              <a:ext cx="781" cy="781"/>
            </a:xfrm>
            <a:prstGeom prst="rect">
              <a:avLst/>
            </a:prstGeom>
            <a:solidFill>
              <a:srgbClr val="3F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TextBox 36"/>
            <p:cNvSpPr txBox="1"/>
            <p:nvPr/>
          </p:nvSpPr>
          <p:spPr>
            <a:xfrm>
              <a:off x="3194" y="2258"/>
              <a:ext cx="5440" cy="531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p>
              <a:pPr algn="l" defTabSz="913765"/>
              <a:r>
                <a:rPr lang="zh-CN" altLang="en-US" sz="16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ontserrat Semi Bold" charset="0"/>
                  <a:sym typeface="FZHei-B01S" panose="02010601030101010101" pitchFamily="2" charset="-122"/>
                </a:rPr>
                <a:t>旧机动车鉴定估价以技术鉴定为基础</a:t>
              </a:r>
              <a:endParaRPr lang="zh-CN" altLang="en-US" sz="1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ontserrat Semi Bold" charset="0"/>
                <a:sym typeface="FZHei-B01S" panose="02010601030101010101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188085" y="2208530"/>
            <a:ext cx="4335780" cy="38481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TextBox 40"/>
          <p:cNvSpPr txBox="1"/>
          <p:nvPr/>
        </p:nvSpPr>
        <p:spPr>
          <a:xfrm>
            <a:off x="1405890" y="2460625"/>
            <a:ext cx="3900805" cy="28206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</a:lstStyle>
          <a:p>
            <a:pPr indent="355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机动车辆自身有较强的技术特性，科学技术含量也较高。但是车辆在长期的使用中过程中，因受到设备零件的运动摩擦及外力的影响，车辆自然会不断损耗。由于使用里程和年数的增加，车辆实体的有形损耗和无形损耗逐渐增多；而实际损耗程度的高低，在使用强度、使用条件、维修保养状态等因素的影响下产生了较大的差异。因此，判断车辆实物质量和价值的情况，通常要借助于科学技术检验等方法来确定车辆实际的损耗程度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30" grpId="0" animBg="1"/>
      <p:bldP spid="40" grpId="0"/>
      <p:bldP spid="30" grpId="1" animBg="1"/>
      <p:bldP spid="4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23678" y="1188720"/>
            <a:ext cx="4124325" cy="495935"/>
            <a:chOff x="2107" y="2132"/>
            <a:chExt cx="6495" cy="781"/>
          </a:xfrm>
        </p:grpSpPr>
        <p:sp>
          <p:nvSpPr>
            <p:cNvPr id="7" name="矩形 6"/>
            <p:cNvSpPr/>
            <p:nvPr/>
          </p:nvSpPr>
          <p:spPr>
            <a:xfrm>
              <a:off x="2107" y="2132"/>
              <a:ext cx="781" cy="7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TextBox 36"/>
            <p:cNvSpPr txBox="1"/>
            <p:nvPr/>
          </p:nvSpPr>
          <p:spPr>
            <a:xfrm>
              <a:off x="3194" y="2258"/>
              <a:ext cx="5408" cy="531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p>
              <a:pPr algn="l" defTabSz="913765"/>
              <a:r>
                <a:rPr lang="zh-CN" altLang="en-US" sz="16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ontserrat Semi Bold" charset="0"/>
                  <a:sym typeface="FZHei-B01S" panose="02010601030101010101" pitchFamily="2" charset="-122"/>
                </a:rPr>
                <a:t>旧机动车鉴定估价以单台为评估对象</a:t>
              </a:r>
              <a:endParaRPr lang="zh-CN" altLang="en-US" sz="1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ontserrat Semi Bold" charset="0"/>
                <a:sym typeface="FZHei-B01S" panose="02010601030101010101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649085" y="2136775"/>
            <a:ext cx="4335780" cy="38481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TextBox 40"/>
          <p:cNvSpPr txBox="1"/>
          <p:nvPr/>
        </p:nvSpPr>
        <p:spPr>
          <a:xfrm>
            <a:off x="6866890" y="2566670"/>
            <a:ext cx="3900805" cy="28206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</a:lstStyle>
          <a:p>
            <a:pPr indent="355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由于旧机动车单位价值差异较大、不同规格机型多、机动车结构差异也较大。为确保评估质量，对于单位价值较大的车辆，通常以整车和部件为划分依据，逐台逐件地进行鉴定评估。而对于以转移车辆所有权为目的，单位价值较小的车辆，也可采取“提篮作价”的评估方式，从而简化鉴定估价工作程序，节省时间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3965" r="7929"/>
          <a:stretch>
            <a:fillRect/>
          </a:stretch>
        </p:blipFill>
        <p:spPr>
          <a:xfrm>
            <a:off x="1026160" y="2466340"/>
            <a:ext cx="4892675" cy="318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30" grpId="0" animBg="1"/>
      <p:bldP spid="40" grpId="0"/>
      <p:bldP spid="30" grpId="1" animBg="1"/>
      <p:bldP spid="4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23678" y="1188720"/>
            <a:ext cx="4124325" cy="495935"/>
            <a:chOff x="2107" y="2132"/>
            <a:chExt cx="6495" cy="781"/>
          </a:xfrm>
        </p:grpSpPr>
        <p:sp>
          <p:nvSpPr>
            <p:cNvPr id="7" name="矩形 6"/>
            <p:cNvSpPr/>
            <p:nvPr/>
          </p:nvSpPr>
          <p:spPr>
            <a:xfrm>
              <a:off x="2107" y="2132"/>
              <a:ext cx="781" cy="781"/>
            </a:xfrm>
            <a:prstGeom prst="rect">
              <a:avLst/>
            </a:prstGeom>
            <a:solidFill>
              <a:srgbClr val="3F40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dirty="0"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TextBox 36"/>
            <p:cNvSpPr txBox="1"/>
            <p:nvPr/>
          </p:nvSpPr>
          <p:spPr>
            <a:xfrm>
              <a:off x="3194" y="2258"/>
              <a:ext cx="5408" cy="531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p>
              <a:pPr algn="l" defTabSz="913765"/>
              <a:r>
                <a:rPr lang="zh-CN" altLang="en-US" sz="16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Montserrat Semi Bold" charset="0"/>
                  <a:sym typeface="FZHei-B01S" panose="02010601030101010101" pitchFamily="2" charset="-122"/>
                </a:rPr>
                <a:t>旧机动车鉴定估价以单台为评估对象</a:t>
              </a:r>
              <a:endParaRPr lang="zh-CN" altLang="en-US" sz="1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Montserrat Semi Bold" charset="0"/>
                <a:sym typeface="FZHei-B01S" panose="02010601030101010101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6026785" y="2479675"/>
            <a:ext cx="4335780" cy="324993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TextBox 40"/>
          <p:cNvSpPr txBox="1"/>
          <p:nvPr/>
        </p:nvSpPr>
        <p:spPr>
          <a:xfrm>
            <a:off x="6549390" y="3042920"/>
            <a:ext cx="3291205" cy="212280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08" tIns="50853" rIns="101708" bIns="50853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1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</a:lstStyle>
          <a:p>
            <a:pPr indent="355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我国对车辆实行“户籍”管理，汽车使用税费附加值较高。所以，在对旧机动车实行鉴定评估时，不仅需要估算其汽车实体的价值，还必须考虑由“户籍”管理手续和各项使用税收而形成的综合价值。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3520" y="2147570"/>
            <a:ext cx="4237990" cy="358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30" grpId="0" animBg="1"/>
      <p:bldP spid="40" grpId="0"/>
      <p:bldP spid="30" grpId="1" animBg="1"/>
      <p:bldP spid="4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428874" y="-90488"/>
            <a:ext cx="7334252" cy="733425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71862" y="952499"/>
            <a:ext cx="5248275" cy="5248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4942" y="3308035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知识链接</a:t>
            </a:r>
            <a:endParaRPr lang="zh-CN" altLang="en-US" sz="48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7970" y="4259820"/>
            <a:ext cx="24358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400" spc="3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KNOWLEDGE LINK</a:t>
            </a:r>
            <a:endParaRPr lang="en-US" altLang="zh-CN" sz="1400" spc="3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104" y="2108203"/>
            <a:ext cx="38315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PART 03</a:t>
            </a:r>
            <a:endParaRPr lang="zh-CN" altLang="en-US" sz="72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-889416" y="4823240"/>
            <a:ext cx="2572152" cy="7933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977562" y="462965"/>
            <a:ext cx="2428875" cy="24288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83047" y="1998971"/>
            <a:ext cx="6259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5" grpId="0"/>
      <p:bldP spid="6" grpId="0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635" y="3683635"/>
            <a:ext cx="12191365" cy="25628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112838" y="1329055"/>
            <a:ext cx="9965055" cy="1876425"/>
          </a:xfrm>
          <a:prstGeom prst="rect">
            <a:avLst/>
          </a:prstGeom>
        </p:spPr>
        <p:txBody>
          <a:bodyPr wrap="square">
            <a:spAutoFit/>
          </a:bodyPr>
          <a:p>
            <a:pPr indent="355600" algn="l" fontAlgn="auto">
              <a:lnSpc>
                <a:spcPct val="150000"/>
              </a:lnSpc>
              <a:spcAft>
                <a:spcPts val="600"/>
              </a:spcAft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当下，汽车消费需求正持续地被释放，新的市场竞争也再次拉开了序幕。疫情后怎样充分调动消费者市场积极作用，协助有需要的年轻消费者尽早实现他们的购车梦想，进而拔得汽车市场恢复后的头筹，正是摆在各家车企面前的重大课题。针对这一问题，WEY 品牌在近日推出的金融方案，或许是一份可借鉴的答卷。</a:t>
            </a:r>
            <a:endParaRPr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355600" algn="l" fontAlgn="auto">
              <a:lnSpc>
                <a:spcPct val="150000"/>
              </a:lnSpc>
              <a:spcAft>
                <a:spcPts val="600"/>
              </a:spcAft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那么，WEY 新推出的金融方案究竟有多引人注目呢？总的来说，主要分为</a:t>
            </a:r>
            <a:r>
              <a:rPr sz="1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旧车置换、金融贴息、售后服务和公职人员礼遇</a:t>
            </a: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四大方面。</a:t>
            </a:r>
            <a:endParaRPr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710" y="4147820"/>
            <a:ext cx="5054600" cy="16344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1110" y="4147820"/>
            <a:ext cx="5054600" cy="1634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" grpId="0" bldLvl="0" animBg="1"/>
      <p:bldP spid="4" grpId="1" animBg="1"/>
      <p:bldP spid="9" grpId="0" animBg="1"/>
      <p:bldP spid="37" grpId="0"/>
      <p:bldP spid="9" grpId="1" animBg="1"/>
      <p:bldP spid="3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40410" y="1361440"/>
            <a:ext cx="5686425" cy="4846320"/>
          </a:xfrm>
          <a:prstGeom prst="rect">
            <a:avLst/>
          </a:prstGeom>
        </p:spPr>
        <p:txBody>
          <a:bodyPr wrap="square">
            <a:spAutoFit/>
          </a:bodyPr>
          <a:p>
            <a:pPr indent="355600" algn="l" fontAlgn="auto">
              <a:lnSpc>
                <a:spcPct val="150000"/>
              </a:lnSpc>
              <a:spcAft>
                <a:spcPts val="600"/>
              </a:spcAft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在置换方面，针对原长城系部分车型（长城 C30、哈弗 H1/H2/H4/H5/F5/M6/H6/F7及 WEY 品牌全系车型）而言，置换 VV5，每辆车最高可获得 2 万元补贴（限量 1000 台）；除上述的车型之外，其他车型的置换补贴最高也有 1 万元 / 台。而完成二手车置换的客户，还能额外获赠价值 3000 元限时 6 次的汽车基础保养服务（限期 3 年）。</a:t>
            </a:r>
            <a:endParaRPr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355600" algn="l" fontAlgn="auto">
              <a:lnSpc>
                <a:spcPct val="150000"/>
              </a:lnSpc>
              <a:spcAft>
                <a:spcPts val="600"/>
              </a:spcAft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在金融贴息方面，结合客户置换的实际需求，WEY 品牌还提供多项金融礼遇，贴息最高可达 12000 元：</a:t>
            </a:r>
            <a:endParaRPr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355600" algn="l" fontAlgn="auto">
              <a:lnSpc>
                <a:spcPct val="150000"/>
              </a:lnSpc>
              <a:spcAft>
                <a:spcPts val="600"/>
              </a:spcAft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 旧车置换抵新车 50% 车款后，可享受 365 天免息 0 日供金融计划，相当于一年内免还款，新车可以免费开一年；</a:t>
            </a:r>
            <a:endParaRPr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355600" algn="l" fontAlgn="auto">
              <a:lnSpc>
                <a:spcPct val="150000"/>
              </a:lnSpc>
              <a:spcAft>
                <a:spcPts val="600"/>
              </a:spcAft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 旧车置换新车抵首付，余款可享最高 10 万元 30 期或最高 8 万 36 期的零息贷。在售后服务方面，置换或购买新车的客户，均可享 WEY 品牌全系燃油车型整车质保 5 年或 15 万公里；燃油车辆的首任车主，可享有发动机、变速箱终身免费保修服务。</a:t>
            </a:r>
            <a:endParaRPr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1305" y="1995805"/>
            <a:ext cx="5056505" cy="357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" grpId="0" bldLvl="0" animBg="1"/>
      <p:bldP spid="4" grpId="1" animBg="1"/>
      <p:bldP spid="37" grpId="0"/>
      <p:bldP spid="3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15010" y="1957705"/>
            <a:ext cx="5686425" cy="3723005"/>
          </a:xfrm>
          <a:prstGeom prst="rect">
            <a:avLst/>
          </a:prstGeom>
        </p:spPr>
        <p:txBody>
          <a:bodyPr wrap="square">
            <a:spAutoFit/>
          </a:bodyPr>
          <a:p>
            <a:pPr indent="355600" algn="l" fontAlgn="auto">
              <a:lnSpc>
                <a:spcPct val="150000"/>
              </a:lnSpc>
              <a:spcAft>
                <a:spcPts val="600"/>
              </a:spcAft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在公职人员礼遇方面，WEY 品牌还专门为我国公务员群体推出专享三千元的智享基金计划，以感谢每一位为实现中华民族伟大复兴而奉献的公务员。</a:t>
            </a:r>
            <a:endParaRPr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355600" algn="l" fontAlgn="auto">
              <a:lnSpc>
                <a:spcPct val="150000"/>
              </a:lnSpc>
              <a:spcAft>
                <a:spcPts val="600"/>
              </a:spcAft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最高 2 万元的置换补贴、最高 1.2万元的金融贴息，再加上目前在终端VV5 均有约 8000 元的优惠——以及 6次基础保养与双超质保等费用。WEY 品牌此次发布的汽车金融服务方案可以说是诚意满满，在助力客户实现换购新车愿望的同时，还可以实现消费升级计划，让广大青年买到物美价廉的高质量新车。WEY此次推出的金融方案，一方面是在主动助力年轻人减负购车，从而让更多人能够获得更优质的产品，而从另一个深层方面看，实则是对市场需求以及用户消费心态的一种敏锐洞悉。</a:t>
            </a:r>
            <a:endParaRPr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1435" y="2120265"/>
            <a:ext cx="5506085" cy="339852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7547610" y="1957705"/>
            <a:ext cx="1752600" cy="1752600"/>
          </a:xfrm>
          <a:prstGeom prst="ellipse">
            <a:avLst/>
          </a:prstGeom>
          <a:solidFill>
            <a:srgbClr val="43D58E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46670" y="2372995"/>
            <a:ext cx="1554480" cy="92202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perspectiveHeroicExtremeLeftFacing"/>
              <a:lightRig rig="threePt" dir="t"/>
            </a:scene3d>
          </a:bodyPr>
          <a:p>
            <a:r>
              <a:rPr sz="5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补贴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" grpId="0" bldLvl="0" animBg="1"/>
      <p:bldP spid="4" grpId="1" animBg="1"/>
      <p:bldP spid="37" grpId="0"/>
      <p:bldP spid="5" grpId="0" animBg="1"/>
      <p:bldP spid="6" grpId="0"/>
      <p:bldP spid="37" grpId="1"/>
      <p:bldP spid="5" grpId="1" animBg="1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175385" y="1428115"/>
            <a:ext cx="10221595" cy="1060450"/>
          </a:xfrm>
          <a:prstGeom prst="rect">
            <a:avLst/>
          </a:prstGeom>
        </p:spPr>
        <p:txBody>
          <a:bodyPr wrap="square">
            <a:spAutoFit/>
          </a:bodyPr>
          <a:p>
            <a:pPr indent="355600" algn="l" fontAlgn="auto">
              <a:lnSpc>
                <a:spcPct val="150000"/>
              </a:lnSpc>
              <a:spcAft>
                <a:spcPts val="600"/>
              </a:spcAft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突如其来的疫情其实是一次“黑天鹅”事件，它的突然暴发使整个市场的正常运转间断性的停滞。不过，这并不代表市场的需求从此就全面消失。从根本上来说，衣食住行仍然是人类日常生活的核心内容。所以只要人们对更舒服、更优质的生活方式的追求依然存在，那么对于可以满足日常生活出行需要、提高出行自由度、舒适性的汽车的需求，也当然就会始终存在。</a:t>
            </a:r>
            <a:endParaRPr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85725" y="1915795"/>
            <a:ext cx="12362815" cy="706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" grpId="0" bldLvl="0" animBg="1"/>
      <p:bldP spid="4" grpId="1" animBg="1"/>
      <p:bldP spid="37" grpId="0"/>
      <p:bldP spid="3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RA7IGZ95I0VWYH2E3R3)K(6"/>
          <p:cNvPicPr>
            <a:picLocks noChangeAspect="1"/>
          </p:cNvPicPr>
          <p:nvPr/>
        </p:nvPicPr>
        <p:blipFill>
          <a:blip r:embed="rId1"/>
          <a:srcRect r="58014"/>
          <a:stretch>
            <a:fillRect/>
          </a:stretch>
        </p:blipFill>
        <p:spPr>
          <a:xfrm>
            <a:off x="7666990" y="-316230"/>
            <a:ext cx="4849200" cy="4849495"/>
          </a:xfrm>
          <a:prstGeom prst="ellipse">
            <a:avLst/>
          </a:prstGeom>
          <a:ln w="177800">
            <a:solidFill>
              <a:srgbClr val="ED7D31"/>
            </a:solidFill>
          </a:ln>
        </p:spPr>
      </p:pic>
      <p:sp>
        <p:nvSpPr>
          <p:cNvPr id="5" name="任意多边形: 形状 4"/>
          <p:cNvSpPr/>
          <p:nvPr/>
        </p:nvSpPr>
        <p:spPr>
          <a:xfrm>
            <a:off x="184285" y="5704478"/>
            <a:ext cx="3740015" cy="11535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300" y="33337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方正粗黑宋简体" panose="02000000000000000000" charset="-122"/>
                <a:ea typeface="方正粗黑宋简体" panose="02000000000000000000" charset="-122"/>
              </a:rPr>
              <a:t>目录</a:t>
            </a:r>
            <a:endParaRPr lang="zh-CN" altLang="en-US" sz="40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300" y="1041261"/>
            <a:ext cx="1624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方正粗黑宋简体" panose="02000000000000000000" charset="-122"/>
                <a:ea typeface="方正粗黑宋简体" panose="02000000000000000000" charset="-122"/>
              </a:rPr>
              <a:t>CONTENTS</a:t>
            </a:r>
            <a:endParaRPr lang="en-US" altLang="zh-CN" sz="20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24300" y="3134360"/>
            <a:ext cx="2259330" cy="782955"/>
            <a:chOff x="6140" y="4209"/>
            <a:chExt cx="3558" cy="1233"/>
          </a:xfrm>
        </p:grpSpPr>
        <p:sp>
          <p:nvSpPr>
            <p:cNvPr id="3" name="文本框 2"/>
            <p:cNvSpPr txBox="1"/>
            <p:nvPr/>
          </p:nvSpPr>
          <p:spPr>
            <a:xfrm>
              <a:off x="6140" y="4209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3200" dirty="0">
                  <a:latin typeface="方正粗黑宋简体" panose="02000000000000000000" charset="-122"/>
                  <a:ea typeface="方正粗黑宋简体" panose="02000000000000000000" charset="-122"/>
                </a:rPr>
                <a:t>学习准备</a:t>
              </a:r>
              <a:endParaRPr lang="zh-CN" altLang="en-US" sz="3200" dirty="0"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40" y="5056"/>
              <a:ext cx="3559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1000" spc="300" dirty="0">
                  <a:latin typeface="方正粗黑宋简体" panose="02000000000000000000" charset="-122"/>
                  <a:ea typeface="方正粗黑宋简体" panose="02000000000000000000" charset="-122"/>
                </a:rPr>
                <a:t>STUDY PREPARATION</a:t>
              </a:r>
              <a:endParaRPr lang="en-US" altLang="zh-CN" sz="1000" spc="300" dirty="0"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sp>
        <p:nvSpPr>
          <p:cNvPr id="11" name="矩形: 圆角 8"/>
          <p:cNvSpPr/>
          <p:nvPr/>
        </p:nvSpPr>
        <p:spPr>
          <a:xfrm>
            <a:off x="1562735" y="2374733"/>
            <a:ext cx="1857375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2" name="矩形: 圆角 9"/>
          <p:cNvSpPr/>
          <p:nvPr/>
        </p:nvSpPr>
        <p:spPr>
          <a:xfrm>
            <a:off x="1562735" y="3250932"/>
            <a:ext cx="1857375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7" name="矩形: 圆角 12"/>
          <p:cNvSpPr/>
          <p:nvPr/>
        </p:nvSpPr>
        <p:spPr>
          <a:xfrm>
            <a:off x="1562735" y="4127131"/>
            <a:ext cx="1857375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87410" y="2374733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PART 01</a:t>
            </a:r>
            <a:endParaRPr lang="en-US" altLang="zh-CN" sz="20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87410" y="3252910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PART 02</a:t>
            </a:r>
            <a:endParaRPr lang="en-US" altLang="zh-CN" sz="20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87410" y="4131087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PART 03</a:t>
            </a:r>
            <a:endParaRPr lang="en-US" altLang="zh-CN" sz="20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24419" y="224875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dirty="0">
                <a:latin typeface="方正粗黑宋简体" panose="02000000000000000000" charset="-122"/>
                <a:ea typeface="方正粗黑宋简体" panose="02000000000000000000" charset="-122"/>
              </a:rPr>
              <a:t>学习目标</a:t>
            </a:r>
            <a:endParaRPr lang="zh-CN" altLang="en-US" sz="32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4419" y="2774843"/>
            <a:ext cx="203835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00" spc="300" dirty="0">
                <a:latin typeface="方正粗黑宋简体" panose="02000000000000000000" charset="-122"/>
                <a:ea typeface="方正粗黑宋简体" panose="02000000000000000000" charset="-122"/>
              </a:rPr>
              <a:t>LEARNING TARGET</a:t>
            </a:r>
            <a:endParaRPr lang="en-US" altLang="zh-CN" sz="1000" spc="3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949819" y="404014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dirty="0">
                <a:latin typeface="方正粗黑宋简体" panose="02000000000000000000" charset="-122"/>
                <a:ea typeface="方正粗黑宋简体" panose="02000000000000000000" charset="-122"/>
              </a:rPr>
              <a:t>知识链接</a:t>
            </a:r>
            <a:endParaRPr lang="zh-CN" altLang="en-US" sz="32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949819" y="4624918"/>
            <a:ext cx="194627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000" spc="300" dirty="0">
                <a:latin typeface="方正粗黑宋简体" panose="02000000000000000000" charset="-122"/>
                <a:ea typeface="方正粗黑宋简体" panose="02000000000000000000" charset="-122"/>
              </a:rPr>
              <a:t>KNOWLEDGE LINK</a:t>
            </a:r>
            <a:endParaRPr lang="en-US" altLang="zh-CN" sz="1000" spc="3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8" grpId="0"/>
      <p:bldP spid="11" grpId="0" bldLvl="0" animBg="1"/>
      <p:bldP spid="12" grpId="0" bldLvl="0" animBg="1"/>
      <p:bldP spid="27" grpId="0" bldLvl="0" animBg="1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52621" y="2"/>
            <a:ext cx="13975032" cy="6857998"/>
            <a:chOff x="-152621" y="2"/>
            <a:chExt cx="13975032" cy="6857998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61581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4480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152621" y="2"/>
              <a:ext cx="13660830" cy="6857998"/>
            </a:xfrm>
            <a:custGeom>
              <a:avLst/>
              <a:gdLst>
                <a:gd name="connsiteX0" fmla="*/ 13660830 w 13660830"/>
                <a:gd name="connsiteY0" fmla="*/ 3988372 h 6857998"/>
                <a:gd name="connsiteX1" fmla="*/ 13562073 w 13660830"/>
                <a:gd name="connsiteY1" fmla="*/ 4280240 h 6857998"/>
                <a:gd name="connsiteX2" fmla="*/ 12211831 w 13660830"/>
                <a:gd name="connsiteY2" fmla="*/ 6531055 h 6857998"/>
                <a:gd name="connsiteX3" fmla="*/ 11897318 w 13660830"/>
                <a:gd name="connsiteY3" fmla="*/ 6857998 h 6857998"/>
                <a:gd name="connsiteX4" fmla="*/ 8255666 w 13660830"/>
                <a:gd name="connsiteY4" fmla="*/ 6857998 h 6857998"/>
                <a:gd name="connsiteX5" fmla="*/ 8421134 w 13660830"/>
                <a:gd name="connsiteY5" fmla="*/ 6853292 h 6857998"/>
                <a:gd name="connsiteX6" fmla="*/ 13412904 w 13660830"/>
                <a:gd name="connsiteY6" fmla="*/ 4319920 h 6857998"/>
                <a:gd name="connsiteX7" fmla="*/ 259262 w 13660830"/>
                <a:gd name="connsiteY7" fmla="*/ 0 h 6857998"/>
                <a:gd name="connsiteX8" fmla="*/ 1026641 w 13660830"/>
                <a:gd name="connsiteY8" fmla="*/ 0 h 6857998"/>
                <a:gd name="connsiteX9" fmla="*/ 1032493 w 13660830"/>
                <a:gd name="connsiteY9" fmla="*/ 231457 h 6857998"/>
                <a:gd name="connsiteX10" fmla="*/ 7667910 w 13660830"/>
                <a:gd name="connsiteY10" fmla="*/ 6856255 h 6857998"/>
                <a:gd name="connsiteX11" fmla="*/ 7739054 w 13660830"/>
                <a:gd name="connsiteY11" fmla="*/ 6857998 h 6857998"/>
                <a:gd name="connsiteX12" fmla="*/ 2087399 w 13660830"/>
                <a:gd name="connsiteY12" fmla="*/ 6857998 h 6857998"/>
                <a:gd name="connsiteX13" fmla="*/ 2048264 w 13660830"/>
                <a:gd name="connsiteY13" fmla="*/ 6820686 h 6857998"/>
                <a:gd name="connsiteX14" fmla="*/ 0 w 13660830"/>
                <a:gd name="connsiteY14" fmla="*/ 1875740 h 6857998"/>
                <a:gd name="connsiteX15" fmla="*/ 179075 w 13660830"/>
                <a:gd name="connsiteY15" fmla="*/ 29641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60830" h="6857998">
                  <a:moveTo>
                    <a:pt x="13660830" y="3988372"/>
                  </a:moveTo>
                  <a:lnTo>
                    <a:pt x="13562073" y="4280240"/>
                  </a:lnTo>
                  <a:cubicBezTo>
                    <a:pt x="13255684" y="5117028"/>
                    <a:pt x="12793964" y="5878939"/>
                    <a:pt x="12211831" y="6531055"/>
                  </a:cubicBezTo>
                  <a:lnTo>
                    <a:pt x="11897318" y="6857998"/>
                  </a:lnTo>
                  <a:lnTo>
                    <a:pt x="8255666" y="6857998"/>
                  </a:lnTo>
                  <a:lnTo>
                    <a:pt x="8421134" y="6853292"/>
                  </a:lnTo>
                  <a:cubicBezTo>
                    <a:pt x="10429184" y="6738764"/>
                    <a:pt x="12210412" y="5777002"/>
                    <a:pt x="13412904" y="4319920"/>
                  </a:cubicBezTo>
                  <a:close/>
                  <a:moveTo>
                    <a:pt x="259262" y="0"/>
                  </a:moveTo>
                  <a:lnTo>
                    <a:pt x="1026641" y="0"/>
                  </a:lnTo>
                  <a:lnTo>
                    <a:pt x="1032493" y="231457"/>
                  </a:lnTo>
                  <a:cubicBezTo>
                    <a:pt x="1213940" y="3810990"/>
                    <a:pt x="4086902" y="6680412"/>
                    <a:pt x="7667910" y="6856255"/>
                  </a:cubicBezTo>
                  <a:lnTo>
                    <a:pt x="7739054" y="6857998"/>
                  </a:lnTo>
                  <a:lnTo>
                    <a:pt x="2087399" y="6857998"/>
                  </a:lnTo>
                  <a:lnTo>
                    <a:pt x="2048264" y="6820686"/>
                  </a:lnTo>
                  <a:cubicBezTo>
                    <a:pt x="782742" y="5555164"/>
                    <a:pt x="0" y="3806862"/>
                    <a:pt x="0" y="1875740"/>
                  </a:cubicBezTo>
                  <a:cubicBezTo>
                    <a:pt x="0" y="1332612"/>
                    <a:pt x="61917" y="803945"/>
                    <a:pt x="179075" y="296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362262" y="2505895"/>
            <a:ext cx="52608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谢谢您的观看</a:t>
            </a:r>
            <a:endParaRPr lang="zh-CN" altLang="en-US" sz="66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15030" y="2106930"/>
            <a:ext cx="2755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spc="6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Auto Finance</a:t>
            </a:r>
            <a:endParaRPr lang="en-US" altLang="zh-CN" sz="2000" spc="6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77902" y="442058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汽车金融服务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6777990" y="4128770"/>
            <a:ext cx="4431030" cy="49149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69222" y="4175292"/>
            <a:ext cx="424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项目六　汽车置换业务中的金融服务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27235" y="450850"/>
            <a:ext cx="350520" cy="3505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2" name="图片 1" descr="RA7IGZ95I0VWYH2E3R3)K(6"/>
          <p:cNvPicPr/>
          <p:nvPr/>
        </p:nvPicPr>
        <p:blipFill>
          <a:blip r:embed="rId1"/>
          <a:srcRect l="32830" t="-14" r="25806" b="14"/>
          <a:stretch>
            <a:fillRect/>
          </a:stretch>
        </p:blipFill>
        <p:spPr>
          <a:xfrm>
            <a:off x="1203960" y="1552575"/>
            <a:ext cx="4377600" cy="4377600"/>
          </a:xfrm>
          <a:prstGeom prst="ellipse">
            <a:avLst/>
          </a:prstGeom>
          <a:ln w="508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4" grpId="0" bldLvl="0" animBg="1"/>
      <p:bldP spid="45" grpId="0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428874" y="-90488"/>
            <a:ext cx="7334252" cy="733425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71862" y="952499"/>
            <a:ext cx="5248275" cy="5248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360" y="329216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学习目标</a:t>
            </a:r>
            <a:endParaRPr lang="zh-CN" altLang="en-US" sz="48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1238" y="4259185"/>
            <a:ext cx="25495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3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LEARNING TARGET</a:t>
            </a:r>
            <a:endParaRPr lang="en-US" altLang="zh-CN" sz="1400" spc="3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104" y="2108203"/>
            <a:ext cx="38677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PART 01</a:t>
            </a:r>
            <a:endParaRPr lang="zh-CN" altLang="en-US" sz="72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-889416" y="4823240"/>
            <a:ext cx="2572152" cy="7933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977562" y="462965"/>
            <a:ext cx="2428875" cy="24288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83047" y="1998971"/>
            <a:ext cx="6259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5" grpId="0"/>
      <p:bldP spid="6" grpId="0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A7IGZ95I0VWYH2E3R3)K(6"/>
          <p:cNvPicPr>
            <a:picLocks noChangeAspect="1"/>
          </p:cNvPicPr>
          <p:nvPr/>
        </p:nvPicPr>
        <p:blipFill>
          <a:blip r:embed="rId1"/>
          <a:srcRect l="32830" t="-14" r="25806" b="14"/>
          <a:stretch>
            <a:fillRect/>
          </a:stretch>
        </p:blipFill>
        <p:spPr>
          <a:xfrm>
            <a:off x="1723390" y="2284730"/>
            <a:ext cx="2433600" cy="2433600"/>
          </a:xfrm>
          <a:prstGeom prst="ellipse">
            <a:avLst/>
          </a:prstGeom>
          <a:ln w="50800">
            <a:noFill/>
          </a:ln>
        </p:spPr>
      </p:pic>
      <p:sp>
        <p:nvSpPr>
          <p:cNvPr id="5" name="空心弧 4"/>
          <p:cNvSpPr/>
          <p:nvPr/>
        </p:nvSpPr>
        <p:spPr>
          <a:xfrm rot="16200000">
            <a:off x="1101725" y="1636395"/>
            <a:ext cx="3730625" cy="3730625"/>
          </a:xfrm>
          <a:prstGeom prst="blockArc">
            <a:avLst>
              <a:gd name="adj1" fmla="val 10800000"/>
              <a:gd name="adj2" fmla="val 92758"/>
              <a:gd name="adj3" fmla="val 13722"/>
            </a:avLst>
          </a:prstGeom>
          <a:gradFill>
            <a:gsLst>
              <a:gs pos="54000">
                <a:srgbClr val="FFC880">
                  <a:alpha val="100000"/>
                </a:srgbClr>
              </a:gs>
              <a:gs pos="0">
                <a:srgbClr val="FF90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73855" y="1883410"/>
            <a:ext cx="658495" cy="6584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92625" y="3172460"/>
            <a:ext cx="658495" cy="6584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73855" y="4461510"/>
            <a:ext cx="658495" cy="6584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矩形: 圆顶角 792"/>
          <p:cNvSpPr/>
          <p:nvPr/>
        </p:nvSpPr>
        <p:spPr>
          <a:xfrm rot="5400000" flipH="1">
            <a:off x="7454900" y="-584200"/>
            <a:ext cx="985520" cy="5593080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: 圆顶角 792"/>
          <p:cNvSpPr/>
          <p:nvPr/>
        </p:nvSpPr>
        <p:spPr>
          <a:xfrm rot="5400000" flipH="1">
            <a:off x="7892415" y="705485"/>
            <a:ext cx="985520" cy="5593080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: 圆顶角 792"/>
          <p:cNvSpPr/>
          <p:nvPr/>
        </p:nvSpPr>
        <p:spPr>
          <a:xfrm rot="5400000" flipH="1">
            <a:off x="7454900" y="1995170"/>
            <a:ext cx="985520" cy="5593080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14495" y="195135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en-US" altLang="zh-CN" sz="2800" b="1" i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76115" y="324040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en-US" altLang="zh-CN" sz="2800" b="1" i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56710" y="4538980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en-US" altLang="zh-CN" sz="2800" b="1" i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37810" y="2059940"/>
            <a:ext cx="5220335" cy="30670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p>
            <a:pPr algn="l"/>
            <a:r>
              <a:rPr sz="1400" dirty="0">
                <a:latin typeface="微软雅黑" panose="020B0503020204020204" charset="-122"/>
                <a:ea typeface="微软雅黑" panose="020B0503020204020204" charset="-122"/>
              </a:rPr>
              <a:t>能够熟悉旧车鉴定评估的流程</a:t>
            </a:r>
            <a:endParaRPr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75325" y="3348990"/>
            <a:ext cx="5220335" cy="30670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p>
            <a:pPr algn="l"/>
            <a:r>
              <a:rPr sz="1400" dirty="0">
                <a:latin typeface="微软雅黑" panose="020B0503020204020204" charset="-122"/>
                <a:ea typeface="微软雅黑" panose="020B0503020204020204" charset="-122"/>
              </a:rPr>
              <a:t>能够理解旧车鉴定的原则与内容</a:t>
            </a:r>
            <a:endParaRPr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37810" y="4637405"/>
            <a:ext cx="5220335" cy="30670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p>
            <a:pPr algn="l"/>
            <a:r>
              <a:rPr sz="1400" dirty="0">
                <a:latin typeface="微软雅黑" panose="020B0503020204020204" charset="-122"/>
                <a:ea typeface="微软雅黑" panose="020B0503020204020204" charset="-122"/>
              </a:rPr>
              <a:t>能够结合旧车鉴定的结果介绍置换金融方案</a:t>
            </a:r>
            <a:endParaRPr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8" grpId="0"/>
      <p:bldP spid="48" grpId="1"/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8" grpId="0" bldLvl="0" animBg="1"/>
      <p:bldP spid="8" grpId="1" animBg="1"/>
      <p:bldP spid="10" grpId="0" bldLvl="0" animBg="1"/>
      <p:bldP spid="10" grpId="1" animBg="1"/>
      <p:bldP spid="12" grpId="0" bldLvl="0" animBg="1"/>
      <p:bldP spid="12" grpId="1" animBg="1"/>
      <p:bldP spid="14" grpId="0" bldLvl="0" animBg="1"/>
      <p:bldP spid="14" grpId="1" animBg="1"/>
      <p:bldP spid="17" grpId="0"/>
      <p:bldP spid="17" grpId="1"/>
      <p:bldP spid="18" grpId="0"/>
      <p:bldP spid="18" grpId="1"/>
      <p:bldP spid="19" grpId="0"/>
      <p:bldP spid="19" grpId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428874" y="-90488"/>
            <a:ext cx="7334252" cy="733425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71862" y="952499"/>
            <a:ext cx="5248275" cy="5248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4942" y="3308035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学习准备</a:t>
            </a:r>
            <a:endParaRPr lang="zh-CN" altLang="en-US" sz="48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4625" y="4244580"/>
            <a:ext cx="282765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400" spc="3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STUDY PREPARATION</a:t>
            </a:r>
            <a:endParaRPr lang="en-US" altLang="zh-CN" sz="1400" spc="3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104" y="2108203"/>
            <a:ext cx="38315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PART 02</a:t>
            </a:r>
            <a:endParaRPr lang="zh-CN" altLang="en-US" sz="72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-889416" y="4823240"/>
            <a:ext cx="2572152" cy="7933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977562" y="462965"/>
            <a:ext cx="2428875" cy="24288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83047" y="1998971"/>
            <a:ext cx="6259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5" grpId="0"/>
      <p:bldP spid="6" grpId="0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90315" y="1244600"/>
            <a:ext cx="4611370" cy="491490"/>
            <a:chOff x="5969" y="1960"/>
            <a:chExt cx="7262" cy="774"/>
          </a:xfrm>
        </p:grpSpPr>
        <p:sp>
          <p:nvSpPr>
            <p:cNvPr id="26" name="矩形: 圆角 43"/>
            <p:cNvSpPr/>
            <p:nvPr/>
          </p:nvSpPr>
          <p:spPr>
            <a:xfrm>
              <a:off x="5969" y="1960"/>
              <a:ext cx="7263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443" y="2033"/>
              <a:ext cx="631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一、旧车鉴定估价的基本程序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0">
            <a:off x="0" y="3560445"/>
            <a:ext cx="12192000" cy="762000"/>
            <a:chOff x="444098" y="3162300"/>
            <a:chExt cx="11110913" cy="80645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0" name="Freeform 5"/>
            <p:cNvSpPr/>
            <p:nvPr/>
          </p:nvSpPr>
          <p:spPr bwMode="auto">
            <a:xfrm>
              <a:off x="496486" y="3162300"/>
              <a:ext cx="1222375" cy="373063"/>
            </a:xfrm>
            <a:custGeom>
              <a:avLst/>
              <a:gdLst>
                <a:gd name="T0" fmla="*/ 2452 w 3360"/>
                <a:gd name="T1" fmla="*/ 0 h 1014"/>
                <a:gd name="T2" fmla="*/ 2226 w 3360"/>
                <a:gd name="T3" fmla="*/ 30 h 1014"/>
                <a:gd name="T4" fmla="*/ 2420 w 3360"/>
                <a:gd name="T5" fmla="*/ 496 h 1014"/>
                <a:gd name="T6" fmla="*/ 2050 w 3360"/>
                <a:gd name="T7" fmla="*/ 72 h 1014"/>
                <a:gd name="T8" fmla="*/ 1698 w 3360"/>
                <a:gd name="T9" fmla="*/ 180 h 1014"/>
                <a:gd name="T10" fmla="*/ 1889 w 3360"/>
                <a:gd name="T11" fmla="*/ 640 h 1014"/>
                <a:gd name="T12" fmla="*/ 1538 w 3360"/>
                <a:gd name="T13" fmla="*/ 237 h 1014"/>
                <a:gd name="T14" fmla="*/ 1114 w 3360"/>
                <a:gd name="T15" fmla="*/ 407 h 1014"/>
                <a:gd name="T16" fmla="*/ 1275 w 3360"/>
                <a:gd name="T17" fmla="*/ 793 h 1014"/>
                <a:gd name="T18" fmla="*/ 988 w 3360"/>
                <a:gd name="T19" fmla="*/ 463 h 1014"/>
                <a:gd name="T20" fmla="*/ 656 w 3360"/>
                <a:gd name="T21" fmla="*/ 624 h 1014"/>
                <a:gd name="T22" fmla="*/ 771 w 3360"/>
                <a:gd name="T23" fmla="*/ 897 h 1014"/>
                <a:gd name="T24" fmla="*/ 572 w 3360"/>
                <a:gd name="T25" fmla="*/ 669 h 1014"/>
                <a:gd name="T26" fmla="*/ 0 w 3360"/>
                <a:gd name="T27" fmla="*/ 1014 h 1014"/>
                <a:gd name="T28" fmla="*/ 3360 w 3360"/>
                <a:gd name="T29" fmla="*/ 1014 h 1014"/>
                <a:gd name="T30" fmla="*/ 2452 w 3360"/>
                <a:gd name="T31" fmla="*/ 0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60" h="1014">
                  <a:moveTo>
                    <a:pt x="2452" y="0"/>
                  </a:moveTo>
                  <a:cubicBezTo>
                    <a:pt x="2398" y="0"/>
                    <a:pt x="2321" y="10"/>
                    <a:pt x="2226" y="30"/>
                  </a:cubicBezTo>
                  <a:cubicBezTo>
                    <a:pt x="2319" y="261"/>
                    <a:pt x="2420" y="496"/>
                    <a:pt x="2420" y="496"/>
                  </a:cubicBezTo>
                  <a:lnTo>
                    <a:pt x="2050" y="72"/>
                  </a:lnTo>
                  <a:cubicBezTo>
                    <a:pt x="1945" y="101"/>
                    <a:pt x="1826" y="137"/>
                    <a:pt x="1698" y="180"/>
                  </a:cubicBezTo>
                  <a:cubicBezTo>
                    <a:pt x="1790" y="409"/>
                    <a:pt x="1889" y="640"/>
                    <a:pt x="1889" y="640"/>
                  </a:cubicBezTo>
                  <a:lnTo>
                    <a:pt x="1538" y="237"/>
                  </a:lnTo>
                  <a:cubicBezTo>
                    <a:pt x="1403" y="287"/>
                    <a:pt x="1260" y="344"/>
                    <a:pt x="1114" y="407"/>
                  </a:cubicBezTo>
                  <a:cubicBezTo>
                    <a:pt x="1196" y="610"/>
                    <a:pt x="1275" y="793"/>
                    <a:pt x="1275" y="793"/>
                  </a:cubicBezTo>
                  <a:lnTo>
                    <a:pt x="988" y="463"/>
                  </a:lnTo>
                  <a:cubicBezTo>
                    <a:pt x="878" y="514"/>
                    <a:pt x="767" y="567"/>
                    <a:pt x="656" y="624"/>
                  </a:cubicBezTo>
                  <a:cubicBezTo>
                    <a:pt x="719" y="777"/>
                    <a:pt x="771" y="897"/>
                    <a:pt x="771" y="897"/>
                  </a:cubicBezTo>
                  <a:lnTo>
                    <a:pt x="572" y="669"/>
                  </a:lnTo>
                  <a:cubicBezTo>
                    <a:pt x="375" y="774"/>
                    <a:pt x="181" y="889"/>
                    <a:pt x="0" y="1014"/>
                  </a:cubicBezTo>
                  <a:lnTo>
                    <a:pt x="3360" y="1014"/>
                  </a:lnTo>
                  <a:cubicBezTo>
                    <a:pt x="3360" y="1014"/>
                    <a:pt x="2786" y="0"/>
                    <a:pt x="2452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496486" y="3594100"/>
              <a:ext cx="1222375" cy="374650"/>
            </a:xfrm>
            <a:custGeom>
              <a:avLst/>
              <a:gdLst>
                <a:gd name="T0" fmla="*/ 2452 w 3360"/>
                <a:gd name="T1" fmla="*/ 1014 h 1014"/>
                <a:gd name="T2" fmla="*/ 2226 w 3360"/>
                <a:gd name="T3" fmla="*/ 983 h 1014"/>
                <a:gd name="T4" fmla="*/ 2420 w 3360"/>
                <a:gd name="T5" fmla="*/ 517 h 1014"/>
                <a:gd name="T6" fmla="*/ 2050 w 3360"/>
                <a:gd name="T7" fmla="*/ 941 h 1014"/>
                <a:gd name="T8" fmla="*/ 1698 w 3360"/>
                <a:gd name="T9" fmla="*/ 833 h 1014"/>
                <a:gd name="T10" fmla="*/ 1889 w 3360"/>
                <a:gd name="T11" fmla="*/ 373 h 1014"/>
                <a:gd name="T12" fmla="*/ 1538 w 3360"/>
                <a:gd name="T13" fmla="*/ 776 h 1014"/>
                <a:gd name="T14" fmla="*/ 1114 w 3360"/>
                <a:gd name="T15" fmla="*/ 606 h 1014"/>
                <a:gd name="T16" fmla="*/ 1275 w 3360"/>
                <a:gd name="T17" fmla="*/ 220 h 1014"/>
                <a:gd name="T18" fmla="*/ 988 w 3360"/>
                <a:gd name="T19" fmla="*/ 550 h 1014"/>
                <a:gd name="T20" fmla="*/ 656 w 3360"/>
                <a:gd name="T21" fmla="*/ 389 h 1014"/>
                <a:gd name="T22" fmla="*/ 771 w 3360"/>
                <a:gd name="T23" fmla="*/ 116 h 1014"/>
                <a:gd name="T24" fmla="*/ 572 w 3360"/>
                <a:gd name="T25" fmla="*/ 345 h 1014"/>
                <a:gd name="T26" fmla="*/ 0 w 3360"/>
                <a:gd name="T27" fmla="*/ 0 h 1014"/>
                <a:gd name="T28" fmla="*/ 3360 w 3360"/>
                <a:gd name="T29" fmla="*/ 0 h 1014"/>
                <a:gd name="T30" fmla="*/ 2452 w 3360"/>
                <a:gd name="T31" fmla="*/ 1014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60" h="1014">
                  <a:moveTo>
                    <a:pt x="2452" y="1014"/>
                  </a:moveTo>
                  <a:cubicBezTo>
                    <a:pt x="2398" y="1014"/>
                    <a:pt x="2321" y="1003"/>
                    <a:pt x="2226" y="983"/>
                  </a:cubicBezTo>
                  <a:cubicBezTo>
                    <a:pt x="2319" y="752"/>
                    <a:pt x="2420" y="517"/>
                    <a:pt x="2420" y="517"/>
                  </a:cubicBezTo>
                  <a:lnTo>
                    <a:pt x="2050" y="941"/>
                  </a:lnTo>
                  <a:cubicBezTo>
                    <a:pt x="1945" y="913"/>
                    <a:pt x="1826" y="877"/>
                    <a:pt x="1698" y="833"/>
                  </a:cubicBezTo>
                  <a:cubicBezTo>
                    <a:pt x="1790" y="604"/>
                    <a:pt x="1889" y="373"/>
                    <a:pt x="1889" y="373"/>
                  </a:cubicBezTo>
                  <a:lnTo>
                    <a:pt x="1538" y="776"/>
                  </a:lnTo>
                  <a:cubicBezTo>
                    <a:pt x="1403" y="727"/>
                    <a:pt x="1260" y="670"/>
                    <a:pt x="1114" y="606"/>
                  </a:cubicBezTo>
                  <a:cubicBezTo>
                    <a:pt x="1196" y="404"/>
                    <a:pt x="1275" y="220"/>
                    <a:pt x="1275" y="220"/>
                  </a:cubicBezTo>
                  <a:lnTo>
                    <a:pt x="988" y="550"/>
                  </a:lnTo>
                  <a:cubicBezTo>
                    <a:pt x="878" y="500"/>
                    <a:pt x="767" y="446"/>
                    <a:pt x="656" y="389"/>
                  </a:cubicBezTo>
                  <a:cubicBezTo>
                    <a:pt x="719" y="236"/>
                    <a:pt x="771" y="116"/>
                    <a:pt x="771" y="116"/>
                  </a:cubicBezTo>
                  <a:lnTo>
                    <a:pt x="572" y="345"/>
                  </a:lnTo>
                  <a:cubicBezTo>
                    <a:pt x="375" y="240"/>
                    <a:pt x="181" y="124"/>
                    <a:pt x="0" y="0"/>
                  </a:cubicBezTo>
                  <a:lnTo>
                    <a:pt x="3360" y="0"/>
                  </a:lnTo>
                  <a:cubicBezTo>
                    <a:pt x="3360" y="0"/>
                    <a:pt x="2786" y="1014"/>
                    <a:pt x="2452" y="101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7"/>
            <p:cNvSpPr/>
            <p:nvPr/>
          </p:nvSpPr>
          <p:spPr bwMode="auto">
            <a:xfrm>
              <a:off x="444098" y="3535363"/>
              <a:ext cx="10968038" cy="58738"/>
            </a:xfrm>
            <a:custGeom>
              <a:avLst/>
              <a:gdLst>
                <a:gd name="T0" fmla="*/ 80 w 30160"/>
                <a:gd name="T1" fmla="*/ 160 h 160"/>
                <a:gd name="T2" fmla="*/ 0 w 30160"/>
                <a:gd name="T3" fmla="*/ 80 h 160"/>
                <a:gd name="T4" fmla="*/ 80 w 30160"/>
                <a:gd name="T5" fmla="*/ 0 h 160"/>
                <a:gd name="T6" fmla="*/ 30080 w 30160"/>
                <a:gd name="T7" fmla="*/ 0 h 160"/>
                <a:gd name="T8" fmla="*/ 30160 w 30160"/>
                <a:gd name="T9" fmla="*/ 80 h 160"/>
                <a:gd name="T10" fmla="*/ 30080 w 30160"/>
                <a:gd name="T11" fmla="*/ 160 h 160"/>
                <a:gd name="T12" fmla="*/ 80 w 30160"/>
                <a:gd name="T1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60" h="160">
                  <a:moveTo>
                    <a:pt x="80" y="160"/>
                  </a:moveTo>
                  <a:cubicBezTo>
                    <a:pt x="36" y="160"/>
                    <a:pt x="0" y="124"/>
                    <a:pt x="0" y="80"/>
                  </a:cubicBezTo>
                  <a:cubicBezTo>
                    <a:pt x="0" y="36"/>
                    <a:pt x="36" y="0"/>
                    <a:pt x="80" y="0"/>
                  </a:cubicBezTo>
                  <a:lnTo>
                    <a:pt x="30080" y="0"/>
                  </a:lnTo>
                  <a:cubicBezTo>
                    <a:pt x="30124" y="0"/>
                    <a:pt x="30160" y="36"/>
                    <a:pt x="30160" y="80"/>
                  </a:cubicBezTo>
                  <a:cubicBezTo>
                    <a:pt x="30160" y="124"/>
                    <a:pt x="30124" y="160"/>
                    <a:pt x="30080" y="160"/>
                  </a:cubicBezTo>
                  <a:lnTo>
                    <a:pt x="80" y="16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11270848" y="3438525"/>
              <a:ext cx="284163" cy="252413"/>
            </a:xfrm>
            <a:custGeom>
              <a:avLst/>
              <a:gdLst>
                <a:gd name="T0" fmla="*/ 784 w 784"/>
                <a:gd name="T1" fmla="*/ 343 h 686"/>
                <a:gd name="T2" fmla="*/ 0 w 784"/>
                <a:gd name="T3" fmla="*/ 686 h 686"/>
                <a:gd name="T4" fmla="*/ 248 w 784"/>
                <a:gd name="T5" fmla="*/ 343 h 686"/>
                <a:gd name="T6" fmla="*/ 0 w 784"/>
                <a:gd name="T7" fmla="*/ 0 h 686"/>
                <a:gd name="T8" fmla="*/ 784 w 784"/>
                <a:gd name="T9" fmla="*/ 343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4" h="686">
                  <a:moveTo>
                    <a:pt x="784" y="343"/>
                  </a:moveTo>
                  <a:lnTo>
                    <a:pt x="0" y="686"/>
                  </a:lnTo>
                  <a:lnTo>
                    <a:pt x="248" y="343"/>
                  </a:lnTo>
                  <a:lnTo>
                    <a:pt x="0" y="0"/>
                  </a:lnTo>
                  <a:lnTo>
                    <a:pt x="784" y="34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2519045" y="3778250"/>
            <a:ext cx="281940" cy="28194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501515" y="3772535"/>
            <a:ext cx="281940" cy="28194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482080" y="3772535"/>
            <a:ext cx="281940" cy="28194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463280" y="3772535"/>
            <a:ext cx="281940" cy="28194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Freeform 116"/>
          <p:cNvSpPr>
            <a:spLocks noChangeAspect="1"/>
          </p:cNvSpPr>
          <p:nvPr/>
        </p:nvSpPr>
        <p:spPr bwMode="auto">
          <a:xfrm>
            <a:off x="8237220" y="2307590"/>
            <a:ext cx="734060" cy="1360805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Freeform 116"/>
          <p:cNvSpPr>
            <a:spLocks noChangeAspect="1"/>
          </p:cNvSpPr>
          <p:nvPr/>
        </p:nvSpPr>
        <p:spPr bwMode="auto">
          <a:xfrm>
            <a:off x="4288155" y="2307590"/>
            <a:ext cx="734060" cy="1360805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Freeform 116"/>
          <p:cNvSpPr>
            <a:spLocks noChangeAspect="1"/>
          </p:cNvSpPr>
          <p:nvPr/>
        </p:nvSpPr>
        <p:spPr bwMode="auto">
          <a:xfrm flipV="1">
            <a:off x="2306955" y="4130675"/>
            <a:ext cx="734060" cy="1360805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Freeform 116"/>
          <p:cNvSpPr>
            <a:spLocks noChangeAspect="1"/>
          </p:cNvSpPr>
          <p:nvPr/>
        </p:nvSpPr>
        <p:spPr bwMode="auto">
          <a:xfrm flipV="1">
            <a:off x="6256020" y="4130675"/>
            <a:ext cx="734060" cy="1360805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303145" y="4852670"/>
            <a:ext cx="67881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400" spc="-15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275705" y="4852670"/>
            <a:ext cx="67881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400" spc="-15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275455" y="2524125"/>
            <a:ext cx="67881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400" spc="-15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64525" y="2524125"/>
            <a:ext cx="67881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altLang="zh-CN" sz="2400" spc="-15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814195" y="2896870"/>
            <a:ext cx="197421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包括车辆状态性资料和车辆合法性资料</a:t>
            </a:r>
            <a:endParaRPr lang="zh-CN" altLang="en-US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675765" y="2559685"/>
            <a:ext cx="2179955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收集和整理有关资料</a:t>
            </a:r>
            <a:endParaRPr lang="zh-CN" altLang="en-US" sz="16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779135" y="2973070"/>
            <a:ext cx="17005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zh-CN" altLang="en-US" sz="16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现场检查和检测，做出技术鉴定</a:t>
            </a:r>
            <a:endParaRPr lang="zh-CN" altLang="en-US" sz="16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575050" y="4794250"/>
            <a:ext cx="2262505" cy="1476375"/>
          </a:xfrm>
          <a:prstGeom prst="rect">
            <a:avLst/>
          </a:prstGeom>
        </p:spPr>
        <p:txBody>
          <a:bodyPr wrap="square">
            <a:spAutoFit/>
          </a:bodyPr>
          <a:p>
            <a:pPr lvl="0" defTabSz="914400">
              <a:lnSpc>
                <a:spcPct val="150000"/>
              </a:lnSpc>
              <a:defRPr/>
            </a:pPr>
            <a:r>
              <a:rPr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①按照申请人的评估目的和要求，确定计价标准和评估方法②拟定具体工作步骤和鉴定评估作业进度。③确定评估基准日。④编制具体日程表</a:t>
            </a:r>
            <a:endParaRPr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3855720" y="4271645"/>
            <a:ext cx="170053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zh-CN" altLang="en-US" sz="16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设计拟定鉴定估价方案</a:t>
            </a:r>
            <a:endParaRPr lang="zh-CN" altLang="en-US" sz="16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654290" y="4269105"/>
            <a:ext cx="1991995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zh-CN" altLang="en-US" sz="16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进行评定与估算</a:t>
            </a:r>
            <a:endParaRPr lang="zh-CN" altLang="en-US" sz="16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10304780" y="3772535"/>
            <a:ext cx="281940" cy="28194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Freeform 116"/>
          <p:cNvSpPr>
            <a:spLocks noChangeAspect="1"/>
          </p:cNvSpPr>
          <p:nvPr/>
        </p:nvSpPr>
        <p:spPr bwMode="auto">
          <a:xfrm flipV="1">
            <a:off x="10078720" y="4130675"/>
            <a:ext cx="734060" cy="1360805"/>
          </a:xfrm>
          <a:custGeom>
            <a:avLst/>
            <a:gdLst>
              <a:gd name="T0" fmla="*/ 1504 w 3008"/>
              <a:gd name="T1" fmla="*/ 5619 h 5619"/>
              <a:gd name="T2" fmla="*/ 0 w 3008"/>
              <a:gd name="T3" fmla="*/ 1504 h 5619"/>
              <a:gd name="T4" fmla="*/ 1504 w 3008"/>
              <a:gd name="T5" fmla="*/ 0 h 5619"/>
              <a:gd name="T6" fmla="*/ 3008 w 3008"/>
              <a:gd name="T7" fmla="*/ 1504 h 5619"/>
              <a:gd name="T8" fmla="*/ 1504 w 3008"/>
              <a:gd name="T9" fmla="*/ 5619 h 5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8" h="5619">
                <a:moveTo>
                  <a:pt x="1504" y="5619"/>
                </a:moveTo>
                <a:cubicBezTo>
                  <a:pt x="1101" y="4550"/>
                  <a:pt x="0" y="2701"/>
                  <a:pt x="0" y="1504"/>
                </a:cubicBezTo>
                <a:cubicBezTo>
                  <a:pt x="0" y="673"/>
                  <a:pt x="674" y="0"/>
                  <a:pt x="1504" y="0"/>
                </a:cubicBezTo>
                <a:cubicBezTo>
                  <a:pt x="2335" y="0"/>
                  <a:pt x="3008" y="673"/>
                  <a:pt x="3008" y="1504"/>
                </a:cubicBezTo>
                <a:cubicBezTo>
                  <a:pt x="3008" y="2702"/>
                  <a:pt x="1907" y="4550"/>
                  <a:pt x="1504" y="561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0098405" y="4852670"/>
            <a:ext cx="67881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2400" spc="-15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altLang="zh-CN" sz="2400" spc="-15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9470390" y="2985770"/>
            <a:ext cx="2131695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zh-CN" altLang="en-US" sz="1600" b="1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核对评估值，撰写评估报告</a:t>
            </a:r>
            <a:endParaRPr lang="zh-CN" altLang="en-US" sz="1600" b="1" dirty="0" smtClean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/>
      <p:bldP spid="45" grpId="0"/>
      <p:bldP spid="46" grpId="0"/>
      <p:bldP spid="47" grpId="0"/>
      <p:bldP spid="48" grpId="0"/>
      <p:bldP spid="92" grpId="0"/>
      <p:bldP spid="93" grpId="0"/>
      <p:bldP spid="94" grpId="0"/>
      <p:bldP spid="96" grpId="0"/>
      <p:bldP spid="97" grpId="0" animBg="1"/>
      <p:bldP spid="98" grpId="0" animBg="1"/>
      <p:bldP spid="99" grpId="0"/>
      <p:bldP spid="101" grpId="0"/>
      <p:bldP spid="35" grpId="1" animBg="1"/>
      <p:bldP spid="36" grpId="1" animBg="1"/>
      <p:bldP spid="37" grpId="1" animBg="1"/>
      <p:bldP spid="38" grpId="1" animBg="1"/>
      <p:bldP spid="39" grpId="1" animBg="1"/>
      <p:bldP spid="40" grpId="1" animBg="1"/>
      <p:bldP spid="41" grpId="1" animBg="1"/>
      <p:bldP spid="42" grpId="1" animBg="1"/>
      <p:bldP spid="43" grpId="1"/>
      <p:bldP spid="44" grpId="1"/>
      <p:bldP spid="45" grpId="1"/>
      <p:bldP spid="46" grpId="1"/>
      <p:bldP spid="47" grpId="1"/>
      <p:bldP spid="48" grpId="1"/>
      <p:bldP spid="92" grpId="1"/>
      <p:bldP spid="93" grpId="1"/>
      <p:bldP spid="94" grpId="1"/>
      <p:bldP spid="96" grpId="1"/>
      <p:bldP spid="97" grpId="1" animBg="1"/>
      <p:bldP spid="98" grpId="1" animBg="1"/>
      <p:bldP spid="99" grpId="1"/>
      <p:bldP spid="10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0315" y="1244600"/>
            <a:ext cx="4612005" cy="491490"/>
            <a:chOff x="5969" y="1960"/>
            <a:chExt cx="7263" cy="774"/>
          </a:xfrm>
        </p:grpSpPr>
        <p:sp>
          <p:nvSpPr>
            <p:cNvPr id="5" name="矩形: 圆角 43"/>
            <p:cNvSpPr/>
            <p:nvPr/>
          </p:nvSpPr>
          <p:spPr>
            <a:xfrm>
              <a:off x="5969" y="1960"/>
              <a:ext cx="7263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43" y="2033"/>
              <a:ext cx="631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二、旧车鉴定估价的原则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975562" y="2405594"/>
            <a:ext cx="3611245" cy="2563495"/>
            <a:chOff x="2661872" y="1947672"/>
            <a:chExt cx="2901514" cy="2703835"/>
          </a:xfrm>
        </p:grpSpPr>
        <p:sp>
          <p:nvSpPr>
            <p:cNvPr id="124" name="Rectangle 42"/>
            <p:cNvSpPr/>
            <p:nvPr/>
          </p:nvSpPr>
          <p:spPr>
            <a:xfrm flipH="1">
              <a:off x="2661872" y="2296619"/>
              <a:ext cx="2901514" cy="2354888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p>
              <a:pPr marL="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（1）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公正权威性原则</a:t>
              </a:r>
              <a:endParaRPr lang="zh-CN" altLang="en-US" sz="140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FZHei-B01S" panose="02010601030101010101" pitchFamily="2" charset="-122"/>
              </a:endParaRPr>
            </a:p>
            <a:p>
              <a:pPr marL="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（</a:t>
              </a:r>
              <a:r>
                <a:rPr lang="en-US" altLang="zh-CN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2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）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独立自主原则</a:t>
              </a:r>
              <a:endParaRPr lang="zh-CN" altLang="en-US" sz="140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FZHei-B01S" panose="02010601030101010101" pitchFamily="2" charset="-122"/>
              </a:endParaRPr>
            </a:p>
            <a:p>
              <a:pPr marL="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（</a:t>
              </a:r>
              <a:r>
                <a:rPr lang="en-US" altLang="zh-CN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3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）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客观现实性原则</a:t>
              </a:r>
              <a:endParaRPr lang="zh-CN" altLang="en-US" sz="140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FZHei-B01S" panose="02010601030101010101" pitchFamily="2" charset="-122"/>
              </a:endParaRPr>
            </a:p>
            <a:p>
              <a:pPr marL="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（</a:t>
              </a:r>
              <a:r>
                <a:rPr lang="en-US" altLang="zh-CN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4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）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科学合理性原则</a:t>
              </a:r>
              <a:endParaRPr lang="zh-CN" altLang="en-US" sz="140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FZHei-B01S" panose="02010601030101010101" pitchFamily="2" charset="-122"/>
              </a:endParaRPr>
            </a:p>
            <a:p>
              <a:pPr marL="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（</a:t>
              </a:r>
              <a:r>
                <a:rPr lang="en-US" altLang="zh-CN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5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）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专业认证性原则</a:t>
              </a:r>
              <a:endParaRPr lang="zh-CN" altLang="en-US" sz="140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FZHei-B01S" panose="02010601030101010101" pitchFamily="2" charset="-122"/>
              </a:endParaRPr>
            </a:p>
            <a:p>
              <a:pPr marL="0" marR="0" lvl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（</a:t>
              </a:r>
              <a:r>
                <a:rPr lang="en-US" altLang="zh-CN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6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）</a:t>
              </a:r>
              <a:r>
                <a:rPr lang="zh-CN" altLang="en-US" sz="140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可行有效性原则</a:t>
              </a:r>
              <a:endParaRPr lang="zh-CN" altLang="en-US" sz="140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FZHei-B01S" panose="02010601030101010101" pitchFamily="2" charset="-122"/>
              </a:endParaRPr>
            </a:p>
          </p:txBody>
        </p:sp>
        <p:sp>
          <p:nvSpPr>
            <p:cNvPr id="125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5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FZHei-B01S" panose="02010601030101010101" pitchFamily="2" charset="-122"/>
                </a:rPr>
                <a:t>旧车鉴定估价的工作原则</a:t>
              </a:r>
              <a:endParaRPr kumimoji="0" lang="zh-CN" altLang="en-US" sz="1705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966503" y="4461370"/>
            <a:ext cx="3611245" cy="1159510"/>
            <a:chOff x="2661872" y="1947672"/>
            <a:chExt cx="2901514" cy="1222987"/>
          </a:xfrm>
        </p:grpSpPr>
        <p:sp>
          <p:nvSpPr>
            <p:cNvPr id="127" name="Rectangle 42"/>
            <p:cNvSpPr/>
            <p:nvPr/>
          </p:nvSpPr>
          <p:spPr>
            <a:xfrm flipH="1">
              <a:off x="2661872" y="2249065"/>
              <a:ext cx="2901514" cy="921594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（1）预期获利原则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FZHei-B01S" panose="02010601030101010101" pitchFamily="2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（2）替代趋低原则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FZHei-B01S" panose="02010601030101010101" pitchFamily="2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FZHei-B01S" panose="02010601030101010101" pitchFamily="2" charset="-122"/>
                </a:rPr>
                <a:t>（3）效用趋高原则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FZHei-B01S" panose="02010601030101010101" pitchFamily="2" charset="-122"/>
              </a:endParaRPr>
            </a:p>
          </p:txBody>
        </p:sp>
        <p:sp>
          <p:nvSpPr>
            <p:cNvPr id="128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5" tIns="0" rIns="86695" bIns="0" rtlCol="0" anchor="t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5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FZHei-B01S" panose="02010601030101010101" pitchFamily="2" charset="-122"/>
                </a:rPr>
                <a:t>旧车鉴定估价的经济原则</a:t>
              </a:r>
              <a:endParaRPr kumimoji="0" lang="zh-CN" altLang="en-US" sz="1705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FZHei-B01S" panose="02010601030101010101" pitchFamily="2" charset="-122"/>
              </a:endParaRPr>
            </a:p>
          </p:txBody>
        </p:sp>
      </p:grpSp>
      <p:sp>
        <p:nvSpPr>
          <p:cNvPr id="129" name="矩形 128"/>
          <p:cNvSpPr/>
          <p:nvPr/>
        </p:nvSpPr>
        <p:spPr>
          <a:xfrm>
            <a:off x="6434569" y="2405595"/>
            <a:ext cx="490194" cy="4901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6425510" y="4521785"/>
            <a:ext cx="490194" cy="490194"/>
          </a:xfrm>
          <a:prstGeom prst="rect">
            <a:avLst/>
          </a:prstGeom>
          <a:solidFill>
            <a:srgbClr val="3F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1" name="图片 130"/>
          <p:cNvPicPr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9350" y="2125663"/>
            <a:ext cx="4762500" cy="3057525"/>
          </a:xfrm>
          <a:prstGeom prst="rect">
            <a:avLst/>
          </a:prstGeom>
          <a:noFill/>
          <a:ln w="9525"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129" grpId="0" animBg="1"/>
      <p:bldP spid="130" grpId="0" animBg="1"/>
      <p:bldP spid="129" grpId="1" animBg="1"/>
      <p:bldP spid="13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0315" y="1244600"/>
            <a:ext cx="4612005" cy="491490"/>
            <a:chOff x="5969" y="1960"/>
            <a:chExt cx="7263" cy="774"/>
          </a:xfrm>
        </p:grpSpPr>
        <p:sp>
          <p:nvSpPr>
            <p:cNvPr id="5" name="矩形: 圆角 43"/>
            <p:cNvSpPr/>
            <p:nvPr/>
          </p:nvSpPr>
          <p:spPr>
            <a:xfrm>
              <a:off x="5969" y="1960"/>
              <a:ext cx="7263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43" y="2033"/>
              <a:ext cx="631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二、旧车鉴定估价的原则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9940" y="2634615"/>
            <a:ext cx="11045190" cy="2955925"/>
            <a:chOff x="1416" y="4169"/>
            <a:chExt cx="17394" cy="4655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1416" y="4169"/>
              <a:ext cx="0" cy="326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7150" y="4169"/>
              <a:ext cx="0" cy="326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12924" y="4169"/>
              <a:ext cx="0" cy="326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 bwMode="auto">
            <a:xfrm>
              <a:off x="12924" y="7438"/>
              <a:ext cx="5886" cy="1386"/>
            </a:xfrm>
            <a:custGeom>
              <a:avLst/>
              <a:gdLst>
                <a:gd name="T0" fmla="*/ 1985 w 2306"/>
                <a:gd name="T1" fmla="*/ 732 h 732"/>
                <a:gd name="T2" fmla="*/ 0 w 2306"/>
                <a:gd name="T3" fmla="*/ 732 h 732"/>
                <a:gd name="T4" fmla="*/ 322 w 2306"/>
                <a:gd name="T5" fmla="*/ 366 h 732"/>
                <a:gd name="T6" fmla="*/ 0 w 2306"/>
                <a:gd name="T7" fmla="*/ 0 h 732"/>
                <a:gd name="T8" fmla="*/ 1985 w 2306"/>
                <a:gd name="T9" fmla="*/ 0 h 732"/>
                <a:gd name="T10" fmla="*/ 2306 w 2306"/>
                <a:gd name="T11" fmla="*/ 366 h 732"/>
                <a:gd name="T12" fmla="*/ 1985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5" y="732"/>
                  </a:moveTo>
                  <a:lnTo>
                    <a:pt x="0" y="732"/>
                  </a:lnTo>
                  <a:lnTo>
                    <a:pt x="322" y="366"/>
                  </a:lnTo>
                  <a:lnTo>
                    <a:pt x="0" y="0"/>
                  </a:lnTo>
                  <a:lnTo>
                    <a:pt x="1985" y="0"/>
                  </a:lnTo>
                  <a:lnTo>
                    <a:pt x="2306" y="366"/>
                  </a:lnTo>
                  <a:lnTo>
                    <a:pt x="1985" y="7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45"/>
            <p:cNvSpPr txBox="1"/>
            <p:nvPr/>
          </p:nvSpPr>
          <p:spPr>
            <a:xfrm>
              <a:off x="14463" y="7860"/>
              <a:ext cx="265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en-US" altLang="zh-CN" sz="1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客观现实性原则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7171" y="7438"/>
              <a:ext cx="5884" cy="1386"/>
            </a:xfrm>
            <a:custGeom>
              <a:avLst/>
              <a:gdLst>
                <a:gd name="T0" fmla="*/ 1984 w 2305"/>
                <a:gd name="T1" fmla="*/ 732 h 732"/>
                <a:gd name="T2" fmla="*/ 0 w 2305"/>
                <a:gd name="T3" fmla="*/ 732 h 732"/>
                <a:gd name="T4" fmla="*/ 321 w 2305"/>
                <a:gd name="T5" fmla="*/ 366 h 732"/>
                <a:gd name="T6" fmla="*/ 0 w 2305"/>
                <a:gd name="T7" fmla="*/ 0 h 732"/>
                <a:gd name="T8" fmla="*/ 1984 w 2305"/>
                <a:gd name="T9" fmla="*/ 0 h 732"/>
                <a:gd name="T10" fmla="*/ 2305 w 2305"/>
                <a:gd name="T11" fmla="*/ 366 h 732"/>
                <a:gd name="T12" fmla="*/ 1984 w 2305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5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5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932" y="7860"/>
              <a:ext cx="265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en-US" altLang="zh-CN" sz="1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独立自主原则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1468" y="7433"/>
              <a:ext cx="5886" cy="1386"/>
            </a:xfrm>
            <a:custGeom>
              <a:avLst/>
              <a:gdLst>
                <a:gd name="T0" fmla="*/ 1984 w 2306"/>
                <a:gd name="T1" fmla="*/ 732 h 732"/>
                <a:gd name="T2" fmla="*/ 0 w 2306"/>
                <a:gd name="T3" fmla="*/ 732 h 732"/>
                <a:gd name="T4" fmla="*/ 321 w 2306"/>
                <a:gd name="T5" fmla="*/ 366 h 732"/>
                <a:gd name="T6" fmla="*/ 0 w 2306"/>
                <a:gd name="T7" fmla="*/ 0 h 732"/>
                <a:gd name="T8" fmla="*/ 1984 w 2306"/>
                <a:gd name="T9" fmla="*/ 0 h 732"/>
                <a:gd name="T10" fmla="*/ 2306 w 2306"/>
                <a:gd name="T11" fmla="*/ 366 h 732"/>
                <a:gd name="T12" fmla="*/ 1984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6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949" y="7860"/>
              <a:ext cx="265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公正权威性原则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矩形 1"/>
            <p:cNvSpPr>
              <a:spLocks noChangeArrowheads="1"/>
            </p:cNvSpPr>
            <p:nvPr/>
          </p:nvSpPr>
          <p:spPr bwMode="auto">
            <a:xfrm>
              <a:off x="13418" y="4875"/>
              <a:ext cx="4740" cy="1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>
                <a:buClrTx/>
                <a:buSzTx/>
                <a:buFontTx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①只尊重事实，实事求是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FontTx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②只尊重数据，依数据说话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FontTx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③只尊重市场现实，随行就市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矩形 1"/>
            <p:cNvSpPr>
              <a:spLocks noChangeArrowheads="1"/>
            </p:cNvSpPr>
            <p:nvPr/>
          </p:nvSpPr>
          <p:spPr bwMode="auto">
            <a:xfrm>
              <a:off x="7632" y="4351"/>
              <a:ext cx="4740" cy="2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>
                <a:buClrTx/>
                <a:buSzTx/>
                <a:buNone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①鉴定估价师应依据国家法规和规章制度办事，不徇私舞弊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None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②鉴定估价的依据只凭可靠的资料数据估算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None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③鉴定估价不受任何外界机构和人员的影响和干扰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None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④鉴定估价不受委托者的意图影响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矩形 1"/>
            <p:cNvSpPr>
              <a:spLocks noChangeArrowheads="1"/>
            </p:cNvSpPr>
            <p:nvPr/>
          </p:nvSpPr>
          <p:spPr bwMode="auto">
            <a:xfrm>
              <a:off x="1691" y="4321"/>
              <a:ext cx="4978" cy="2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①鉴定估价人员思想作风、工作态度应严谨、无私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②鉴定估价程序、方法应严格、正确、有序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③鉴定估价结果应准确、公道和权威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④鉴定估价费用只与工作量相关，不与评估车辆的价值挂钩（国际惯例）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0315" y="1244600"/>
            <a:ext cx="4612005" cy="491490"/>
            <a:chOff x="5969" y="1960"/>
            <a:chExt cx="7263" cy="774"/>
          </a:xfrm>
        </p:grpSpPr>
        <p:sp>
          <p:nvSpPr>
            <p:cNvPr id="5" name="矩形: 圆角 43"/>
            <p:cNvSpPr/>
            <p:nvPr/>
          </p:nvSpPr>
          <p:spPr>
            <a:xfrm>
              <a:off x="5969" y="1960"/>
              <a:ext cx="7263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443" y="2033"/>
              <a:ext cx="631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二、旧车鉴定估价的原则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9940" y="2634615"/>
            <a:ext cx="11045190" cy="2955925"/>
            <a:chOff x="1416" y="4169"/>
            <a:chExt cx="17394" cy="4655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1416" y="4169"/>
              <a:ext cx="0" cy="326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7150" y="4169"/>
              <a:ext cx="0" cy="326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12924" y="4169"/>
              <a:ext cx="0" cy="326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 bwMode="auto">
            <a:xfrm>
              <a:off x="12924" y="7438"/>
              <a:ext cx="5886" cy="1386"/>
            </a:xfrm>
            <a:custGeom>
              <a:avLst/>
              <a:gdLst>
                <a:gd name="T0" fmla="*/ 1985 w 2306"/>
                <a:gd name="T1" fmla="*/ 732 h 732"/>
                <a:gd name="T2" fmla="*/ 0 w 2306"/>
                <a:gd name="T3" fmla="*/ 732 h 732"/>
                <a:gd name="T4" fmla="*/ 322 w 2306"/>
                <a:gd name="T5" fmla="*/ 366 h 732"/>
                <a:gd name="T6" fmla="*/ 0 w 2306"/>
                <a:gd name="T7" fmla="*/ 0 h 732"/>
                <a:gd name="T8" fmla="*/ 1985 w 2306"/>
                <a:gd name="T9" fmla="*/ 0 h 732"/>
                <a:gd name="T10" fmla="*/ 2306 w 2306"/>
                <a:gd name="T11" fmla="*/ 366 h 732"/>
                <a:gd name="T12" fmla="*/ 1985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5" y="732"/>
                  </a:moveTo>
                  <a:lnTo>
                    <a:pt x="0" y="732"/>
                  </a:lnTo>
                  <a:lnTo>
                    <a:pt x="322" y="366"/>
                  </a:lnTo>
                  <a:lnTo>
                    <a:pt x="0" y="0"/>
                  </a:lnTo>
                  <a:lnTo>
                    <a:pt x="1985" y="0"/>
                  </a:lnTo>
                  <a:lnTo>
                    <a:pt x="2306" y="366"/>
                  </a:lnTo>
                  <a:lnTo>
                    <a:pt x="1985" y="7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TextBox 45"/>
            <p:cNvSpPr txBox="1"/>
            <p:nvPr/>
          </p:nvSpPr>
          <p:spPr>
            <a:xfrm>
              <a:off x="14463" y="7860"/>
              <a:ext cx="265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en-US" altLang="zh-CN" sz="1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可行有效性原则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7171" y="7438"/>
              <a:ext cx="5884" cy="1386"/>
            </a:xfrm>
            <a:custGeom>
              <a:avLst/>
              <a:gdLst>
                <a:gd name="T0" fmla="*/ 1984 w 2305"/>
                <a:gd name="T1" fmla="*/ 732 h 732"/>
                <a:gd name="T2" fmla="*/ 0 w 2305"/>
                <a:gd name="T3" fmla="*/ 732 h 732"/>
                <a:gd name="T4" fmla="*/ 321 w 2305"/>
                <a:gd name="T5" fmla="*/ 366 h 732"/>
                <a:gd name="T6" fmla="*/ 0 w 2305"/>
                <a:gd name="T7" fmla="*/ 0 h 732"/>
                <a:gd name="T8" fmla="*/ 1984 w 2305"/>
                <a:gd name="T9" fmla="*/ 0 h 732"/>
                <a:gd name="T10" fmla="*/ 2305 w 2305"/>
                <a:gd name="T11" fmla="*/ 366 h 732"/>
                <a:gd name="T12" fmla="*/ 1984 w 2305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5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5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932" y="7860"/>
              <a:ext cx="265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en-US" altLang="zh-CN" sz="1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专业认证性原则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1468" y="7433"/>
              <a:ext cx="5886" cy="1386"/>
            </a:xfrm>
            <a:custGeom>
              <a:avLst/>
              <a:gdLst>
                <a:gd name="T0" fmla="*/ 1984 w 2306"/>
                <a:gd name="T1" fmla="*/ 732 h 732"/>
                <a:gd name="T2" fmla="*/ 0 w 2306"/>
                <a:gd name="T3" fmla="*/ 732 h 732"/>
                <a:gd name="T4" fmla="*/ 321 w 2306"/>
                <a:gd name="T5" fmla="*/ 366 h 732"/>
                <a:gd name="T6" fmla="*/ 0 w 2306"/>
                <a:gd name="T7" fmla="*/ 0 h 732"/>
                <a:gd name="T8" fmla="*/ 1984 w 2306"/>
                <a:gd name="T9" fmla="*/ 0 h 732"/>
                <a:gd name="T10" fmla="*/ 2306 w 2306"/>
                <a:gd name="T11" fmla="*/ 366 h 732"/>
                <a:gd name="T12" fmla="*/ 1984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6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949" y="7860"/>
              <a:ext cx="2650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1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科学合理性原则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矩形 1"/>
            <p:cNvSpPr>
              <a:spLocks noChangeArrowheads="1"/>
            </p:cNvSpPr>
            <p:nvPr/>
          </p:nvSpPr>
          <p:spPr bwMode="auto">
            <a:xfrm>
              <a:off x="13277" y="4366"/>
              <a:ext cx="5180" cy="2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>
                <a:buClrTx/>
                <a:buSzTx/>
                <a:buFontTx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①旧车鉴定估价的方案切实可行、有效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FontTx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②旧车鉴定估价的方法简单易行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FontTx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③旧车鉴定估价师具有较高素质，能保证鉴定估价过程的顺利实施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FontTx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④旧车检测设备、仪器的齐全和先进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FontTx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⑤旧车鉴定评估机构应具备较强的鉴定评估手段，采用计算机数据库管理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矩形 1"/>
            <p:cNvSpPr>
              <a:spLocks noChangeArrowheads="1"/>
            </p:cNvSpPr>
            <p:nvPr/>
          </p:nvSpPr>
          <p:spPr bwMode="auto">
            <a:xfrm>
              <a:off x="7667" y="4536"/>
              <a:ext cx="4740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>
                <a:buClrTx/>
                <a:buSzTx/>
                <a:buNone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①鉴定评估机构符合规定条件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None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②鉴定估价师经过专业培训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None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③旧车鉴定评估机构与旧车交易市场，各自履行各自的职能和职责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buClrTx/>
                <a:buSzTx/>
                <a:buNone/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④旧车鉴定估价机构评估的估价是唯一的认证价格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矩形 1"/>
            <p:cNvSpPr>
              <a:spLocks noChangeArrowheads="1"/>
            </p:cNvSpPr>
            <p:nvPr/>
          </p:nvSpPr>
          <p:spPr bwMode="auto">
            <a:xfrm>
              <a:off x="1690" y="4875"/>
              <a:ext cx="4978" cy="1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 algn="just"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①选择适用的评估标准和方法。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②制定科学的评估方案。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defRPr/>
              </a:pPr>
              <a:r>
                <a:rPr lang="zh-CN" altLang="en-US" sz="1400" kern="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③力求搜集足够的可利用资料、数据，保证技术检测数据的全面性和准确性。</a:t>
              </a:r>
              <a:endParaRPr lang="zh-CN" altLang="en-US" sz="14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505,&quot;width&quot;:9585}"/>
</p:tagLst>
</file>

<file path=ppt/tags/tag2.xml><?xml version="1.0" encoding="utf-8"?>
<p:tagLst xmlns:p="http://schemas.openxmlformats.org/presentationml/2006/main">
  <p:tag name="COMMONDATA" val="eyJoZGlkIjoiMWRjMmE5ZjQ2ODQ1MTc2YmI3NTBmNjllOWYwMWYwNDcifQ=="/>
  <p:tag name="commondata" val="eyJoZGlkIjoiYzc3ZmJlZmQ1MjM0NDJlMjBiYjEyZjk4M2QxZTFjODE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3103</Words>
  <Application>WPS 演示</Application>
  <PresentationFormat>宽屏</PresentationFormat>
  <Paragraphs>251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思源黑体 CN Light</vt:lpstr>
      <vt:lpstr>黑体</vt:lpstr>
      <vt:lpstr>方正粗黑宋简体</vt:lpstr>
      <vt:lpstr>微软雅黑</vt:lpstr>
      <vt:lpstr>思源黑体 CN Regular</vt:lpstr>
      <vt:lpstr>思源宋体 CN Medium</vt:lpstr>
      <vt:lpstr>FZHei-B01S</vt:lpstr>
      <vt:lpstr>Times New Roman</vt:lpstr>
      <vt:lpstr>Arial Unicode MS</vt:lpstr>
      <vt:lpstr>Montserrat Semi Bold</vt:lpstr>
      <vt:lpstr>Segoe Print</vt:lpstr>
      <vt:lpstr>Arial</vt:lpstr>
      <vt:lpstr>思源宋体 CN Heavy</vt:lpstr>
      <vt:lpstr>Calibri</vt:lpstr>
      <vt:lpstr>等线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晓静</dc:creator>
  <cp:lastModifiedBy>香樟树</cp:lastModifiedBy>
  <cp:revision>216</cp:revision>
  <dcterms:created xsi:type="dcterms:W3CDTF">2022-01-06T03:07:00Z</dcterms:created>
  <dcterms:modified xsi:type="dcterms:W3CDTF">2024-06-19T00:46:12Z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3773BE81EC5346D08F6EF6C97C55620B</vt:lpwstr>
  </property>
</Properties>
</file>