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media/image4.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6"/>
  </p:notesMasterIdLst>
  <p:sldIdLst>
    <p:sldId id="256" r:id="rId4"/>
    <p:sldId id="478" r:id="rId5"/>
    <p:sldId id="481" r:id="rId7"/>
    <p:sldId id="470" r:id="rId8"/>
    <p:sldId id="482" r:id="rId9"/>
    <p:sldId id="480" r:id="rId10"/>
    <p:sldId id="530" r:id="rId11"/>
    <p:sldId id="487" r:id="rId12"/>
    <p:sldId id="531" r:id="rId13"/>
    <p:sldId id="532" r:id="rId14"/>
    <p:sldId id="533" r:id="rId15"/>
    <p:sldId id="534" r:id="rId16"/>
    <p:sldId id="486" r:id="rId17"/>
    <p:sldId id="476" r:id="rId18"/>
    <p:sldId id="535" r:id="rId19"/>
    <p:sldId id="536" r:id="rId20"/>
    <p:sldId id="537" r:id="rId21"/>
    <p:sldId id="496" r:id="rId22"/>
  </p:sldIdLst>
  <p:sldSz cx="12192000" cy="6858000"/>
  <p:notesSz cx="6858000" cy="9144000"/>
  <p:embeddedFontLst>
    <p:embeddedFont>
      <p:font typeface="方正粗黑宋简体" panose="02000000000000000000" charset="-122"/>
      <p:regular r:id="rId26"/>
    </p:embeddedFont>
    <p:embeddedFont>
      <p:font typeface="微软雅黑" panose="020B0503020204020204" charset="-122"/>
      <p:regular r:id="rId27"/>
    </p:embeddedFont>
    <p:embeddedFont>
      <p:font typeface="Verdana" panose="020B0604030504040204" pitchFamily="34" charset="0"/>
      <p:regular r:id="rId28"/>
      <p:bold r:id="rId29"/>
      <p:italic r:id="rId30"/>
      <p:boldItalic r:id="rId31"/>
    </p:embeddedFont>
    <p:embeddedFont>
      <p:font typeface="等线" panose="02010600030101010101" charset="-122"/>
      <p:regular r:id="rId32"/>
    </p:embeddedFont>
  </p:embeddedFontLst>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B183"/>
    <a:srgbClr val="ED7D31"/>
    <a:srgbClr val="C00000"/>
    <a:srgbClr val="046EA2"/>
    <a:srgbClr val="033E6A"/>
    <a:srgbClr val="86D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41" d="100"/>
          <a:sy n="41" d="100"/>
        </p:scale>
        <p:origin x="-1860" y="-750"/>
      </p:cViewPr>
      <p:guideLst>
        <p:guide orient="horz" pos="2160"/>
        <p:guide pos="3854"/>
      </p:guideLst>
    </p:cSldViewPr>
  </p:slideViewPr>
  <p:notesTextViewPr>
    <p:cViewPr>
      <p:scale>
        <a:sx n="1" d="1"/>
        <a:sy n="1" d="1"/>
      </p:scale>
      <p:origin x="0" y="0"/>
    </p:cViewPr>
  </p:notesTextViewPr>
  <p:sorterViewPr>
    <p:cViewPr>
      <p:scale>
        <a:sx n="32" d="100"/>
        <a:sy n="32"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0.xml"/><Relationship Id="rId32" Type="http://schemas.openxmlformats.org/officeDocument/2006/relationships/font" Target="fonts/font7.fntdata"/><Relationship Id="rId31" Type="http://schemas.openxmlformats.org/officeDocument/2006/relationships/font" Target="fonts/font6.fntdata"/><Relationship Id="rId30" Type="http://schemas.openxmlformats.org/officeDocument/2006/relationships/font" Target="fonts/font5.fntdata"/><Relationship Id="rId3" Type="http://schemas.openxmlformats.org/officeDocument/2006/relationships/slideMaster" Target="slideMasters/slideMaster2.xml"/><Relationship Id="rId29" Type="http://schemas.openxmlformats.org/officeDocument/2006/relationships/font" Target="fonts/font4.fntdata"/><Relationship Id="rId28" Type="http://schemas.openxmlformats.org/officeDocument/2006/relationships/font" Target="fonts/font3.fntdata"/><Relationship Id="rId27" Type="http://schemas.openxmlformats.org/officeDocument/2006/relationships/font" Target="fonts/font2.fntdata"/><Relationship Id="rId26" Type="http://schemas.openxmlformats.org/officeDocument/2006/relationships/font" Target="fonts/font1.fntdata"/><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ea typeface="思源黑体 CN Light" panose="020B0300000000000000" pitchFamily="34" charset="-122"/>
              </a:defRPr>
            </a:lvl1pPr>
          </a:lstStyle>
          <a:p>
            <a:fld id="{F3A10C64-83F0-48CF-8FE3-0F81FAF67178}"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ea typeface="思源黑体 CN Light" panose="020B0300000000000000" pitchFamily="34" charset="-122"/>
              </a:defRPr>
            </a:lvl1pPr>
          </a:lstStyle>
          <a:p>
            <a:fld id="{28AD01E3-C28A-40DC-AEF7-F757DE35034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内容与标题">
    <p:spTree>
      <p:nvGrpSpPr>
        <p:cNvPr id="1" name=""/>
        <p:cNvGrpSpPr/>
        <p:nvPr/>
      </p:nvGrpSpPr>
      <p:grpSpPr>
        <a:xfrm>
          <a:off x="0" y="0"/>
          <a:ext cx="0" cy="0"/>
          <a:chOff x="0" y="0"/>
          <a:chExt cx="0" cy="0"/>
        </a:xfrm>
      </p:grpSpPr>
    </p:spTree>
  </p:cSld>
  <p:clrMapOvr>
    <a:masterClrMapping/>
  </p:clrMapOvr>
  <p:transition spd="slow">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image" Target="../media/image7.png"/><Relationship Id="rId2" Type="http://schemas.openxmlformats.org/officeDocument/2006/relationships/tags" Target="../tags/tag2.xml"/><Relationship Id="rId12" Type="http://schemas.openxmlformats.org/officeDocument/2006/relationships/notesSlide" Target="../notesSlides/notesSlide3.xml"/><Relationship Id="rId11" Type="http://schemas.openxmlformats.org/officeDocument/2006/relationships/slideLayout" Target="../slideLayouts/slideLayout2.xml"/><Relationship Id="rId10" Type="http://schemas.openxmlformats.org/officeDocument/2006/relationships/tags" Target="../tags/tag9.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6362962" y="1850575"/>
            <a:ext cx="5260800" cy="2122805"/>
          </a:xfrm>
          <a:prstGeom prst="rect">
            <a:avLst/>
          </a:prstGeom>
          <a:noFill/>
        </p:spPr>
        <p:txBody>
          <a:bodyPr wrap="square" rtlCol="0">
            <a:spAutoFit/>
          </a:bodyPr>
          <a:lstStyle/>
          <a:p>
            <a:r>
              <a:rPr lang="zh-CN" altLang="en-US" sz="6600" b="1" dirty="0">
                <a:latin typeface="方正粗黑宋简体" panose="02000000000000000000" charset="-122"/>
                <a:ea typeface="方正粗黑宋简体" panose="02000000000000000000" charset="-122"/>
              </a:rPr>
              <a:t>任务一　认识汽车租赁</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428865" y="139065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3484880" cy="398780"/>
          </a:xfrm>
          <a:prstGeom prst="rect">
            <a:avLst/>
          </a:prstGeom>
          <a:noFill/>
        </p:spPr>
        <p:txBody>
          <a:bodyPr wrap="none" rtlCol="0">
            <a:spAutoFit/>
          </a:bodyPr>
          <a:lstStyle/>
          <a:p>
            <a:pPr algn="l"/>
            <a:r>
              <a:rPr lang="zh-CN" altLang="en-US" sz="2000" dirty="0">
                <a:solidFill>
                  <a:schemeClr val="bg1"/>
                </a:solidFill>
                <a:latin typeface="微软雅黑" panose="020B0503020204020204" charset="-122"/>
                <a:ea typeface="微软雅黑" panose="020B0503020204020204" charset="-122"/>
              </a:rPr>
              <a:t>模块五　汽车租赁的金融服务</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53790" y="1397000"/>
            <a:ext cx="4931410" cy="491490"/>
            <a:chOff x="5754" y="1960"/>
            <a:chExt cx="7766" cy="774"/>
          </a:xfrm>
        </p:grpSpPr>
        <p:sp>
          <p:nvSpPr>
            <p:cNvPr id="26" name="矩形: 圆角 43"/>
            <p:cNvSpPr/>
            <p:nvPr/>
          </p:nvSpPr>
          <p:spPr>
            <a:xfrm>
              <a:off x="6391" y="1960"/>
              <a:ext cx="6492"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27" name="文本框 26"/>
            <p:cNvSpPr txBox="1"/>
            <p:nvPr/>
          </p:nvSpPr>
          <p:spPr>
            <a:xfrm>
              <a:off x="5754" y="2033"/>
              <a:ext cx="7766"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二、汽车租赁的分类</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2" name="文本框 1"/>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18" name="组合 17"/>
          <p:cNvGrpSpPr/>
          <p:nvPr/>
        </p:nvGrpSpPr>
        <p:grpSpPr>
          <a:xfrm>
            <a:off x="1425575" y="2727325"/>
            <a:ext cx="2813050" cy="2295525"/>
            <a:chOff x="2245" y="4295"/>
            <a:chExt cx="4430" cy="3615"/>
          </a:xfrm>
        </p:grpSpPr>
        <p:sp>
          <p:nvSpPr>
            <p:cNvPr id="8" name="MH_Other_1"/>
            <p:cNvSpPr/>
            <p:nvPr>
              <p:custDataLst>
                <p:tags r:id="rId1"/>
              </p:custDataLst>
            </p:nvPr>
          </p:nvSpPr>
          <p:spPr>
            <a:xfrm>
              <a:off x="3263" y="4295"/>
              <a:ext cx="2395" cy="118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latin typeface="微软雅黑" panose="020B0503020204020204" charset="-122"/>
                  <a:ea typeface="微软雅黑" panose="020B0503020204020204" charset="-122"/>
                </a:rPr>
                <a:t>01</a:t>
              </a:r>
              <a:endParaRPr lang="en-US" altLang="zh-CN" sz="3200" b="1" dirty="0">
                <a:solidFill>
                  <a:srgbClr val="FFFFFF"/>
                </a:solidFill>
                <a:latin typeface="微软雅黑" panose="020B0503020204020204" charset="-122"/>
                <a:ea typeface="微软雅黑" panose="020B0503020204020204" charset="-122"/>
              </a:endParaRPr>
            </a:p>
          </p:txBody>
        </p:sp>
        <p:pic>
          <p:nvPicPr>
            <p:cNvPr id="5" name="MH_Other_2"/>
            <p:cNvPicPr/>
            <p:nvPr>
              <p:custDataLst>
                <p:tags r:id="rId2"/>
              </p:custDataLst>
            </p:nvPr>
          </p:nvPicPr>
          <p:blipFill>
            <a:blip r:embed="rId3" cstate="print">
              <a:extLst>
                <a:ext uri="{28A0092B-C50C-407E-A947-70E740481C1C}">
                  <a14:useLocalDpi xmlns:a14="http://schemas.microsoft.com/office/drawing/2010/main" val="0"/>
                </a:ext>
              </a:extLst>
            </a:blip>
            <a:srcRect t="50887"/>
            <a:stretch>
              <a:fillRect/>
            </a:stretch>
          </p:blipFill>
          <p:spPr bwMode="auto">
            <a:xfrm>
              <a:off x="2475" y="4295"/>
              <a:ext cx="397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4"/>
              </p:custDataLst>
            </p:nvPr>
          </p:nvSpPr>
          <p:spPr>
            <a:xfrm>
              <a:off x="2245" y="5870"/>
              <a:ext cx="4430" cy="2041"/>
            </a:xfrm>
            <a:prstGeom prst="rect">
              <a:avLst/>
            </a:prstGeom>
          </p:spPr>
          <p:txBody>
            <a:bodyPr anchor="ctr"/>
            <a:lstStyle/>
            <a:p>
              <a:pPr lvl="0" algn="ctr">
                <a:lnSpc>
                  <a:spcPct val="150000"/>
                </a:lnSpc>
                <a:spcBef>
                  <a:spcPct val="0"/>
                </a:spcBef>
              </a:pPr>
              <a:r>
                <a:rPr lang="zh-CN" altLang="en-US" sz="1600" b="1" dirty="0">
                  <a:solidFill>
                    <a:schemeClr val="tx1"/>
                  </a:solidFill>
                  <a:latin typeface="微软雅黑" panose="020B0503020204020204" charset="-122"/>
                  <a:ea typeface="微软雅黑" panose="020B0503020204020204" charset="-122"/>
                  <a:cs typeface="微软雅黑" panose="020B0503020204020204" charset="-122"/>
                </a:rPr>
                <a:t>（一）按照服务所含项目</a:t>
              </a:r>
              <a:endParaRPr lang="zh-CN" altLang="en-US" sz="1600" b="1" dirty="0">
                <a:solidFill>
                  <a:schemeClr val="tx1"/>
                </a:solidFill>
                <a:latin typeface="微软雅黑" panose="020B0503020204020204" charset="-122"/>
                <a:ea typeface="微软雅黑" panose="020B0503020204020204" charset="-122"/>
                <a:cs typeface="微软雅黑" panose="020B0503020204020204" charset="-122"/>
              </a:endParaRPr>
            </a:p>
            <a:p>
              <a:pPr lvl="0" algn="ctr">
                <a:lnSpc>
                  <a:spcPct val="150000"/>
                </a:lnSpc>
                <a:spcBef>
                  <a:spcPct val="0"/>
                </a:spcBef>
              </a:pPr>
              <a:r>
                <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rPr>
                <a:t>按照服务所含项目不同，汽车租赁可分为自驾租赁和代驾租赁。</a:t>
              </a:r>
              <a:endPar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endParaRPr>
            </a:p>
          </p:txBody>
        </p:sp>
      </p:grpSp>
      <p:grpSp>
        <p:nvGrpSpPr>
          <p:cNvPr id="19" name="组合 18"/>
          <p:cNvGrpSpPr/>
          <p:nvPr/>
        </p:nvGrpSpPr>
        <p:grpSpPr>
          <a:xfrm>
            <a:off x="4678045" y="2727325"/>
            <a:ext cx="3042285" cy="2289175"/>
            <a:chOff x="7577" y="4295"/>
            <a:chExt cx="4791" cy="3605"/>
          </a:xfrm>
        </p:grpSpPr>
        <p:sp>
          <p:nvSpPr>
            <p:cNvPr id="6" name="MH_Other_4"/>
            <p:cNvSpPr/>
            <p:nvPr>
              <p:custDataLst>
                <p:tags r:id="rId5"/>
              </p:custDataLst>
            </p:nvPr>
          </p:nvSpPr>
          <p:spPr>
            <a:xfrm>
              <a:off x="8626" y="4295"/>
              <a:ext cx="2395" cy="118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latin typeface="微软雅黑" panose="020B0503020204020204" charset="-122"/>
                  <a:ea typeface="微软雅黑" panose="020B0503020204020204" charset="-122"/>
                </a:rPr>
                <a:t>02</a:t>
              </a:r>
              <a:endParaRPr lang="en-US" altLang="zh-CN" sz="3200" b="1" dirty="0">
                <a:solidFill>
                  <a:srgbClr val="FFFFFF"/>
                </a:solidFill>
                <a:latin typeface="微软雅黑" panose="020B0503020204020204" charset="-122"/>
                <a:ea typeface="微软雅黑" panose="020B0503020204020204" charset="-122"/>
              </a:endParaRPr>
            </a:p>
          </p:txBody>
        </p:sp>
        <p:pic>
          <p:nvPicPr>
            <p:cNvPr id="11" name="MH_Other_5"/>
            <p:cNvPicPr/>
            <p:nvPr>
              <p:custDataLst>
                <p:tags r:id="rId6"/>
              </p:custDataLst>
            </p:nvPr>
          </p:nvPicPr>
          <p:blipFill>
            <a:blip r:embed="rId3" cstate="print">
              <a:extLst>
                <a:ext uri="{28A0092B-C50C-407E-A947-70E740481C1C}">
                  <a14:useLocalDpi xmlns:a14="http://schemas.microsoft.com/office/drawing/2010/main" val="0"/>
                </a:ext>
              </a:extLst>
            </a:blip>
            <a:srcRect t="50887"/>
            <a:stretch>
              <a:fillRect/>
            </a:stretch>
          </p:blipFill>
          <p:spPr bwMode="auto">
            <a:xfrm>
              <a:off x="7838" y="4295"/>
              <a:ext cx="397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SubTitle_4"/>
            <p:cNvSpPr/>
            <p:nvPr>
              <p:custDataLst>
                <p:tags r:id="rId7"/>
              </p:custDataLst>
            </p:nvPr>
          </p:nvSpPr>
          <p:spPr>
            <a:xfrm>
              <a:off x="7577" y="5859"/>
              <a:ext cx="4791" cy="2041"/>
            </a:xfrm>
            <a:prstGeom prst="rect">
              <a:avLst/>
            </a:prstGeom>
          </p:spPr>
          <p:txBody>
            <a:bodyPr anchor="ctr"/>
            <a:lstStyle/>
            <a:p>
              <a:pPr lvl="0" algn="ctr">
                <a:lnSpc>
                  <a:spcPct val="150000"/>
                </a:lnSpc>
                <a:buClrTx/>
                <a:buSzTx/>
                <a:buFontTx/>
              </a:pPr>
              <a:r>
                <a:rPr lang="zh-CN" altLang="en-US" sz="1600" b="1" dirty="0">
                  <a:latin typeface="微软雅黑" panose="020B0503020204020204" charset="-122"/>
                  <a:ea typeface="微软雅黑" panose="020B0503020204020204" charset="-122"/>
                  <a:cs typeface="微软雅黑" panose="020B0503020204020204" charset="-122"/>
                </a:rPr>
                <a:t>（二）按照租赁期的长短</a:t>
              </a:r>
              <a:endParaRPr lang="zh-CN" altLang="en-US" sz="1600" b="1" dirty="0">
                <a:latin typeface="微软雅黑" panose="020B0503020204020204" charset="-122"/>
                <a:ea typeface="微软雅黑" panose="020B0503020204020204" charset="-122"/>
                <a:cs typeface="微软雅黑" panose="020B0503020204020204" charset="-122"/>
              </a:endParaRPr>
            </a:p>
            <a:p>
              <a:pPr lvl="0" algn="ctr">
                <a:lnSpc>
                  <a:spcPct val="150000"/>
                </a:lnSpc>
                <a:buClrTx/>
                <a:buSzTx/>
                <a:buFontTx/>
              </a:pPr>
              <a:r>
                <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rPr>
                <a:t>按照租赁期的长短不同，汽车租赁可分为时租、日租、月租和长期租赁。</a:t>
              </a:r>
              <a:endPar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endParaRPr>
            </a:p>
          </p:txBody>
        </p:sp>
      </p:grpSp>
      <p:grpSp>
        <p:nvGrpSpPr>
          <p:cNvPr id="20" name="组合 19"/>
          <p:cNvGrpSpPr/>
          <p:nvPr/>
        </p:nvGrpSpPr>
        <p:grpSpPr>
          <a:xfrm>
            <a:off x="7969885" y="2727325"/>
            <a:ext cx="2934970" cy="2295525"/>
            <a:chOff x="12551" y="4295"/>
            <a:chExt cx="4622" cy="3615"/>
          </a:xfrm>
        </p:grpSpPr>
        <p:sp>
          <p:nvSpPr>
            <p:cNvPr id="12" name="MH_Other_7"/>
            <p:cNvSpPr/>
            <p:nvPr>
              <p:custDataLst>
                <p:tags r:id="rId8"/>
              </p:custDataLst>
            </p:nvPr>
          </p:nvSpPr>
          <p:spPr>
            <a:xfrm>
              <a:off x="13665" y="4295"/>
              <a:ext cx="2395" cy="118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latin typeface="微软雅黑" panose="020B0503020204020204" charset="-122"/>
                  <a:ea typeface="微软雅黑" panose="020B0503020204020204" charset="-122"/>
                </a:rPr>
                <a:t>03</a:t>
              </a:r>
              <a:endParaRPr lang="en-US" altLang="zh-CN" sz="3200" b="1" dirty="0">
                <a:solidFill>
                  <a:srgbClr val="FFFFFF"/>
                </a:solidFill>
                <a:latin typeface="微软雅黑" panose="020B0503020204020204" charset="-122"/>
                <a:ea typeface="微软雅黑" panose="020B0503020204020204" charset="-122"/>
              </a:endParaRPr>
            </a:p>
          </p:txBody>
        </p:sp>
        <p:pic>
          <p:nvPicPr>
            <p:cNvPr id="13" name="MH_Other_8"/>
            <p:cNvPicPr/>
            <p:nvPr>
              <p:custDataLst>
                <p:tags r:id="rId9"/>
              </p:custDataLst>
            </p:nvPr>
          </p:nvPicPr>
          <p:blipFill>
            <a:blip r:embed="rId3" cstate="print">
              <a:extLst>
                <a:ext uri="{28A0092B-C50C-407E-A947-70E740481C1C}">
                  <a14:useLocalDpi xmlns:a14="http://schemas.microsoft.com/office/drawing/2010/main" val="0"/>
                </a:ext>
              </a:extLst>
            </a:blip>
            <a:srcRect t="50887"/>
            <a:stretch>
              <a:fillRect/>
            </a:stretch>
          </p:blipFill>
          <p:spPr bwMode="auto">
            <a:xfrm>
              <a:off x="12878" y="4295"/>
              <a:ext cx="397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MH_SubTitle_4"/>
            <p:cNvSpPr/>
            <p:nvPr>
              <p:custDataLst>
                <p:tags r:id="rId10"/>
              </p:custDataLst>
            </p:nvPr>
          </p:nvSpPr>
          <p:spPr>
            <a:xfrm>
              <a:off x="12551" y="5870"/>
              <a:ext cx="4623" cy="2041"/>
            </a:xfrm>
            <a:prstGeom prst="rect">
              <a:avLst/>
            </a:prstGeom>
          </p:spPr>
          <p:txBody>
            <a:bodyPr anchor="ctr"/>
            <a:lstStyle/>
            <a:p>
              <a:pPr lvl="0" algn="ctr">
                <a:lnSpc>
                  <a:spcPct val="150000"/>
                </a:lnSpc>
                <a:buClrTx/>
                <a:buSzTx/>
                <a:buFontTx/>
              </a:pPr>
              <a:r>
                <a:rPr lang="zh-CN" altLang="en-US" sz="1600" b="1" dirty="0">
                  <a:latin typeface="微软雅黑" panose="020B0503020204020204" charset="-122"/>
                  <a:ea typeface="微软雅黑" panose="020B0503020204020204" charset="-122"/>
                  <a:cs typeface="微软雅黑" panose="020B0503020204020204" charset="-122"/>
                </a:rPr>
                <a:t>（三）按照经营目的</a:t>
              </a:r>
              <a:endParaRPr lang="zh-CN" altLang="en-US" sz="1600" b="1" dirty="0">
                <a:latin typeface="微软雅黑" panose="020B0503020204020204" charset="-122"/>
                <a:ea typeface="微软雅黑" panose="020B0503020204020204" charset="-122"/>
                <a:cs typeface="微软雅黑" panose="020B0503020204020204" charset="-122"/>
              </a:endParaRPr>
            </a:p>
            <a:p>
              <a:pPr algn="ctr">
                <a:lnSpc>
                  <a:spcPct val="150000"/>
                </a:lnSpc>
              </a:pPr>
              <a:r>
                <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rPr>
                <a:t>按照经营目的的不同，汽车租赁可分为经营性租赁和融资租赁。</a:t>
              </a:r>
              <a:endParaRPr sz="1400" dirty="0">
                <a:solidFill>
                  <a:prstClr val="black">
                    <a:lumMod val="75000"/>
                    <a:lumOff val="25000"/>
                  </a:prstClr>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linds(horizontal)">
                                      <p:cBhvr>
                                        <p:cTn id="14" dur="500"/>
                                        <p:tgtEl>
                                          <p:spTgt spid="9"/>
                                        </p:tgtEl>
                                      </p:cBhvr>
                                    </p:animEffect>
                                  </p:childTnLst>
                                </p:cTn>
                              </p:par>
                              <p:par>
                                <p:cTn id="15" presetID="3" presetClass="entr" presetSubtype="1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par>
                                <p:cTn id="18" presetID="3" presetClass="entr" presetSubtype="1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linds(horizontal)">
                                      <p:cBhvr>
                                        <p:cTn id="20" dur="500"/>
                                        <p:tgtEl>
                                          <p:spTgt spid="19"/>
                                        </p:tgtEl>
                                      </p:cBhvr>
                                    </p:animEffect>
                                  </p:childTnLst>
                                </p:cTn>
                              </p:par>
                              <p:par>
                                <p:cTn id="21" presetID="3" presetClass="entr" presetSubtype="1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linds(horizontal)">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91719" y="2502801"/>
            <a:ext cx="3366298" cy="3055582"/>
            <a:chOff x="1022759" y="1388376"/>
            <a:chExt cx="3366298" cy="3055582"/>
          </a:xfrm>
        </p:grpSpPr>
        <p:sp>
          <p:nvSpPr>
            <p:cNvPr id="3" name="平行四边形 10"/>
            <p:cNvSpPr/>
            <p:nvPr/>
          </p:nvSpPr>
          <p:spPr>
            <a:xfrm flipH="1">
              <a:off x="1022760" y="3576934"/>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charset="-122"/>
                <a:ea typeface="微软雅黑" panose="020B0503020204020204" charset="-122"/>
              </a:endParaRPr>
            </a:p>
          </p:txBody>
        </p:sp>
        <p:sp>
          <p:nvSpPr>
            <p:cNvPr id="4" name="平行四边形 10"/>
            <p:cNvSpPr/>
            <p:nvPr/>
          </p:nvSpPr>
          <p:spPr>
            <a:xfrm flipH="1">
              <a:off x="1022760" y="1904388"/>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charset="-122"/>
                <a:ea typeface="微软雅黑" panose="020B0503020204020204" charset="-122"/>
              </a:endParaRPr>
            </a:p>
          </p:txBody>
        </p:sp>
        <p:sp>
          <p:nvSpPr>
            <p:cNvPr id="5" name="平行四边形 10"/>
            <p:cNvSpPr/>
            <p:nvPr/>
          </p:nvSpPr>
          <p:spPr>
            <a:xfrm flipH="1">
              <a:off x="1022760" y="2739912"/>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charset="-122"/>
                <a:ea typeface="微软雅黑" panose="020B0503020204020204" charset="-122"/>
              </a:endParaRPr>
            </a:p>
          </p:txBody>
        </p:sp>
        <p:sp>
          <p:nvSpPr>
            <p:cNvPr id="6" name="矩形 5"/>
            <p:cNvSpPr/>
            <p:nvPr/>
          </p:nvSpPr>
          <p:spPr>
            <a:xfrm>
              <a:off x="1504301" y="3056421"/>
              <a:ext cx="2868254" cy="5505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charset="-122"/>
                  <a:ea typeface="微软雅黑" panose="020B0503020204020204" charset="-122"/>
                </a:rPr>
                <a:t>渠道作用</a:t>
              </a:r>
              <a:endParaRPr lang="zh-CN" altLang="en-US" dirty="0">
                <a:latin typeface="微软雅黑" panose="020B0503020204020204" charset="-122"/>
                <a:ea typeface="微软雅黑" panose="020B0503020204020204" charset="-122"/>
              </a:endParaRPr>
            </a:p>
          </p:txBody>
        </p:sp>
        <p:sp>
          <p:nvSpPr>
            <p:cNvPr id="7" name="矩形 6"/>
            <p:cNvSpPr/>
            <p:nvPr/>
          </p:nvSpPr>
          <p:spPr>
            <a:xfrm>
              <a:off x="1494776" y="2219397"/>
              <a:ext cx="2868254" cy="552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charset="-122"/>
                  <a:ea typeface="微软雅黑" panose="020B0503020204020204" charset="-122"/>
                </a:rPr>
                <a:t>融资作用</a:t>
              </a:r>
              <a:endParaRPr lang="zh-CN" altLang="en-US" dirty="0">
                <a:latin typeface="微软雅黑" panose="020B0503020204020204" charset="-122"/>
                <a:ea typeface="微软雅黑" panose="020B0503020204020204" charset="-122"/>
              </a:endParaRPr>
            </a:p>
          </p:txBody>
        </p:sp>
        <p:sp>
          <p:nvSpPr>
            <p:cNvPr id="17" name="任意多边形 16"/>
            <p:cNvSpPr/>
            <p:nvPr/>
          </p:nvSpPr>
          <p:spPr>
            <a:xfrm>
              <a:off x="1022759" y="1740884"/>
              <a:ext cx="3366298" cy="499513"/>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1" fmla="*/ 1492250 w 2540000"/>
                <a:gd name="connsiteY0-2" fmla="*/ 19050 h 330200"/>
                <a:gd name="connsiteX1-3" fmla="*/ 2540000 w 2540000"/>
                <a:gd name="connsiteY1-4" fmla="*/ 330200 h 330200"/>
                <a:gd name="connsiteX2-5" fmla="*/ 609600 w 2540000"/>
                <a:gd name="connsiteY2-6" fmla="*/ 317500 h 330200"/>
                <a:gd name="connsiteX3-7" fmla="*/ 0 w 2540000"/>
                <a:gd name="connsiteY3-8" fmla="*/ 127000 h 330200"/>
                <a:gd name="connsiteX4-9" fmla="*/ 1701800 w 2540000"/>
                <a:gd name="connsiteY4-10" fmla="*/ 0 h 330200"/>
                <a:gd name="connsiteX5-11" fmla="*/ 1701800 w 2540000"/>
                <a:gd name="connsiteY5-12" fmla="*/ 0 h 330200"/>
                <a:gd name="connsiteX6-13" fmla="*/ 1701800 w 2540000"/>
                <a:gd name="connsiteY6-14" fmla="*/ 0 h 330200"/>
                <a:gd name="connsiteX0-15" fmla="*/ 1492250 w 2540000"/>
                <a:gd name="connsiteY0-16" fmla="*/ 19050 h 330200"/>
                <a:gd name="connsiteX1-17" fmla="*/ 2540000 w 2540000"/>
                <a:gd name="connsiteY1-18" fmla="*/ 330200 h 330200"/>
                <a:gd name="connsiteX2-19" fmla="*/ 609600 w 2540000"/>
                <a:gd name="connsiteY2-20" fmla="*/ 317500 h 330200"/>
                <a:gd name="connsiteX3-21" fmla="*/ 0 w 2540000"/>
                <a:gd name="connsiteY3-22" fmla="*/ 127000 h 330200"/>
                <a:gd name="connsiteX4-23" fmla="*/ 1701800 w 2540000"/>
                <a:gd name="connsiteY4-24" fmla="*/ 0 h 330200"/>
                <a:gd name="connsiteX5-25" fmla="*/ 1701800 w 2540000"/>
                <a:gd name="connsiteY5-26" fmla="*/ 0 h 330200"/>
                <a:gd name="connsiteX6-27" fmla="*/ 1504950 w 2540000"/>
                <a:gd name="connsiteY6-28" fmla="*/ 25400 h 330200"/>
                <a:gd name="connsiteX0-29" fmla="*/ 1492250 w 2540000"/>
                <a:gd name="connsiteY0-30" fmla="*/ 19050 h 330200"/>
                <a:gd name="connsiteX1-31" fmla="*/ 2540000 w 2540000"/>
                <a:gd name="connsiteY1-32" fmla="*/ 330200 h 330200"/>
                <a:gd name="connsiteX2-33" fmla="*/ 609600 w 2540000"/>
                <a:gd name="connsiteY2-34" fmla="*/ 317500 h 330200"/>
                <a:gd name="connsiteX3-35" fmla="*/ 0 w 2540000"/>
                <a:gd name="connsiteY3-36" fmla="*/ 127000 h 330200"/>
                <a:gd name="connsiteX4-37" fmla="*/ 1701800 w 2540000"/>
                <a:gd name="connsiteY4-38" fmla="*/ 0 h 330200"/>
                <a:gd name="connsiteX5-39" fmla="*/ 1504950 w 2540000"/>
                <a:gd name="connsiteY5-40" fmla="*/ 25400 h 330200"/>
                <a:gd name="connsiteX0-41" fmla="*/ 1492250 w 2540000"/>
                <a:gd name="connsiteY0-42" fmla="*/ 0 h 311150"/>
                <a:gd name="connsiteX1-43" fmla="*/ 2540000 w 2540000"/>
                <a:gd name="connsiteY1-44" fmla="*/ 311150 h 311150"/>
                <a:gd name="connsiteX2-45" fmla="*/ 609600 w 2540000"/>
                <a:gd name="connsiteY2-46" fmla="*/ 298450 h 311150"/>
                <a:gd name="connsiteX3-47" fmla="*/ 0 w 2540000"/>
                <a:gd name="connsiteY3-48" fmla="*/ 107950 h 311150"/>
                <a:gd name="connsiteX4-49" fmla="*/ 1504950 w 2540000"/>
                <a:gd name="connsiteY4-50" fmla="*/ 6350 h 311150"/>
                <a:gd name="connsiteX0-51" fmla="*/ 1479550 w 2527300"/>
                <a:gd name="connsiteY0-52" fmla="*/ 0 h 311150"/>
                <a:gd name="connsiteX1-53" fmla="*/ 2527300 w 2527300"/>
                <a:gd name="connsiteY1-54" fmla="*/ 311150 h 311150"/>
                <a:gd name="connsiteX2-55" fmla="*/ 596900 w 2527300"/>
                <a:gd name="connsiteY2-56" fmla="*/ 298450 h 311150"/>
                <a:gd name="connsiteX3-57" fmla="*/ 0 w 2527300"/>
                <a:gd name="connsiteY3-58" fmla="*/ 114300 h 311150"/>
                <a:gd name="connsiteX4-59" fmla="*/ 1492250 w 2527300"/>
                <a:gd name="connsiteY4-60" fmla="*/ 6350 h 311150"/>
                <a:gd name="connsiteX0-61" fmla="*/ 1479550 w 2527300"/>
                <a:gd name="connsiteY0-62" fmla="*/ 0 h 311150"/>
                <a:gd name="connsiteX1-63" fmla="*/ 2527300 w 2527300"/>
                <a:gd name="connsiteY1-64" fmla="*/ 311150 h 311150"/>
                <a:gd name="connsiteX2-65" fmla="*/ 596900 w 2527300"/>
                <a:gd name="connsiteY2-66" fmla="*/ 298450 h 311150"/>
                <a:gd name="connsiteX3-67" fmla="*/ 0 w 2527300"/>
                <a:gd name="connsiteY3-68" fmla="*/ 114300 h 311150"/>
                <a:gd name="connsiteX4-69" fmla="*/ 1492250 w 2527300"/>
                <a:gd name="connsiteY4-70" fmla="*/ 6350 h 311150"/>
                <a:gd name="connsiteX5-71" fmla="*/ 1479550 w 2527300"/>
                <a:gd name="connsiteY5-72" fmla="*/ 0 h 311150"/>
                <a:gd name="connsiteX0-73" fmla="*/ 0 w 2527300"/>
                <a:gd name="connsiteY0-74" fmla="*/ 114300 h 311150"/>
                <a:gd name="connsiteX1-75" fmla="*/ 1492250 w 2527300"/>
                <a:gd name="connsiteY1-76" fmla="*/ 6350 h 311150"/>
                <a:gd name="connsiteX2-77" fmla="*/ 1479550 w 2527300"/>
                <a:gd name="connsiteY2-78" fmla="*/ 0 h 311150"/>
                <a:gd name="connsiteX3-79" fmla="*/ 2527300 w 2527300"/>
                <a:gd name="connsiteY3-80" fmla="*/ 311150 h 311150"/>
                <a:gd name="connsiteX4-81" fmla="*/ 596900 w 2527300"/>
                <a:gd name="connsiteY4-82" fmla="*/ 298450 h 311150"/>
                <a:gd name="connsiteX5-83" fmla="*/ 91440 w 2527300"/>
                <a:gd name="connsiteY5-84" fmla="*/ 205740 h 311150"/>
                <a:gd name="connsiteX0-85" fmla="*/ 0 w 2527300"/>
                <a:gd name="connsiteY0-86" fmla="*/ 114300 h 311150"/>
                <a:gd name="connsiteX1-87" fmla="*/ 1492250 w 2527300"/>
                <a:gd name="connsiteY1-88" fmla="*/ 6350 h 311150"/>
                <a:gd name="connsiteX2-89" fmla="*/ 1479550 w 2527300"/>
                <a:gd name="connsiteY2-90" fmla="*/ 0 h 311150"/>
                <a:gd name="connsiteX3-91" fmla="*/ 2527300 w 2527300"/>
                <a:gd name="connsiteY3-92" fmla="*/ 311150 h 311150"/>
                <a:gd name="connsiteX4-93" fmla="*/ 596900 w 2527300"/>
                <a:gd name="connsiteY4-94" fmla="*/ 298450 h 311150"/>
                <a:gd name="connsiteX5-95" fmla="*/ 21590 w 2527300"/>
                <a:gd name="connsiteY5-96" fmla="*/ 135890 h 311150"/>
                <a:gd name="connsiteX0-97" fmla="*/ 0 w 2517775"/>
                <a:gd name="connsiteY0-98" fmla="*/ 114300 h 311150"/>
                <a:gd name="connsiteX1-99" fmla="*/ 1482725 w 2517775"/>
                <a:gd name="connsiteY1-100" fmla="*/ 6350 h 311150"/>
                <a:gd name="connsiteX2-101" fmla="*/ 1470025 w 2517775"/>
                <a:gd name="connsiteY2-102" fmla="*/ 0 h 311150"/>
                <a:gd name="connsiteX3-103" fmla="*/ 2517775 w 2517775"/>
                <a:gd name="connsiteY3-104" fmla="*/ 311150 h 311150"/>
                <a:gd name="connsiteX4-105" fmla="*/ 587375 w 2517775"/>
                <a:gd name="connsiteY4-106" fmla="*/ 298450 h 311150"/>
                <a:gd name="connsiteX5-107" fmla="*/ 12065 w 2517775"/>
                <a:gd name="connsiteY5-108" fmla="*/ 135890 h 311150"/>
                <a:gd name="connsiteX0-109" fmla="*/ 0 w 2517775"/>
                <a:gd name="connsiteY0-110" fmla="*/ 114300 h 311150"/>
                <a:gd name="connsiteX1-111" fmla="*/ 1482725 w 2517775"/>
                <a:gd name="connsiteY1-112" fmla="*/ 6350 h 311150"/>
                <a:gd name="connsiteX2-113" fmla="*/ 1470025 w 2517775"/>
                <a:gd name="connsiteY2-114" fmla="*/ 0 h 311150"/>
                <a:gd name="connsiteX3-115" fmla="*/ 2517775 w 2517775"/>
                <a:gd name="connsiteY3-116" fmla="*/ 311150 h 311150"/>
                <a:gd name="connsiteX4-117" fmla="*/ 587375 w 2517775"/>
                <a:gd name="connsiteY4-118" fmla="*/ 298450 h 311150"/>
                <a:gd name="connsiteX5-119" fmla="*/ 2540 w 2517775"/>
                <a:gd name="connsiteY5-120" fmla="*/ 119221 h 3111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17775" h="311150">
                  <a:moveTo>
                    <a:pt x="0" y="114300"/>
                  </a:moveTo>
                  <a:lnTo>
                    <a:pt x="1482725" y="6350"/>
                  </a:lnTo>
                  <a:lnTo>
                    <a:pt x="1470025" y="0"/>
                  </a:lnTo>
                  <a:lnTo>
                    <a:pt x="2517775" y="311150"/>
                  </a:lnTo>
                  <a:lnTo>
                    <a:pt x="587375" y="298450"/>
                  </a:lnTo>
                  <a:lnTo>
                    <a:pt x="2540" y="119221"/>
                  </a:lnTo>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charset="-122"/>
                <a:ea typeface="微软雅黑" panose="020B0503020204020204" charset="-122"/>
              </a:endParaRPr>
            </a:p>
          </p:txBody>
        </p:sp>
        <p:sp>
          <p:nvSpPr>
            <p:cNvPr id="18" name="矩形 17"/>
            <p:cNvSpPr/>
            <p:nvPr/>
          </p:nvSpPr>
          <p:spPr>
            <a:xfrm>
              <a:off x="1504301" y="1388376"/>
              <a:ext cx="2868254" cy="5505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charset="-122"/>
                  <a:ea typeface="微软雅黑" panose="020B0503020204020204" charset="-122"/>
                </a:rPr>
                <a:t>交通运输服务的作用</a:t>
              </a:r>
              <a:endParaRPr lang="zh-CN" altLang="en-US" dirty="0">
                <a:latin typeface="微软雅黑" panose="020B0503020204020204" charset="-122"/>
                <a:ea typeface="微软雅黑" panose="020B0503020204020204" charset="-122"/>
              </a:endParaRPr>
            </a:p>
          </p:txBody>
        </p:sp>
        <p:sp>
          <p:nvSpPr>
            <p:cNvPr id="19" name="矩形 18"/>
            <p:cNvSpPr/>
            <p:nvPr/>
          </p:nvSpPr>
          <p:spPr>
            <a:xfrm>
              <a:off x="1494776" y="3891942"/>
              <a:ext cx="2868254" cy="552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charset="-122"/>
                  <a:ea typeface="微软雅黑" panose="020B0503020204020204" charset="-122"/>
                </a:rPr>
                <a:t>资源配置作用</a:t>
              </a:r>
              <a:endParaRPr lang="zh-CN" altLang="en-US" dirty="0">
                <a:latin typeface="微软雅黑" panose="020B0503020204020204" charset="-122"/>
                <a:ea typeface="微软雅黑" panose="020B0503020204020204" charset="-122"/>
              </a:endParaRPr>
            </a:p>
          </p:txBody>
        </p:sp>
        <p:sp>
          <p:nvSpPr>
            <p:cNvPr id="20" name="矩形 19"/>
            <p:cNvSpPr/>
            <p:nvPr/>
          </p:nvSpPr>
          <p:spPr>
            <a:xfrm>
              <a:off x="1022759" y="3056421"/>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charset="-122"/>
                  <a:ea typeface="微软雅黑" panose="020B0503020204020204" charset="-122"/>
                  <a:cs typeface="Verdana" panose="020B0604030504040204" pitchFamily="34" charset="0"/>
                </a:rPr>
                <a:t>3</a:t>
              </a:r>
              <a:endParaRPr lang="en-US" altLang="zh-CN" sz="2600" dirty="0">
                <a:latin typeface="微软雅黑" panose="020B0503020204020204" charset="-122"/>
                <a:ea typeface="微软雅黑" panose="020B0503020204020204" charset="-122"/>
                <a:cs typeface="Verdana" panose="020B0604030504040204" pitchFamily="34" charset="0"/>
              </a:endParaRPr>
            </a:p>
          </p:txBody>
        </p:sp>
        <p:sp>
          <p:nvSpPr>
            <p:cNvPr id="21" name="矩形 20"/>
            <p:cNvSpPr/>
            <p:nvPr/>
          </p:nvSpPr>
          <p:spPr>
            <a:xfrm>
              <a:off x="1022759" y="2219397"/>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charset="-122"/>
                  <a:ea typeface="微软雅黑" panose="020B0503020204020204" charset="-122"/>
                  <a:cs typeface="Verdana" panose="020B0604030504040204" pitchFamily="34" charset="0"/>
                </a:rPr>
                <a:t>2</a:t>
              </a:r>
              <a:endParaRPr lang="zh-CN" altLang="en-US" sz="2600" dirty="0">
                <a:latin typeface="微软雅黑" panose="020B0503020204020204" charset="-122"/>
                <a:ea typeface="微软雅黑" panose="020B0503020204020204" charset="-122"/>
                <a:cs typeface="Verdana" panose="020B0604030504040204" pitchFamily="34" charset="0"/>
              </a:endParaRPr>
            </a:p>
          </p:txBody>
        </p:sp>
        <p:sp>
          <p:nvSpPr>
            <p:cNvPr id="22" name="矩形 21"/>
            <p:cNvSpPr/>
            <p:nvPr/>
          </p:nvSpPr>
          <p:spPr>
            <a:xfrm>
              <a:off x="1022759" y="1388376"/>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charset="-122"/>
                  <a:ea typeface="微软雅黑" panose="020B0503020204020204" charset="-122"/>
                  <a:cs typeface="Verdana" panose="020B0604030504040204" pitchFamily="34" charset="0"/>
                </a:rPr>
                <a:t>1</a:t>
              </a:r>
              <a:endParaRPr lang="zh-CN" altLang="en-US" sz="2600" dirty="0">
                <a:latin typeface="微软雅黑" panose="020B0503020204020204" charset="-122"/>
                <a:ea typeface="微软雅黑" panose="020B0503020204020204" charset="-122"/>
                <a:cs typeface="Verdana" panose="020B0604030504040204" pitchFamily="34" charset="0"/>
              </a:endParaRPr>
            </a:p>
          </p:txBody>
        </p:sp>
        <p:sp>
          <p:nvSpPr>
            <p:cNvPr id="23" name="矩形 22"/>
            <p:cNvSpPr/>
            <p:nvPr/>
          </p:nvSpPr>
          <p:spPr>
            <a:xfrm>
              <a:off x="1022759" y="3891942"/>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charset="-122"/>
                  <a:ea typeface="微软雅黑" panose="020B0503020204020204" charset="-122"/>
                  <a:cs typeface="Verdana" panose="020B0604030504040204" pitchFamily="34" charset="0"/>
                </a:rPr>
                <a:t>4</a:t>
              </a:r>
              <a:endParaRPr lang="en-US" altLang="zh-CN" sz="2600" dirty="0">
                <a:latin typeface="微软雅黑" panose="020B0503020204020204" charset="-122"/>
                <a:ea typeface="微软雅黑" panose="020B0503020204020204" charset="-122"/>
                <a:cs typeface="Verdana" panose="020B0604030504040204" pitchFamily="34" charset="0"/>
              </a:endParaRPr>
            </a:p>
          </p:txBody>
        </p:sp>
      </p:grpSp>
      <p:sp>
        <p:nvSpPr>
          <p:cNvPr id="24" name="文本框 3"/>
          <p:cNvSpPr txBox="1"/>
          <p:nvPr/>
        </p:nvSpPr>
        <p:spPr>
          <a:xfrm>
            <a:off x="4996180" y="2502535"/>
            <a:ext cx="5730240" cy="550545"/>
          </a:xfrm>
          <a:prstGeom prst="rect">
            <a:avLst/>
          </a:prstGeom>
          <a:noFill/>
        </p:spPr>
        <p:txBody>
          <a:bodyPr lIns="86404" tIns="0" rIns="86404" bIns="0" anchor="ctr"/>
          <a:lstStyle/>
          <a:p>
            <a:pPr lvl="0">
              <a:lnSpc>
                <a:spcPct val="150000"/>
              </a:lnSpc>
              <a:defRPr/>
            </a:pPr>
            <a:r>
              <a:rPr sz="1400" dirty="0">
                <a:solidFill>
                  <a:schemeClr val="tx1"/>
                </a:solidFill>
                <a:latin typeface="微软雅黑" panose="020B0503020204020204" charset="-122"/>
                <a:ea typeface="微软雅黑" panose="020B0503020204020204" charset="-122"/>
              </a:rPr>
              <a:t>汽车作为交通运输工具使用，是汽车租赁最根本的特点，即汽车租赁具有交通运输服务作用</a:t>
            </a:r>
            <a:endParaRPr sz="1400" dirty="0">
              <a:solidFill>
                <a:schemeClr val="tx1"/>
              </a:solidFill>
              <a:latin typeface="微软雅黑" panose="020B0503020204020204" charset="-122"/>
              <a:ea typeface="微软雅黑" panose="020B0503020204020204" charset="-122"/>
            </a:endParaRPr>
          </a:p>
        </p:txBody>
      </p:sp>
      <p:sp>
        <p:nvSpPr>
          <p:cNvPr id="25" name="文本框 22"/>
          <p:cNvSpPr txBox="1"/>
          <p:nvPr/>
        </p:nvSpPr>
        <p:spPr>
          <a:xfrm>
            <a:off x="4996180" y="3328035"/>
            <a:ext cx="5679440" cy="550545"/>
          </a:xfrm>
          <a:prstGeom prst="rect">
            <a:avLst/>
          </a:prstGeom>
          <a:noFill/>
        </p:spPr>
        <p:txBody>
          <a:bodyPr lIns="86404" tIns="0" rIns="86404" bIns="0" anchor="ctr"/>
          <a:lstStyle/>
          <a:p>
            <a:pPr lvl="0">
              <a:lnSpc>
                <a:spcPct val="150000"/>
              </a:lnSpc>
              <a:defRPr/>
            </a:pPr>
            <a:r>
              <a:rPr sz="1400" dirty="0">
                <a:solidFill>
                  <a:schemeClr val="tx1"/>
                </a:solidFill>
                <a:latin typeface="微软雅黑" panose="020B0503020204020204" charset="-122"/>
                <a:ea typeface="微软雅黑" panose="020B0503020204020204" charset="-122"/>
              </a:rPr>
              <a:t>汽车租赁兼具租赁业的功能，而租赁最重要的功能就是融资作用</a:t>
            </a:r>
            <a:endParaRPr sz="1400" dirty="0">
              <a:solidFill>
                <a:schemeClr val="tx1"/>
              </a:solidFill>
              <a:latin typeface="微软雅黑" panose="020B0503020204020204" charset="-122"/>
              <a:ea typeface="微软雅黑" panose="020B0503020204020204" charset="-122"/>
            </a:endParaRPr>
          </a:p>
        </p:txBody>
      </p:sp>
      <p:sp>
        <p:nvSpPr>
          <p:cNvPr id="26" name="文本框 23"/>
          <p:cNvSpPr txBox="1"/>
          <p:nvPr/>
        </p:nvSpPr>
        <p:spPr>
          <a:xfrm>
            <a:off x="4996180" y="4154170"/>
            <a:ext cx="5760085" cy="550545"/>
          </a:xfrm>
          <a:prstGeom prst="rect">
            <a:avLst/>
          </a:prstGeom>
          <a:noFill/>
        </p:spPr>
        <p:txBody>
          <a:bodyPr lIns="86404" tIns="0" rIns="86404" bIns="0" anchor="ctr"/>
          <a:lstStyle/>
          <a:p>
            <a:pPr lvl="0">
              <a:lnSpc>
                <a:spcPct val="150000"/>
              </a:lnSpc>
              <a:defRPr/>
            </a:pPr>
            <a:r>
              <a:rPr sz="1400" dirty="0">
                <a:solidFill>
                  <a:schemeClr val="tx1"/>
                </a:solidFill>
                <a:latin typeface="微软雅黑" panose="020B0503020204020204" charset="-122"/>
                <a:ea typeface="微软雅黑" panose="020B0503020204020204" charset="-122"/>
              </a:rPr>
              <a:t>短期租赁汽车短期租赁的直接作用是满足消费者的交通需求</a:t>
            </a:r>
            <a:r>
              <a:rPr lang="zh-CN" sz="1400" dirty="0">
                <a:solidFill>
                  <a:schemeClr val="tx1"/>
                </a:solidFill>
                <a:latin typeface="微软雅黑" panose="020B0503020204020204" charset="-122"/>
                <a:ea typeface="微软雅黑" panose="020B0503020204020204" charset="-122"/>
              </a:rPr>
              <a:t>，长期租赁（含融资租赁）在促进潜在消费上</a:t>
            </a:r>
            <a:endParaRPr lang="zh-CN" sz="1400" dirty="0">
              <a:solidFill>
                <a:schemeClr val="tx1"/>
              </a:solidFill>
              <a:latin typeface="微软雅黑" panose="020B0503020204020204" charset="-122"/>
              <a:ea typeface="微软雅黑" panose="020B0503020204020204" charset="-122"/>
            </a:endParaRPr>
          </a:p>
        </p:txBody>
      </p:sp>
      <p:sp>
        <p:nvSpPr>
          <p:cNvPr id="27" name="文本框 24"/>
          <p:cNvSpPr txBox="1"/>
          <p:nvPr/>
        </p:nvSpPr>
        <p:spPr>
          <a:xfrm>
            <a:off x="4996180" y="4994275"/>
            <a:ext cx="5725795" cy="550545"/>
          </a:xfrm>
          <a:prstGeom prst="rect">
            <a:avLst/>
          </a:prstGeom>
          <a:noFill/>
        </p:spPr>
        <p:txBody>
          <a:bodyPr lIns="86404" tIns="0" rIns="86404" bIns="0" anchor="ctr"/>
          <a:lstStyle/>
          <a:p>
            <a:pPr lvl="0">
              <a:lnSpc>
                <a:spcPct val="150000"/>
              </a:lnSpc>
              <a:defRPr/>
            </a:pPr>
            <a:r>
              <a:rPr sz="1400" dirty="0">
                <a:solidFill>
                  <a:schemeClr val="tx1"/>
                </a:solidFill>
                <a:latin typeface="微软雅黑" panose="020B0503020204020204" charset="-122"/>
                <a:ea typeface="微软雅黑" panose="020B0503020204020204" charset="-122"/>
              </a:rPr>
              <a:t>汽车租赁公司作为租赁交易的一个平台，能够让运输设备需求企业通过采用租赁方式吸收各方资本形成最终的运输投资</a:t>
            </a:r>
            <a:endParaRPr sz="1400" dirty="0">
              <a:solidFill>
                <a:schemeClr val="tx1"/>
              </a:solidFill>
              <a:latin typeface="微软雅黑" panose="020B0503020204020204" charset="-122"/>
              <a:ea typeface="微软雅黑" panose="020B0503020204020204" charset="-122"/>
            </a:endParaRPr>
          </a:p>
        </p:txBody>
      </p:sp>
      <p:grpSp>
        <p:nvGrpSpPr>
          <p:cNvPr id="28" name="组合 27"/>
          <p:cNvGrpSpPr/>
          <p:nvPr/>
        </p:nvGrpSpPr>
        <p:grpSpPr>
          <a:xfrm>
            <a:off x="3653790" y="1397000"/>
            <a:ext cx="4931410" cy="491490"/>
            <a:chOff x="5754" y="1960"/>
            <a:chExt cx="7766" cy="774"/>
          </a:xfrm>
        </p:grpSpPr>
        <p:sp>
          <p:nvSpPr>
            <p:cNvPr id="29" name="矩形: 圆角 43"/>
            <p:cNvSpPr/>
            <p:nvPr/>
          </p:nvSpPr>
          <p:spPr>
            <a:xfrm>
              <a:off x="6391" y="1960"/>
              <a:ext cx="6492"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30" name="文本框 29"/>
            <p:cNvSpPr txBox="1"/>
            <p:nvPr/>
          </p:nvSpPr>
          <p:spPr>
            <a:xfrm>
              <a:off x="5754" y="2033"/>
              <a:ext cx="7766"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三、汽车租赁的作用</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31" name="文本框 30"/>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2" name="空心弧 31"/>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edge">
                                      <p:cBhvr>
                                        <p:cTn id="7" dur="2000"/>
                                        <p:tgtEl>
                                          <p:spTgt spid="31"/>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edge">
                                      <p:cBhvr>
                                        <p:cTn id="10" dur="2000"/>
                                        <p:tgtEl>
                                          <p:spTgt spid="32"/>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10"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5" grpId="1"/>
      <p:bldP spid="26" grpId="0"/>
      <p:bldP spid="26" grpId="1"/>
      <p:bldP spid="27" grpId="0"/>
      <p:bldP spid="27" grpId="1"/>
      <p:bldP spid="31" grpId="0"/>
      <p:bldP spid="31" grpId="1"/>
      <p:bldP spid="32" grpId="0" bldLvl="0" animBg="1"/>
      <p:bldP spid="3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536065" y="1797050"/>
            <a:ext cx="9667875" cy="4391025"/>
          </a:xfrm>
          <a:prstGeom prst="rect">
            <a:avLst/>
          </a:prstGeom>
        </p:spPr>
      </p:pic>
      <p:sp>
        <p:nvSpPr>
          <p:cNvPr id="31" name="文本框 30"/>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32" name="空心弧 31"/>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文本框 2"/>
          <p:cNvSpPr txBox="1"/>
          <p:nvPr/>
        </p:nvSpPr>
        <p:spPr>
          <a:xfrm>
            <a:off x="4826000" y="1428750"/>
            <a:ext cx="2540000" cy="368300"/>
          </a:xfrm>
          <a:prstGeom prst="rect">
            <a:avLst/>
          </a:prstGeom>
          <a:solidFill>
            <a:schemeClr val="accent2">
              <a:lumMod val="75000"/>
            </a:schemeClr>
          </a:solidFill>
        </p:spPr>
        <p:txBody>
          <a:bodyPr wrap="square" rtlCol="0" anchor="t">
            <a:spAutoFit/>
          </a:bodyPr>
          <a:lstStyle/>
          <a:p>
            <a:pPr algn="ctr"/>
            <a:r>
              <a:rPr lang="zh-CN" altLang="en-US">
                <a:solidFill>
                  <a:schemeClr val="bg1"/>
                </a:solidFill>
                <a:latin typeface="微软雅黑" panose="020B0503020204020204" charset="-122"/>
                <a:ea typeface="微软雅黑" panose="020B0503020204020204" charset="-122"/>
              </a:rPr>
              <a:t>汽车消费市场消费链</a:t>
            </a:r>
            <a:endParaRPr lang="zh-CN" altLang="en-US">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edge">
                                      <p:cBhvr>
                                        <p:cTn id="7" dur="2000"/>
                                        <p:tgtEl>
                                          <p:spTgt spid="31"/>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edge">
                                      <p:cBhvr>
                                        <p:cTn id="10" dur="2000"/>
                                        <p:tgtEl>
                                          <p:spTgt spid="32"/>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500"/>
                                        <p:tgtEl>
                                          <p:spTgt spid="2"/>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bldLvl="0" animBg="1"/>
      <p:bldP spid="32" grpId="1" animBg="1"/>
      <p:bldP spid="3" grpId="0" animBg="1"/>
      <p:bldP spid="3"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知识链接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77970" y="4259820"/>
            <a:ext cx="2435860"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KNOWLEDGE LINK</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04</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3" name="空心弧 2"/>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a:clrChange>
              <a:clrFrom>
                <a:srgbClr val="FFFFFF">
                  <a:alpha val="100000"/>
                </a:srgbClr>
              </a:clrFrom>
              <a:clrTo>
                <a:srgbClr val="FFFFFF">
                  <a:alpha val="100000"/>
                  <a:alpha val="0"/>
                </a:srgbClr>
              </a:clrTo>
            </a:clrChange>
          </a:blip>
          <a:srcRect r="4028"/>
          <a:stretch>
            <a:fillRect/>
          </a:stretch>
        </p:blipFill>
        <p:spPr>
          <a:xfrm>
            <a:off x="5651500" y="2052955"/>
            <a:ext cx="6414135" cy="3262630"/>
          </a:xfrm>
          <a:prstGeom prst="rect">
            <a:avLst/>
          </a:prstGeom>
        </p:spPr>
      </p:pic>
      <p:sp>
        <p:nvSpPr>
          <p:cNvPr id="13" name="文本框 12"/>
          <p:cNvSpPr txBox="1"/>
          <p:nvPr/>
        </p:nvSpPr>
        <p:spPr>
          <a:xfrm>
            <a:off x="979805" y="1768475"/>
            <a:ext cx="4785995" cy="4041140"/>
          </a:xfrm>
          <a:prstGeom prst="rect">
            <a:avLst/>
          </a:prstGeom>
          <a:solidFill>
            <a:srgbClr val="000000">
              <a:alpha val="0"/>
            </a:srgbClr>
          </a:solidFill>
        </p:spPr>
        <p:txBody>
          <a:bodyPr wrap="square" rtlCol="0" anchor="t">
            <a:spAutoFit/>
          </a:bodyPr>
          <a:lstStyle/>
          <a:p>
            <a:pPr indent="355600" algn="l" fontAlgn="auto">
              <a:lnSpc>
                <a:spcPts val="22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共享出行指消费者无需拥有车辆所有权，以共享和合乘方式与其他人共享车辆，按照个人出行计划付出相应的使用费的一种新型公共交通方法。</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lnSpc>
                <a:spcPts val="22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以共享出行中的汽车租赁运营模式为例，目前我国超过七成消费者租赁车辆主要用于“节假日出游”。买车一次性投入大、养护费用高等因素促使越来越多的消费者认可租车这种灵活的用车渠道，特别是在当前的经济形势下，部分收入不稳定的消费者纷纷选择短期租车出行。</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lnSpc>
                <a:spcPts val="22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目前制约个人消费租赁市场发展的因素主要包括租车费用不合理、车况不理想以及租用手续繁琐。如果企业做到费用合理、车况良好、信誉良好、手续方便，就能解决消费者 9 成的顾虑，而“车型多少”目前尚不是关键问题。因此，当前租赁企业的发展并不依赖于增加投资扩大规模，重点在于提高内部的管理水平和强化对外的价格吸引力。</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edge">
                                      <p:cBhvr>
                                        <p:cTn id="10" dur="2000"/>
                                        <p:tgtEl>
                                          <p:spTgt spid="3"/>
                                        </p:tgtEl>
                                      </p:cBhvr>
                                    </p:animEffect>
                                  </p:childTnLst>
                                </p:cTn>
                              </p:par>
                            </p:childTnLst>
                          </p:cTn>
                        </p:par>
                        <p:par>
                          <p:cTn id="11" fill="hold">
                            <p:stCondLst>
                              <p:cond delay="2000"/>
                            </p:stCondLst>
                            <p:childTnLst>
                              <p:par>
                                <p:cTn id="12" presetID="5" presetClass="entr" presetSubtype="1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heckerboard(across)">
                                      <p:cBhvr>
                                        <p:cTn id="14" dur="500"/>
                                        <p:tgtEl>
                                          <p:spTgt spid="12"/>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3" grpId="0" bldLvl="0" animBg="1"/>
      <p:bldP spid="3" grpId="1" animBg="1"/>
      <p:bldP spid="13" grpId="0" bldLvl="0" animBg="1"/>
      <p:bldP spid="1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91935" y="1858010"/>
            <a:ext cx="4066540" cy="3562985"/>
            <a:chOff x="11419" y="2926"/>
            <a:chExt cx="6404" cy="5611"/>
          </a:xfrm>
        </p:grpSpPr>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1419" y="2926"/>
              <a:ext cx="6404" cy="4949"/>
            </a:xfrm>
            <a:prstGeom prst="rect">
              <a:avLst/>
            </a:prstGeom>
          </p:spPr>
        </p:pic>
        <p:sp>
          <p:nvSpPr>
            <p:cNvPr id="3" name="文本框 2"/>
            <p:cNvSpPr txBox="1"/>
            <p:nvPr/>
          </p:nvSpPr>
          <p:spPr>
            <a:xfrm>
              <a:off x="12491" y="8055"/>
              <a:ext cx="4260" cy="483"/>
            </a:xfrm>
            <a:prstGeom prst="rect">
              <a:avLst/>
            </a:prstGeom>
            <a:noFill/>
          </p:spPr>
          <p:txBody>
            <a:bodyPr wrap="square" rtlCol="0" anchor="t">
              <a:spAutoFit/>
            </a:bodyPr>
            <a:lstStyle/>
            <a:p>
              <a:r>
                <a:rPr lang="zh-CN" altLang="en-US" sz="1400">
                  <a:latin typeface="微软雅黑" panose="020B0503020204020204" charset="-122"/>
                  <a:ea typeface="微软雅黑" panose="020B0503020204020204" charset="-122"/>
                </a:rPr>
                <a:t>消费者选择租赁公司的关注要素</a:t>
              </a:r>
              <a:endParaRPr lang="zh-CN" altLang="en-US" sz="1400">
                <a:latin typeface="微软雅黑" panose="020B0503020204020204" charset="-122"/>
                <a:ea typeface="微软雅黑" panose="020B0503020204020204" charset="-122"/>
              </a:endParaRPr>
            </a:p>
          </p:txBody>
        </p:sp>
      </p:grpSp>
      <p:sp>
        <p:nvSpPr>
          <p:cNvPr id="13" name="文本框 12"/>
          <p:cNvSpPr txBox="1"/>
          <p:nvPr/>
        </p:nvSpPr>
        <p:spPr>
          <a:xfrm>
            <a:off x="1572260" y="1858010"/>
            <a:ext cx="4348480" cy="3969385"/>
          </a:xfrm>
          <a:prstGeom prst="rect">
            <a:avLst/>
          </a:prstGeom>
          <a:solidFill>
            <a:srgbClr val="000000">
              <a:alpha val="0"/>
            </a:srgbClr>
          </a:solidFill>
        </p:spPr>
        <p:txBody>
          <a:bodyPr wrap="square" rtlCol="0" anchor="t">
            <a:spAutoFit/>
          </a:bodyPr>
          <a:lstStyle/>
          <a:p>
            <a:pPr indent="355600" algn="l" fontAlgn="auto">
              <a:lnSpc>
                <a:spcPct val="1500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共享出行基于互联网的快速发展而产生。2012 年，基于移动互联网和定位技术的“滴滴打车”的出现，开启了中国消费者出行市场变革的序幕。共享出行刚开始发展时，各大打车软件平台多达 40 多种，业务从一线城市逐渐拓展至各大城市，市场呈现价格竞争和缺乏监管的局面。2016 年，交通运输部发布《网络预约出租汽车经营服务管理暂行办法》，共享出行的合法地位被进一步确认。随着共享出行的合法化与制度的全面化，共享出行市场逐步出现了优胜劣汰的趋势，在滴滴与快的合并、收购优步中国业务的基础上，资源进一步进行了合理调配。</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lnSpc>
                <a:spcPct val="150000"/>
              </a:lnSpc>
              <a:extLst>
                <a:ext uri="{35155182-B16C-46BC-9424-99874614C6A1}">
                  <wpsdc:indentchars xmlns:wpsdc="http://www.wps.cn/officeDocument/2017/drawingmlCustomData" val="200" checksum="3837665281"/>
                </a:ext>
              </a:extLst>
            </a:pP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3" grpId="1" animBg="1"/>
      <p:bldP spid="48" grpId="0"/>
      <p:bldP spid="48" grpId="1"/>
      <p:bldP spid="4" grpId="0" bldLvl="0" animBg="1"/>
      <p:bldP spid="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181100" y="1228090"/>
            <a:ext cx="10393680" cy="1383665"/>
          </a:xfrm>
          <a:prstGeom prst="rect">
            <a:avLst/>
          </a:prstGeom>
          <a:solidFill>
            <a:srgbClr val="000000">
              <a:alpha val="0"/>
            </a:srgbClr>
          </a:solidFill>
        </p:spPr>
        <p:txBody>
          <a:bodyPr wrap="square" rtlCol="0" anchor="t">
            <a:spAutoFit/>
          </a:bodyPr>
          <a:lstStyle/>
          <a:p>
            <a:pPr indent="355600" algn="l" fontAlgn="auto">
              <a:lnSpc>
                <a:spcPct val="1500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由于共享出行便利性、定制化等特征，近些年来共享出行受众越来越广，市场得以迅速发展。据调查，2015-2019 年市场规模呈稳定增长态势，2019 年，我国共享出行行业的市场规模达 3044.1 亿元，同比增长 3.42%。从用户规模来看，2016-2019 期间，我国共享出行用户规模及使用率呈稳定增长态势，2019 年，我国共享出行用户规模达 4 亿人次，使用率 47.3%。2020 年，受疫情影响，部分城市暂停了共享出行服务，用户规模有所下降。长远来看，共享出行用户规模有望恢复及增长。</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pic>
        <p:nvPicPr>
          <p:cNvPr id="7" name="图片 6"/>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204845" y="2611755"/>
            <a:ext cx="5782310" cy="3690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3" presetClass="entr" presetSubtype="1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par>
                                <p:cTn id="15" presetID="3"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3" grpId="1" animBg="1"/>
      <p:bldP spid="48" grpId="0"/>
      <p:bldP spid="48" grpId="1"/>
      <p:bldP spid="4" grpId="0" bldLvl="0" animBg="1"/>
      <p:bldP spid="4"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181100" y="1228090"/>
            <a:ext cx="10393680" cy="737235"/>
          </a:xfrm>
          <a:prstGeom prst="rect">
            <a:avLst/>
          </a:prstGeom>
          <a:solidFill>
            <a:srgbClr val="000000">
              <a:alpha val="0"/>
            </a:srgbClr>
          </a:solidFill>
        </p:spPr>
        <p:txBody>
          <a:bodyPr wrap="square" rtlCol="0" anchor="t">
            <a:spAutoFit/>
          </a:bodyPr>
          <a:lstStyle/>
          <a:p>
            <a:pPr indent="355600" algn="l" fontAlgn="auto">
              <a:lnSpc>
                <a:spcPct val="150000"/>
              </a:lnSpc>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从交易规模来看，目前我国共享出行市场已进入高速发展阶段。数据显示，2017-2019年，我国共享出行交易量呈稳定增长态势。到 2022年交易规模有望突破 4000亿元。</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216275" y="2185035"/>
            <a:ext cx="5760000" cy="4231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checkerboard(across)">
                                      <p:cBhvr>
                                        <p:cTn id="14" dur="500"/>
                                        <p:tgtEl>
                                          <p:spTgt spid="13"/>
                                        </p:tgtEl>
                                      </p:cBhvr>
                                    </p:animEffect>
                                  </p:childTnLst>
                                </p:cTn>
                              </p:par>
                              <p:par>
                                <p:cTn id="15" presetID="5" presetClass="entr" presetSubtype="1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3" grpId="1" animBg="1"/>
      <p:bldP spid="48" grpId="0"/>
      <p:bldP spid="48" grpId="1"/>
      <p:bldP spid="4" grpId="0" bldLvl="0" animBg="1"/>
      <p:bldP spid="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6362262" y="2505895"/>
            <a:ext cx="5260800" cy="1106805"/>
          </a:xfrm>
          <a:prstGeom prst="rect">
            <a:avLst/>
          </a:prstGeom>
          <a:noFill/>
        </p:spPr>
        <p:txBody>
          <a:bodyPr wrap="square" rtlCol="0">
            <a:spAutoFit/>
          </a:bodyPr>
          <a:lstStyle/>
          <a:p>
            <a:r>
              <a:rPr lang="zh-CN" altLang="en-US" sz="6600" dirty="0">
                <a:latin typeface="思源宋体 CN Heavy" panose="02020900000000000000" pitchFamily="18" charset="-122"/>
                <a:ea typeface="思源宋体 CN Heavy" panose="02020900000000000000" pitchFamily="18" charset="-122"/>
                <a:sym typeface="+mn-ea"/>
              </a:rPr>
              <a:t>谢谢您的观看</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615030" y="210693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990" y="4128770"/>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222" y="4175292"/>
            <a:ext cx="3484880" cy="398780"/>
          </a:xfrm>
          <a:prstGeom prst="rect">
            <a:avLst/>
          </a:prstGeom>
          <a:noFill/>
        </p:spPr>
        <p:txBody>
          <a:bodyPr wrap="none" rtlCol="0">
            <a:spAutoFit/>
          </a:bodyPr>
          <a:lstStyle/>
          <a:p>
            <a:pPr algn="l"/>
            <a:r>
              <a:rPr lang="zh-CN" altLang="en-US" sz="2000" dirty="0">
                <a:solidFill>
                  <a:schemeClr val="bg1"/>
                </a:solidFill>
                <a:latin typeface="微软雅黑" panose="020B0503020204020204" charset="-122"/>
                <a:ea typeface="微软雅黑" panose="020B0503020204020204" charset="-122"/>
              </a:rPr>
              <a:t>模块五　汽车租赁的金融服务</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RA7IGZ95I0VWYH2E3R3)K(6"/>
          <p:cNvPicPr>
            <a:picLocks noChangeAspect="1"/>
          </p:cNvPicPr>
          <p:nvPr/>
        </p:nvPicPr>
        <p:blipFill>
          <a:blip r:embed="rId1"/>
          <a:srcRect r="58014"/>
          <a:stretch>
            <a:fillRect/>
          </a:stretch>
        </p:blipFill>
        <p:spPr>
          <a:xfrm>
            <a:off x="7666990" y="-316230"/>
            <a:ext cx="4849200" cy="4849495"/>
          </a:xfrm>
          <a:prstGeom prst="ellipse">
            <a:avLst/>
          </a:prstGeom>
          <a:ln w="177800">
            <a:solidFill>
              <a:srgbClr val="ED7D31"/>
            </a:solidFill>
          </a:ln>
        </p:spPr>
      </p:pic>
      <p:sp>
        <p:nvSpPr>
          <p:cNvPr id="5" name="任意多边形: 形状 4"/>
          <p:cNvSpPr/>
          <p:nvPr/>
        </p:nvSpPr>
        <p:spPr>
          <a:xfrm>
            <a:off x="184285" y="5704478"/>
            <a:ext cx="3740015" cy="11535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方正粗黑宋简体" panose="02000000000000000000" charset="-122"/>
              <a:ea typeface="方正粗黑宋简体" panose="02000000000000000000" charset="-122"/>
            </a:endParaRPr>
          </a:p>
        </p:txBody>
      </p:sp>
      <p:sp>
        <p:nvSpPr>
          <p:cNvPr id="7" name="文本框 6"/>
          <p:cNvSpPr txBox="1"/>
          <p:nvPr/>
        </p:nvSpPr>
        <p:spPr>
          <a:xfrm>
            <a:off x="495300" y="333375"/>
            <a:ext cx="1210588" cy="707886"/>
          </a:xfrm>
          <a:prstGeom prst="rect">
            <a:avLst/>
          </a:prstGeom>
          <a:noFill/>
        </p:spPr>
        <p:txBody>
          <a:bodyPr wrap="none" rtlCol="0">
            <a:spAutoFit/>
          </a:bodyPr>
          <a:lstStyle/>
          <a:p>
            <a:r>
              <a:rPr lang="zh-CN" altLang="en-US" sz="4000" dirty="0">
                <a:latin typeface="方正粗黑宋简体" panose="02000000000000000000" charset="-122"/>
                <a:ea typeface="方正粗黑宋简体" panose="02000000000000000000" charset="-122"/>
              </a:rPr>
              <a:t>目录</a:t>
            </a:r>
            <a:endParaRPr lang="zh-CN" altLang="en-US" sz="4000" dirty="0">
              <a:latin typeface="方正粗黑宋简体" panose="02000000000000000000" charset="-122"/>
              <a:ea typeface="方正粗黑宋简体" panose="02000000000000000000" charset="-122"/>
            </a:endParaRPr>
          </a:p>
        </p:txBody>
      </p:sp>
      <p:sp>
        <p:nvSpPr>
          <p:cNvPr id="8" name="文本框 7"/>
          <p:cNvSpPr txBox="1"/>
          <p:nvPr/>
        </p:nvSpPr>
        <p:spPr>
          <a:xfrm>
            <a:off x="495300" y="1041261"/>
            <a:ext cx="1624099" cy="400110"/>
          </a:xfrm>
          <a:prstGeom prst="rect">
            <a:avLst/>
          </a:prstGeom>
          <a:noFill/>
        </p:spPr>
        <p:txBody>
          <a:bodyPr wrap="none" rtlCol="0">
            <a:spAutoFit/>
          </a:bodyPr>
          <a:lstStyle/>
          <a:p>
            <a:r>
              <a:rPr lang="en-US" altLang="zh-CN" sz="2000" dirty="0">
                <a:latin typeface="方正粗黑宋简体" panose="02000000000000000000" charset="-122"/>
                <a:ea typeface="方正粗黑宋简体" panose="02000000000000000000" charset="-122"/>
              </a:rPr>
              <a:t>CONTENTS</a:t>
            </a:r>
            <a:endParaRPr lang="en-US" altLang="zh-CN" sz="2000" dirty="0">
              <a:latin typeface="方正粗黑宋简体" panose="02000000000000000000" charset="-122"/>
              <a:ea typeface="方正粗黑宋简体" panose="02000000000000000000" charset="-122"/>
            </a:endParaRPr>
          </a:p>
        </p:txBody>
      </p:sp>
      <p:sp>
        <p:nvSpPr>
          <p:cNvPr id="9" name="矩形: 圆角 8"/>
          <p:cNvSpPr/>
          <p:nvPr/>
        </p:nvSpPr>
        <p:spPr>
          <a:xfrm>
            <a:off x="1537335" y="1913088"/>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0" name="矩形: 圆角 9"/>
          <p:cNvSpPr/>
          <p:nvPr/>
        </p:nvSpPr>
        <p:spPr>
          <a:xfrm>
            <a:off x="1537335" y="2789287"/>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3" name="矩形: 圆角 12"/>
          <p:cNvSpPr/>
          <p:nvPr/>
        </p:nvSpPr>
        <p:spPr>
          <a:xfrm>
            <a:off x="1537335" y="3665486"/>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4" name="矩形: 圆角 13"/>
          <p:cNvSpPr/>
          <p:nvPr/>
        </p:nvSpPr>
        <p:spPr>
          <a:xfrm>
            <a:off x="1537335" y="4541685"/>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5" name="文本框 14"/>
          <p:cNvSpPr txBox="1"/>
          <p:nvPr/>
        </p:nvSpPr>
        <p:spPr>
          <a:xfrm>
            <a:off x="1862010" y="1913088"/>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01</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6" name="文本框 15"/>
          <p:cNvSpPr txBox="1"/>
          <p:nvPr/>
        </p:nvSpPr>
        <p:spPr>
          <a:xfrm>
            <a:off x="1862010" y="2791265"/>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02</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7" name="文本框 16"/>
          <p:cNvSpPr txBox="1"/>
          <p:nvPr/>
        </p:nvSpPr>
        <p:spPr>
          <a:xfrm>
            <a:off x="1862010" y="3669442"/>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03</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8" name="文本框 17"/>
          <p:cNvSpPr txBox="1"/>
          <p:nvPr/>
        </p:nvSpPr>
        <p:spPr>
          <a:xfrm>
            <a:off x="1862010" y="4547619"/>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04</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9" name="文本框 18"/>
          <p:cNvSpPr txBox="1"/>
          <p:nvPr/>
        </p:nvSpPr>
        <p:spPr>
          <a:xfrm>
            <a:off x="3899019" y="1787111"/>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学习目标</a:t>
            </a:r>
            <a:endParaRPr lang="zh-CN" altLang="en-US" sz="3200" dirty="0">
              <a:latin typeface="方正粗黑宋简体" panose="02000000000000000000" charset="-122"/>
              <a:ea typeface="方正粗黑宋简体" panose="02000000000000000000" charset="-122"/>
            </a:endParaRPr>
          </a:p>
        </p:txBody>
      </p:sp>
      <p:sp>
        <p:nvSpPr>
          <p:cNvPr id="20" name="文本框 19"/>
          <p:cNvSpPr txBox="1"/>
          <p:nvPr/>
        </p:nvSpPr>
        <p:spPr>
          <a:xfrm>
            <a:off x="3899019" y="2313198"/>
            <a:ext cx="2038350"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LEARNING TARGET</a:t>
            </a:r>
            <a:endParaRPr lang="en-US" altLang="zh-CN" sz="1000" spc="300" dirty="0">
              <a:latin typeface="方正粗黑宋简体" panose="02000000000000000000" charset="-122"/>
              <a:ea typeface="方正粗黑宋简体" panose="02000000000000000000" charset="-122"/>
            </a:endParaRPr>
          </a:p>
        </p:txBody>
      </p:sp>
      <p:sp>
        <p:nvSpPr>
          <p:cNvPr id="21" name="文本框 20"/>
          <p:cNvSpPr txBox="1"/>
          <p:nvPr/>
        </p:nvSpPr>
        <p:spPr>
          <a:xfrm>
            <a:off x="3899019" y="2672835"/>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故事引入</a:t>
            </a:r>
            <a:endParaRPr lang="zh-CN" altLang="en-US" sz="3200" dirty="0">
              <a:latin typeface="方正粗黑宋简体" panose="02000000000000000000" charset="-122"/>
              <a:ea typeface="方正粗黑宋简体" panose="02000000000000000000" charset="-122"/>
            </a:endParaRPr>
          </a:p>
        </p:txBody>
      </p:sp>
      <p:sp>
        <p:nvSpPr>
          <p:cNvPr id="22" name="文本框 21"/>
          <p:cNvSpPr txBox="1"/>
          <p:nvPr/>
        </p:nvSpPr>
        <p:spPr>
          <a:xfrm>
            <a:off x="3899019" y="3211406"/>
            <a:ext cx="238315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STORY INTRODUCTION</a:t>
            </a:r>
            <a:endParaRPr lang="en-US" altLang="zh-CN" sz="1000" spc="300" dirty="0">
              <a:latin typeface="方正粗黑宋简体" panose="02000000000000000000" charset="-122"/>
              <a:ea typeface="方正粗黑宋简体" panose="02000000000000000000" charset="-122"/>
            </a:endParaRPr>
          </a:p>
        </p:txBody>
      </p:sp>
      <p:sp>
        <p:nvSpPr>
          <p:cNvPr id="23" name="文本框 22"/>
          <p:cNvSpPr txBox="1"/>
          <p:nvPr/>
        </p:nvSpPr>
        <p:spPr>
          <a:xfrm>
            <a:off x="3899019" y="3572163"/>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学习准备</a:t>
            </a:r>
            <a:endParaRPr lang="zh-CN" altLang="en-US" sz="3200" dirty="0">
              <a:latin typeface="方正粗黑宋简体" panose="02000000000000000000" charset="-122"/>
              <a:ea typeface="方正粗黑宋简体" panose="02000000000000000000" charset="-122"/>
            </a:endParaRPr>
          </a:p>
        </p:txBody>
      </p:sp>
      <p:sp>
        <p:nvSpPr>
          <p:cNvPr id="24" name="文本框 23"/>
          <p:cNvSpPr txBox="1"/>
          <p:nvPr/>
        </p:nvSpPr>
        <p:spPr>
          <a:xfrm>
            <a:off x="3899019" y="4109614"/>
            <a:ext cx="225996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STUDY PREPARATION</a:t>
            </a:r>
            <a:endParaRPr lang="en-US" altLang="zh-CN" sz="1000" spc="300" dirty="0">
              <a:latin typeface="方正粗黑宋简体" panose="02000000000000000000" charset="-122"/>
              <a:ea typeface="方正粗黑宋简体" panose="02000000000000000000" charset="-122"/>
            </a:endParaRPr>
          </a:p>
        </p:txBody>
      </p:sp>
      <p:sp>
        <p:nvSpPr>
          <p:cNvPr id="25" name="文本框 24"/>
          <p:cNvSpPr txBox="1"/>
          <p:nvPr/>
        </p:nvSpPr>
        <p:spPr>
          <a:xfrm>
            <a:off x="3899019" y="4423048"/>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知识链接</a:t>
            </a:r>
            <a:endParaRPr lang="zh-CN" altLang="en-US" sz="3200" dirty="0">
              <a:latin typeface="方正粗黑宋简体" panose="02000000000000000000" charset="-122"/>
              <a:ea typeface="方正粗黑宋简体" panose="02000000000000000000" charset="-122"/>
            </a:endParaRPr>
          </a:p>
        </p:txBody>
      </p:sp>
      <p:sp>
        <p:nvSpPr>
          <p:cNvPr id="26" name="文本框 25"/>
          <p:cNvSpPr txBox="1"/>
          <p:nvPr/>
        </p:nvSpPr>
        <p:spPr>
          <a:xfrm>
            <a:off x="3899019" y="5007823"/>
            <a:ext cx="194627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KNOWLEDGE LINK</a:t>
            </a:r>
            <a:endParaRPr lang="en-US" altLang="zh-CN" sz="1000" spc="300" dirty="0">
              <a:latin typeface="方正粗黑宋简体" panose="02000000000000000000" charset="-122"/>
              <a:ea typeface="方正粗黑宋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down)">
                                      <p:cBhvr>
                                        <p:cTn id="47" dur="500"/>
                                        <p:tgtEl>
                                          <p:spTgt spid="1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down)">
                                      <p:cBhvr>
                                        <p:cTn id="60" dur="500"/>
                                        <p:tgtEl>
                                          <p:spTgt spid="18"/>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down)">
                                      <p:cBhvr>
                                        <p:cTn id="63" dur="500"/>
                                        <p:tgtEl>
                                          <p:spTgt spid="26"/>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8" grpId="0"/>
      <p:bldP spid="9" grpId="0" bldLvl="0" animBg="1"/>
      <p:bldP spid="10" grpId="0" bldLvl="0" animBg="1"/>
      <p:bldP spid="13" grpId="0" bldLvl="0" animBg="1"/>
      <p:bldP spid="14" grpId="0" bldLvl="0" animBg="1"/>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5360" y="3292160"/>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学习目标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21238" y="4259185"/>
            <a:ext cx="2549525" cy="306705"/>
          </a:xfrm>
          <a:prstGeom prst="rect">
            <a:avLst/>
          </a:prstGeom>
          <a:noFill/>
        </p:spPr>
        <p:txBody>
          <a:bodyPr wrap="none" rtlCol="0">
            <a:spAutoFit/>
          </a:bodyPr>
          <a:lstStyle/>
          <a:p>
            <a:pPr algn="ctr"/>
            <a:r>
              <a:rPr lang="en-US" altLang="zh-CN" sz="1400" spc="300" dirty="0">
                <a:solidFill>
                  <a:schemeClr val="bg1"/>
                </a:solidFill>
                <a:latin typeface="方正粗黑宋简体" panose="02000000000000000000" charset="-122"/>
                <a:ea typeface="方正粗黑宋简体" panose="02000000000000000000" charset="-122"/>
                <a:sym typeface="+mn-ea"/>
              </a:rPr>
              <a:t>LEARNING TARGET</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01</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RA7IGZ95I0VWYH2E3R3)K(6"/>
          <p:cNvPicPr>
            <a:picLocks noChangeAspect="1"/>
          </p:cNvPicPr>
          <p:nvPr/>
        </p:nvPicPr>
        <p:blipFill>
          <a:blip r:embed="rId1"/>
          <a:srcRect l="32830" t="-14" r="25806" b="14"/>
          <a:stretch>
            <a:fillRect/>
          </a:stretch>
        </p:blipFill>
        <p:spPr>
          <a:xfrm>
            <a:off x="1723390" y="2284730"/>
            <a:ext cx="2433600" cy="2433600"/>
          </a:xfrm>
          <a:prstGeom prst="ellipse">
            <a:avLst/>
          </a:prstGeom>
          <a:ln w="50800">
            <a:noFill/>
          </a:ln>
        </p:spPr>
      </p:pic>
      <p:sp>
        <p:nvSpPr>
          <p:cNvPr id="5" name="空心弧 4"/>
          <p:cNvSpPr/>
          <p:nvPr/>
        </p:nvSpPr>
        <p:spPr>
          <a:xfrm rot="16200000">
            <a:off x="1101725" y="1636395"/>
            <a:ext cx="3730625" cy="3730625"/>
          </a:xfrm>
          <a:prstGeom prst="blockArc">
            <a:avLst>
              <a:gd name="adj1" fmla="val 10800000"/>
              <a:gd name="adj2" fmla="val 92758"/>
              <a:gd name="adj3" fmla="val 13722"/>
            </a:avLst>
          </a:prstGeom>
          <a:gradFill>
            <a:gsLst>
              <a:gs pos="54000">
                <a:srgbClr val="FFC880">
                  <a:alpha val="100000"/>
                </a:srgbClr>
              </a:gs>
              <a:gs pos="0">
                <a:srgbClr val="FF9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Light" panose="020B0300000000000000" pitchFamily="34" charset="-122"/>
              <a:ea typeface="思源黑体 CN Light" panose="020B0300000000000000" pitchFamily="34" charset="-122"/>
            </a:endParaRPr>
          </a:p>
        </p:txBody>
      </p:sp>
      <p:sp>
        <p:nvSpPr>
          <p:cNvPr id="6" name="椭圆 5"/>
          <p:cNvSpPr/>
          <p:nvPr/>
        </p:nvSpPr>
        <p:spPr>
          <a:xfrm>
            <a:off x="4173855" y="18834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 name="椭圆 6"/>
          <p:cNvSpPr/>
          <p:nvPr/>
        </p:nvSpPr>
        <p:spPr>
          <a:xfrm>
            <a:off x="4492625" y="317246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4173855" y="44615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93" name="矩形: 圆顶角 792"/>
          <p:cNvSpPr/>
          <p:nvPr/>
        </p:nvSpPr>
        <p:spPr>
          <a:xfrm rot="5400000" flipH="1">
            <a:off x="7454900" y="-58420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9" name="矩形: 圆顶角 792"/>
          <p:cNvSpPr/>
          <p:nvPr/>
        </p:nvSpPr>
        <p:spPr>
          <a:xfrm rot="5400000" flipH="1">
            <a:off x="7892415" y="705485"/>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0" name="矩形: 圆顶角 792"/>
          <p:cNvSpPr/>
          <p:nvPr/>
        </p:nvSpPr>
        <p:spPr>
          <a:xfrm rot="5400000" flipH="1">
            <a:off x="7454900" y="199517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学习目标</a:t>
            </a:r>
            <a:endParaRPr lang="zh-CN" altLang="en-US" sz="3200" b="1" dirty="0">
              <a:latin typeface="微软雅黑" panose="020B0503020204020204" charset="-122"/>
              <a:ea typeface="微软雅黑" panose="020B0503020204020204" charset="-122"/>
            </a:endParaRPr>
          </a:p>
        </p:txBody>
      </p:sp>
      <p:sp>
        <p:nvSpPr>
          <p:cNvPr id="11" name="空心弧 10"/>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5" name="文本框 14"/>
          <p:cNvSpPr txBox="1"/>
          <p:nvPr/>
        </p:nvSpPr>
        <p:spPr>
          <a:xfrm>
            <a:off x="4214495" y="195135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01</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4476115" y="324040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02</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4156710" y="4538980"/>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03</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32" name="文本框 31"/>
          <p:cNvSpPr txBox="1"/>
          <p:nvPr/>
        </p:nvSpPr>
        <p:spPr>
          <a:xfrm>
            <a:off x="5337810" y="205994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能了解汽车租赁的起源及发展历史</a:t>
            </a:r>
            <a:endParaRPr sz="1400" dirty="0">
              <a:latin typeface="微软雅黑" panose="020B0503020204020204" charset="-122"/>
              <a:ea typeface="微软雅黑" panose="020B0503020204020204" charset="-122"/>
            </a:endParaRPr>
          </a:p>
        </p:txBody>
      </p:sp>
      <p:sp>
        <p:nvSpPr>
          <p:cNvPr id="13" name="文本框 12"/>
          <p:cNvSpPr txBox="1"/>
          <p:nvPr/>
        </p:nvSpPr>
        <p:spPr>
          <a:xfrm>
            <a:off x="5775325" y="334899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能掌握汽车租赁的定义及分类</a:t>
            </a:r>
            <a:endParaRPr sz="1400" dirty="0">
              <a:latin typeface="微软雅黑" panose="020B0503020204020204" charset="-122"/>
              <a:ea typeface="微软雅黑" panose="020B0503020204020204" charset="-122"/>
            </a:endParaRPr>
          </a:p>
        </p:txBody>
      </p:sp>
      <p:sp>
        <p:nvSpPr>
          <p:cNvPr id="14" name="文本框 13"/>
          <p:cNvSpPr txBox="1"/>
          <p:nvPr/>
        </p:nvSpPr>
        <p:spPr>
          <a:xfrm>
            <a:off x="5337810" y="4637405"/>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能熟悉汽车租赁的功能及发展趋势</a:t>
            </a:r>
            <a:endParaRPr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500"/>
                            </p:stCondLst>
                            <p:childTnLst>
                              <p:par>
                                <p:cTn id="15" presetID="3"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93"/>
                                        </p:tgtEl>
                                        <p:attrNameLst>
                                          <p:attrName>style.visibility</p:attrName>
                                        </p:attrNameLst>
                                      </p:cBhvr>
                                      <p:to>
                                        <p:strVal val="visible"/>
                                      </p:to>
                                    </p:set>
                                    <p:animEffect transition="in" filter="blinds(horizontal)">
                                      <p:cBhvr>
                                        <p:cTn id="20" dur="500"/>
                                        <p:tgtEl>
                                          <p:spTgt spid="79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linds(horizontal)">
                                      <p:cBhvr>
                                        <p:cTn id="26" dur="500"/>
                                        <p:tgtEl>
                                          <p:spTgt spid="32"/>
                                        </p:tgtEl>
                                      </p:cBhvr>
                                    </p:animEffect>
                                  </p:childTnLst>
                                </p:cTn>
                              </p:par>
                            </p:childTnLst>
                          </p:cTn>
                        </p:par>
                        <p:par>
                          <p:cTn id="27" fill="hold">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linds(horizontal)">
                                      <p:cBhvr>
                                        <p:cTn id="30" dur="500"/>
                                        <p:tgtEl>
                                          <p:spTgt spid="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linds(horizontal)">
                                      <p:cBhvr>
                                        <p:cTn id="36" dur="500"/>
                                        <p:tgtEl>
                                          <p:spTgt spid="1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checkerboard(across)">
                                      <p:cBhvr>
                                        <p:cTn id="43" dur="500"/>
                                        <p:tgtEl>
                                          <p:spTgt spid="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checkerboard(across)">
                                      <p:cBhvr>
                                        <p:cTn id="46" dur="500"/>
                                        <p:tgtEl>
                                          <p:spTgt spid="10"/>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checkerboard(across)">
                                      <p:cBhvr>
                                        <p:cTn id="49" dur="500"/>
                                        <p:tgtEl>
                                          <p:spTgt spid="17"/>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checkerboard(across)">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bldLvl="0" animBg="1"/>
      <p:bldP spid="6" grpId="1" animBg="1"/>
      <p:bldP spid="7" grpId="0" bldLvl="0" animBg="1"/>
      <p:bldP spid="7" grpId="1" animBg="1"/>
      <p:bldP spid="8" grpId="0" bldLvl="0" animBg="1"/>
      <p:bldP spid="8" grpId="1" animBg="1"/>
      <p:bldP spid="793" grpId="0" bldLvl="0" animBg="1"/>
      <p:bldP spid="793" grpId="1" animBg="1"/>
      <p:bldP spid="9" grpId="0" bldLvl="0" animBg="1"/>
      <p:bldP spid="9" grpId="1" animBg="1"/>
      <p:bldP spid="10" grpId="0" bldLvl="0" animBg="1"/>
      <p:bldP spid="10" grpId="1" animBg="1"/>
      <p:bldP spid="48" grpId="0"/>
      <p:bldP spid="48" grpId="1"/>
      <p:bldP spid="11" grpId="0" bldLvl="0" animBg="1"/>
      <p:bldP spid="11" grpId="1" animBg="1"/>
      <p:bldP spid="15" grpId="0"/>
      <p:bldP spid="15" grpId="1"/>
      <p:bldP spid="16" grpId="0"/>
      <p:bldP spid="16" grpId="1"/>
      <p:bldP spid="17" grpId="0"/>
      <p:bldP spid="17" grpId="1"/>
      <p:bldP spid="32" grpId="0" bldLvl="0" animBg="1"/>
      <p:bldP spid="32" grpId="1" animBg="1"/>
      <p:bldP spid="13" grpId="0" bldLvl="0" animBg="1"/>
      <p:bldP spid="13" grpId="1" animBg="1"/>
      <p:bldP spid="14" grpId="0" bldLvl="0" animBg="1"/>
      <p:bldP spid="1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故事引入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602380" y="4275060"/>
            <a:ext cx="298640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STORY INTRODUCTION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02</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66670"/>
            <a:ext cx="12192000" cy="2067560"/>
          </a:xfrm>
          <a:prstGeom prst="rect">
            <a:avLst/>
          </a:prstGeom>
          <a:solidFill>
            <a:schemeClr val="accent2">
              <a:lumMod val="40000"/>
              <a:lumOff val="60000"/>
            </a:schemeClr>
          </a:solidFill>
          <a:ln>
            <a:noFill/>
          </a:ln>
          <a:effectLst>
            <a:outerShdw blurRad="317500" dist="63500" dir="2700000" sx="101000" sy="101000" algn="tl"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rcRect r="21599"/>
          <a:stretch>
            <a:fillRect/>
          </a:stretch>
        </p:blipFill>
        <p:spPr>
          <a:xfrm>
            <a:off x="680085" y="1442720"/>
            <a:ext cx="4050665" cy="3716655"/>
          </a:xfrm>
          <a:prstGeom prst="pentagon">
            <a:avLst/>
          </a:prstGeom>
        </p:spPr>
      </p:pic>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故事引入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66" name="矩形 11"/>
          <p:cNvSpPr/>
          <p:nvPr/>
        </p:nvSpPr>
        <p:spPr>
          <a:xfrm>
            <a:off x="3484880" y="4809490"/>
            <a:ext cx="664845" cy="632460"/>
          </a:xfrm>
          <a:custGeom>
            <a:avLst/>
            <a:gdLst>
              <a:gd name="connsiteX0" fmla="*/ 72000 w 2052793"/>
              <a:gd name="connsiteY0" fmla="*/ 0 h 1653463"/>
              <a:gd name="connsiteX1" fmla="*/ 1980793 w 2052793"/>
              <a:gd name="connsiteY1" fmla="*/ 0 h 1653463"/>
              <a:gd name="connsiteX2" fmla="*/ 2052793 w 2052793"/>
              <a:gd name="connsiteY2" fmla="*/ 72000 h 1653463"/>
              <a:gd name="connsiteX3" fmla="*/ 2052793 w 2052793"/>
              <a:gd name="connsiteY3" fmla="*/ 1581463 h 1653463"/>
              <a:gd name="connsiteX4" fmla="*/ 1980793 w 2052793"/>
              <a:gd name="connsiteY4" fmla="*/ 1653463 h 1653463"/>
              <a:gd name="connsiteX5" fmla="*/ 72000 w 2052793"/>
              <a:gd name="connsiteY5" fmla="*/ 1653463 h 1653463"/>
              <a:gd name="connsiteX6" fmla="*/ 0 w 2052793"/>
              <a:gd name="connsiteY6" fmla="*/ 1581463 h 1653463"/>
              <a:gd name="connsiteX7" fmla="*/ 0 w 2052793"/>
              <a:gd name="connsiteY7" fmla="*/ 72000 h 1653463"/>
              <a:gd name="connsiteX8" fmla="*/ 72000 w 2052793"/>
              <a:gd name="connsiteY8" fmla="*/ 0 h 165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2793" h="1653463">
                <a:moveTo>
                  <a:pt x="72000" y="0"/>
                </a:moveTo>
                <a:lnTo>
                  <a:pt x="1980793" y="0"/>
                </a:lnTo>
                <a:cubicBezTo>
                  <a:pt x="2020537" y="0"/>
                  <a:pt x="2052793" y="32256"/>
                  <a:pt x="2052793" y="72000"/>
                </a:cubicBezTo>
                <a:lnTo>
                  <a:pt x="2052793" y="1581463"/>
                </a:lnTo>
                <a:cubicBezTo>
                  <a:pt x="2052793" y="1621207"/>
                  <a:pt x="2020537" y="1653463"/>
                  <a:pt x="1980793" y="1653463"/>
                </a:cubicBezTo>
                <a:lnTo>
                  <a:pt x="72000" y="1653463"/>
                </a:lnTo>
                <a:cubicBezTo>
                  <a:pt x="32256" y="1653463"/>
                  <a:pt x="0" y="1621207"/>
                  <a:pt x="0" y="1581463"/>
                </a:cubicBezTo>
                <a:lnTo>
                  <a:pt x="0" y="72000"/>
                </a:lnTo>
                <a:cubicBezTo>
                  <a:pt x="0" y="32256"/>
                  <a:pt x="32256" y="0"/>
                  <a:pt x="72000" y="0"/>
                </a:cubicBezTo>
              </a:path>
            </a:pathLst>
          </a:custGeom>
          <a:solidFill>
            <a:schemeClr val="accent2"/>
          </a:solidFill>
          <a:ln>
            <a:noFill/>
          </a:ln>
          <a:effectLst>
            <a:outerShdw blurRad="241300" dist="76200" dir="2700000" sx="99000" sy="99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charset="-122"/>
              <a:ea typeface="微软雅黑" panose="020B0503020204020204" charset="-122"/>
            </a:endParaRPr>
          </a:p>
        </p:txBody>
      </p:sp>
      <p:pic>
        <p:nvPicPr>
          <p:cNvPr id="43" name="图片 42" descr="32303038313138353b32303039303630333bc9cfbfce"/>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73145" y="4881880"/>
            <a:ext cx="487680" cy="487680"/>
          </a:xfrm>
          <a:prstGeom prst="rect">
            <a:avLst/>
          </a:prstGeom>
        </p:spPr>
      </p:pic>
      <p:grpSp>
        <p:nvGrpSpPr>
          <p:cNvPr id="3" name="组合 2"/>
          <p:cNvGrpSpPr/>
          <p:nvPr/>
        </p:nvGrpSpPr>
        <p:grpSpPr>
          <a:xfrm>
            <a:off x="5035550" y="1442720"/>
            <a:ext cx="6474460" cy="4613910"/>
            <a:chOff x="7930" y="2272"/>
            <a:chExt cx="10196" cy="7266"/>
          </a:xfrm>
        </p:grpSpPr>
        <p:sp>
          <p:nvSpPr>
            <p:cNvPr id="9" name="矩形 8"/>
            <p:cNvSpPr/>
            <p:nvPr/>
          </p:nvSpPr>
          <p:spPr>
            <a:xfrm>
              <a:off x="7930" y="2272"/>
              <a:ext cx="10196" cy="7267"/>
            </a:xfrm>
            <a:prstGeom prst="rect">
              <a:avLst/>
            </a:prstGeom>
            <a:solidFill>
              <a:schemeClr val="bg1"/>
            </a:solidFill>
            <a:ln>
              <a:noFill/>
            </a:ln>
            <a:effectLst>
              <a:outerShdw blurRad="3810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 name="文本框 4"/>
            <p:cNvSpPr txBox="1"/>
            <p:nvPr/>
          </p:nvSpPr>
          <p:spPr>
            <a:xfrm>
              <a:off x="8477" y="2950"/>
              <a:ext cx="9102" cy="5911"/>
            </a:xfrm>
            <a:prstGeom prst="rect">
              <a:avLst/>
            </a:prstGeom>
            <a:solidFill>
              <a:srgbClr val="000000">
                <a:alpha val="0"/>
              </a:srgbClr>
            </a:solidFill>
          </p:spPr>
          <p:txBody>
            <a:bodyPr wrap="square" rtlCol="0" anchor="t">
              <a:spAutoFit/>
            </a:bodyPr>
            <a:lstStyle/>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国际汽车租赁行业的最初发展可追溯至二十世纪初期。1918 年，位于芝加哥，其中有一位名叫沃尔特 • 雅各布（Walter L. Jacobs）的年轻人做起了汽车租赁的生意，出租的车是他修理翻新过的福特 T 型车。这个生意在当时十分火爆，雅各布在不到五年的时间内，便创造了百万美元的年营业收入，在当时可以说是一个奇迹。所以当时“黄色汽车公司”（Yellow Car Company）总裁约翰 • 赫兹（John Hertz）注意到了他。赫兹先生将雅各布的汽车租赁业务纳入到了自己公司旗下，让雅各布出任首席执行官，继续经营和拓展汽车租赁的业务。</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1932 年，赫兹先生意识到汽车租赁业的强大发展潜力和广阔市场后，他在芝加哥主持成立了世界上首家专业的汽车租赁公司，这也是世界排名前列的租车公司——“赫兹公司”的前身。虽然在 1926 年，赫兹先生的公司已被“通用汽车公司”（General Motors Corporation）收购，1953 年被转手给了“公共汽车公司”（Omnibus Corporation），赫兹先生不再具有公司的所有权，但为纪念赫兹先生的卓越功勋，1954年“公共汽车公司”仍将旗下的汽车租赁公司取名“赫兹公司”（The Hertz Corporation）。之后，“赫兹公司”虽又几度易主，但公司名字被保留了下来，一直沿用到现在。</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par>
                                <p:cTn id="15" presetID="10"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par>
                                <p:cTn id="21" presetID="10"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P spid="48" grpId="0"/>
      <p:bldP spid="48" grpId="1"/>
      <p:bldP spid="4" grpId="0" bldLvl="0" animBg="1"/>
      <p:bldP spid="4" grpId="1" animBg="1"/>
      <p:bldP spid="66" grpId="0" animBg="1"/>
      <p:bldP spid="6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2566670"/>
            <a:ext cx="12192000" cy="2067560"/>
          </a:xfrm>
          <a:prstGeom prst="rect">
            <a:avLst/>
          </a:prstGeom>
          <a:solidFill>
            <a:schemeClr val="accent2">
              <a:lumMod val="40000"/>
              <a:lumOff val="60000"/>
            </a:schemeClr>
          </a:solidFill>
          <a:ln>
            <a:noFill/>
          </a:ln>
          <a:effectLst>
            <a:outerShdw blurRad="317500" dist="63500" dir="2700000" sx="101000" sy="101000" algn="tl"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 name="矩形 9"/>
          <p:cNvSpPr/>
          <p:nvPr/>
        </p:nvSpPr>
        <p:spPr>
          <a:xfrm>
            <a:off x="5151120" y="1609725"/>
            <a:ext cx="5584190" cy="3980180"/>
          </a:xfrm>
          <a:prstGeom prst="rect">
            <a:avLst/>
          </a:prstGeom>
          <a:solidFill>
            <a:schemeClr val="bg1"/>
          </a:solidFill>
          <a:ln>
            <a:noFill/>
          </a:ln>
          <a:effectLst>
            <a:outerShdw blurRad="381000" dist="508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故事引入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a:srcRect l="23679" t="42" r="6367" b="-42"/>
          <a:stretch>
            <a:fillRect/>
          </a:stretch>
        </p:blipFill>
        <p:spPr>
          <a:xfrm>
            <a:off x="1208405" y="2017395"/>
            <a:ext cx="3501390" cy="3165475"/>
          </a:xfrm>
          <a:prstGeom prst="hexagon">
            <a:avLst/>
          </a:prstGeom>
        </p:spPr>
      </p:pic>
      <p:sp>
        <p:nvSpPr>
          <p:cNvPr id="7" name="文本框 6"/>
          <p:cNvSpPr txBox="1"/>
          <p:nvPr/>
        </p:nvSpPr>
        <p:spPr>
          <a:xfrm>
            <a:off x="5587365" y="2045970"/>
            <a:ext cx="4712335" cy="3107690"/>
          </a:xfrm>
          <a:prstGeom prst="rect">
            <a:avLst/>
          </a:prstGeom>
          <a:solidFill>
            <a:srgbClr val="000000">
              <a:alpha val="0"/>
            </a:srgbClr>
          </a:solidFill>
        </p:spPr>
        <p:txBody>
          <a:bodyPr wrap="square" rtlCol="0" anchor="t">
            <a:spAutoFit/>
          </a:bodyPr>
          <a:lstStyle/>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2005 年至今，中国汽车租赁行业呈现出蓬勃发展的态势。伴随改革开放的不断深入，我国社会主义经济体制建设成效也日益明显，汽车行业伴随人民生活水平的日益改善而发展，汽车工业化进程也不断进行了完善，车辆的市场售价也逐步降低，为中国汽车租赁行业的蓬勃发展奠定了扎实的物质基础。</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截至 2010年年底，中国租赁汽车已达 10多万辆，汽车租赁公司总数已超过 5000家。随着这些汽车租赁公司的发展，和之前国际发展的态势一样，中国也逐步形成了汽车租赁行业的企业龙头，首汽租赁公司、北京神州租车、上海一嗨租车、等都是其中具有代表性的公司，他们的营运网点遍布全国各大重点城市，租赁车辆有几千辆或数万台。其中首汽租赁最开始进行开展连锁和加盟经营，成为中国汽车租赁网络化经营的开端。</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heckerboard(across)">
                                      <p:cBhvr>
                                        <p:cTn id="14" dur="500"/>
                                        <p:tgtEl>
                                          <p:spTgt spid="8"/>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par>
                                <p:cTn id="18" presetID="5" presetClass="entr" presetSubtype="1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checkerboard(across)">
                                      <p:cBhvr>
                                        <p:cTn id="20" dur="500"/>
                                        <p:tgtEl>
                                          <p:spTgt spid="6"/>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heckerboard(across)">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0" grpId="1" animBg="1"/>
      <p:bldP spid="48" grpId="0"/>
      <p:bldP spid="48" grpId="1"/>
      <p:bldP spid="4" grpId="0" bldLvl="0" animBg="1"/>
      <p:bldP spid="4" grpId="1" animBg="1"/>
      <p:bldP spid="7" grpId="0" animBg="1"/>
      <p:bldP spid="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学习准备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784625" y="4244580"/>
            <a:ext cx="282765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STUDY PREPARATION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03</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53790" y="1244600"/>
            <a:ext cx="4931410" cy="491490"/>
            <a:chOff x="5754" y="1960"/>
            <a:chExt cx="7766" cy="774"/>
          </a:xfrm>
        </p:grpSpPr>
        <p:sp>
          <p:nvSpPr>
            <p:cNvPr id="26" name="矩形: 圆角 43"/>
            <p:cNvSpPr/>
            <p:nvPr/>
          </p:nvSpPr>
          <p:spPr>
            <a:xfrm>
              <a:off x="6391" y="1960"/>
              <a:ext cx="6492"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27" name="文本框 26"/>
            <p:cNvSpPr txBox="1"/>
            <p:nvPr/>
          </p:nvSpPr>
          <p:spPr>
            <a:xfrm>
              <a:off x="5754" y="2033"/>
              <a:ext cx="7766"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一、汽车租赁的定义</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2" name="文本框 1"/>
          <p:cNvSpPr txBox="1"/>
          <p:nvPr/>
        </p:nvSpPr>
        <p:spPr>
          <a:xfrm>
            <a:off x="899160" y="424815"/>
            <a:ext cx="1808480" cy="583565"/>
          </a:xfrm>
          <a:prstGeom prst="rect">
            <a:avLst/>
          </a:prstGeom>
          <a:noFill/>
        </p:spPr>
        <p:txBody>
          <a:bodyPr wrap="none" rtlCol="0">
            <a:spAutoFit/>
          </a:bodyPr>
          <a:lstStyle/>
          <a:p>
            <a:pPr algn="l"/>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clrChange>
              <a:clrFrom>
                <a:srgbClr val="F6F6F6">
                  <a:alpha val="100000"/>
                </a:srgbClr>
              </a:clrFrom>
              <a:clrTo>
                <a:srgbClr val="F6F6F6">
                  <a:alpha val="100000"/>
                  <a:alpha val="0"/>
                </a:srgbClr>
              </a:clrTo>
            </a:clrChange>
          </a:blip>
          <a:stretch>
            <a:fillRect/>
          </a:stretch>
        </p:blipFill>
        <p:spPr>
          <a:xfrm>
            <a:off x="1350010" y="2228850"/>
            <a:ext cx="4895850" cy="3314700"/>
          </a:xfrm>
          <a:prstGeom prst="rect">
            <a:avLst/>
          </a:prstGeom>
        </p:spPr>
      </p:pic>
      <p:sp>
        <p:nvSpPr>
          <p:cNvPr id="10" name="文本框 9"/>
          <p:cNvSpPr txBox="1"/>
          <p:nvPr/>
        </p:nvSpPr>
        <p:spPr>
          <a:xfrm>
            <a:off x="5862955" y="2548255"/>
            <a:ext cx="4471670" cy="2676525"/>
          </a:xfrm>
          <a:prstGeom prst="rect">
            <a:avLst/>
          </a:prstGeom>
          <a:solidFill>
            <a:srgbClr val="000000">
              <a:alpha val="0"/>
            </a:srgbClr>
          </a:solidFill>
        </p:spPr>
        <p:txBody>
          <a:bodyPr wrap="square" rtlCol="0" anchor="t">
            <a:spAutoFit/>
          </a:bodyPr>
          <a:lstStyle/>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租赁，是通过经济行为，转移物品在一段时期内使用权的一种方式。出租人将物品交于承租人使用，承租人为此向出租人支付一定的费用，但物品的所有权仍然归属于出租人。其实质是运用经济行为，实现物品使用权和所有权的分离。</a:t>
            </a:r>
            <a:endParaRPr sz="1400" dirty="0">
              <a:solidFill>
                <a:schemeClr val="tx1"/>
              </a:solidFill>
              <a:latin typeface="微软雅黑" panose="020B0503020204020204" charset="-122"/>
              <a:ea typeface="微软雅黑" panose="020B0503020204020204" charset="-122"/>
              <a:cs typeface="微软雅黑" panose="020B0503020204020204" charset="-122"/>
            </a:endParaRPr>
          </a:p>
          <a:p>
            <a:pPr indent="355600" algn="l" fontAlgn="auto">
              <a:extLst>
                <a:ext uri="{35155182-B16C-46BC-9424-99874614C6A1}">
                  <wpsdc:indentchars xmlns:wpsdc="http://www.wps.cn/officeDocument/2017/drawingmlCustomData" val="200" checksum="3837665281"/>
                </a:ext>
              </a:extLst>
            </a:pPr>
            <a:r>
              <a:rPr sz="1400" dirty="0">
                <a:solidFill>
                  <a:schemeClr val="tx1"/>
                </a:solidFill>
                <a:latin typeface="微软雅黑" panose="020B0503020204020204" charset="-122"/>
                <a:ea typeface="微软雅黑" panose="020B0503020204020204" charset="-122"/>
                <a:cs typeface="微软雅黑" panose="020B0503020204020204" charset="-122"/>
              </a:rPr>
              <a:t>汽车租赁是承租人缴纳车租，向汽车所有权人交换汽车使用权的一种交易行为。中国首次对汽车租赁作出定义的是国内贸易部于 1997 年 8 月 13 日颁布并实施的《汽车租赁试点工作暂行管理办法》，对汽车租赁作出以下界定：汽车租赁为实物租赁，是以取得汽车产品使用权为目的，由出租方提供租赁期内包括汽车功能、税费、保险、维修及配件等服务的租赁形式。</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linds(horizontal)">
                                      <p:cBhvr>
                                        <p:cTn id="14" dur="500"/>
                                        <p:tgtEl>
                                          <p:spTgt spid="9"/>
                                        </p:tgtEl>
                                      </p:cBhvr>
                                    </p:animEffect>
                                  </p:childTnLst>
                                </p:cTn>
                              </p:par>
                              <p:par>
                                <p:cTn id="15" presetID="3" presetClass="entr" presetSubtype="1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P spid="10" grpId="0" animBg="1"/>
      <p:bldP spid="10" grpId="1" animBg="1"/>
    </p:bldLst>
  </p:timing>
</p:sld>
</file>

<file path=ppt/tags/tag1.xml><?xml version="1.0" encoding="utf-8"?>
<p:tagLst xmlns:p="http://schemas.openxmlformats.org/presentationml/2006/main">
  <p:tag name="MH" val="20151121192522"/>
  <p:tag name="MH_LIBRARY" val="GRAPHIC"/>
  <p:tag name="MH_TYPE" val="Other"/>
  <p:tag name="MH_ORDER" val="1"/>
</p:tagLst>
</file>

<file path=ppt/tags/tag10.xml><?xml version="1.0" encoding="utf-8"?>
<p:tagLst xmlns:p="http://schemas.openxmlformats.org/presentationml/2006/main">
  <p:tag name="COMMONDATA" val="eyJoZGlkIjoiMWRjMmE5ZjQ2ODQ1MTc2YmI3NTBmNjllOWYwMWYwNDcifQ=="/>
  <p:tag name="commondata" val="eyJoZGlkIjoiYzc3ZmJlZmQ1MjM0NDJlMjBiYjEyZjk4M2QxZTFjODEifQ=="/>
</p:tagLst>
</file>

<file path=ppt/tags/tag2.xml><?xml version="1.0" encoding="utf-8"?>
<p:tagLst xmlns:p="http://schemas.openxmlformats.org/presentationml/2006/main">
  <p:tag name="MH" val="20151121192522"/>
  <p:tag name="MH_LIBRARY" val="GRAPHIC"/>
  <p:tag name="MH_TYPE" val="Other"/>
  <p:tag name="MH_ORDER" val="2"/>
</p:tagLst>
</file>

<file path=ppt/tags/tag3.xml><?xml version="1.0" encoding="utf-8"?>
<p:tagLst xmlns:p="http://schemas.openxmlformats.org/presentationml/2006/main">
  <p:tag name="MH" val="20151121191650"/>
  <p:tag name="MH_LIBRARY" val="GRAPHIC"/>
  <p:tag name="MH_TYPE" val="SubTitle"/>
  <p:tag name="MH_ORDER" val="4"/>
</p:tagLst>
</file>

<file path=ppt/tags/tag4.xml><?xml version="1.0" encoding="utf-8"?>
<p:tagLst xmlns:p="http://schemas.openxmlformats.org/presentationml/2006/main">
  <p:tag name="MH" val="20151121192522"/>
  <p:tag name="MH_LIBRARY" val="GRAPHIC"/>
  <p:tag name="MH_TYPE" val="Other"/>
  <p:tag name="MH_ORDER" val="4"/>
</p:tagLst>
</file>

<file path=ppt/tags/tag5.xml><?xml version="1.0" encoding="utf-8"?>
<p:tagLst xmlns:p="http://schemas.openxmlformats.org/presentationml/2006/main">
  <p:tag name="MH" val="20151121192522"/>
  <p:tag name="MH_LIBRARY" val="GRAPHIC"/>
  <p:tag name="MH_TYPE" val="Other"/>
  <p:tag name="MH_ORDER" val="5"/>
</p:tagLst>
</file>

<file path=ppt/tags/tag6.xml><?xml version="1.0" encoding="utf-8"?>
<p:tagLst xmlns:p="http://schemas.openxmlformats.org/presentationml/2006/main">
  <p:tag name="MH" val="20151121191650"/>
  <p:tag name="MH_LIBRARY" val="GRAPHIC"/>
  <p:tag name="MH_TYPE" val="SubTitle"/>
  <p:tag name="MH_ORDER" val="4"/>
</p:tagLst>
</file>

<file path=ppt/tags/tag7.xml><?xml version="1.0" encoding="utf-8"?>
<p:tagLst xmlns:p="http://schemas.openxmlformats.org/presentationml/2006/main">
  <p:tag name="MH" val="20151121192522"/>
  <p:tag name="MH_LIBRARY" val="GRAPHIC"/>
  <p:tag name="MH_TYPE" val="Other"/>
  <p:tag name="MH_ORDER" val="7"/>
</p:tagLst>
</file>

<file path=ppt/tags/tag8.xml><?xml version="1.0" encoding="utf-8"?>
<p:tagLst xmlns:p="http://schemas.openxmlformats.org/presentationml/2006/main">
  <p:tag name="MH" val="20151121192522"/>
  <p:tag name="MH_LIBRARY" val="GRAPHIC"/>
  <p:tag name="MH_TYPE" val="Other"/>
  <p:tag name="MH_ORDER" val="8"/>
</p:tagLst>
</file>

<file path=ppt/tags/tag9.xml><?xml version="1.0" encoding="utf-8"?>
<p:tagLst xmlns:p="http://schemas.openxmlformats.org/presentationml/2006/main">
  <p:tag name="MH" val="20151121191650"/>
  <p:tag name="MH_LIBRARY" val="GRAPHIC"/>
  <p:tag name="MH_TYPE" val="SubTitle"/>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2859</Words>
  <Application>WPS 演示</Application>
  <PresentationFormat>自定义</PresentationFormat>
  <Paragraphs>171</Paragraphs>
  <Slides>18</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18</vt:i4>
      </vt:variant>
    </vt:vector>
  </HeadingPairs>
  <TitlesOfParts>
    <vt:vector size="34" baseType="lpstr">
      <vt:lpstr>Arial</vt:lpstr>
      <vt:lpstr>宋体</vt:lpstr>
      <vt:lpstr>Wingdings</vt:lpstr>
      <vt:lpstr>思源黑体 CN Light</vt:lpstr>
      <vt:lpstr>黑体</vt:lpstr>
      <vt:lpstr>方正粗黑宋简体</vt:lpstr>
      <vt:lpstr>微软雅黑</vt:lpstr>
      <vt:lpstr>思源黑体 CN Regular</vt:lpstr>
      <vt:lpstr>思源宋体 CN Medium</vt:lpstr>
      <vt:lpstr>Verdana</vt:lpstr>
      <vt:lpstr>思源宋体 CN Heavy</vt:lpstr>
      <vt:lpstr>Arial Unicode MS</vt:lpstr>
      <vt:lpstr>Calibri</vt:lpstr>
      <vt:lpstr>等线</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晓静</dc:creator>
  <cp:lastModifiedBy>香樟树</cp:lastModifiedBy>
  <cp:revision>71</cp:revision>
  <dcterms:created xsi:type="dcterms:W3CDTF">2022-01-06T03:07:00Z</dcterms:created>
  <dcterms:modified xsi:type="dcterms:W3CDTF">2024-06-19T00:17:31Z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3773BE81EC5346D08F6EF6C97C55620B</vt:lpwstr>
  </property>
</Properties>
</file>