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fonts/font1.fntdata" ContentType="application/x-fontdata"/>
  <Override PartName="/ppt/fonts/font2.fntdata" ContentType="application/x-fontdata"/>
  <Override PartName="/ppt/fonts/font3.fntdata" ContentType="application/x-fontdata"/>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sldIdLst>
    <p:sldId id="256" r:id="rId4"/>
    <p:sldId id="478" r:id="rId5"/>
    <p:sldId id="481" r:id="rId7"/>
    <p:sldId id="470" r:id="rId8"/>
    <p:sldId id="482" r:id="rId9"/>
    <p:sldId id="480" r:id="rId10"/>
    <p:sldId id="487" r:id="rId11"/>
    <p:sldId id="471" r:id="rId12"/>
    <p:sldId id="497" r:id="rId13"/>
    <p:sldId id="498" r:id="rId14"/>
    <p:sldId id="500" r:id="rId15"/>
    <p:sldId id="472" r:id="rId16"/>
    <p:sldId id="501" r:id="rId17"/>
    <p:sldId id="488" r:id="rId18"/>
    <p:sldId id="503" r:id="rId19"/>
    <p:sldId id="504" r:id="rId20"/>
    <p:sldId id="492" r:id="rId21"/>
    <p:sldId id="505" r:id="rId22"/>
    <p:sldId id="506" r:id="rId23"/>
    <p:sldId id="473" r:id="rId24"/>
    <p:sldId id="493" r:id="rId25"/>
    <p:sldId id="516" r:id="rId26"/>
    <p:sldId id="508" r:id="rId27"/>
    <p:sldId id="507" r:id="rId28"/>
    <p:sldId id="509" r:id="rId29"/>
    <p:sldId id="510" r:id="rId30"/>
    <p:sldId id="512" r:id="rId31"/>
    <p:sldId id="511" r:id="rId32"/>
    <p:sldId id="513" r:id="rId33"/>
    <p:sldId id="514" r:id="rId34"/>
    <p:sldId id="515" r:id="rId35"/>
    <p:sldId id="486" r:id="rId36"/>
    <p:sldId id="476" r:id="rId37"/>
    <p:sldId id="477" r:id="rId38"/>
    <p:sldId id="496" r:id="rId39"/>
  </p:sldIdLst>
  <p:sldSz cx="12192000" cy="6858000"/>
  <p:notesSz cx="6858000" cy="9144000"/>
  <p:embeddedFontLst>
    <p:embeddedFont>
      <p:font typeface="方正粗黑宋简体" panose="02000000000000000000" charset="-122"/>
      <p:regular r:id="rId43"/>
    </p:embeddedFont>
    <p:embeddedFont>
      <p:font typeface="微软雅黑" panose="020B0503020204020204" charset="-122"/>
      <p:regular r:id="rId44"/>
    </p:embeddedFont>
    <p:embeddedFont>
      <p:font typeface="等线" panose="02010600030101010101" charset="-122"/>
      <p:regular r:id="rId45"/>
    </p:embeddedFont>
  </p:embeddedFontLst>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4B183"/>
    <a:srgbClr val="ED7D31"/>
    <a:srgbClr val="C00000"/>
    <a:srgbClr val="046EA2"/>
    <a:srgbClr val="033E6A"/>
    <a:srgbClr val="86D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41" d="100"/>
          <a:sy n="41" d="100"/>
        </p:scale>
        <p:origin x="1628" y="604"/>
      </p:cViewPr>
      <p:guideLst>
        <p:guide orient="horz" pos="2227"/>
        <p:guide pos="3840"/>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6" Type="http://schemas.openxmlformats.org/officeDocument/2006/relationships/tags" Target="tags/tag28.xml"/><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chemeClr val="accent2"/>
              </a:solidFill>
              <a:ln w="19050">
                <a:solidFill>
                  <a:schemeClr val="lt1"/>
                </a:solidFill>
              </a:ln>
              <a:effectLst/>
            </c:spPr>
          </c:dPt>
          <c:dPt>
            <c:idx val="1"/>
            <c:bubble3D val="0"/>
            <c:spPr>
              <a:solidFill>
                <a:schemeClr val="accent2">
                  <a:lumMod val="20000"/>
                  <a:lumOff val="80000"/>
                </a:schemeClr>
              </a:solidFill>
              <a:ln w="19050">
                <a:solidFill>
                  <a:schemeClr val="lt1"/>
                </a:solidFill>
              </a:ln>
              <a:effectLst/>
            </c:spPr>
          </c:dPt>
          <c:dPt>
            <c:idx val="2"/>
            <c:bubble3D val="0"/>
            <c:spPr>
              <a:solidFill>
                <a:schemeClr val="accent2">
                  <a:lumMod val="40000"/>
                  <a:lumOff val="60000"/>
                </a:schemeClr>
              </a:solidFill>
              <a:ln w="19050">
                <a:solidFill>
                  <a:schemeClr val="lt1"/>
                </a:solidFill>
              </a:ln>
              <a:effectLst/>
            </c:spPr>
          </c:dPt>
          <c:dPt>
            <c:idx val="3"/>
            <c:bubble3D val="0"/>
            <c:spPr>
              <a:solidFill>
                <a:schemeClr val="accent2">
                  <a:lumMod val="60000"/>
                  <a:lumOff val="40000"/>
                </a:schemeClr>
              </a:solidFill>
              <a:ln w="19050">
                <a:solidFill>
                  <a:schemeClr val="lt1"/>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chemeClr val="accent2"/>
              </a:solidFill>
              <a:ln w="19050">
                <a:solidFill>
                  <a:schemeClr val="lt1"/>
                </a:solidFill>
              </a:ln>
              <a:effectLst/>
            </c:spPr>
          </c:dPt>
          <c:dPt>
            <c:idx val="1"/>
            <c:bubble3D val="0"/>
            <c:spPr>
              <a:solidFill>
                <a:schemeClr val="accent2">
                  <a:lumMod val="20000"/>
                  <a:lumOff val="80000"/>
                </a:schemeClr>
              </a:solidFill>
              <a:ln w="19050">
                <a:solidFill>
                  <a:schemeClr val="lt1"/>
                </a:solidFill>
              </a:ln>
              <a:effectLst/>
            </c:spPr>
          </c:dPt>
          <c:dPt>
            <c:idx val="2"/>
            <c:bubble3D val="0"/>
            <c:spPr>
              <a:solidFill>
                <a:schemeClr val="accent2">
                  <a:lumMod val="40000"/>
                  <a:lumOff val="60000"/>
                </a:schemeClr>
              </a:solidFill>
              <a:ln w="19050">
                <a:solidFill>
                  <a:schemeClr val="lt1"/>
                </a:solidFill>
              </a:ln>
              <a:effectLst/>
            </c:spPr>
          </c:dPt>
          <c:dPt>
            <c:idx val="3"/>
            <c:bubble3D val="0"/>
            <c:spPr>
              <a:solidFill>
                <a:schemeClr val="accent2">
                  <a:lumMod val="60000"/>
                  <a:lumOff val="40000"/>
                </a:schemeClr>
              </a:solidFill>
              <a:ln w="19050">
                <a:solidFill>
                  <a:schemeClr val="lt1"/>
                </a:solid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3.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3.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3.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13.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1.png"/><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2.png"/><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3.png"/><Relationship Id="rId1" Type="http://schemas.openxmlformats.org/officeDocument/2006/relationships/tags" Target="../tags/tag1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1.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3.xml"/><Relationship Id="rId1" Type="http://schemas.openxmlformats.org/officeDocument/2006/relationships/tags" Target="../tags/tag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5.xml"/><Relationship Id="rId1" Type="http://schemas.openxmlformats.org/officeDocument/2006/relationships/tags" Target="../tags/tag2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2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2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8.svg"/><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5672455" y="1850390"/>
            <a:ext cx="6400800" cy="2122805"/>
          </a:xfrm>
          <a:prstGeom prst="rect">
            <a:avLst/>
          </a:prstGeom>
          <a:noFill/>
        </p:spPr>
        <p:txBody>
          <a:bodyPr wrap="square" rtlCol="0">
            <a:spAutoFit/>
          </a:bodyPr>
          <a:lstStyle/>
          <a:p>
            <a:r>
              <a:rPr lang="zh-CN" altLang="en-US" sz="6600" b="1" dirty="0">
                <a:latin typeface="方正粗黑宋简体" panose="02000000000000000000" charset="-122"/>
                <a:ea typeface="方正粗黑宋简体" panose="02000000000000000000" charset="-122"/>
              </a:rPr>
              <a:t>任务一　完成汽车保险承保实务</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428865"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990" y="412877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222" y="4175292"/>
            <a:ext cx="3738880" cy="398780"/>
          </a:xfrm>
          <a:prstGeom prst="rect">
            <a:avLst/>
          </a:prstGeom>
          <a:noFill/>
        </p:spPr>
        <p:txBody>
          <a:bodyPr wrap="none" rtlCol="0">
            <a:spAutoFit/>
          </a:bodyPr>
          <a:lstStyle/>
          <a:p>
            <a:r>
              <a:rPr lang="zh-CN" altLang="en-US" sz="2000" dirty="0">
                <a:solidFill>
                  <a:schemeClr val="bg1"/>
                </a:solidFill>
                <a:latin typeface="微软雅黑" panose="020B0503020204020204" charset="-122"/>
                <a:ea typeface="微软雅黑" panose="020B0503020204020204" charset="-122"/>
              </a:rPr>
              <a:t>模块四：汽车保险的购买与理赔</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RA7IGZ95I0VWYH2E3R3)K(6"/>
          <p:cNvPicPr/>
          <p:nvPr/>
        </p:nvPicPr>
        <p:blipFill>
          <a:blip r:embed="rId1"/>
          <a:srcRect l="190" t="32027" r="204" b="4294"/>
          <a:stretch>
            <a:fillRect/>
          </a:stretch>
        </p:blipFill>
        <p:spPr>
          <a:xfrm>
            <a:off x="0" y="0"/>
            <a:ext cx="12178030" cy="3420110"/>
          </a:xfrm>
          <a:prstGeom prst="rect">
            <a:avLst/>
          </a:prstGeom>
          <a:ln w="50800">
            <a:noFill/>
          </a:ln>
        </p:spPr>
      </p:pic>
      <p:sp>
        <p:nvSpPr>
          <p:cNvPr id="87" name="椭圆 86"/>
          <p:cNvSpPr/>
          <p:nvPr/>
        </p:nvSpPr>
        <p:spPr>
          <a:xfrm>
            <a:off x="4253484" y="1467722"/>
            <a:ext cx="4137673" cy="4137673"/>
          </a:xfrm>
          <a:prstGeom prst="ellipse">
            <a:avLst/>
          </a:prstGeom>
          <a:solidFill>
            <a:srgbClr val="F994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字魂59号-创粗黑" panose="00000500000000000000" pitchFamily="2" charset="-122"/>
              <a:ea typeface="字魂59号-创粗黑" panose="00000500000000000000" pitchFamily="2" charset="-122"/>
            </a:endParaRPr>
          </a:p>
        </p:txBody>
      </p:sp>
      <p:sp>
        <p:nvSpPr>
          <p:cNvPr id="2" name="椭圆 1"/>
          <p:cNvSpPr/>
          <p:nvPr/>
        </p:nvSpPr>
        <p:spPr>
          <a:xfrm>
            <a:off x="3923291" y="1137527"/>
            <a:ext cx="4798060" cy="4798060"/>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字魂59号-创粗黑" panose="00000500000000000000" pitchFamily="2" charset="-122"/>
              <a:ea typeface="字魂59号-创粗黑" panose="00000500000000000000" pitchFamily="2" charset="-122"/>
            </a:endParaRPr>
          </a:p>
        </p:txBody>
      </p:sp>
      <p:sp>
        <p:nvSpPr>
          <p:cNvPr id="96" name="矩形 95"/>
          <p:cNvSpPr/>
          <p:nvPr/>
        </p:nvSpPr>
        <p:spPr>
          <a:xfrm>
            <a:off x="4549140" y="2383155"/>
            <a:ext cx="3545840" cy="2306955"/>
          </a:xfrm>
          <a:prstGeom prst="rect">
            <a:avLst/>
          </a:prstGeom>
        </p:spPr>
        <p:txBody>
          <a:bodyPr wrap="square">
            <a:spAutoFit/>
          </a:bodyPr>
          <a:lstStyle/>
          <a:p>
            <a:pPr>
              <a:lnSpc>
                <a:spcPct val="150000"/>
              </a:lnSpc>
            </a:pPr>
            <a:r>
              <a:rPr lang="zh-CN" altLang="en-US" sz="3200" dirty="0">
                <a:solidFill>
                  <a:schemeClr val="bg1"/>
                </a:solidFill>
                <a:latin typeface="字魂59号-创粗黑" panose="00000500000000000000" pitchFamily="2" charset="-122"/>
                <a:ea typeface="字魂59号-创粗黑" panose="00000500000000000000" pitchFamily="2" charset="-122"/>
              </a:rPr>
              <a:t>对保险人而言，保险公司设置车辆保险的目的有两个：</a:t>
            </a:r>
            <a:endParaRPr lang="zh-CN" altLang="en-US" sz="3200" dirty="0">
              <a:solidFill>
                <a:schemeClr val="bg1"/>
              </a:solidFill>
              <a:latin typeface="字魂59号-创粗黑" panose="00000500000000000000" pitchFamily="2" charset="-122"/>
              <a:ea typeface="字魂59号-创粗黑" panose="00000500000000000000" pitchFamily="2" charset="-122"/>
            </a:endParaRPr>
          </a:p>
        </p:txBody>
      </p:sp>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solidFill>
                  <a:schemeClr val="bg1"/>
                </a:solidFill>
                <a:latin typeface="微软雅黑" panose="020B0503020204020204" charset="-122"/>
                <a:ea typeface="微软雅黑" panose="020B0503020204020204" charset="-122"/>
              </a:rPr>
              <a:t>学习准备</a:t>
            </a:r>
            <a:endParaRPr lang="zh-CN" altLang="en-US" sz="3200" b="1" dirty="0">
              <a:solidFill>
                <a:schemeClr val="bg1"/>
              </a:solidFill>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5" name="文本框 4"/>
          <p:cNvSpPr txBox="1"/>
          <p:nvPr/>
        </p:nvSpPr>
        <p:spPr>
          <a:xfrm>
            <a:off x="730885" y="4248150"/>
            <a:ext cx="3192145" cy="829945"/>
          </a:xfrm>
          <a:prstGeom prst="rect">
            <a:avLst/>
          </a:prstGeom>
          <a:solidFill>
            <a:srgbClr val="C00000">
              <a:alpha val="0"/>
            </a:srgbClr>
          </a:solidFill>
          <a:ln w="38100">
            <a:solidFill>
              <a:srgbClr val="C00000"/>
            </a:solidFill>
          </a:ln>
        </p:spPr>
        <p:txBody>
          <a:bodyPr wrap="square" rtlCol="0" anchor="t">
            <a:spAutoFit/>
          </a:bodyPr>
          <a:p>
            <a:pPr algn="l"/>
            <a:r>
              <a:rPr sz="1600" dirty="0">
                <a:solidFill>
                  <a:schemeClr val="tx1"/>
                </a:solidFill>
                <a:latin typeface="微软雅黑" panose="020B0503020204020204" charset="-122"/>
                <a:ea typeface="微软雅黑" panose="020B0503020204020204" charset="-122"/>
              </a:rPr>
              <a:t>一是使各种车辆在遭受保</a:t>
            </a:r>
            <a:endParaRPr sz="1600" dirty="0">
              <a:solidFill>
                <a:schemeClr val="tx1"/>
              </a:solidFill>
              <a:latin typeface="微软雅黑" panose="020B0503020204020204" charset="-122"/>
              <a:ea typeface="微软雅黑" panose="020B0503020204020204" charset="-122"/>
            </a:endParaRPr>
          </a:p>
          <a:p>
            <a:pPr algn="l"/>
            <a:r>
              <a:rPr sz="1600" dirty="0">
                <a:solidFill>
                  <a:schemeClr val="tx1"/>
                </a:solidFill>
                <a:latin typeface="微软雅黑" panose="020B0503020204020204" charset="-122"/>
                <a:ea typeface="微软雅黑" panose="020B0503020204020204" charset="-122"/>
              </a:rPr>
              <a:t>险责任范围内的灾害事故损失时能够获得一定的经济补偿；</a:t>
            </a:r>
            <a:endParaRPr sz="1600" dirty="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8390890" y="4248150"/>
            <a:ext cx="3192145" cy="1814830"/>
          </a:xfrm>
          <a:prstGeom prst="rect">
            <a:avLst/>
          </a:prstGeom>
          <a:solidFill>
            <a:srgbClr val="000000">
              <a:alpha val="0"/>
            </a:srgbClr>
          </a:solidFill>
          <a:ln w="38100">
            <a:solidFill>
              <a:srgbClr val="ED7D31"/>
            </a:solidFill>
          </a:ln>
        </p:spPr>
        <p:txBody>
          <a:bodyPr wrap="square" rtlCol="0" anchor="t">
            <a:spAutoFit/>
          </a:bodyPr>
          <a:p>
            <a:pPr algn="l"/>
            <a:r>
              <a:rPr sz="1600" dirty="0">
                <a:solidFill>
                  <a:schemeClr val="tx1"/>
                </a:solidFill>
                <a:latin typeface="微软雅黑" panose="020B0503020204020204" charset="-122"/>
                <a:ea typeface="微软雅黑" panose="020B0503020204020204" charset="-122"/>
              </a:rPr>
              <a:t>二是有效保护车祸受害者</a:t>
            </a:r>
            <a:endParaRPr sz="1600" dirty="0">
              <a:solidFill>
                <a:schemeClr val="tx1"/>
              </a:solidFill>
              <a:latin typeface="微软雅黑" panose="020B0503020204020204" charset="-122"/>
              <a:ea typeface="微软雅黑" panose="020B0503020204020204" charset="-122"/>
            </a:endParaRPr>
          </a:p>
          <a:p>
            <a:pPr algn="l"/>
            <a:r>
              <a:rPr sz="1600" dirty="0">
                <a:solidFill>
                  <a:schemeClr val="tx1"/>
                </a:solidFill>
                <a:latin typeface="微软雅黑" panose="020B0503020204020204" charset="-122"/>
                <a:ea typeface="微软雅黑" panose="020B0503020204020204" charset="-122"/>
              </a:rPr>
              <a:t>的利益。也就是说，车辆保险不仅仅能够保障车辆本身，而且为车主或其允许的人，</a:t>
            </a:r>
            <a:endParaRPr sz="1600" dirty="0">
              <a:solidFill>
                <a:schemeClr val="tx1"/>
              </a:solidFill>
              <a:latin typeface="微软雅黑" panose="020B0503020204020204" charset="-122"/>
              <a:ea typeface="微软雅黑" panose="020B0503020204020204" charset="-122"/>
            </a:endParaRPr>
          </a:p>
          <a:p>
            <a:pPr algn="l"/>
            <a:r>
              <a:rPr sz="1600" dirty="0">
                <a:solidFill>
                  <a:schemeClr val="tx1"/>
                </a:solidFill>
                <a:latin typeface="微软雅黑" panose="020B0503020204020204" charset="-122"/>
                <a:ea typeface="微软雅黑" panose="020B0503020204020204" charset="-122"/>
              </a:rPr>
              <a:t>在使用车辆过程中，给他人造成的损害依法承担的民事赔偿责任提供保险保障。</a:t>
            </a:r>
            <a:endParaRPr sz="1600" dirty="0">
              <a:solidFill>
                <a:schemeClr val="tx1"/>
              </a:solidFill>
              <a:latin typeface="微软雅黑" panose="020B0503020204020204" charset="-122"/>
              <a:ea typeface="微软雅黑" panose="020B0503020204020204" charset="-122"/>
            </a:endParaRPr>
          </a:p>
        </p:txBody>
      </p:sp>
    </p:spTree>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32" presetClass="emph" presetSubtype="0" fill="hold" grpId="1" nodeType="afterEffect">
                                  <p:stCondLst>
                                    <p:cond delay="0"/>
                                  </p:stCondLst>
                                  <p:childTnLst>
                                    <p:animRot by="120000">
                                      <p:cBhvr>
                                        <p:cTn id="12" dur="100" fill="hold">
                                          <p:stCondLst>
                                            <p:cond delay="0"/>
                                          </p:stCondLst>
                                        </p:cTn>
                                        <p:tgtEl>
                                          <p:spTgt spid="2"/>
                                        </p:tgtEl>
                                        <p:attrNameLst>
                                          <p:attrName>r</p:attrName>
                                        </p:attrNameLst>
                                      </p:cBhvr>
                                    </p:animRot>
                                    <p:animRot by="-240000">
                                      <p:cBhvr>
                                        <p:cTn id="13" dur="200" fill="hold">
                                          <p:stCondLst>
                                            <p:cond delay="200"/>
                                          </p:stCondLst>
                                        </p:cTn>
                                        <p:tgtEl>
                                          <p:spTgt spid="2"/>
                                        </p:tgtEl>
                                        <p:attrNameLst>
                                          <p:attrName>r</p:attrName>
                                        </p:attrNameLst>
                                      </p:cBhvr>
                                    </p:animRot>
                                    <p:animRot by="240000">
                                      <p:cBhvr>
                                        <p:cTn id="14" dur="200" fill="hold">
                                          <p:stCondLst>
                                            <p:cond delay="400"/>
                                          </p:stCondLst>
                                        </p:cTn>
                                        <p:tgtEl>
                                          <p:spTgt spid="2"/>
                                        </p:tgtEl>
                                        <p:attrNameLst>
                                          <p:attrName>r</p:attrName>
                                        </p:attrNameLst>
                                      </p:cBhvr>
                                    </p:animRot>
                                    <p:animRot by="-240000">
                                      <p:cBhvr>
                                        <p:cTn id="15" dur="200" fill="hold">
                                          <p:stCondLst>
                                            <p:cond delay="600"/>
                                          </p:stCondLst>
                                        </p:cTn>
                                        <p:tgtEl>
                                          <p:spTgt spid="2"/>
                                        </p:tgtEl>
                                        <p:attrNameLst>
                                          <p:attrName>r</p:attrName>
                                        </p:attrNameLst>
                                      </p:cBhvr>
                                    </p:animRot>
                                    <p:animRot by="120000">
                                      <p:cBhvr>
                                        <p:cTn id="16" dur="200" fill="hold">
                                          <p:stCondLst>
                                            <p:cond delay="800"/>
                                          </p:stCondLst>
                                        </p:cTn>
                                        <p:tgtEl>
                                          <p:spTgt spid="2"/>
                                        </p:tgtEl>
                                        <p:attrNameLst>
                                          <p:attrName>r</p:attrName>
                                        </p:attrNameLst>
                                      </p:cBhvr>
                                    </p:animRot>
                                  </p:childTnLst>
                                </p:cTn>
                              </p:par>
                            </p:childTnLst>
                          </p:cTn>
                        </p:par>
                        <p:par>
                          <p:cTn id="17" fill="hold">
                            <p:stCondLst>
                              <p:cond delay="1500"/>
                            </p:stCondLst>
                            <p:childTnLst>
                              <p:par>
                                <p:cTn id="18" presetID="41" presetClass="entr" presetSubtype="0" fill="hold" grpId="1" nodeType="afterEffect">
                                  <p:stCondLst>
                                    <p:cond delay="0"/>
                                  </p:stCondLst>
                                  <p:iterate type="lt">
                                    <p:tmPct val="10000"/>
                                  </p:iterate>
                                  <p:childTnLst>
                                    <p:set>
                                      <p:cBhvr>
                                        <p:cTn id="19" dur="1" fill="hold">
                                          <p:stCondLst>
                                            <p:cond delay="0"/>
                                          </p:stCondLst>
                                        </p:cTn>
                                        <p:tgtEl>
                                          <p:spTgt spid="96"/>
                                        </p:tgtEl>
                                        <p:attrNameLst>
                                          <p:attrName>style.visibility</p:attrName>
                                        </p:attrNameLst>
                                      </p:cBhvr>
                                      <p:to>
                                        <p:strVal val="visible"/>
                                      </p:to>
                                    </p:set>
                                    <p:anim calcmode="lin" valueType="num">
                                      <p:cBhvr>
                                        <p:cTn id="20" dur="500" fill="hold"/>
                                        <p:tgtEl>
                                          <p:spTgt spid="96"/>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96"/>
                                        </p:tgtEl>
                                        <p:attrNameLst>
                                          <p:attrName>ppt_y</p:attrName>
                                        </p:attrNameLst>
                                      </p:cBhvr>
                                      <p:tavLst>
                                        <p:tav tm="0">
                                          <p:val>
                                            <p:strVal val="#ppt_y"/>
                                          </p:val>
                                        </p:tav>
                                        <p:tav tm="100000">
                                          <p:val>
                                            <p:strVal val="#ppt_y"/>
                                          </p:val>
                                        </p:tav>
                                      </p:tavLst>
                                    </p:anim>
                                    <p:anim calcmode="lin" valueType="num">
                                      <p:cBhvr>
                                        <p:cTn id="22" dur="500" fill="hold"/>
                                        <p:tgtEl>
                                          <p:spTgt spid="96"/>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96"/>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96"/>
                                        </p:tgtEl>
                                      </p:cBhvr>
                                    </p:animEffect>
                                  </p:childTnLst>
                                </p:cTn>
                              </p:par>
                            </p:childTnLst>
                          </p:cTn>
                        </p:par>
                        <p:par>
                          <p:cTn id="25" fill="hold">
                            <p:stCondLst>
                              <p:cond delay="3150"/>
                            </p:stCondLst>
                            <p:childTnLst>
                              <p:par>
                                <p:cTn id="26" presetID="22" presetClass="entr" presetSubtype="1" fill="hold" grpId="0" nodeType="afterEffect">
                                  <p:stCondLst>
                                    <p:cond delay="0"/>
                                  </p:stCondLst>
                                  <p:iterate type="lt">
                                    <p:tmPct val="0"/>
                                  </p:iterate>
                                  <p:childTnLst>
                                    <p:set>
                                      <p:cBhvr>
                                        <p:cTn id="27" dur="1" fill="hold">
                                          <p:stCondLst>
                                            <p:cond delay="0"/>
                                          </p:stCondLst>
                                        </p:cTn>
                                        <p:tgtEl>
                                          <p:spTgt spid="96"/>
                                        </p:tgtEl>
                                        <p:attrNameLst>
                                          <p:attrName>style.visibility</p:attrName>
                                        </p:attrNameLst>
                                      </p:cBhvr>
                                      <p:to>
                                        <p:strVal val="visible"/>
                                      </p:to>
                                    </p:set>
                                    <p:animEffect transition="in" filter="wipe(up)">
                                      <p:cBhvr>
                                        <p:cTn id="28" dur="1000"/>
                                        <p:tgtEl>
                                          <p:spTgt spid="96"/>
                                        </p:tgtEl>
                                      </p:cBhvr>
                                    </p:animEffect>
                                  </p:childTnLst>
                                </p:cTn>
                              </p:par>
                            </p:childTnLst>
                          </p:cTn>
                        </p:par>
                        <p:par>
                          <p:cTn id="29" fill="hold">
                            <p:stCondLst>
                              <p:cond delay="4150"/>
                            </p:stCondLst>
                            <p:childTnLst>
                              <p:par>
                                <p:cTn id="30" presetID="20" presetClass="entr" presetSubtype="0"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edge">
                                      <p:cBhvr>
                                        <p:cTn id="32" dur="2000"/>
                                        <p:tgtEl>
                                          <p:spTgt spid="48"/>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edge">
                                      <p:cBhvr>
                                        <p:cTn id="35" dur="2000"/>
                                        <p:tgtEl>
                                          <p:spTgt spid="4"/>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checkerboard(across)">
                                      <p:cBhvr>
                                        <p:cTn id="38" dur="500"/>
                                        <p:tgtEl>
                                          <p:spTgt spid="5"/>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checkerboard(across)">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96" grpId="0"/>
      <p:bldP spid="96" grpId="1"/>
      <p:bldP spid="48" grpId="0"/>
      <p:bldP spid="48" grpId="1"/>
      <p:bldP spid="4" grpId="0" bldLvl="0" animBg="1"/>
      <p:bldP spid="4" grpId="1" animBg="1"/>
      <p:bldP spid="5" grpId="0" bldLvl="0" animBg="1"/>
      <p:bldP spid="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 name="任意多边形: 形状 10"/>
          <p:cNvSpPr/>
          <p:nvPr/>
        </p:nvSpPr>
        <p:spPr>
          <a:xfrm flipH="1">
            <a:off x="0" y="2204720"/>
            <a:ext cx="5725795" cy="3211830"/>
          </a:xfrm>
          <a:custGeom>
            <a:avLst/>
            <a:gdLst>
              <a:gd name="connsiteX0" fmla="*/ 0 w 5725823"/>
              <a:gd name="connsiteY0" fmla="*/ 1605775 h 3211552"/>
              <a:gd name="connsiteX1" fmla="*/ 0 w 5725823"/>
              <a:gd name="connsiteY1" fmla="*/ 1605776 h 3211552"/>
              <a:gd name="connsiteX2" fmla="*/ 0 w 5725823"/>
              <a:gd name="connsiteY2" fmla="*/ 1605776 h 3211552"/>
              <a:gd name="connsiteX3" fmla="*/ 1605776 w 5725823"/>
              <a:gd name="connsiteY3" fmla="*/ 0 h 3211552"/>
              <a:gd name="connsiteX4" fmla="*/ 5725823 w 5725823"/>
              <a:gd name="connsiteY4" fmla="*/ 0 h 3211552"/>
              <a:gd name="connsiteX5" fmla="*/ 5725823 w 5725823"/>
              <a:gd name="connsiteY5" fmla="*/ 3211552 h 3211552"/>
              <a:gd name="connsiteX6" fmla="*/ 1605776 w 5725823"/>
              <a:gd name="connsiteY6" fmla="*/ 3211551 h 3211552"/>
              <a:gd name="connsiteX7" fmla="*/ 8291 w 5725823"/>
              <a:gd name="connsiteY7" fmla="*/ 1769957 h 3211552"/>
              <a:gd name="connsiteX8" fmla="*/ 0 w 5725823"/>
              <a:gd name="connsiteY8" fmla="*/ 1605776 h 3211552"/>
              <a:gd name="connsiteX9" fmla="*/ 8291 w 5725823"/>
              <a:gd name="connsiteY9" fmla="*/ 1441595 h 3211552"/>
              <a:gd name="connsiteX10" fmla="*/ 1605776 w 5725823"/>
              <a:gd name="connsiteY10" fmla="*/ 0 h 32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25823" h="3211552">
                <a:moveTo>
                  <a:pt x="0" y="1605775"/>
                </a:moveTo>
                <a:lnTo>
                  <a:pt x="0" y="1605776"/>
                </a:lnTo>
                <a:lnTo>
                  <a:pt x="0" y="1605776"/>
                </a:lnTo>
                <a:close/>
                <a:moveTo>
                  <a:pt x="1605776" y="0"/>
                </a:moveTo>
                <a:lnTo>
                  <a:pt x="5725823" y="0"/>
                </a:lnTo>
                <a:lnTo>
                  <a:pt x="5725823" y="3211552"/>
                </a:lnTo>
                <a:lnTo>
                  <a:pt x="1605776" y="3211551"/>
                </a:lnTo>
                <a:cubicBezTo>
                  <a:pt x="774358" y="3211551"/>
                  <a:pt x="90523" y="2579679"/>
                  <a:pt x="8291" y="1769957"/>
                </a:cubicBezTo>
                <a:lnTo>
                  <a:pt x="0" y="1605776"/>
                </a:lnTo>
                <a:lnTo>
                  <a:pt x="8291" y="1441595"/>
                </a:lnTo>
                <a:cubicBezTo>
                  <a:pt x="90523" y="631872"/>
                  <a:pt x="774358" y="0"/>
                  <a:pt x="1605776" y="0"/>
                </a:cubicBezTo>
                <a:close/>
              </a:path>
            </a:pathLst>
          </a:custGeom>
          <a:solidFill>
            <a:schemeClr val="bg1"/>
          </a:solidFill>
          <a:ln>
            <a:noFill/>
          </a:ln>
          <a:effectLst>
            <a:outerShdw blurRad="3556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charset="-122"/>
              <a:ea typeface="微软雅黑" panose="020B0503020204020204" charset="-122"/>
            </a:endParaRPr>
          </a:p>
        </p:txBody>
      </p:sp>
      <p:sp>
        <p:nvSpPr>
          <p:cNvPr id="11" name="任意多边形: 形状 10"/>
          <p:cNvSpPr/>
          <p:nvPr/>
        </p:nvSpPr>
        <p:spPr>
          <a:xfrm>
            <a:off x="6466205" y="2204720"/>
            <a:ext cx="5725795" cy="3211830"/>
          </a:xfrm>
          <a:custGeom>
            <a:avLst/>
            <a:gdLst>
              <a:gd name="connsiteX0" fmla="*/ 0 w 5725823"/>
              <a:gd name="connsiteY0" fmla="*/ 1605775 h 3211552"/>
              <a:gd name="connsiteX1" fmla="*/ 0 w 5725823"/>
              <a:gd name="connsiteY1" fmla="*/ 1605776 h 3211552"/>
              <a:gd name="connsiteX2" fmla="*/ 0 w 5725823"/>
              <a:gd name="connsiteY2" fmla="*/ 1605776 h 3211552"/>
              <a:gd name="connsiteX3" fmla="*/ 1605776 w 5725823"/>
              <a:gd name="connsiteY3" fmla="*/ 0 h 3211552"/>
              <a:gd name="connsiteX4" fmla="*/ 5725823 w 5725823"/>
              <a:gd name="connsiteY4" fmla="*/ 0 h 3211552"/>
              <a:gd name="connsiteX5" fmla="*/ 5725823 w 5725823"/>
              <a:gd name="connsiteY5" fmla="*/ 3211552 h 3211552"/>
              <a:gd name="connsiteX6" fmla="*/ 1605776 w 5725823"/>
              <a:gd name="connsiteY6" fmla="*/ 3211551 h 3211552"/>
              <a:gd name="connsiteX7" fmla="*/ 8291 w 5725823"/>
              <a:gd name="connsiteY7" fmla="*/ 1769957 h 3211552"/>
              <a:gd name="connsiteX8" fmla="*/ 0 w 5725823"/>
              <a:gd name="connsiteY8" fmla="*/ 1605776 h 3211552"/>
              <a:gd name="connsiteX9" fmla="*/ 8291 w 5725823"/>
              <a:gd name="connsiteY9" fmla="*/ 1441595 h 3211552"/>
              <a:gd name="connsiteX10" fmla="*/ 1605776 w 5725823"/>
              <a:gd name="connsiteY10" fmla="*/ 0 h 32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25823" h="3211552">
                <a:moveTo>
                  <a:pt x="0" y="1605775"/>
                </a:moveTo>
                <a:lnTo>
                  <a:pt x="0" y="1605776"/>
                </a:lnTo>
                <a:lnTo>
                  <a:pt x="0" y="1605776"/>
                </a:lnTo>
                <a:close/>
                <a:moveTo>
                  <a:pt x="1605776" y="0"/>
                </a:moveTo>
                <a:lnTo>
                  <a:pt x="5725823" y="0"/>
                </a:lnTo>
                <a:lnTo>
                  <a:pt x="5725823" y="3211552"/>
                </a:lnTo>
                <a:lnTo>
                  <a:pt x="1605776" y="3211551"/>
                </a:lnTo>
                <a:cubicBezTo>
                  <a:pt x="774358" y="3211551"/>
                  <a:pt x="90523" y="2579679"/>
                  <a:pt x="8291" y="1769957"/>
                </a:cubicBezTo>
                <a:lnTo>
                  <a:pt x="0" y="1605776"/>
                </a:lnTo>
                <a:lnTo>
                  <a:pt x="8291" y="1441595"/>
                </a:lnTo>
                <a:cubicBezTo>
                  <a:pt x="90523" y="631872"/>
                  <a:pt x="774358" y="0"/>
                  <a:pt x="1605776" y="0"/>
                </a:cubicBezTo>
                <a:close/>
              </a:path>
            </a:pathLst>
          </a:custGeom>
          <a:solidFill>
            <a:schemeClr val="bg1"/>
          </a:solidFill>
          <a:ln>
            <a:noFill/>
          </a:ln>
          <a:effectLst>
            <a:outerShdw blurRad="3556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charset="-122"/>
              <a:ea typeface="微软雅黑" panose="020B0503020204020204" charset="-122"/>
            </a:endParaRPr>
          </a:p>
        </p:txBody>
      </p:sp>
      <p:graphicFrame>
        <p:nvGraphicFramePr>
          <p:cNvPr id="2" name="图表 1"/>
          <p:cNvGraphicFramePr/>
          <p:nvPr/>
        </p:nvGraphicFramePr>
        <p:xfrm>
          <a:off x="4251325" y="2489200"/>
          <a:ext cx="3690620" cy="2788285"/>
        </p:xfrm>
        <a:graphic>
          <a:graphicData uri="http://schemas.openxmlformats.org/drawingml/2006/chart">
            <c:chart xmlns:c="http://schemas.openxmlformats.org/drawingml/2006/chart" xmlns:r="http://schemas.openxmlformats.org/officeDocument/2006/relationships" r:id="rId1"/>
          </a:graphicData>
        </a:graphic>
      </p:graphicFrame>
      <p:sp>
        <p:nvSpPr>
          <p:cNvPr id="17" name="文本框 16"/>
          <p:cNvSpPr txBox="1"/>
          <p:nvPr/>
        </p:nvSpPr>
        <p:spPr>
          <a:xfrm>
            <a:off x="635000" y="2972435"/>
            <a:ext cx="4192905" cy="368300"/>
          </a:xfrm>
          <a:prstGeom prst="rect">
            <a:avLst/>
          </a:prstGeom>
          <a:noFill/>
        </p:spPr>
        <p:txBody>
          <a:bodyPr wrap="none" rtlCol="0">
            <a:spAutoFit/>
          </a:bodyPr>
          <a:lstStyle/>
          <a:p>
            <a:pPr algn="l"/>
            <a:r>
              <a:rPr lang="zh-CN" altLang="en-US" b="1" spc="300" dirty="0">
                <a:solidFill>
                  <a:schemeClr val="tx1"/>
                </a:solidFill>
                <a:latin typeface="微软雅黑" panose="020B0503020204020204" charset="-122"/>
                <a:ea typeface="微软雅黑" panose="020B0503020204020204" charset="-122"/>
              </a:rPr>
              <a:t>一、机动车交通事故责任强制保险</a:t>
            </a:r>
            <a:endParaRPr lang="zh-CN" altLang="en-US" b="1" spc="300" dirty="0">
              <a:solidFill>
                <a:schemeClr val="tx1"/>
              </a:solidFill>
              <a:latin typeface="微软雅黑" panose="020B0503020204020204" charset="-122"/>
              <a:ea typeface="微软雅黑" panose="020B0503020204020204" charset="-122"/>
            </a:endParaRPr>
          </a:p>
        </p:txBody>
      </p:sp>
      <p:sp>
        <p:nvSpPr>
          <p:cNvPr id="32" name="文本框 31"/>
          <p:cNvSpPr txBox="1"/>
          <p:nvPr/>
        </p:nvSpPr>
        <p:spPr>
          <a:xfrm>
            <a:off x="635635" y="3427095"/>
            <a:ext cx="3892550" cy="521970"/>
          </a:xfrm>
          <a:prstGeom prst="rect">
            <a:avLst/>
          </a:prstGeom>
          <a:solidFill>
            <a:srgbClr val="000000">
              <a:alpha val="0"/>
            </a:srgbClr>
          </a:solidFill>
        </p:spPr>
        <p:txBody>
          <a:bodyPr wrap="square" rtlCol="0" anchor="t">
            <a:spAutoFit/>
          </a:bodyPr>
          <a:lstStyle/>
          <a:p>
            <a:pPr algn="l"/>
            <a:r>
              <a:rPr sz="1400" dirty="0">
                <a:solidFill>
                  <a:schemeClr val="tx1"/>
                </a:solidFill>
                <a:latin typeface="微软雅黑" panose="020B0503020204020204" charset="-122"/>
                <a:ea typeface="微软雅黑" panose="020B0503020204020204" charset="-122"/>
              </a:rPr>
              <a:t>机动车交通事故责任强制保险，也称为交强险。这是国家规定车主应当强制性购买的险种</a:t>
            </a:r>
            <a:r>
              <a:rPr lang="zh-CN" sz="1400" dirty="0">
                <a:solidFill>
                  <a:schemeClr val="tx1"/>
                </a:solidFill>
                <a:latin typeface="微软雅黑" panose="020B0503020204020204" charset="-122"/>
                <a:ea typeface="微软雅黑" panose="020B0503020204020204" charset="-122"/>
              </a:rPr>
              <a:t>。</a:t>
            </a:r>
            <a:endParaRPr lang="zh-CN" sz="1400" dirty="0">
              <a:solidFill>
                <a:schemeClr val="tx1"/>
              </a:solidFill>
              <a:latin typeface="微软雅黑" panose="020B0503020204020204" charset="-122"/>
              <a:ea typeface="微软雅黑" panose="020B0503020204020204" charset="-122"/>
            </a:endParaRPr>
          </a:p>
        </p:txBody>
      </p:sp>
      <p:sp>
        <p:nvSpPr>
          <p:cNvPr id="6" name="椭圆 5"/>
          <p:cNvSpPr/>
          <p:nvPr/>
        </p:nvSpPr>
        <p:spPr>
          <a:xfrm>
            <a:off x="486410" y="3068955"/>
            <a:ext cx="208915" cy="2089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文本框 4"/>
          <p:cNvSpPr txBox="1"/>
          <p:nvPr/>
        </p:nvSpPr>
        <p:spPr>
          <a:xfrm>
            <a:off x="635635" y="4034790"/>
            <a:ext cx="3892550" cy="737235"/>
          </a:xfrm>
          <a:prstGeom prst="rect">
            <a:avLst/>
          </a:prstGeom>
          <a:solidFill>
            <a:srgbClr val="000000">
              <a:alpha val="0"/>
            </a:srgbClr>
          </a:solidFill>
        </p:spPr>
        <p:txBody>
          <a:bodyPr wrap="square" rtlCol="0" anchor="t">
            <a:spAutoFit/>
          </a:bodyPr>
          <a:lstStyle/>
          <a:p>
            <a:pPr algn="l"/>
            <a:r>
              <a:rPr sz="1400" dirty="0">
                <a:solidFill>
                  <a:schemeClr val="tx1"/>
                </a:solidFill>
                <a:latin typeface="微软雅黑" panose="020B0503020204020204" charset="-122"/>
                <a:ea typeface="微软雅黑" panose="020B0503020204020204" charset="-122"/>
              </a:rPr>
              <a:t>机动车需要、购买交强险方可正常通行，如未能依法买交强险，交通管理部门将有权扣留机动车，并处以应缴纳的保险费的两倍罚款。</a:t>
            </a:r>
            <a:endParaRPr sz="1400" dirty="0">
              <a:solidFill>
                <a:schemeClr val="tx1"/>
              </a:solidFill>
              <a:latin typeface="微软雅黑" panose="020B0503020204020204" charset="-122"/>
              <a:ea typeface="微软雅黑" panose="020B0503020204020204" charset="-122"/>
            </a:endParaRPr>
          </a:p>
        </p:txBody>
      </p:sp>
      <p:sp>
        <p:nvSpPr>
          <p:cNvPr id="9" name="文本框 8"/>
          <p:cNvSpPr txBox="1"/>
          <p:nvPr/>
        </p:nvSpPr>
        <p:spPr>
          <a:xfrm>
            <a:off x="7539355" y="2437765"/>
            <a:ext cx="4471670" cy="2891790"/>
          </a:xfrm>
          <a:prstGeom prst="rect">
            <a:avLst/>
          </a:prstGeom>
          <a:solidFill>
            <a:srgbClr val="000000">
              <a:alpha val="0"/>
            </a:srgbClr>
          </a:solidFill>
        </p:spPr>
        <p:txBody>
          <a:bodyPr wrap="square" rtlCol="0" anchor="t">
            <a:spAutoFit/>
          </a:bodyPr>
          <a:lstStyle/>
          <a:p>
            <a:pPr algn="l"/>
            <a:r>
              <a:rPr sz="1400" dirty="0">
                <a:solidFill>
                  <a:schemeClr val="tx1"/>
                </a:solidFill>
                <a:latin typeface="微软雅黑" panose="020B0503020204020204" charset="-122"/>
                <a:ea typeface="微软雅黑" panose="020B0503020204020204" charset="-122"/>
                <a:cs typeface="微软雅黑" panose="020B0503020204020204" charset="-122"/>
              </a:rPr>
              <a:t>交强险的主要内容如下：</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cs typeface="微软雅黑" panose="020B0503020204020204" charset="-122"/>
              </a:rPr>
              <a:t>（1）该强制性保险只承保机动车上的人员、被保险人之外的第三人所遭受的损害。</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cs typeface="微软雅黑" panose="020B0503020204020204" charset="-122"/>
              </a:rPr>
              <a:t>（2）机动车交通事故责任强制保险涉及全国 2 亿多辆机动车，保障全国十几亿道</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cs typeface="微软雅黑" panose="020B0503020204020204" charset="-122"/>
              </a:rPr>
              <a:t>路和非道路通行者的生命财产安全。机动车交通事故责任强制保险保障的对象是被保</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cs typeface="微软雅黑" panose="020B0503020204020204" charset="-122"/>
              </a:rPr>
              <a:t>险机动车致害的交通事故受害人，但不包括被保险机动车本车人员、被保险人。</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cs typeface="微软雅黑" panose="020B0503020204020204" charset="-122"/>
              </a:rPr>
              <a:t>（3）第三人所遭受的损害包括人身伤害和财产损失，不包括精神损害。</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cs typeface="微软雅黑" panose="020B0503020204020204" charset="-122"/>
              </a:rPr>
              <a:t>（4）该保险有一定的责任限额，保险人只在该限额内承担支付保险金的责任。</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grpSp>
        <p:nvGrpSpPr>
          <p:cNvPr id="12" name="组合 11"/>
          <p:cNvGrpSpPr/>
          <p:nvPr/>
        </p:nvGrpSpPr>
        <p:grpSpPr>
          <a:xfrm rot="0">
            <a:off x="4803775" y="1441450"/>
            <a:ext cx="2585720" cy="491490"/>
            <a:chOff x="6111" y="1901"/>
            <a:chExt cx="4072" cy="774"/>
          </a:xfrm>
        </p:grpSpPr>
        <p:sp>
          <p:nvSpPr>
            <p:cNvPr id="44" name="矩形: 圆角 43"/>
            <p:cNvSpPr/>
            <p:nvPr/>
          </p:nvSpPr>
          <p:spPr>
            <a:xfrm>
              <a:off x="6111" y="1901"/>
              <a:ext cx="407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45" name="文本框 44"/>
            <p:cNvSpPr txBox="1"/>
            <p:nvPr/>
          </p:nvSpPr>
          <p:spPr>
            <a:xfrm>
              <a:off x="6603" y="1974"/>
              <a:ext cx="3088" cy="628"/>
            </a:xfrm>
            <a:prstGeom prst="rect">
              <a:avLst/>
            </a:prstGeom>
            <a:noFill/>
          </p:spPr>
          <p:txBody>
            <a:bodyPr wrap="none" rtlCol="0">
              <a:spAutoFit/>
            </a:bodyPr>
            <a:p>
              <a:pPr algn="l"/>
              <a:r>
                <a:rPr lang="zh-CN" altLang="en-US" sz="2000" b="1" dirty="0">
                  <a:solidFill>
                    <a:schemeClr val="bg1"/>
                  </a:solidFill>
                  <a:latin typeface="微软雅黑" panose="020B0503020204020204" charset="-122"/>
                  <a:ea typeface="微软雅黑" panose="020B0503020204020204" charset="-122"/>
                </a:rPr>
                <a:t>汽车保险的种类</a:t>
              </a:r>
              <a:endParaRPr lang="zh-CN" altLang="en-US" sz="2000" b="1" dirty="0">
                <a:solidFill>
                  <a:schemeClr val="bg1"/>
                </a:solidFill>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par>
                                <p:cTn id="18" presetID="5" presetClass="entr" presetSubtype="1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checkerboard(across)">
                                      <p:cBhvr>
                                        <p:cTn id="20" dur="500"/>
                                        <p:tgtEl>
                                          <p:spTgt spid="2"/>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checkerboard(across)">
                                      <p:cBhvr>
                                        <p:cTn id="23" dur="500"/>
                                        <p:tgtEl>
                                          <p:spTgt spid="17"/>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checkerboard(across)">
                                      <p:cBhvr>
                                        <p:cTn id="26" dur="500"/>
                                        <p:tgtEl>
                                          <p:spTgt spid="32"/>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checkerboard(across)">
                                      <p:cBhvr>
                                        <p:cTn id="29" dur="500"/>
                                        <p:tgtEl>
                                          <p:spTgt spid="6"/>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checkerboard(across)">
                                      <p:cBhvr>
                                        <p:cTn id="32" dur="500"/>
                                        <p:tgtEl>
                                          <p:spTgt spid="5"/>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checkerboard(across)">
                                      <p:cBhvr>
                                        <p:cTn id="35" dur="500"/>
                                        <p:tgtEl>
                                          <p:spTgt spid="9"/>
                                        </p:tgtEl>
                                      </p:cBhvr>
                                    </p:animEffect>
                                  </p:childTnLst>
                                </p:cTn>
                              </p:par>
                              <p:par>
                                <p:cTn id="36" presetID="5" presetClass="entr" presetSubtype="1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checkerboard(across)">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 grpId="0" bldLvl="0" animBg="1"/>
      <p:bldP spid="11" grpId="0" bldLvl="0" animBg="1"/>
      <p:bldP spid="17" grpId="0"/>
      <p:bldP spid="32" grpId="0" bldLvl="0" animBg="1"/>
      <p:bldP spid="6" grpId="0" bldLvl="0" animBg="1"/>
      <p:bldP spid="5" grpId="0" bldLvl="0" animBg="1"/>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 name="任意多边形: 形状 10"/>
          <p:cNvSpPr/>
          <p:nvPr/>
        </p:nvSpPr>
        <p:spPr>
          <a:xfrm flipH="1">
            <a:off x="0" y="2204720"/>
            <a:ext cx="5725795" cy="3211830"/>
          </a:xfrm>
          <a:custGeom>
            <a:avLst/>
            <a:gdLst>
              <a:gd name="connsiteX0" fmla="*/ 0 w 5725823"/>
              <a:gd name="connsiteY0" fmla="*/ 1605775 h 3211552"/>
              <a:gd name="connsiteX1" fmla="*/ 0 w 5725823"/>
              <a:gd name="connsiteY1" fmla="*/ 1605776 h 3211552"/>
              <a:gd name="connsiteX2" fmla="*/ 0 w 5725823"/>
              <a:gd name="connsiteY2" fmla="*/ 1605776 h 3211552"/>
              <a:gd name="connsiteX3" fmla="*/ 1605776 w 5725823"/>
              <a:gd name="connsiteY3" fmla="*/ 0 h 3211552"/>
              <a:gd name="connsiteX4" fmla="*/ 5725823 w 5725823"/>
              <a:gd name="connsiteY4" fmla="*/ 0 h 3211552"/>
              <a:gd name="connsiteX5" fmla="*/ 5725823 w 5725823"/>
              <a:gd name="connsiteY5" fmla="*/ 3211552 h 3211552"/>
              <a:gd name="connsiteX6" fmla="*/ 1605776 w 5725823"/>
              <a:gd name="connsiteY6" fmla="*/ 3211551 h 3211552"/>
              <a:gd name="connsiteX7" fmla="*/ 8291 w 5725823"/>
              <a:gd name="connsiteY7" fmla="*/ 1769957 h 3211552"/>
              <a:gd name="connsiteX8" fmla="*/ 0 w 5725823"/>
              <a:gd name="connsiteY8" fmla="*/ 1605776 h 3211552"/>
              <a:gd name="connsiteX9" fmla="*/ 8291 w 5725823"/>
              <a:gd name="connsiteY9" fmla="*/ 1441595 h 3211552"/>
              <a:gd name="connsiteX10" fmla="*/ 1605776 w 5725823"/>
              <a:gd name="connsiteY10" fmla="*/ 0 h 32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25823" h="3211552">
                <a:moveTo>
                  <a:pt x="0" y="1605775"/>
                </a:moveTo>
                <a:lnTo>
                  <a:pt x="0" y="1605776"/>
                </a:lnTo>
                <a:lnTo>
                  <a:pt x="0" y="1605776"/>
                </a:lnTo>
                <a:close/>
                <a:moveTo>
                  <a:pt x="1605776" y="0"/>
                </a:moveTo>
                <a:lnTo>
                  <a:pt x="5725823" y="0"/>
                </a:lnTo>
                <a:lnTo>
                  <a:pt x="5725823" y="3211552"/>
                </a:lnTo>
                <a:lnTo>
                  <a:pt x="1605776" y="3211551"/>
                </a:lnTo>
                <a:cubicBezTo>
                  <a:pt x="774358" y="3211551"/>
                  <a:pt x="90523" y="2579679"/>
                  <a:pt x="8291" y="1769957"/>
                </a:cubicBezTo>
                <a:lnTo>
                  <a:pt x="0" y="1605776"/>
                </a:lnTo>
                <a:lnTo>
                  <a:pt x="8291" y="1441595"/>
                </a:lnTo>
                <a:cubicBezTo>
                  <a:pt x="90523" y="631872"/>
                  <a:pt x="774358" y="0"/>
                  <a:pt x="1605776" y="0"/>
                </a:cubicBezTo>
                <a:close/>
              </a:path>
            </a:pathLst>
          </a:custGeom>
          <a:solidFill>
            <a:schemeClr val="bg1"/>
          </a:solidFill>
          <a:ln>
            <a:noFill/>
          </a:ln>
          <a:effectLst>
            <a:outerShdw blurRad="3556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charset="-122"/>
              <a:ea typeface="微软雅黑" panose="020B0503020204020204" charset="-122"/>
            </a:endParaRPr>
          </a:p>
        </p:txBody>
      </p:sp>
      <p:sp>
        <p:nvSpPr>
          <p:cNvPr id="11" name="任意多边形: 形状 10"/>
          <p:cNvSpPr/>
          <p:nvPr/>
        </p:nvSpPr>
        <p:spPr>
          <a:xfrm>
            <a:off x="6466205" y="2204720"/>
            <a:ext cx="5725795" cy="3211830"/>
          </a:xfrm>
          <a:custGeom>
            <a:avLst/>
            <a:gdLst>
              <a:gd name="connsiteX0" fmla="*/ 0 w 5725823"/>
              <a:gd name="connsiteY0" fmla="*/ 1605775 h 3211552"/>
              <a:gd name="connsiteX1" fmla="*/ 0 w 5725823"/>
              <a:gd name="connsiteY1" fmla="*/ 1605776 h 3211552"/>
              <a:gd name="connsiteX2" fmla="*/ 0 w 5725823"/>
              <a:gd name="connsiteY2" fmla="*/ 1605776 h 3211552"/>
              <a:gd name="connsiteX3" fmla="*/ 1605776 w 5725823"/>
              <a:gd name="connsiteY3" fmla="*/ 0 h 3211552"/>
              <a:gd name="connsiteX4" fmla="*/ 5725823 w 5725823"/>
              <a:gd name="connsiteY4" fmla="*/ 0 h 3211552"/>
              <a:gd name="connsiteX5" fmla="*/ 5725823 w 5725823"/>
              <a:gd name="connsiteY5" fmla="*/ 3211552 h 3211552"/>
              <a:gd name="connsiteX6" fmla="*/ 1605776 w 5725823"/>
              <a:gd name="connsiteY6" fmla="*/ 3211551 h 3211552"/>
              <a:gd name="connsiteX7" fmla="*/ 8291 w 5725823"/>
              <a:gd name="connsiteY7" fmla="*/ 1769957 h 3211552"/>
              <a:gd name="connsiteX8" fmla="*/ 0 w 5725823"/>
              <a:gd name="connsiteY8" fmla="*/ 1605776 h 3211552"/>
              <a:gd name="connsiteX9" fmla="*/ 8291 w 5725823"/>
              <a:gd name="connsiteY9" fmla="*/ 1441595 h 3211552"/>
              <a:gd name="connsiteX10" fmla="*/ 1605776 w 5725823"/>
              <a:gd name="connsiteY10" fmla="*/ 0 h 3211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25823" h="3211552">
                <a:moveTo>
                  <a:pt x="0" y="1605775"/>
                </a:moveTo>
                <a:lnTo>
                  <a:pt x="0" y="1605776"/>
                </a:lnTo>
                <a:lnTo>
                  <a:pt x="0" y="1605776"/>
                </a:lnTo>
                <a:close/>
                <a:moveTo>
                  <a:pt x="1605776" y="0"/>
                </a:moveTo>
                <a:lnTo>
                  <a:pt x="5725823" y="0"/>
                </a:lnTo>
                <a:lnTo>
                  <a:pt x="5725823" y="3211552"/>
                </a:lnTo>
                <a:lnTo>
                  <a:pt x="1605776" y="3211551"/>
                </a:lnTo>
                <a:cubicBezTo>
                  <a:pt x="774358" y="3211551"/>
                  <a:pt x="90523" y="2579679"/>
                  <a:pt x="8291" y="1769957"/>
                </a:cubicBezTo>
                <a:lnTo>
                  <a:pt x="0" y="1605776"/>
                </a:lnTo>
                <a:lnTo>
                  <a:pt x="8291" y="1441595"/>
                </a:lnTo>
                <a:cubicBezTo>
                  <a:pt x="90523" y="631872"/>
                  <a:pt x="774358" y="0"/>
                  <a:pt x="1605776" y="0"/>
                </a:cubicBezTo>
                <a:close/>
              </a:path>
            </a:pathLst>
          </a:custGeom>
          <a:solidFill>
            <a:schemeClr val="bg1"/>
          </a:solidFill>
          <a:ln>
            <a:noFill/>
          </a:ln>
          <a:effectLst>
            <a:outerShdw blurRad="3556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charset="-122"/>
              <a:ea typeface="微软雅黑" panose="020B0503020204020204" charset="-122"/>
            </a:endParaRPr>
          </a:p>
        </p:txBody>
      </p:sp>
      <p:graphicFrame>
        <p:nvGraphicFramePr>
          <p:cNvPr id="2" name="图表 1"/>
          <p:cNvGraphicFramePr/>
          <p:nvPr/>
        </p:nvGraphicFramePr>
        <p:xfrm>
          <a:off x="4251325" y="2489200"/>
          <a:ext cx="3690620" cy="2788285"/>
        </p:xfrm>
        <a:graphic>
          <a:graphicData uri="http://schemas.openxmlformats.org/drawingml/2006/chart">
            <c:chart xmlns:c="http://schemas.openxmlformats.org/drawingml/2006/chart" xmlns:r="http://schemas.openxmlformats.org/officeDocument/2006/relationships" r:id="rId1"/>
          </a:graphicData>
        </a:graphic>
      </p:graphicFrame>
      <p:grpSp>
        <p:nvGrpSpPr>
          <p:cNvPr id="12" name="组合 11"/>
          <p:cNvGrpSpPr/>
          <p:nvPr/>
        </p:nvGrpSpPr>
        <p:grpSpPr>
          <a:xfrm rot="0">
            <a:off x="4803775" y="1441450"/>
            <a:ext cx="2585720" cy="491490"/>
            <a:chOff x="6111" y="1901"/>
            <a:chExt cx="4072" cy="774"/>
          </a:xfrm>
        </p:grpSpPr>
        <p:sp>
          <p:nvSpPr>
            <p:cNvPr id="44" name="矩形: 圆角 43"/>
            <p:cNvSpPr/>
            <p:nvPr/>
          </p:nvSpPr>
          <p:spPr>
            <a:xfrm>
              <a:off x="6111" y="1901"/>
              <a:ext cx="407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45" name="文本框 44"/>
            <p:cNvSpPr txBox="1"/>
            <p:nvPr/>
          </p:nvSpPr>
          <p:spPr>
            <a:xfrm>
              <a:off x="6603" y="1974"/>
              <a:ext cx="3088" cy="628"/>
            </a:xfrm>
            <a:prstGeom prst="rect">
              <a:avLst/>
            </a:prstGeom>
            <a:noFill/>
          </p:spPr>
          <p:txBody>
            <a:bodyPr wrap="none" rtlCol="0">
              <a:spAutoFit/>
            </a:bodyPr>
            <a:p>
              <a:pPr algn="l"/>
              <a:r>
                <a:rPr lang="zh-CN" altLang="en-US" sz="2000" b="1" dirty="0">
                  <a:solidFill>
                    <a:schemeClr val="bg1"/>
                  </a:solidFill>
                  <a:latin typeface="微软雅黑" panose="020B0503020204020204" charset="-122"/>
                  <a:ea typeface="微软雅黑" panose="020B0503020204020204" charset="-122"/>
                </a:rPr>
                <a:t>汽车保险的种类</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18" name="文本框 17"/>
          <p:cNvSpPr txBox="1"/>
          <p:nvPr/>
        </p:nvSpPr>
        <p:spPr>
          <a:xfrm>
            <a:off x="642620" y="2729865"/>
            <a:ext cx="2321560" cy="368300"/>
          </a:xfrm>
          <a:prstGeom prst="rect">
            <a:avLst/>
          </a:prstGeom>
          <a:noFill/>
        </p:spPr>
        <p:txBody>
          <a:bodyPr wrap="none" rtlCol="0">
            <a:spAutoFit/>
          </a:bodyPr>
          <a:p>
            <a:pPr algn="l"/>
            <a:r>
              <a:rPr lang="zh-CN" altLang="en-US" b="1" spc="300" dirty="0">
                <a:solidFill>
                  <a:schemeClr val="tx1"/>
                </a:solidFill>
                <a:latin typeface="微软雅黑" panose="020B0503020204020204" charset="-122"/>
                <a:ea typeface="微软雅黑" panose="020B0503020204020204" charset="-122"/>
              </a:rPr>
              <a:t>二、商业汽车保险</a:t>
            </a:r>
            <a:endParaRPr lang="zh-CN" altLang="en-US" b="1" spc="300" dirty="0">
              <a:solidFill>
                <a:schemeClr val="tx1"/>
              </a:solidFill>
              <a:latin typeface="微软雅黑" panose="020B0503020204020204" charset="-122"/>
              <a:ea typeface="微软雅黑" panose="020B0503020204020204" charset="-122"/>
            </a:endParaRPr>
          </a:p>
        </p:txBody>
      </p:sp>
      <p:sp>
        <p:nvSpPr>
          <p:cNvPr id="19" name="文本框 18"/>
          <p:cNvSpPr txBox="1"/>
          <p:nvPr/>
        </p:nvSpPr>
        <p:spPr>
          <a:xfrm>
            <a:off x="643255" y="3184525"/>
            <a:ext cx="3892550" cy="1599565"/>
          </a:xfrm>
          <a:prstGeom prst="rect">
            <a:avLst/>
          </a:prstGeom>
          <a:solidFill>
            <a:srgbClr val="000000">
              <a:alpha val="0"/>
            </a:srgbClr>
          </a:solidFill>
        </p:spPr>
        <p:txBody>
          <a:bodyPr wrap="square" rtlCol="0" anchor="t">
            <a:spAutoFit/>
          </a:bodyPr>
          <a:p>
            <a:pPr algn="l"/>
            <a:r>
              <a:rPr sz="1400" dirty="0">
                <a:solidFill>
                  <a:schemeClr val="tx1"/>
                </a:solidFill>
                <a:latin typeface="微软雅黑" panose="020B0503020204020204" charset="-122"/>
                <a:ea typeface="微软雅黑" panose="020B0503020204020204" charset="-122"/>
              </a:rPr>
              <a:t>中国交通事故责任强制保险主要实行限额保险制，在强制险以外，还有商业汽车</a:t>
            </a:r>
            <a:endParaRPr sz="1400" dirty="0">
              <a:solidFill>
                <a:schemeClr val="tx1"/>
              </a:solidFill>
              <a:latin typeface="微软雅黑" panose="020B0503020204020204" charset="-122"/>
              <a:ea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rPr>
              <a:t>保险。常见的商业汽车保险，包括基本险和附加险。</a:t>
            </a:r>
            <a:endParaRPr sz="1400" dirty="0">
              <a:solidFill>
                <a:schemeClr val="tx1"/>
              </a:solidFill>
              <a:latin typeface="微软雅黑" panose="020B0503020204020204" charset="-122"/>
              <a:ea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rPr>
              <a:t>基本险：也叫主险，主要有车辆损失险和第三者责任险，也有的保险公司把车上</a:t>
            </a:r>
            <a:endParaRPr sz="1400" dirty="0">
              <a:solidFill>
                <a:schemeClr val="tx1"/>
              </a:solidFill>
              <a:latin typeface="微软雅黑" panose="020B0503020204020204" charset="-122"/>
              <a:ea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rPr>
              <a:t>人员责任险（座位险）也列入基本险。</a:t>
            </a:r>
            <a:endParaRPr sz="1400" dirty="0">
              <a:solidFill>
                <a:schemeClr val="tx1"/>
              </a:solidFill>
              <a:latin typeface="微软雅黑" panose="020B0503020204020204" charset="-122"/>
              <a:ea typeface="微软雅黑" panose="020B0503020204020204" charset="-122"/>
            </a:endParaRPr>
          </a:p>
        </p:txBody>
      </p:sp>
      <p:sp>
        <p:nvSpPr>
          <p:cNvPr id="20" name="椭圆 19"/>
          <p:cNvSpPr/>
          <p:nvPr/>
        </p:nvSpPr>
        <p:spPr>
          <a:xfrm>
            <a:off x="494030" y="2826385"/>
            <a:ext cx="208915" cy="2089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21" name="文本框 20"/>
          <p:cNvSpPr txBox="1"/>
          <p:nvPr/>
        </p:nvSpPr>
        <p:spPr>
          <a:xfrm>
            <a:off x="7679690" y="2868295"/>
            <a:ext cx="3892550" cy="2030095"/>
          </a:xfrm>
          <a:prstGeom prst="rect">
            <a:avLst/>
          </a:prstGeom>
          <a:solidFill>
            <a:srgbClr val="000000">
              <a:alpha val="0"/>
            </a:srgbClr>
          </a:solidFill>
        </p:spPr>
        <p:txBody>
          <a:bodyPr wrap="square" rtlCol="0" anchor="t">
            <a:spAutoFit/>
          </a:bodyPr>
          <a:p>
            <a:pPr algn="l"/>
            <a:r>
              <a:rPr sz="1400" dirty="0">
                <a:solidFill>
                  <a:schemeClr val="tx1"/>
                </a:solidFill>
                <a:latin typeface="微软雅黑" panose="020B0503020204020204" charset="-122"/>
                <a:ea typeface="微软雅黑" panose="020B0503020204020204" charset="-122"/>
                <a:cs typeface="微软雅黑" panose="020B0503020204020204" charset="-122"/>
              </a:rPr>
              <a:t>附加险：附加险是指附加在主险之外的保险，是对主险险种的补充，它承保的一</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cs typeface="微软雅黑" panose="020B0503020204020204" charset="-122"/>
              </a:rPr>
              <a:t>般是主险险种不予承保的自然灾害或者意外事故，附加险不能单独承保，必须投保相</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cs typeface="微软雅黑" panose="020B0503020204020204" charset="-122"/>
              </a:rPr>
              <a:t>应的险种之后才能承保。主要包括全车盗抢险、玻璃单独破碎险、车上人员责任险、</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cs typeface="微软雅黑" panose="020B0503020204020204" charset="-122"/>
              </a:rPr>
              <a:t>自燃损失险、新增加设备损失险、不计免赔特约险、车辆停驶损失险、无过错责任险、</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algn="l"/>
            <a:r>
              <a:rPr sz="1400" dirty="0">
                <a:solidFill>
                  <a:schemeClr val="tx1"/>
                </a:solidFill>
                <a:latin typeface="微软雅黑" panose="020B0503020204020204" charset="-122"/>
                <a:ea typeface="微软雅黑" panose="020B0503020204020204" charset="-122"/>
                <a:cs typeface="微软雅黑" panose="020B0503020204020204" charset="-122"/>
              </a:rPr>
              <a:t>车载货物掉落责任险等。</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par>
                                <p:cTn id="18" presetID="5" presetClass="entr" presetSubtype="1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checkerboard(across)">
                                      <p:cBhvr>
                                        <p:cTn id="20" dur="500"/>
                                        <p:tgtEl>
                                          <p:spTgt spid="2"/>
                                        </p:tgtEl>
                                      </p:cBhvr>
                                    </p:animEffect>
                                  </p:childTnLst>
                                </p:cTn>
                              </p:par>
                              <p:par>
                                <p:cTn id="21" presetID="5" presetClass="entr" presetSubtype="1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heckerboard(across)">
                                      <p:cBhvr>
                                        <p:cTn id="23" dur="500"/>
                                        <p:tgtEl>
                                          <p:spTgt spid="12"/>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checkerboard(across)">
                                      <p:cBhvr>
                                        <p:cTn id="26" dur="500"/>
                                        <p:tgtEl>
                                          <p:spTgt spid="18"/>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checkerboard(across)">
                                      <p:cBhvr>
                                        <p:cTn id="29" dur="500"/>
                                        <p:tgtEl>
                                          <p:spTgt spid="19"/>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checkerboard(across)">
                                      <p:cBhvr>
                                        <p:cTn id="32" dur="500"/>
                                        <p:tgtEl>
                                          <p:spTgt spid="20"/>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checkerboard(across)">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 grpId="0" animBg="1"/>
      <p:bldP spid="11" grpId="0" animBg="1"/>
      <p:bldP spid="18" grpId="0"/>
      <p:bldP spid="19" grpId="0" bldLvl="0" animBg="1"/>
      <p:bldP spid="20" grpId="0" bldLvl="0" animBg="1"/>
      <p:bldP spid="2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2" name="组合 11"/>
          <p:cNvGrpSpPr/>
          <p:nvPr/>
        </p:nvGrpSpPr>
        <p:grpSpPr>
          <a:xfrm rot="0">
            <a:off x="4803140" y="1008380"/>
            <a:ext cx="2585720" cy="491490"/>
            <a:chOff x="6111" y="1901"/>
            <a:chExt cx="4072" cy="774"/>
          </a:xfrm>
        </p:grpSpPr>
        <p:sp>
          <p:nvSpPr>
            <p:cNvPr id="44" name="矩形: 圆角 43"/>
            <p:cNvSpPr/>
            <p:nvPr/>
          </p:nvSpPr>
          <p:spPr>
            <a:xfrm>
              <a:off x="6111" y="1901"/>
              <a:ext cx="407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45" name="文本框 44"/>
            <p:cNvSpPr txBox="1"/>
            <p:nvPr/>
          </p:nvSpPr>
          <p:spPr>
            <a:xfrm>
              <a:off x="6603" y="1974"/>
              <a:ext cx="3088" cy="628"/>
            </a:xfrm>
            <a:prstGeom prst="rect">
              <a:avLst/>
            </a:prstGeom>
            <a:noFill/>
          </p:spPr>
          <p:txBody>
            <a:bodyPr wrap="none" rtlCol="0">
              <a:spAutoFit/>
            </a:bodyPr>
            <a:p>
              <a:pPr algn="l"/>
              <a:r>
                <a:rPr lang="zh-CN" altLang="en-US" sz="2000" b="1" dirty="0">
                  <a:solidFill>
                    <a:schemeClr val="bg1"/>
                  </a:solidFill>
                  <a:latin typeface="微软雅黑" panose="020B0503020204020204" charset="-122"/>
                  <a:ea typeface="微软雅黑" panose="020B0503020204020204" charset="-122"/>
                </a:rPr>
                <a:t>汽车保险的种类</a:t>
              </a:r>
              <a:endParaRPr lang="zh-CN" altLang="en-US" sz="2000" b="1" dirty="0">
                <a:solidFill>
                  <a:schemeClr val="bg1"/>
                </a:solidFill>
                <a:latin typeface="微软雅黑" panose="020B0503020204020204" charset="-122"/>
                <a:ea typeface="微软雅黑" panose="020B0503020204020204" charset="-122"/>
              </a:endParaRPr>
            </a:p>
          </p:txBody>
        </p:sp>
      </p:gr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708910" y="1691640"/>
            <a:ext cx="6774180" cy="45935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2" name="MH_Other_6"/>
          <p:cNvSpPr/>
          <p:nvPr>
            <p:custDataLst>
              <p:tags r:id="rId1"/>
            </p:custDataLst>
          </p:nvPr>
        </p:nvSpPr>
        <p:spPr>
          <a:xfrm>
            <a:off x="1501140" y="2788920"/>
            <a:ext cx="725805" cy="692785"/>
          </a:xfrm>
          <a:prstGeom prst="ellipse">
            <a:avLst/>
          </a:prstGeom>
          <a:solidFill>
            <a:srgbClr val="F9940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800" b="1" dirty="0">
                <a:solidFill>
                  <a:srgbClr val="FFFFFF"/>
                </a:solidFill>
                <a:latin typeface="微软雅黑" panose="020B0503020204020204" charset="-122"/>
                <a:ea typeface="微软雅黑" panose="020B0503020204020204" charset="-122"/>
              </a:rPr>
              <a:t>01</a:t>
            </a:r>
            <a:endParaRPr lang="en-US" altLang="zh-CN" sz="2800" b="1" dirty="0">
              <a:solidFill>
                <a:srgbClr val="FFFFFF"/>
              </a:solidFill>
              <a:latin typeface="微软雅黑" panose="020B0503020204020204" charset="-122"/>
              <a:ea typeface="微软雅黑" panose="020B0503020204020204" charset="-122"/>
            </a:endParaRPr>
          </a:p>
        </p:txBody>
      </p:sp>
      <p:sp>
        <p:nvSpPr>
          <p:cNvPr id="74" name="MH_SubTitle_1"/>
          <p:cNvSpPr>
            <a:spLocks noChangeArrowheads="1"/>
          </p:cNvSpPr>
          <p:nvPr>
            <p:custDataLst>
              <p:tags r:id="rId2"/>
            </p:custDataLst>
          </p:nvPr>
        </p:nvSpPr>
        <p:spPr bwMode="auto">
          <a:xfrm flipH="1">
            <a:off x="2226945" y="2861310"/>
            <a:ext cx="1956435" cy="54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p>
            <a:pPr algn="l" eaLnBrk="1" hangingPunct="1"/>
            <a:r>
              <a:rPr lang="en-US" altLang="zh-CN" b="1" dirty="0">
                <a:solidFill>
                  <a:schemeClr val="tx1">
                    <a:lumMod val="75000"/>
                    <a:lumOff val="25000"/>
                  </a:schemeClr>
                </a:solidFill>
                <a:latin typeface="微软雅黑" panose="020B0503020204020204" charset="-122"/>
                <a:ea typeface="微软雅黑" panose="020B0503020204020204" charset="-122"/>
              </a:rPr>
              <a:t> 车辆损失险</a:t>
            </a:r>
            <a:endParaRPr lang="en-US" altLang="zh-CN" b="1" dirty="0">
              <a:solidFill>
                <a:schemeClr val="tx1">
                  <a:lumMod val="75000"/>
                  <a:lumOff val="25000"/>
                </a:schemeClr>
              </a:solidFill>
              <a:latin typeface="微软雅黑" panose="020B0503020204020204" charset="-122"/>
              <a:ea typeface="微软雅黑" panose="020B0503020204020204" charset="-122"/>
            </a:endParaRPr>
          </a:p>
        </p:txBody>
      </p:sp>
      <p:sp>
        <p:nvSpPr>
          <p:cNvPr id="75" name="MH_Text_1"/>
          <p:cNvSpPr/>
          <p:nvPr>
            <p:custDataLst>
              <p:tags r:id="rId3"/>
            </p:custDataLst>
          </p:nvPr>
        </p:nvSpPr>
        <p:spPr>
          <a:xfrm>
            <a:off x="1304925" y="3571240"/>
            <a:ext cx="9613900" cy="2384425"/>
          </a:xfrm>
          <a:prstGeom prst="rect">
            <a:avLst/>
          </a:prstGeom>
        </p:spPr>
        <p:txBody>
          <a:bodyPr/>
          <a:p>
            <a:pPr indent="406400" algn="l" fontAlgn="auto">
              <a:lnSpc>
                <a:spcPct val="130000"/>
              </a:lnSpc>
              <a:defRPr/>
              <a:extLst>
                <a:ext uri="{35155182-B16C-46BC-9424-99874614C6A1}">
                  <wpsdc:indentchars xmlns:wpsdc="http://www.wps.cn/officeDocument/2017/drawingmlCustomData" val="200" checksum="1740828767"/>
                </a:ext>
              </a:extLst>
            </a:pPr>
            <a:r>
              <a:rPr lang="zh-CN" altLang="en-US" sz="1600" b="1" kern="0" dirty="0">
                <a:solidFill>
                  <a:schemeClr val="tx1"/>
                </a:solidFill>
                <a:latin typeface="微软雅黑" panose="020B0503020204020204" charset="-122"/>
                <a:ea typeface="微软雅黑" panose="020B0503020204020204" charset="-122"/>
                <a:cs typeface="Arial" panose="020B0604020202020204" pitchFamily="34" charset="0"/>
              </a:rPr>
              <a:t>1）车辆损失险的定义</a:t>
            </a:r>
            <a:endParaRPr lang="zh-CN" altLang="en-US" sz="1600" b="1"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机动车损失保险又称为车辆损失险，简称车损险。是保险人对于被保险人承保的汽车，因保险责任范围内的事故所致（自然灾害和意外事故）的毁损予以赔偿的保险。在 2021 年车险改革后，盗抢险、不计免赔险等下列险种都并入车损险中。</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全车盗抢险：</a:t>
            </a: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是负责承保机动车因被偷盗、被抢劫、被抢夺导致车辆的所有损失，以及被偷盗、被抢劫期间因机动车受损及车上零部件、附属设备丢失所造成损失的赔偿责任。</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自燃损失险：</a:t>
            </a: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是负责赔偿保险车辆因本车电器、线路、供油系统等出现重大故障以及因运载货物自身原因起火，燃烧后导致保险车辆的重大损失。</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79" name="组合 78"/>
          <p:cNvGrpSpPr/>
          <p:nvPr/>
        </p:nvGrpSpPr>
        <p:grpSpPr>
          <a:xfrm rot="0">
            <a:off x="4984750" y="1216660"/>
            <a:ext cx="2222500" cy="491490"/>
            <a:chOff x="6111" y="1901"/>
            <a:chExt cx="3500" cy="774"/>
          </a:xfrm>
        </p:grpSpPr>
        <p:sp>
          <p:nvSpPr>
            <p:cNvPr id="80" name="矩形: 圆角 43"/>
            <p:cNvSpPr/>
            <p:nvPr/>
          </p:nvSpPr>
          <p:spPr>
            <a:xfrm>
              <a:off x="6111" y="1901"/>
              <a:ext cx="3500" cy="774"/>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81" name="文本框 80"/>
            <p:cNvSpPr txBox="1"/>
            <p:nvPr/>
          </p:nvSpPr>
          <p:spPr>
            <a:xfrm>
              <a:off x="7342" y="1974"/>
              <a:ext cx="1088" cy="628"/>
            </a:xfrm>
            <a:prstGeom prst="rect">
              <a:avLst/>
            </a:prstGeom>
            <a:noFill/>
          </p:spPr>
          <p:txBody>
            <a:bodyPr wrap="none" rtlCol="0">
              <a:spAutoFit/>
            </a:bodyPr>
            <a:p>
              <a:pPr algn="l"/>
              <a:r>
                <a:rPr lang="zh-CN" altLang="en-US" sz="2000" b="1" dirty="0">
                  <a:solidFill>
                    <a:schemeClr val="bg1"/>
                  </a:solidFill>
                  <a:latin typeface="微软雅黑" panose="020B0503020204020204" charset="-122"/>
                  <a:ea typeface="微软雅黑" panose="020B0503020204020204" charset="-122"/>
                </a:rPr>
                <a:t>主险</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84" name="MH_Text_1"/>
          <p:cNvSpPr/>
          <p:nvPr>
            <p:custDataLst>
              <p:tags r:id="rId4"/>
            </p:custDataLst>
          </p:nvPr>
        </p:nvSpPr>
        <p:spPr>
          <a:xfrm>
            <a:off x="1325245" y="1955165"/>
            <a:ext cx="10071100" cy="744220"/>
          </a:xfrm>
          <a:prstGeom prst="rect">
            <a:avLst/>
          </a:prstGeom>
          <a:solidFill>
            <a:srgbClr val="F4B183"/>
          </a:solidFill>
        </p:spPr>
        <p:txBody>
          <a:bodyPr/>
          <a:p>
            <a:pPr algn="ctr">
              <a:lnSpc>
                <a:spcPct val="130000"/>
              </a:lnSpc>
              <a:defRPr/>
            </a:pPr>
            <a:r>
              <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rPr>
              <a:t>在 2021 年汽车保险改革后，商业车险保险责任更加全面，车损险的主险条款在现有保险责任基础上，新增加了多种保险责任</a:t>
            </a:r>
            <a:endParaRPr lang="zh-CN" altLang="en-US" sz="1600" kern="0" dirty="0">
              <a:solidFill>
                <a:schemeClr val="tx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checkerboard(across)">
                                      <p:cBhvr>
                                        <p:cTn id="14" dur="500"/>
                                        <p:tgtEl>
                                          <p:spTgt spid="72"/>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checkerboard(across)">
                                      <p:cBhvr>
                                        <p:cTn id="17" dur="500"/>
                                        <p:tgtEl>
                                          <p:spTgt spid="74"/>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75"/>
                                        </p:tgtEl>
                                        <p:attrNameLst>
                                          <p:attrName>style.visibility</p:attrName>
                                        </p:attrNameLst>
                                      </p:cBhvr>
                                      <p:to>
                                        <p:strVal val="visible"/>
                                      </p:to>
                                    </p:set>
                                    <p:animEffect transition="in" filter="checkerboard(across)">
                                      <p:cBhvr>
                                        <p:cTn id="20" dur="500"/>
                                        <p:tgtEl>
                                          <p:spTgt spid="75"/>
                                        </p:tgtEl>
                                      </p:cBhvr>
                                    </p:animEffect>
                                  </p:childTnLst>
                                </p:cTn>
                              </p:par>
                              <p:par>
                                <p:cTn id="21" presetID="5" presetClass="entr" presetSubtype="10" fill="hold" nodeType="with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checkerboard(across)">
                                      <p:cBhvr>
                                        <p:cTn id="23" dur="500"/>
                                        <p:tgtEl>
                                          <p:spTgt spid="79"/>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84"/>
                                        </p:tgtEl>
                                        <p:attrNameLst>
                                          <p:attrName>style.visibility</p:attrName>
                                        </p:attrNameLst>
                                      </p:cBhvr>
                                      <p:to>
                                        <p:strVal val="visible"/>
                                      </p:to>
                                    </p:set>
                                    <p:animEffect transition="in" filter="checkerboard(across)">
                                      <p:cBhvr>
                                        <p:cTn id="2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72" grpId="0" animBg="1"/>
      <p:bldP spid="74" grpId="0"/>
      <p:bldP spid="75" grpId="0"/>
      <p:bldP spid="84" grpId="0" animBg="1"/>
      <p:bldP spid="72" grpId="1" animBg="1"/>
      <p:bldP spid="74" grpId="1"/>
      <p:bldP spid="75" grpId="1"/>
      <p:bldP spid="8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5" name="MH_Text_1"/>
          <p:cNvSpPr/>
          <p:nvPr>
            <p:custDataLst>
              <p:tags r:id="rId1"/>
            </p:custDataLst>
          </p:nvPr>
        </p:nvSpPr>
        <p:spPr>
          <a:xfrm>
            <a:off x="1310640" y="2553335"/>
            <a:ext cx="9613900" cy="343154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涉水险：</a:t>
            </a: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是一种衍生的车险险种。这个险种主要是指车主为发动机购买的附加险。它的重要功能是保障车辆在积水路面涉水行驶或被水淹后，导致的汽车发动机损坏问题，可给予赔偿。</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玻璃单独破碎险：</a:t>
            </a: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是指承保车辆在停放或使用过程中，其他部分没有损坏，仅风窗玻璃和车窗玻璃单独破碎，保险公司负责赔偿的赔偿责任。</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不计免赔特约险：</a:t>
            </a: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根据保险条款规定，在通常情形下，车辆损失险和第三者责任险在保险责任范围内发生保险事故，每次保险事故与赔偿计算履行按责免赔的原则，车主须按事故责任大小承担一定比例的损失（称为免赔额）。</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无法找到第三方特约险：</a:t>
            </a: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保障范围是被保险机动车损失应当由第三方负责赔偿，但因无法找到第三方而增加的由被保险人自行承担的免赔金额，被保险人负责赔偿。</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406400" algn="l" fontAlgn="auto">
              <a:lnSpc>
                <a:spcPct val="130000"/>
              </a:lnSpc>
              <a:defRPr/>
              <a:extLst>
                <a:ext uri="{35155182-B16C-46BC-9424-99874614C6A1}">
                  <wpsdc:indentchars xmlns:wpsdc="http://www.wps.cn/officeDocument/2017/drawingmlCustomData" val="200" checksum="1740828767"/>
                </a:ext>
              </a:extLst>
            </a:pPr>
            <a:r>
              <a:rPr lang="zh-CN" altLang="en-US" sz="1600" b="1" kern="0" dirty="0">
                <a:solidFill>
                  <a:schemeClr val="tx1"/>
                </a:solidFill>
                <a:latin typeface="微软雅黑" panose="020B0503020204020204" charset="-122"/>
                <a:ea typeface="微软雅黑" panose="020B0503020204020204" charset="-122"/>
                <a:cs typeface="Arial" panose="020B0604020202020204" pitchFamily="34" charset="0"/>
              </a:rPr>
              <a:t>2）车辆损失险的分类</a:t>
            </a:r>
            <a:endParaRPr lang="zh-CN" altLang="en-US" sz="1600" b="1" kern="0" dirty="0">
              <a:solidFill>
                <a:schemeClr val="tx1"/>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车辆损失险按客户种类和车辆用途划分：</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（1）家庭自用汽车（2）非营业用汽车（3）营业用汽车损失保险条款</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79" name="组合 78"/>
          <p:cNvGrpSpPr/>
          <p:nvPr/>
        </p:nvGrpSpPr>
        <p:grpSpPr>
          <a:xfrm rot="0">
            <a:off x="4984750" y="1216660"/>
            <a:ext cx="2222500" cy="491490"/>
            <a:chOff x="6111" y="1901"/>
            <a:chExt cx="3500" cy="774"/>
          </a:xfrm>
        </p:grpSpPr>
        <p:sp>
          <p:nvSpPr>
            <p:cNvPr id="80" name="矩形: 圆角 43"/>
            <p:cNvSpPr/>
            <p:nvPr/>
          </p:nvSpPr>
          <p:spPr>
            <a:xfrm>
              <a:off x="6111" y="1901"/>
              <a:ext cx="3500" cy="774"/>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81" name="文本框 80"/>
            <p:cNvSpPr txBox="1"/>
            <p:nvPr/>
          </p:nvSpPr>
          <p:spPr>
            <a:xfrm>
              <a:off x="7342" y="1974"/>
              <a:ext cx="1088" cy="628"/>
            </a:xfrm>
            <a:prstGeom prst="rect">
              <a:avLst/>
            </a:prstGeom>
            <a:noFill/>
          </p:spPr>
          <p:txBody>
            <a:bodyPr wrap="none" rtlCol="0">
              <a:spAutoFit/>
            </a:bodyPr>
            <a:p>
              <a:pPr algn="l"/>
              <a:r>
                <a:rPr lang="zh-CN" altLang="en-US" sz="2000" b="1" dirty="0">
                  <a:solidFill>
                    <a:schemeClr val="bg1"/>
                  </a:solidFill>
                  <a:latin typeface="微软雅黑" panose="020B0503020204020204" charset="-122"/>
                  <a:ea typeface="微软雅黑" panose="020B0503020204020204" charset="-122"/>
                </a:rPr>
                <a:t>主险</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MH_Other_6"/>
          <p:cNvSpPr/>
          <p:nvPr>
            <p:custDataLst>
              <p:tags r:id="rId2"/>
            </p:custDataLst>
          </p:nvPr>
        </p:nvSpPr>
        <p:spPr>
          <a:xfrm>
            <a:off x="1539240" y="1747520"/>
            <a:ext cx="725805" cy="692785"/>
          </a:xfrm>
          <a:prstGeom prst="ellipse">
            <a:avLst/>
          </a:prstGeom>
          <a:solidFill>
            <a:srgbClr val="F9940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800" b="1" dirty="0">
                <a:solidFill>
                  <a:srgbClr val="FFFFFF"/>
                </a:solidFill>
                <a:latin typeface="微软雅黑" panose="020B0503020204020204" charset="-122"/>
                <a:ea typeface="微软雅黑" panose="020B0503020204020204" charset="-122"/>
              </a:rPr>
              <a:t>01</a:t>
            </a:r>
            <a:endParaRPr lang="en-US" altLang="zh-CN" sz="2800" b="1" dirty="0">
              <a:solidFill>
                <a:srgbClr val="FFFFFF"/>
              </a:solidFill>
              <a:latin typeface="微软雅黑" panose="020B0503020204020204" charset="-122"/>
              <a:ea typeface="微软雅黑" panose="020B0503020204020204" charset="-122"/>
            </a:endParaRPr>
          </a:p>
        </p:txBody>
      </p:sp>
      <p:sp>
        <p:nvSpPr>
          <p:cNvPr id="3" name="MH_SubTitle_1"/>
          <p:cNvSpPr>
            <a:spLocks noChangeArrowheads="1"/>
          </p:cNvSpPr>
          <p:nvPr>
            <p:custDataLst>
              <p:tags r:id="rId3"/>
            </p:custDataLst>
          </p:nvPr>
        </p:nvSpPr>
        <p:spPr bwMode="auto">
          <a:xfrm flipH="1">
            <a:off x="2265045" y="1819910"/>
            <a:ext cx="1956435" cy="54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p>
            <a:pPr algn="l" eaLnBrk="1" hangingPunct="1"/>
            <a:r>
              <a:rPr lang="en-US" altLang="zh-CN" b="1" dirty="0">
                <a:solidFill>
                  <a:schemeClr val="tx1">
                    <a:lumMod val="75000"/>
                    <a:lumOff val="25000"/>
                  </a:schemeClr>
                </a:solidFill>
                <a:latin typeface="微软雅黑" panose="020B0503020204020204" charset="-122"/>
                <a:ea typeface="微软雅黑" panose="020B0503020204020204" charset="-122"/>
              </a:rPr>
              <a:t> 车辆损失险</a:t>
            </a:r>
            <a:endParaRPr lang="en-US" altLang="zh-CN"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75"/>
                                        </p:tgtEl>
                                        <p:attrNameLst>
                                          <p:attrName>style.visibility</p:attrName>
                                        </p:attrNameLst>
                                      </p:cBhvr>
                                      <p:to>
                                        <p:strVal val="visible"/>
                                      </p:to>
                                    </p:set>
                                    <p:animEffect transition="in" filter="checkerboard(across)">
                                      <p:cBhvr>
                                        <p:cTn id="14" dur="500"/>
                                        <p:tgtEl>
                                          <p:spTgt spid="75"/>
                                        </p:tgtEl>
                                      </p:cBhvr>
                                    </p:animEffect>
                                  </p:childTnLst>
                                </p:cTn>
                              </p:par>
                              <p:par>
                                <p:cTn id="15" presetID="5" presetClass="entr" presetSubtype="10" fill="hold" nodeType="withEffect">
                                  <p:stCondLst>
                                    <p:cond delay="0"/>
                                  </p:stCondLst>
                                  <p:childTnLst>
                                    <p:set>
                                      <p:cBhvr>
                                        <p:cTn id="16" dur="1" fill="hold">
                                          <p:stCondLst>
                                            <p:cond delay="0"/>
                                          </p:stCondLst>
                                        </p:cTn>
                                        <p:tgtEl>
                                          <p:spTgt spid="79"/>
                                        </p:tgtEl>
                                        <p:attrNameLst>
                                          <p:attrName>style.visibility</p:attrName>
                                        </p:attrNameLst>
                                      </p:cBhvr>
                                      <p:to>
                                        <p:strVal val="visible"/>
                                      </p:to>
                                    </p:set>
                                    <p:animEffect transition="in" filter="checkerboard(across)">
                                      <p:cBhvr>
                                        <p:cTn id="17" dur="500"/>
                                        <p:tgtEl>
                                          <p:spTgt spid="79"/>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checkerboard(across)">
                                      <p:cBhvr>
                                        <p:cTn id="20" dur="500"/>
                                        <p:tgtEl>
                                          <p:spTgt spid="2"/>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checkerboard(across)">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75" grpId="0"/>
      <p:bldP spid="2" grpId="0" animBg="1"/>
      <p:bldP spid="3" grpId="0"/>
      <p:bldP spid="75" grpId="1"/>
      <p:bldP spid="2" grpId="1" animBg="1"/>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4" name="MH_SubTitle_1"/>
          <p:cNvSpPr>
            <a:spLocks noChangeArrowheads="1"/>
          </p:cNvSpPr>
          <p:nvPr>
            <p:custDataLst>
              <p:tags r:id="rId1"/>
            </p:custDataLst>
          </p:nvPr>
        </p:nvSpPr>
        <p:spPr bwMode="auto">
          <a:xfrm flipH="1">
            <a:off x="2143760" y="1851660"/>
            <a:ext cx="1956435" cy="54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p>
            <a:pPr algn="l" eaLnBrk="1" hangingPunct="1"/>
            <a:r>
              <a:rPr lang="en-US" altLang="zh-CN" b="1" dirty="0">
                <a:solidFill>
                  <a:schemeClr val="tx1">
                    <a:lumMod val="75000"/>
                    <a:lumOff val="25000"/>
                  </a:schemeClr>
                </a:solidFill>
                <a:latin typeface="微软雅黑" panose="020B0503020204020204" charset="-122"/>
                <a:ea typeface="微软雅黑" panose="020B0503020204020204" charset="-122"/>
              </a:rPr>
              <a:t> 第三者责任险</a:t>
            </a:r>
            <a:endParaRPr lang="en-US" altLang="zh-CN" b="1" dirty="0">
              <a:solidFill>
                <a:schemeClr val="tx1">
                  <a:lumMod val="75000"/>
                  <a:lumOff val="25000"/>
                </a:schemeClr>
              </a:solidFill>
              <a:latin typeface="微软雅黑" panose="020B0503020204020204" charset="-122"/>
              <a:ea typeface="微软雅黑" panose="020B0503020204020204" charset="-122"/>
            </a:endParaRPr>
          </a:p>
        </p:txBody>
      </p:sp>
      <p:sp>
        <p:nvSpPr>
          <p:cNvPr id="75" name="MH_Text_1"/>
          <p:cNvSpPr/>
          <p:nvPr>
            <p:custDataLst>
              <p:tags r:id="rId2"/>
            </p:custDataLst>
          </p:nvPr>
        </p:nvSpPr>
        <p:spPr>
          <a:xfrm>
            <a:off x="1310640" y="2677160"/>
            <a:ext cx="9613900" cy="78740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机动车第三者责任保险简称为三者险，是指被保险人或其允许的合格驾驶员，在使用保险汽车过程中发生意外事故，致使第三者遭受人身伤亡或财产的直接损毁，依法应当由被保险人支付的赔偿金额，保险人依法给予赔偿的一种保险。</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grpSp>
        <p:nvGrpSpPr>
          <p:cNvPr id="79" name="组合 78"/>
          <p:cNvGrpSpPr/>
          <p:nvPr/>
        </p:nvGrpSpPr>
        <p:grpSpPr>
          <a:xfrm rot="0">
            <a:off x="4984750" y="1216660"/>
            <a:ext cx="2222500" cy="491490"/>
            <a:chOff x="6111" y="1901"/>
            <a:chExt cx="3500" cy="774"/>
          </a:xfrm>
        </p:grpSpPr>
        <p:sp>
          <p:nvSpPr>
            <p:cNvPr id="80" name="矩形: 圆角 43"/>
            <p:cNvSpPr/>
            <p:nvPr/>
          </p:nvSpPr>
          <p:spPr>
            <a:xfrm>
              <a:off x="6111" y="1901"/>
              <a:ext cx="3500" cy="774"/>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81" name="文本框 80"/>
            <p:cNvSpPr txBox="1"/>
            <p:nvPr/>
          </p:nvSpPr>
          <p:spPr>
            <a:xfrm>
              <a:off x="7342" y="1974"/>
              <a:ext cx="1088" cy="628"/>
            </a:xfrm>
            <a:prstGeom prst="rect">
              <a:avLst/>
            </a:prstGeom>
            <a:noFill/>
          </p:spPr>
          <p:txBody>
            <a:bodyPr wrap="none" rtlCol="0">
              <a:spAutoFit/>
            </a:bodyPr>
            <a:p>
              <a:pPr algn="l"/>
              <a:r>
                <a:rPr lang="zh-CN" altLang="en-US" sz="2000" b="1" dirty="0">
                  <a:solidFill>
                    <a:schemeClr val="bg1"/>
                  </a:solidFill>
                  <a:latin typeface="微软雅黑" panose="020B0503020204020204" charset="-122"/>
                  <a:ea typeface="微软雅黑" panose="020B0503020204020204" charset="-122"/>
                </a:rPr>
                <a:t>主险</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3" name="MH_SubTitle_1"/>
          <p:cNvSpPr>
            <a:spLocks noChangeArrowheads="1"/>
          </p:cNvSpPr>
          <p:nvPr>
            <p:custDataLst>
              <p:tags r:id="rId3"/>
            </p:custDataLst>
          </p:nvPr>
        </p:nvSpPr>
        <p:spPr bwMode="auto">
          <a:xfrm flipH="1">
            <a:off x="2265045" y="3779520"/>
            <a:ext cx="3695700" cy="54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p>
            <a:pPr algn="l" eaLnBrk="1" hangingPunct="1"/>
            <a:r>
              <a:rPr lang="en-US" altLang="zh-CN" b="1" dirty="0">
                <a:solidFill>
                  <a:schemeClr val="tx1">
                    <a:lumMod val="75000"/>
                    <a:lumOff val="25000"/>
                  </a:schemeClr>
                </a:solidFill>
                <a:latin typeface="微软雅黑" panose="020B0503020204020204" charset="-122"/>
                <a:ea typeface="微软雅黑" panose="020B0503020204020204" charset="-122"/>
              </a:rPr>
              <a:t>车上人员责任险（车上座位险）</a:t>
            </a:r>
            <a:endParaRPr lang="en-US" altLang="zh-CN" b="1" dirty="0">
              <a:solidFill>
                <a:schemeClr val="tx1">
                  <a:lumMod val="75000"/>
                  <a:lumOff val="25000"/>
                </a:schemeClr>
              </a:solidFill>
              <a:latin typeface="微软雅黑" panose="020B0503020204020204" charset="-122"/>
              <a:ea typeface="微软雅黑" panose="020B0503020204020204" charset="-122"/>
            </a:endParaRPr>
          </a:p>
        </p:txBody>
      </p:sp>
      <p:sp>
        <p:nvSpPr>
          <p:cNvPr id="5" name="MH_Text_1"/>
          <p:cNvSpPr/>
          <p:nvPr>
            <p:custDataLst>
              <p:tags r:id="rId4"/>
            </p:custDataLst>
          </p:nvPr>
        </p:nvSpPr>
        <p:spPr>
          <a:xfrm>
            <a:off x="1310640" y="4605020"/>
            <a:ext cx="9613900" cy="78740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车上人员责任险是指发生意外事故，造成保险车辆上人员的人身伤亡，依法应由被保险人承担的经济赔偿责任，保险人负责赔偿。</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
        <p:nvSpPr>
          <p:cNvPr id="6" name="MH_Other_6"/>
          <p:cNvSpPr/>
          <p:nvPr>
            <p:custDataLst>
              <p:tags r:id="rId5"/>
            </p:custDataLst>
          </p:nvPr>
        </p:nvSpPr>
        <p:spPr>
          <a:xfrm>
            <a:off x="1539240" y="1747520"/>
            <a:ext cx="725805" cy="692785"/>
          </a:xfrm>
          <a:prstGeom prst="ellipse">
            <a:avLst/>
          </a:prstGeom>
          <a:solidFill>
            <a:srgbClr val="F9940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800" b="1" dirty="0">
                <a:solidFill>
                  <a:srgbClr val="FFFFFF"/>
                </a:solidFill>
                <a:latin typeface="微软雅黑" panose="020B0503020204020204" charset="-122"/>
                <a:ea typeface="微软雅黑" panose="020B0503020204020204" charset="-122"/>
              </a:rPr>
              <a:t>02</a:t>
            </a:r>
            <a:endParaRPr lang="en-US" altLang="zh-CN" sz="2800" b="1" dirty="0">
              <a:solidFill>
                <a:srgbClr val="FFFFFF"/>
              </a:solidFill>
              <a:latin typeface="微软雅黑" panose="020B0503020204020204" charset="-122"/>
              <a:ea typeface="微软雅黑" panose="020B0503020204020204" charset="-122"/>
            </a:endParaRPr>
          </a:p>
        </p:txBody>
      </p:sp>
      <p:sp>
        <p:nvSpPr>
          <p:cNvPr id="7" name="MH_Other_6"/>
          <p:cNvSpPr/>
          <p:nvPr>
            <p:custDataLst>
              <p:tags r:id="rId6"/>
            </p:custDataLst>
          </p:nvPr>
        </p:nvSpPr>
        <p:spPr>
          <a:xfrm>
            <a:off x="1539240" y="3634740"/>
            <a:ext cx="725805" cy="692785"/>
          </a:xfrm>
          <a:prstGeom prst="ellipse">
            <a:avLst/>
          </a:prstGeom>
          <a:solidFill>
            <a:srgbClr val="F9940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defRPr/>
            </a:pPr>
            <a:r>
              <a:rPr lang="en-US" altLang="zh-CN" sz="2800" b="1" dirty="0">
                <a:solidFill>
                  <a:srgbClr val="FFFFFF"/>
                </a:solidFill>
                <a:latin typeface="微软雅黑" panose="020B0503020204020204" charset="-122"/>
                <a:ea typeface="微软雅黑" panose="020B0503020204020204" charset="-122"/>
              </a:rPr>
              <a:t>03</a:t>
            </a:r>
            <a:endParaRPr lang="en-US" altLang="zh-CN" sz="2800" b="1" dirty="0">
              <a:solidFill>
                <a:srgbClr val="FFFFFF"/>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randombar(horizontal)">
                                      <p:cBhvr>
                                        <p:cTn id="14" dur="500"/>
                                        <p:tgtEl>
                                          <p:spTgt spid="7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randombar(horizontal)">
                                      <p:cBhvr>
                                        <p:cTn id="17" dur="500"/>
                                        <p:tgtEl>
                                          <p:spTgt spid="75"/>
                                        </p:tgtEl>
                                      </p:cBhvr>
                                    </p:animEffect>
                                  </p:childTnLst>
                                </p:cTn>
                              </p:par>
                              <p:par>
                                <p:cTn id="18" presetID="14" presetClass="entr" presetSubtype="10" fill="hold" nodeType="with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randombar(horizontal)">
                                      <p:cBhvr>
                                        <p:cTn id="20" dur="500"/>
                                        <p:tgtEl>
                                          <p:spTgt spid="79"/>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randombar(horizontal)">
                                      <p:cBhvr>
                                        <p:cTn id="23" dur="500"/>
                                        <p:tgtEl>
                                          <p:spTgt spid="3"/>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500"/>
                                        <p:tgtEl>
                                          <p:spTgt spid="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randombar(horizontal)">
                                      <p:cBhvr>
                                        <p:cTn id="29" dur="500"/>
                                        <p:tgtEl>
                                          <p:spTgt spid="6"/>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randombar(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74" grpId="0"/>
      <p:bldP spid="75" grpId="0"/>
      <p:bldP spid="3" grpId="0"/>
      <p:bldP spid="5" grpId="0"/>
      <p:bldP spid="6" grpId="0" animBg="1"/>
      <p:bldP spid="7" grpId="0" animBg="1"/>
      <p:bldP spid="74" grpId="1"/>
      <p:bldP spid="75" grpId="1"/>
      <p:bldP spid="3" grpId="1"/>
      <p:bldP spid="5" grpId="1"/>
      <p:bldP spid="6" grpId="1" animBg="1"/>
      <p:bldP spid="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79" name="组合 78"/>
          <p:cNvGrpSpPr/>
          <p:nvPr/>
        </p:nvGrpSpPr>
        <p:grpSpPr>
          <a:xfrm rot="0">
            <a:off x="4984750" y="1353820"/>
            <a:ext cx="2222500" cy="491490"/>
            <a:chOff x="6111" y="1901"/>
            <a:chExt cx="3500" cy="774"/>
          </a:xfrm>
        </p:grpSpPr>
        <p:sp>
          <p:nvSpPr>
            <p:cNvPr id="80" name="矩形: 圆角 43"/>
            <p:cNvSpPr/>
            <p:nvPr/>
          </p:nvSpPr>
          <p:spPr>
            <a:xfrm>
              <a:off x="6111" y="1901"/>
              <a:ext cx="3500" cy="774"/>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81" name="文本框 80"/>
            <p:cNvSpPr txBox="1"/>
            <p:nvPr/>
          </p:nvSpPr>
          <p:spPr>
            <a:xfrm>
              <a:off x="7190" y="1974"/>
              <a:ext cx="1488" cy="628"/>
            </a:xfrm>
            <a:prstGeom prst="rect">
              <a:avLst/>
            </a:prstGeom>
            <a:noFill/>
          </p:spPr>
          <p:txBody>
            <a:bodyPr wrap="none" rtlCol="0">
              <a:spAutoFit/>
            </a:bodyPr>
            <a:p>
              <a:pPr algn="l"/>
              <a:r>
                <a:rPr lang="zh-CN" altLang="en-US" sz="2000" b="1" dirty="0">
                  <a:solidFill>
                    <a:schemeClr val="bg1"/>
                  </a:solidFill>
                  <a:latin typeface="微软雅黑" panose="020B0503020204020204" charset="-122"/>
                  <a:ea typeface="微软雅黑" panose="020B0503020204020204" charset="-122"/>
                </a:rPr>
                <a:t>附加险</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3" name="组合 2"/>
          <p:cNvGrpSpPr/>
          <p:nvPr/>
        </p:nvGrpSpPr>
        <p:grpSpPr>
          <a:xfrm>
            <a:off x="746125" y="2516505"/>
            <a:ext cx="464820" cy="368935"/>
            <a:chOff x="1411" y="3376"/>
            <a:chExt cx="732" cy="581"/>
          </a:xfrm>
        </p:grpSpPr>
        <p:sp>
          <p:nvSpPr>
            <p:cNvPr id="66" name="矩形 11"/>
            <p:cNvSpPr/>
            <p:nvPr/>
          </p:nvSpPr>
          <p:spPr>
            <a:xfrm>
              <a:off x="1462" y="3423"/>
              <a:ext cx="631" cy="534"/>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5" name="文本框 14"/>
            <p:cNvSpPr txBox="1"/>
            <p:nvPr/>
          </p:nvSpPr>
          <p:spPr>
            <a:xfrm>
              <a:off x="1411" y="3376"/>
              <a:ext cx="732" cy="580"/>
            </a:xfrm>
            <a:prstGeom prst="rect">
              <a:avLst/>
            </a:prstGeom>
            <a:noFill/>
          </p:spPr>
          <p:txBody>
            <a:bodyPr wrap="none" rtlCol="0">
              <a:spAutoFit/>
            </a:bodyPr>
            <a:p>
              <a:r>
                <a:rPr lang="en-US" altLang="zh-CN" b="1" i="1" dirty="0">
                  <a:solidFill>
                    <a:schemeClr val="bg1"/>
                  </a:solidFill>
                  <a:latin typeface="微软雅黑" panose="020B0503020204020204" charset="-122"/>
                  <a:ea typeface="微软雅黑" panose="020B0503020204020204" charset="-122"/>
                </a:rPr>
                <a:t>01</a:t>
              </a:r>
              <a:endParaRPr lang="en-US" altLang="zh-CN" b="1" i="1" dirty="0">
                <a:solidFill>
                  <a:schemeClr val="bg1"/>
                </a:solidFill>
                <a:latin typeface="微软雅黑" panose="020B0503020204020204" charset="-122"/>
                <a:ea typeface="微软雅黑" panose="020B0503020204020204" charset="-122"/>
              </a:endParaRPr>
            </a:p>
          </p:txBody>
        </p:sp>
      </p:grpSp>
      <p:grpSp>
        <p:nvGrpSpPr>
          <p:cNvPr id="5" name="组合 4"/>
          <p:cNvGrpSpPr/>
          <p:nvPr/>
        </p:nvGrpSpPr>
        <p:grpSpPr>
          <a:xfrm>
            <a:off x="746125" y="3286760"/>
            <a:ext cx="464820" cy="368300"/>
            <a:chOff x="1411" y="4599"/>
            <a:chExt cx="732" cy="580"/>
          </a:xfrm>
        </p:grpSpPr>
        <p:sp>
          <p:nvSpPr>
            <p:cNvPr id="7" name="矩形 11"/>
            <p:cNvSpPr/>
            <p:nvPr/>
          </p:nvSpPr>
          <p:spPr>
            <a:xfrm>
              <a:off x="1462" y="4645"/>
              <a:ext cx="631" cy="534"/>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lumMod val="60000"/>
                <a:lumOff val="40000"/>
              </a:schemeClr>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6" name="文本框 15"/>
            <p:cNvSpPr txBox="1"/>
            <p:nvPr/>
          </p:nvSpPr>
          <p:spPr>
            <a:xfrm>
              <a:off x="1411" y="4599"/>
              <a:ext cx="732" cy="580"/>
            </a:xfrm>
            <a:prstGeom prst="rect">
              <a:avLst/>
            </a:prstGeom>
            <a:noFill/>
          </p:spPr>
          <p:txBody>
            <a:bodyPr wrap="none" rtlCol="0">
              <a:spAutoFit/>
            </a:bodyPr>
            <a:p>
              <a:r>
                <a:rPr lang="en-US" altLang="zh-CN" b="1" i="1" dirty="0">
                  <a:solidFill>
                    <a:schemeClr val="bg1"/>
                  </a:solidFill>
                  <a:latin typeface="微软雅黑" panose="020B0503020204020204" charset="-122"/>
                  <a:ea typeface="微软雅黑" panose="020B0503020204020204" charset="-122"/>
                </a:rPr>
                <a:t>04</a:t>
              </a:r>
              <a:endParaRPr lang="en-US" altLang="zh-CN" b="1" i="1" dirty="0">
                <a:solidFill>
                  <a:schemeClr val="bg1"/>
                </a:solidFill>
                <a:latin typeface="微软雅黑" panose="020B0503020204020204" charset="-122"/>
                <a:ea typeface="微软雅黑" panose="020B0503020204020204" charset="-122"/>
              </a:endParaRPr>
            </a:p>
          </p:txBody>
        </p:sp>
      </p:grpSp>
      <p:grpSp>
        <p:nvGrpSpPr>
          <p:cNvPr id="6" name="组合 5"/>
          <p:cNvGrpSpPr/>
          <p:nvPr/>
        </p:nvGrpSpPr>
        <p:grpSpPr>
          <a:xfrm>
            <a:off x="746125" y="4075430"/>
            <a:ext cx="464820" cy="368300"/>
            <a:chOff x="1411" y="5726"/>
            <a:chExt cx="732" cy="580"/>
          </a:xfrm>
        </p:grpSpPr>
        <p:sp>
          <p:nvSpPr>
            <p:cNvPr id="9" name="矩形 11"/>
            <p:cNvSpPr/>
            <p:nvPr/>
          </p:nvSpPr>
          <p:spPr>
            <a:xfrm>
              <a:off x="1462" y="5787"/>
              <a:ext cx="631" cy="519"/>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lumMod val="40000"/>
                <a:lumOff val="60000"/>
              </a:schemeClr>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7" name="文本框 16"/>
            <p:cNvSpPr txBox="1"/>
            <p:nvPr/>
          </p:nvSpPr>
          <p:spPr>
            <a:xfrm>
              <a:off x="1411" y="5726"/>
              <a:ext cx="732" cy="580"/>
            </a:xfrm>
            <a:prstGeom prst="rect">
              <a:avLst/>
            </a:prstGeom>
            <a:noFill/>
          </p:spPr>
          <p:txBody>
            <a:bodyPr wrap="none" rtlCol="0">
              <a:spAutoFit/>
            </a:bodyPr>
            <a:p>
              <a:r>
                <a:rPr lang="en-US" altLang="zh-CN" b="1" i="1" dirty="0">
                  <a:solidFill>
                    <a:schemeClr val="tx1"/>
                  </a:solidFill>
                  <a:latin typeface="微软雅黑" panose="020B0503020204020204" charset="-122"/>
                  <a:ea typeface="微软雅黑" panose="020B0503020204020204" charset="-122"/>
                </a:rPr>
                <a:t>07</a:t>
              </a:r>
              <a:endParaRPr lang="en-US" altLang="zh-CN" b="1" i="1" dirty="0">
                <a:solidFill>
                  <a:schemeClr val="tx1"/>
                </a:solidFill>
                <a:latin typeface="微软雅黑" panose="020B0503020204020204" charset="-122"/>
                <a:ea typeface="微软雅黑" panose="020B0503020204020204" charset="-122"/>
              </a:endParaRPr>
            </a:p>
          </p:txBody>
        </p:sp>
      </p:grpSp>
      <p:grpSp>
        <p:nvGrpSpPr>
          <p:cNvPr id="8" name="组合 7"/>
          <p:cNvGrpSpPr/>
          <p:nvPr/>
        </p:nvGrpSpPr>
        <p:grpSpPr>
          <a:xfrm>
            <a:off x="746125" y="4845050"/>
            <a:ext cx="464820" cy="368300"/>
            <a:chOff x="1411" y="7012"/>
            <a:chExt cx="732" cy="580"/>
          </a:xfrm>
        </p:grpSpPr>
        <p:sp>
          <p:nvSpPr>
            <p:cNvPr id="11" name="矩形 11"/>
            <p:cNvSpPr/>
            <p:nvPr/>
          </p:nvSpPr>
          <p:spPr>
            <a:xfrm>
              <a:off x="1471" y="7073"/>
              <a:ext cx="612" cy="519"/>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lumMod val="20000"/>
                <a:lumOff val="80000"/>
              </a:schemeClr>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2" name="文本框 11"/>
            <p:cNvSpPr txBox="1"/>
            <p:nvPr/>
          </p:nvSpPr>
          <p:spPr>
            <a:xfrm>
              <a:off x="1411" y="7012"/>
              <a:ext cx="732" cy="580"/>
            </a:xfrm>
            <a:prstGeom prst="rect">
              <a:avLst/>
            </a:prstGeom>
            <a:noFill/>
          </p:spPr>
          <p:txBody>
            <a:bodyPr wrap="none" rtlCol="0">
              <a:spAutoFit/>
            </a:bodyPr>
            <a:p>
              <a:r>
                <a:rPr lang="en-US" altLang="zh-CN" b="1" i="1" dirty="0">
                  <a:solidFill>
                    <a:schemeClr val="tx1"/>
                  </a:solidFill>
                  <a:latin typeface="微软雅黑" panose="020B0503020204020204" charset="-122"/>
                  <a:ea typeface="微软雅黑" panose="020B0503020204020204" charset="-122"/>
                </a:rPr>
                <a:t>10</a:t>
              </a:r>
              <a:endParaRPr lang="en-US" altLang="zh-CN" b="1" i="1" dirty="0">
                <a:solidFill>
                  <a:schemeClr val="tx1"/>
                </a:solidFill>
                <a:latin typeface="微软雅黑" panose="020B0503020204020204" charset="-122"/>
                <a:ea typeface="微软雅黑" panose="020B0503020204020204" charset="-122"/>
              </a:endParaRPr>
            </a:p>
          </p:txBody>
        </p:sp>
      </p:grpSp>
      <p:sp>
        <p:nvSpPr>
          <p:cNvPr id="2" name="文本框 1"/>
          <p:cNvSpPr txBox="1"/>
          <p:nvPr/>
        </p:nvSpPr>
        <p:spPr>
          <a:xfrm>
            <a:off x="1424940" y="2546350"/>
            <a:ext cx="2540000" cy="306705"/>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法定节假日限额翻倍险</a:t>
            </a:r>
            <a:endParaRPr lang="zh-CN" altLang="en-US" sz="1400">
              <a:latin typeface="微软雅黑" panose="020B0503020204020204" charset="-122"/>
              <a:ea typeface="微软雅黑" panose="020B0503020204020204" charset="-122"/>
            </a:endParaRPr>
          </a:p>
        </p:txBody>
      </p:sp>
      <p:sp>
        <p:nvSpPr>
          <p:cNvPr id="10" name="文本框 9"/>
          <p:cNvSpPr txBox="1"/>
          <p:nvPr/>
        </p:nvSpPr>
        <p:spPr>
          <a:xfrm>
            <a:off x="1424940" y="3315970"/>
            <a:ext cx="2540000" cy="306705"/>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车辆停驶损失险</a:t>
            </a:r>
            <a:endParaRPr lang="zh-CN" altLang="en-US" sz="1400">
              <a:latin typeface="微软雅黑" panose="020B0503020204020204" charset="-122"/>
              <a:ea typeface="微软雅黑" panose="020B0503020204020204" charset="-122"/>
            </a:endParaRPr>
          </a:p>
        </p:txBody>
      </p:sp>
      <p:sp>
        <p:nvSpPr>
          <p:cNvPr id="13" name="文本框 12"/>
          <p:cNvSpPr txBox="1"/>
          <p:nvPr/>
        </p:nvSpPr>
        <p:spPr>
          <a:xfrm>
            <a:off x="1424940" y="4125595"/>
            <a:ext cx="2540000" cy="306705"/>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发动机进水损坏除外特约条款</a:t>
            </a:r>
            <a:endParaRPr lang="zh-CN" altLang="en-US" sz="1400">
              <a:latin typeface="微软雅黑" panose="020B0503020204020204" charset="-122"/>
              <a:ea typeface="微软雅黑" panose="020B0503020204020204" charset="-122"/>
            </a:endParaRPr>
          </a:p>
        </p:txBody>
      </p:sp>
      <p:sp>
        <p:nvSpPr>
          <p:cNvPr id="14" name="文本框 13"/>
          <p:cNvSpPr txBox="1"/>
          <p:nvPr/>
        </p:nvSpPr>
        <p:spPr>
          <a:xfrm>
            <a:off x="1424940" y="4845050"/>
            <a:ext cx="2540000" cy="306705"/>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 机动车增值服务特约条款</a:t>
            </a:r>
            <a:endParaRPr lang="zh-CN" altLang="en-US" sz="1400">
              <a:latin typeface="微软雅黑" panose="020B0503020204020204" charset="-122"/>
              <a:ea typeface="微软雅黑" panose="020B0503020204020204" charset="-122"/>
            </a:endParaRPr>
          </a:p>
        </p:txBody>
      </p:sp>
      <p:grpSp>
        <p:nvGrpSpPr>
          <p:cNvPr id="18" name="组合 17"/>
          <p:cNvGrpSpPr/>
          <p:nvPr/>
        </p:nvGrpSpPr>
        <p:grpSpPr>
          <a:xfrm>
            <a:off x="4783455" y="2516505"/>
            <a:ext cx="464820" cy="368935"/>
            <a:chOff x="1411" y="3376"/>
            <a:chExt cx="732" cy="581"/>
          </a:xfrm>
        </p:grpSpPr>
        <p:sp>
          <p:nvSpPr>
            <p:cNvPr id="19" name="矩形 11"/>
            <p:cNvSpPr/>
            <p:nvPr/>
          </p:nvSpPr>
          <p:spPr>
            <a:xfrm>
              <a:off x="1462" y="3423"/>
              <a:ext cx="631" cy="534"/>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20" name="文本框 19"/>
            <p:cNvSpPr txBox="1"/>
            <p:nvPr/>
          </p:nvSpPr>
          <p:spPr>
            <a:xfrm>
              <a:off x="1411" y="3376"/>
              <a:ext cx="732" cy="580"/>
            </a:xfrm>
            <a:prstGeom prst="rect">
              <a:avLst/>
            </a:prstGeom>
            <a:noFill/>
          </p:spPr>
          <p:txBody>
            <a:bodyPr wrap="none" rtlCol="0">
              <a:spAutoFit/>
            </a:bodyPr>
            <a:p>
              <a:r>
                <a:rPr lang="en-US" altLang="zh-CN" b="1" i="1" dirty="0">
                  <a:solidFill>
                    <a:schemeClr val="bg1"/>
                  </a:solidFill>
                  <a:latin typeface="微软雅黑" panose="020B0503020204020204" charset="-122"/>
                  <a:ea typeface="微软雅黑" panose="020B0503020204020204" charset="-122"/>
                </a:rPr>
                <a:t>02</a:t>
              </a:r>
              <a:endParaRPr lang="en-US" altLang="zh-CN" b="1" i="1" dirty="0">
                <a:solidFill>
                  <a:schemeClr val="bg1"/>
                </a:solidFill>
                <a:latin typeface="微软雅黑" panose="020B0503020204020204" charset="-122"/>
                <a:ea typeface="微软雅黑" panose="020B0503020204020204" charset="-122"/>
              </a:endParaRPr>
            </a:p>
          </p:txBody>
        </p:sp>
      </p:grpSp>
      <p:grpSp>
        <p:nvGrpSpPr>
          <p:cNvPr id="21" name="组合 20"/>
          <p:cNvGrpSpPr/>
          <p:nvPr/>
        </p:nvGrpSpPr>
        <p:grpSpPr>
          <a:xfrm>
            <a:off x="4783455" y="3286760"/>
            <a:ext cx="464820" cy="368300"/>
            <a:chOff x="1411" y="4599"/>
            <a:chExt cx="732" cy="580"/>
          </a:xfrm>
        </p:grpSpPr>
        <p:sp>
          <p:nvSpPr>
            <p:cNvPr id="22" name="矩形 11"/>
            <p:cNvSpPr/>
            <p:nvPr/>
          </p:nvSpPr>
          <p:spPr>
            <a:xfrm>
              <a:off x="1462" y="4645"/>
              <a:ext cx="631" cy="534"/>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lumMod val="60000"/>
                <a:lumOff val="40000"/>
              </a:schemeClr>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23" name="文本框 22"/>
            <p:cNvSpPr txBox="1"/>
            <p:nvPr/>
          </p:nvSpPr>
          <p:spPr>
            <a:xfrm>
              <a:off x="1411" y="4599"/>
              <a:ext cx="732" cy="580"/>
            </a:xfrm>
            <a:prstGeom prst="rect">
              <a:avLst/>
            </a:prstGeom>
            <a:noFill/>
          </p:spPr>
          <p:txBody>
            <a:bodyPr wrap="none" rtlCol="0">
              <a:spAutoFit/>
            </a:bodyPr>
            <a:p>
              <a:r>
                <a:rPr lang="en-US" altLang="zh-CN" b="1" i="1" dirty="0">
                  <a:solidFill>
                    <a:schemeClr val="bg1"/>
                  </a:solidFill>
                  <a:latin typeface="微软雅黑" panose="020B0503020204020204" charset="-122"/>
                  <a:ea typeface="微软雅黑" panose="020B0503020204020204" charset="-122"/>
                </a:rPr>
                <a:t>05</a:t>
              </a:r>
              <a:endParaRPr lang="en-US" altLang="zh-CN" b="1" i="1" dirty="0">
                <a:solidFill>
                  <a:schemeClr val="bg1"/>
                </a:solidFill>
                <a:latin typeface="微软雅黑" panose="020B0503020204020204" charset="-122"/>
                <a:ea typeface="微软雅黑" panose="020B0503020204020204" charset="-122"/>
              </a:endParaRPr>
            </a:p>
          </p:txBody>
        </p:sp>
      </p:grpSp>
      <p:grpSp>
        <p:nvGrpSpPr>
          <p:cNvPr id="24" name="组合 23"/>
          <p:cNvGrpSpPr/>
          <p:nvPr/>
        </p:nvGrpSpPr>
        <p:grpSpPr>
          <a:xfrm>
            <a:off x="4783455" y="4075430"/>
            <a:ext cx="464820" cy="368300"/>
            <a:chOff x="1411" y="5726"/>
            <a:chExt cx="732" cy="580"/>
          </a:xfrm>
        </p:grpSpPr>
        <p:sp>
          <p:nvSpPr>
            <p:cNvPr id="25" name="矩形 11"/>
            <p:cNvSpPr/>
            <p:nvPr/>
          </p:nvSpPr>
          <p:spPr>
            <a:xfrm>
              <a:off x="1462" y="5787"/>
              <a:ext cx="631" cy="519"/>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lumMod val="40000"/>
                <a:lumOff val="60000"/>
              </a:schemeClr>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26" name="文本框 25"/>
            <p:cNvSpPr txBox="1"/>
            <p:nvPr/>
          </p:nvSpPr>
          <p:spPr>
            <a:xfrm>
              <a:off x="1411" y="5726"/>
              <a:ext cx="732" cy="580"/>
            </a:xfrm>
            <a:prstGeom prst="rect">
              <a:avLst/>
            </a:prstGeom>
            <a:noFill/>
          </p:spPr>
          <p:txBody>
            <a:bodyPr wrap="none" rtlCol="0">
              <a:spAutoFit/>
            </a:bodyPr>
            <a:p>
              <a:r>
                <a:rPr lang="en-US" altLang="zh-CN" b="1" i="1" dirty="0">
                  <a:solidFill>
                    <a:schemeClr val="tx1"/>
                  </a:solidFill>
                  <a:latin typeface="微软雅黑" panose="020B0503020204020204" charset="-122"/>
                  <a:ea typeface="微软雅黑" panose="020B0503020204020204" charset="-122"/>
                </a:rPr>
                <a:t>08</a:t>
              </a:r>
              <a:endParaRPr lang="en-US" altLang="zh-CN" b="1" i="1" dirty="0">
                <a:solidFill>
                  <a:schemeClr val="tx1"/>
                </a:solidFill>
                <a:latin typeface="微软雅黑" panose="020B0503020204020204" charset="-122"/>
                <a:ea typeface="微软雅黑" panose="020B0503020204020204" charset="-122"/>
              </a:endParaRPr>
            </a:p>
          </p:txBody>
        </p:sp>
      </p:grpSp>
      <p:grpSp>
        <p:nvGrpSpPr>
          <p:cNvPr id="27" name="组合 26"/>
          <p:cNvGrpSpPr/>
          <p:nvPr/>
        </p:nvGrpSpPr>
        <p:grpSpPr>
          <a:xfrm>
            <a:off x="4783455" y="4845050"/>
            <a:ext cx="464820" cy="368300"/>
            <a:chOff x="1411" y="7012"/>
            <a:chExt cx="732" cy="580"/>
          </a:xfrm>
        </p:grpSpPr>
        <p:sp>
          <p:nvSpPr>
            <p:cNvPr id="28" name="矩形 11"/>
            <p:cNvSpPr/>
            <p:nvPr/>
          </p:nvSpPr>
          <p:spPr>
            <a:xfrm>
              <a:off x="1471" y="7073"/>
              <a:ext cx="612" cy="519"/>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lumMod val="20000"/>
                <a:lumOff val="80000"/>
              </a:schemeClr>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29" name="文本框 28"/>
            <p:cNvSpPr txBox="1"/>
            <p:nvPr/>
          </p:nvSpPr>
          <p:spPr>
            <a:xfrm>
              <a:off x="1411" y="7012"/>
              <a:ext cx="732" cy="580"/>
            </a:xfrm>
            <a:prstGeom prst="rect">
              <a:avLst/>
            </a:prstGeom>
            <a:noFill/>
          </p:spPr>
          <p:txBody>
            <a:bodyPr wrap="none" rtlCol="0">
              <a:spAutoFit/>
            </a:bodyPr>
            <a:p>
              <a:r>
                <a:rPr lang="en-US" altLang="zh-CN" b="1" i="1" dirty="0">
                  <a:solidFill>
                    <a:schemeClr val="tx1"/>
                  </a:solidFill>
                  <a:latin typeface="微软雅黑" panose="020B0503020204020204" charset="-122"/>
                  <a:ea typeface="微软雅黑" panose="020B0503020204020204" charset="-122"/>
                </a:rPr>
                <a:t>11</a:t>
              </a:r>
              <a:endParaRPr lang="en-US" altLang="zh-CN" b="1" i="1" dirty="0">
                <a:solidFill>
                  <a:schemeClr val="tx1"/>
                </a:solidFill>
                <a:latin typeface="微软雅黑" panose="020B0503020204020204" charset="-122"/>
                <a:ea typeface="微软雅黑" panose="020B0503020204020204" charset="-122"/>
              </a:endParaRPr>
            </a:p>
          </p:txBody>
        </p:sp>
      </p:grpSp>
      <p:sp>
        <p:nvSpPr>
          <p:cNvPr id="30" name="文本框 29"/>
          <p:cNvSpPr txBox="1"/>
          <p:nvPr/>
        </p:nvSpPr>
        <p:spPr>
          <a:xfrm>
            <a:off x="5462270" y="2547620"/>
            <a:ext cx="2540000" cy="306705"/>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医保外医疗责任险</a:t>
            </a:r>
            <a:endParaRPr lang="zh-CN" altLang="en-US" sz="1400">
              <a:latin typeface="微软雅黑" panose="020B0503020204020204" charset="-122"/>
              <a:ea typeface="微软雅黑" panose="020B0503020204020204" charset="-122"/>
            </a:endParaRPr>
          </a:p>
        </p:txBody>
      </p:sp>
      <p:sp>
        <p:nvSpPr>
          <p:cNvPr id="31" name="文本框 30"/>
          <p:cNvSpPr txBox="1"/>
          <p:nvPr/>
        </p:nvSpPr>
        <p:spPr>
          <a:xfrm>
            <a:off x="5462270" y="3332480"/>
            <a:ext cx="2540000" cy="306705"/>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车载货物掉落责任险</a:t>
            </a:r>
            <a:endParaRPr lang="zh-CN" altLang="en-US" sz="1400">
              <a:latin typeface="微软雅黑" panose="020B0503020204020204" charset="-122"/>
              <a:ea typeface="微软雅黑" panose="020B0503020204020204" charset="-122"/>
            </a:endParaRPr>
          </a:p>
        </p:txBody>
      </p:sp>
      <p:sp>
        <p:nvSpPr>
          <p:cNvPr id="32" name="文本框 31"/>
          <p:cNvSpPr txBox="1"/>
          <p:nvPr/>
        </p:nvSpPr>
        <p:spPr>
          <a:xfrm>
            <a:off x="5462270" y="4125595"/>
            <a:ext cx="2540000" cy="306705"/>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 新增加设备损失险</a:t>
            </a:r>
            <a:endParaRPr lang="zh-CN" altLang="en-US" sz="1400">
              <a:latin typeface="微软雅黑" panose="020B0503020204020204" charset="-122"/>
              <a:ea typeface="微软雅黑" panose="020B0503020204020204" charset="-122"/>
            </a:endParaRPr>
          </a:p>
        </p:txBody>
      </p:sp>
      <p:sp>
        <p:nvSpPr>
          <p:cNvPr id="33" name="文本框 32"/>
          <p:cNvSpPr txBox="1"/>
          <p:nvPr/>
        </p:nvSpPr>
        <p:spPr>
          <a:xfrm>
            <a:off x="5462270" y="4845050"/>
            <a:ext cx="2540000" cy="306705"/>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车轮单独损失险</a:t>
            </a:r>
            <a:endParaRPr lang="zh-CN" altLang="en-US" sz="1400">
              <a:latin typeface="微软雅黑" panose="020B0503020204020204" charset="-122"/>
              <a:ea typeface="微软雅黑" panose="020B0503020204020204" charset="-122"/>
            </a:endParaRPr>
          </a:p>
        </p:txBody>
      </p:sp>
      <p:grpSp>
        <p:nvGrpSpPr>
          <p:cNvPr id="34" name="组合 33"/>
          <p:cNvGrpSpPr/>
          <p:nvPr/>
        </p:nvGrpSpPr>
        <p:grpSpPr>
          <a:xfrm>
            <a:off x="8493125" y="2516505"/>
            <a:ext cx="464820" cy="368935"/>
            <a:chOff x="1411" y="3376"/>
            <a:chExt cx="732" cy="581"/>
          </a:xfrm>
        </p:grpSpPr>
        <p:sp>
          <p:nvSpPr>
            <p:cNvPr id="35" name="矩形 11"/>
            <p:cNvSpPr/>
            <p:nvPr/>
          </p:nvSpPr>
          <p:spPr>
            <a:xfrm>
              <a:off x="1462" y="3423"/>
              <a:ext cx="631" cy="534"/>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36" name="文本框 35"/>
            <p:cNvSpPr txBox="1"/>
            <p:nvPr/>
          </p:nvSpPr>
          <p:spPr>
            <a:xfrm>
              <a:off x="1411" y="3376"/>
              <a:ext cx="732" cy="580"/>
            </a:xfrm>
            <a:prstGeom prst="rect">
              <a:avLst/>
            </a:prstGeom>
            <a:noFill/>
          </p:spPr>
          <p:txBody>
            <a:bodyPr wrap="none" rtlCol="0">
              <a:spAutoFit/>
            </a:bodyPr>
            <a:p>
              <a:r>
                <a:rPr lang="en-US" altLang="zh-CN" b="1" i="1" dirty="0">
                  <a:solidFill>
                    <a:schemeClr val="bg1"/>
                  </a:solidFill>
                  <a:latin typeface="微软雅黑" panose="020B0503020204020204" charset="-122"/>
                  <a:ea typeface="微软雅黑" panose="020B0503020204020204" charset="-122"/>
                </a:rPr>
                <a:t>03</a:t>
              </a:r>
              <a:endParaRPr lang="en-US" altLang="zh-CN" b="1" i="1" dirty="0">
                <a:solidFill>
                  <a:schemeClr val="bg1"/>
                </a:solidFill>
                <a:latin typeface="微软雅黑" panose="020B0503020204020204" charset="-122"/>
                <a:ea typeface="微软雅黑" panose="020B0503020204020204" charset="-122"/>
              </a:endParaRPr>
            </a:p>
          </p:txBody>
        </p:sp>
      </p:grpSp>
      <p:grpSp>
        <p:nvGrpSpPr>
          <p:cNvPr id="37" name="组合 36"/>
          <p:cNvGrpSpPr/>
          <p:nvPr/>
        </p:nvGrpSpPr>
        <p:grpSpPr>
          <a:xfrm>
            <a:off x="8493125" y="3286760"/>
            <a:ext cx="464820" cy="368300"/>
            <a:chOff x="1411" y="4599"/>
            <a:chExt cx="732" cy="580"/>
          </a:xfrm>
        </p:grpSpPr>
        <p:sp>
          <p:nvSpPr>
            <p:cNvPr id="38" name="矩形 11"/>
            <p:cNvSpPr/>
            <p:nvPr/>
          </p:nvSpPr>
          <p:spPr>
            <a:xfrm>
              <a:off x="1462" y="4645"/>
              <a:ext cx="631" cy="534"/>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lumMod val="60000"/>
                <a:lumOff val="40000"/>
              </a:schemeClr>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39" name="文本框 38"/>
            <p:cNvSpPr txBox="1"/>
            <p:nvPr/>
          </p:nvSpPr>
          <p:spPr>
            <a:xfrm>
              <a:off x="1411" y="4599"/>
              <a:ext cx="732" cy="580"/>
            </a:xfrm>
            <a:prstGeom prst="rect">
              <a:avLst/>
            </a:prstGeom>
            <a:noFill/>
          </p:spPr>
          <p:txBody>
            <a:bodyPr wrap="none" rtlCol="0">
              <a:spAutoFit/>
            </a:bodyPr>
            <a:p>
              <a:r>
                <a:rPr lang="en-US" altLang="zh-CN" b="1" i="1" dirty="0">
                  <a:solidFill>
                    <a:schemeClr val="bg1"/>
                  </a:solidFill>
                  <a:latin typeface="微软雅黑" panose="020B0503020204020204" charset="-122"/>
                  <a:ea typeface="微软雅黑" panose="020B0503020204020204" charset="-122"/>
                </a:rPr>
                <a:t>06</a:t>
              </a:r>
              <a:endParaRPr lang="en-US" altLang="zh-CN" b="1" i="1" dirty="0">
                <a:solidFill>
                  <a:schemeClr val="bg1"/>
                </a:solidFill>
                <a:latin typeface="微软雅黑" panose="020B0503020204020204" charset="-122"/>
                <a:ea typeface="微软雅黑" panose="020B0503020204020204" charset="-122"/>
              </a:endParaRPr>
            </a:p>
          </p:txBody>
        </p:sp>
      </p:grpSp>
      <p:grpSp>
        <p:nvGrpSpPr>
          <p:cNvPr id="40" name="组合 39"/>
          <p:cNvGrpSpPr/>
          <p:nvPr/>
        </p:nvGrpSpPr>
        <p:grpSpPr>
          <a:xfrm>
            <a:off x="8493125" y="4075430"/>
            <a:ext cx="464820" cy="368300"/>
            <a:chOff x="1411" y="5726"/>
            <a:chExt cx="732" cy="580"/>
          </a:xfrm>
        </p:grpSpPr>
        <p:sp>
          <p:nvSpPr>
            <p:cNvPr id="41" name="矩形 11"/>
            <p:cNvSpPr/>
            <p:nvPr/>
          </p:nvSpPr>
          <p:spPr>
            <a:xfrm>
              <a:off x="1462" y="5787"/>
              <a:ext cx="631" cy="519"/>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lumMod val="40000"/>
                <a:lumOff val="60000"/>
              </a:schemeClr>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42" name="文本框 41"/>
            <p:cNvSpPr txBox="1"/>
            <p:nvPr/>
          </p:nvSpPr>
          <p:spPr>
            <a:xfrm>
              <a:off x="1411" y="5726"/>
              <a:ext cx="732" cy="580"/>
            </a:xfrm>
            <a:prstGeom prst="rect">
              <a:avLst/>
            </a:prstGeom>
            <a:noFill/>
          </p:spPr>
          <p:txBody>
            <a:bodyPr wrap="none" rtlCol="0">
              <a:spAutoFit/>
            </a:bodyPr>
            <a:p>
              <a:r>
                <a:rPr lang="en-US" altLang="zh-CN" b="1" i="1" dirty="0">
                  <a:solidFill>
                    <a:schemeClr val="tx1"/>
                  </a:solidFill>
                  <a:latin typeface="微软雅黑" panose="020B0503020204020204" charset="-122"/>
                  <a:ea typeface="微软雅黑" panose="020B0503020204020204" charset="-122"/>
                </a:rPr>
                <a:t>09</a:t>
              </a:r>
              <a:endParaRPr lang="en-US" altLang="zh-CN" b="1" i="1" dirty="0">
                <a:solidFill>
                  <a:schemeClr val="tx1"/>
                </a:solidFill>
                <a:latin typeface="微软雅黑" panose="020B0503020204020204" charset="-122"/>
                <a:ea typeface="微软雅黑" panose="020B0503020204020204" charset="-122"/>
              </a:endParaRPr>
            </a:p>
          </p:txBody>
        </p:sp>
      </p:grpSp>
      <p:grpSp>
        <p:nvGrpSpPr>
          <p:cNvPr id="43" name="组合 42"/>
          <p:cNvGrpSpPr/>
          <p:nvPr/>
        </p:nvGrpSpPr>
        <p:grpSpPr>
          <a:xfrm>
            <a:off x="8493125" y="4845050"/>
            <a:ext cx="464820" cy="368300"/>
            <a:chOff x="1411" y="7012"/>
            <a:chExt cx="732" cy="580"/>
          </a:xfrm>
        </p:grpSpPr>
        <p:sp>
          <p:nvSpPr>
            <p:cNvPr id="44" name="矩形 11"/>
            <p:cNvSpPr/>
            <p:nvPr/>
          </p:nvSpPr>
          <p:spPr>
            <a:xfrm>
              <a:off x="1471" y="7073"/>
              <a:ext cx="612" cy="519"/>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lumMod val="20000"/>
                <a:lumOff val="80000"/>
              </a:schemeClr>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45" name="文本框 44"/>
            <p:cNvSpPr txBox="1"/>
            <p:nvPr/>
          </p:nvSpPr>
          <p:spPr>
            <a:xfrm>
              <a:off x="1411" y="7012"/>
              <a:ext cx="732" cy="580"/>
            </a:xfrm>
            <a:prstGeom prst="rect">
              <a:avLst/>
            </a:prstGeom>
            <a:noFill/>
          </p:spPr>
          <p:txBody>
            <a:bodyPr wrap="none" rtlCol="0">
              <a:spAutoFit/>
            </a:bodyPr>
            <a:p>
              <a:r>
                <a:rPr lang="en-US" altLang="zh-CN" b="1" i="1" dirty="0">
                  <a:solidFill>
                    <a:schemeClr val="tx1"/>
                  </a:solidFill>
                  <a:latin typeface="微软雅黑" panose="020B0503020204020204" charset="-122"/>
                  <a:ea typeface="微软雅黑" panose="020B0503020204020204" charset="-122"/>
                </a:rPr>
                <a:t>12</a:t>
              </a:r>
              <a:endParaRPr lang="en-US" altLang="zh-CN" b="1" i="1" dirty="0">
                <a:solidFill>
                  <a:schemeClr val="tx1"/>
                </a:solidFill>
                <a:latin typeface="微软雅黑" panose="020B0503020204020204" charset="-122"/>
                <a:ea typeface="微软雅黑" panose="020B0503020204020204" charset="-122"/>
              </a:endParaRPr>
            </a:p>
          </p:txBody>
        </p:sp>
      </p:grpSp>
      <p:sp>
        <p:nvSpPr>
          <p:cNvPr id="46" name="文本框 45"/>
          <p:cNvSpPr txBox="1"/>
          <p:nvPr/>
        </p:nvSpPr>
        <p:spPr>
          <a:xfrm>
            <a:off x="9171940" y="2562860"/>
            <a:ext cx="2540000" cy="306705"/>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 车身划痕损失险</a:t>
            </a:r>
            <a:endParaRPr lang="zh-CN" altLang="en-US" sz="1400">
              <a:latin typeface="微软雅黑" panose="020B0503020204020204" charset="-122"/>
              <a:ea typeface="微软雅黑" panose="020B0503020204020204" charset="-122"/>
            </a:endParaRPr>
          </a:p>
        </p:txBody>
      </p:sp>
      <p:sp>
        <p:nvSpPr>
          <p:cNvPr id="47" name="文本框 46"/>
          <p:cNvSpPr txBox="1"/>
          <p:nvPr/>
        </p:nvSpPr>
        <p:spPr>
          <a:xfrm>
            <a:off x="9171940" y="3317875"/>
            <a:ext cx="2540000" cy="306705"/>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可选免赔额特约险</a:t>
            </a:r>
            <a:endParaRPr lang="zh-CN" altLang="en-US" sz="1400">
              <a:latin typeface="微软雅黑" panose="020B0503020204020204" charset="-122"/>
              <a:ea typeface="微软雅黑" panose="020B0503020204020204" charset="-122"/>
            </a:endParaRPr>
          </a:p>
        </p:txBody>
      </p:sp>
      <p:sp>
        <p:nvSpPr>
          <p:cNvPr id="49" name="文本框 48"/>
          <p:cNvSpPr txBox="1"/>
          <p:nvPr/>
        </p:nvSpPr>
        <p:spPr>
          <a:xfrm>
            <a:off x="9171940" y="4125595"/>
            <a:ext cx="2540000" cy="306705"/>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无过失责任险</a:t>
            </a:r>
            <a:endParaRPr lang="zh-CN" altLang="en-US" sz="1400">
              <a:latin typeface="微软雅黑" panose="020B0503020204020204" charset="-122"/>
              <a:ea typeface="微软雅黑" panose="020B0503020204020204" charset="-122"/>
            </a:endParaRPr>
          </a:p>
        </p:txBody>
      </p:sp>
      <p:sp>
        <p:nvSpPr>
          <p:cNvPr id="50" name="文本框 49"/>
          <p:cNvSpPr txBox="1"/>
          <p:nvPr/>
        </p:nvSpPr>
        <p:spPr>
          <a:xfrm>
            <a:off x="9171940" y="4845050"/>
            <a:ext cx="2540000" cy="306705"/>
          </a:xfrm>
          <a:prstGeom prst="rect">
            <a:avLst/>
          </a:prstGeom>
          <a:noFill/>
        </p:spPr>
        <p:txBody>
          <a:bodyPr wrap="square" rtlCol="0" anchor="t">
            <a:spAutoFit/>
          </a:bodyPr>
          <a:p>
            <a:r>
              <a:rPr lang="zh-CN" altLang="en-US" sz="1400">
                <a:latin typeface="微软雅黑" panose="020B0503020204020204" charset="-122"/>
                <a:ea typeface="微软雅黑" panose="020B0503020204020204" charset="-122"/>
              </a:rPr>
              <a:t>精神损害附加责任险</a:t>
            </a:r>
            <a:endParaRPr lang="zh-CN" altLang="en-US" sz="140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8" presetClass="entr" presetSubtype="12" fill="hold" nodeType="afterEffect">
                                  <p:stCondLst>
                                    <p:cond delay="0"/>
                                  </p:stCondLst>
                                  <p:childTnLst>
                                    <p:set>
                                      <p:cBhvr>
                                        <p:cTn id="13" dur="1" fill="hold">
                                          <p:stCondLst>
                                            <p:cond delay="0"/>
                                          </p:stCondLst>
                                        </p:cTn>
                                        <p:tgtEl>
                                          <p:spTgt spid="79"/>
                                        </p:tgtEl>
                                        <p:attrNameLst>
                                          <p:attrName>style.visibility</p:attrName>
                                        </p:attrNameLst>
                                      </p:cBhvr>
                                      <p:to>
                                        <p:strVal val="visible"/>
                                      </p:to>
                                    </p:set>
                                    <p:animEffect transition="in" filter="strips(downLeft)">
                                      <p:cBhvr>
                                        <p:cTn id="14" dur="500"/>
                                        <p:tgtEl>
                                          <p:spTgt spid="79"/>
                                        </p:tgtEl>
                                      </p:cBhvr>
                                    </p:animEffect>
                                  </p:childTnLst>
                                </p:cTn>
                              </p:par>
                              <p:par>
                                <p:cTn id="15" presetID="18" presetClass="entr" presetSubtype="12"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Left)">
                                      <p:cBhvr>
                                        <p:cTn id="17" dur="500"/>
                                        <p:tgtEl>
                                          <p:spTgt spid="3"/>
                                        </p:tgtEl>
                                      </p:cBhvr>
                                    </p:animEffect>
                                  </p:childTnLst>
                                </p:cTn>
                              </p:par>
                              <p:par>
                                <p:cTn id="18" presetID="18" presetClass="entr" presetSubtype="1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trips(downLeft)">
                                      <p:cBhvr>
                                        <p:cTn id="20" dur="500"/>
                                        <p:tgtEl>
                                          <p:spTgt spid="5"/>
                                        </p:tgtEl>
                                      </p:cBhvr>
                                    </p:animEffect>
                                  </p:childTnLst>
                                </p:cTn>
                              </p:par>
                              <p:par>
                                <p:cTn id="21" presetID="18" presetClass="entr" presetSubtype="12"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strips(downLeft)">
                                      <p:cBhvr>
                                        <p:cTn id="23" dur="500"/>
                                        <p:tgtEl>
                                          <p:spTgt spid="6"/>
                                        </p:tgtEl>
                                      </p:cBhvr>
                                    </p:animEffect>
                                  </p:childTnLst>
                                </p:cTn>
                              </p:par>
                              <p:par>
                                <p:cTn id="24" presetID="18" presetClass="entr" presetSubtype="12"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trips(downLeft)">
                                      <p:cBhvr>
                                        <p:cTn id="26" dur="500"/>
                                        <p:tgtEl>
                                          <p:spTgt spid="8"/>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strips(downLeft)">
                                      <p:cBhvr>
                                        <p:cTn id="29" dur="500"/>
                                        <p:tgtEl>
                                          <p:spTgt spid="2"/>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strips(downLeft)">
                                      <p:cBhvr>
                                        <p:cTn id="32" dur="500"/>
                                        <p:tgtEl>
                                          <p:spTgt spid="10"/>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strips(downLeft)">
                                      <p:cBhvr>
                                        <p:cTn id="35" dur="500"/>
                                        <p:tgtEl>
                                          <p:spTgt spid="13"/>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strips(downLeft)">
                                      <p:cBhvr>
                                        <p:cTn id="38" dur="500"/>
                                        <p:tgtEl>
                                          <p:spTgt spid="14"/>
                                        </p:tgtEl>
                                      </p:cBhvr>
                                    </p:animEffect>
                                  </p:childTnLst>
                                </p:cTn>
                              </p:par>
                              <p:par>
                                <p:cTn id="39" presetID="18" presetClass="entr" presetSubtype="12"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strips(downLeft)">
                                      <p:cBhvr>
                                        <p:cTn id="41" dur="500"/>
                                        <p:tgtEl>
                                          <p:spTgt spid="18"/>
                                        </p:tgtEl>
                                      </p:cBhvr>
                                    </p:animEffect>
                                  </p:childTnLst>
                                </p:cTn>
                              </p:par>
                              <p:par>
                                <p:cTn id="42" presetID="18" presetClass="entr" presetSubtype="12" fill="hold"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strips(downLeft)">
                                      <p:cBhvr>
                                        <p:cTn id="44" dur="500"/>
                                        <p:tgtEl>
                                          <p:spTgt spid="21"/>
                                        </p:tgtEl>
                                      </p:cBhvr>
                                    </p:animEffect>
                                  </p:childTnLst>
                                </p:cTn>
                              </p:par>
                              <p:par>
                                <p:cTn id="45" presetID="18" presetClass="entr" presetSubtype="12"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strips(downLeft)">
                                      <p:cBhvr>
                                        <p:cTn id="47" dur="500"/>
                                        <p:tgtEl>
                                          <p:spTgt spid="24"/>
                                        </p:tgtEl>
                                      </p:cBhvr>
                                    </p:animEffect>
                                  </p:childTnLst>
                                </p:cTn>
                              </p:par>
                              <p:par>
                                <p:cTn id="48" presetID="18" presetClass="entr" presetSubtype="12"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strips(downLeft)">
                                      <p:cBhvr>
                                        <p:cTn id="50" dur="500"/>
                                        <p:tgtEl>
                                          <p:spTgt spid="27"/>
                                        </p:tgtEl>
                                      </p:cBhvr>
                                    </p:animEffect>
                                  </p:childTnLst>
                                </p:cTn>
                              </p:par>
                              <p:par>
                                <p:cTn id="51" presetID="18" presetClass="entr" presetSubtype="12"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strips(downLeft)">
                                      <p:cBhvr>
                                        <p:cTn id="53" dur="500"/>
                                        <p:tgtEl>
                                          <p:spTgt spid="30"/>
                                        </p:tgtEl>
                                      </p:cBhvr>
                                    </p:animEffect>
                                  </p:childTnLst>
                                </p:cTn>
                              </p:par>
                              <p:par>
                                <p:cTn id="54" presetID="18" presetClass="entr" presetSubtype="12"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strips(downLeft)">
                                      <p:cBhvr>
                                        <p:cTn id="56" dur="500"/>
                                        <p:tgtEl>
                                          <p:spTgt spid="31"/>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strips(downLeft)">
                                      <p:cBhvr>
                                        <p:cTn id="59" dur="500"/>
                                        <p:tgtEl>
                                          <p:spTgt spid="32"/>
                                        </p:tgtEl>
                                      </p:cBhvr>
                                    </p:animEffect>
                                  </p:childTnLst>
                                </p:cTn>
                              </p:par>
                              <p:par>
                                <p:cTn id="60" presetID="18" presetClass="entr" presetSubtype="12"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strips(downLeft)">
                                      <p:cBhvr>
                                        <p:cTn id="62" dur="500"/>
                                        <p:tgtEl>
                                          <p:spTgt spid="33"/>
                                        </p:tgtEl>
                                      </p:cBhvr>
                                    </p:animEffect>
                                  </p:childTnLst>
                                </p:cTn>
                              </p:par>
                              <p:par>
                                <p:cTn id="63" presetID="18" presetClass="entr" presetSubtype="12" fill="hold"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strips(downLeft)">
                                      <p:cBhvr>
                                        <p:cTn id="65" dur="500"/>
                                        <p:tgtEl>
                                          <p:spTgt spid="34"/>
                                        </p:tgtEl>
                                      </p:cBhvr>
                                    </p:animEffect>
                                  </p:childTnLst>
                                </p:cTn>
                              </p:par>
                              <p:par>
                                <p:cTn id="66" presetID="18" presetClass="entr" presetSubtype="12" fill="hold"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strips(downLeft)">
                                      <p:cBhvr>
                                        <p:cTn id="68" dur="500"/>
                                        <p:tgtEl>
                                          <p:spTgt spid="37"/>
                                        </p:tgtEl>
                                      </p:cBhvr>
                                    </p:animEffect>
                                  </p:childTnLst>
                                </p:cTn>
                              </p:par>
                              <p:par>
                                <p:cTn id="69" presetID="18" presetClass="entr" presetSubtype="12" fill="hold"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strips(downLeft)">
                                      <p:cBhvr>
                                        <p:cTn id="71" dur="500"/>
                                        <p:tgtEl>
                                          <p:spTgt spid="40"/>
                                        </p:tgtEl>
                                      </p:cBhvr>
                                    </p:animEffect>
                                  </p:childTnLst>
                                </p:cTn>
                              </p:par>
                              <p:par>
                                <p:cTn id="72" presetID="18" presetClass="entr" presetSubtype="12" fill="hold" nodeType="with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strips(downLeft)">
                                      <p:cBhvr>
                                        <p:cTn id="74" dur="500"/>
                                        <p:tgtEl>
                                          <p:spTgt spid="43"/>
                                        </p:tgtEl>
                                      </p:cBhvr>
                                    </p:animEffect>
                                  </p:childTnLst>
                                </p:cTn>
                              </p:par>
                              <p:par>
                                <p:cTn id="75" presetID="18" presetClass="entr" presetSubtype="12"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strips(downLeft)">
                                      <p:cBhvr>
                                        <p:cTn id="77" dur="500"/>
                                        <p:tgtEl>
                                          <p:spTgt spid="46"/>
                                        </p:tgtEl>
                                      </p:cBhvr>
                                    </p:animEffect>
                                  </p:childTnLst>
                                </p:cTn>
                              </p:par>
                              <p:par>
                                <p:cTn id="78" presetID="18" presetClass="entr" presetSubtype="12" fill="hold" grpId="0" nodeType="with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strips(downLeft)">
                                      <p:cBhvr>
                                        <p:cTn id="80" dur="500"/>
                                        <p:tgtEl>
                                          <p:spTgt spid="47"/>
                                        </p:tgtEl>
                                      </p:cBhvr>
                                    </p:animEffect>
                                  </p:childTnLst>
                                </p:cTn>
                              </p:par>
                              <p:par>
                                <p:cTn id="81" presetID="18" presetClass="entr" presetSubtype="12" fill="hold" grpId="0" nodeType="with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strips(downLeft)">
                                      <p:cBhvr>
                                        <p:cTn id="83" dur="500"/>
                                        <p:tgtEl>
                                          <p:spTgt spid="49"/>
                                        </p:tgtEl>
                                      </p:cBhvr>
                                    </p:animEffect>
                                  </p:childTnLst>
                                </p:cTn>
                              </p:par>
                              <p:par>
                                <p:cTn id="84" presetID="18" presetClass="entr" presetSubtype="12"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strips(downLeft)">
                                      <p:cBhvr>
                                        <p:cTn id="8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2" grpId="0"/>
      <p:bldP spid="10" grpId="0"/>
      <p:bldP spid="13" grpId="0"/>
      <p:bldP spid="14" grpId="0"/>
      <p:bldP spid="30" grpId="0"/>
      <p:bldP spid="31" grpId="0"/>
      <p:bldP spid="32" grpId="0"/>
      <p:bldP spid="33" grpId="0"/>
      <p:bldP spid="46" grpId="0"/>
      <p:bldP spid="47" grpId="0"/>
      <p:bldP spid="49" grpId="0"/>
      <p:bldP spid="50" grpId="0"/>
      <p:bldP spid="2" grpId="1"/>
      <p:bldP spid="10" grpId="1"/>
      <p:bldP spid="13" grpId="1"/>
      <p:bldP spid="14" grpId="1"/>
      <p:bldP spid="30" grpId="1"/>
      <p:bldP spid="31" grpId="1"/>
      <p:bldP spid="32" grpId="1"/>
      <p:bldP spid="33" grpId="1"/>
      <p:bldP spid="46" grpId="1"/>
      <p:bldP spid="47" grpId="1"/>
      <p:bldP spid="49" grpId="1"/>
      <p:bldP spid="50"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79" name="组合 78"/>
          <p:cNvGrpSpPr/>
          <p:nvPr/>
        </p:nvGrpSpPr>
        <p:grpSpPr>
          <a:xfrm rot="0">
            <a:off x="4984750" y="942340"/>
            <a:ext cx="2222500" cy="491490"/>
            <a:chOff x="6111" y="1901"/>
            <a:chExt cx="3500" cy="774"/>
          </a:xfrm>
        </p:grpSpPr>
        <p:sp>
          <p:nvSpPr>
            <p:cNvPr id="80" name="矩形: 圆角 43"/>
            <p:cNvSpPr/>
            <p:nvPr/>
          </p:nvSpPr>
          <p:spPr>
            <a:xfrm>
              <a:off x="6111" y="1901"/>
              <a:ext cx="3500" cy="774"/>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81" name="文本框 80"/>
            <p:cNvSpPr txBox="1"/>
            <p:nvPr/>
          </p:nvSpPr>
          <p:spPr>
            <a:xfrm>
              <a:off x="7190" y="1974"/>
              <a:ext cx="1488" cy="628"/>
            </a:xfrm>
            <a:prstGeom prst="rect">
              <a:avLst/>
            </a:prstGeom>
            <a:noFill/>
          </p:spPr>
          <p:txBody>
            <a:bodyPr wrap="none" rtlCol="0">
              <a:spAutoFit/>
            </a:bodyPr>
            <a:p>
              <a:pPr algn="l"/>
              <a:r>
                <a:rPr lang="zh-CN" altLang="en-US" sz="2000" b="1" dirty="0">
                  <a:solidFill>
                    <a:schemeClr val="bg1"/>
                  </a:solidFill>
                  <a:latin typeface="微软雅黑" panose="020B0503020204020204" charset="-122"/>
                  <a:ea typeface="微软雅黑" panose="020B0503020204020204" charset="-122"/>
                </a:rPr>
                <a:t>附加险</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75" name="MH_Text_1"/>
          <p:cNvSpPr/>
          <p:nvPr>
            <p:custDataLst>
              <p:tags r:id="rId1"/>
            </p:custDataLst>
          </p:nvPr>
        </p:nvSpPr>
        <p:spPr>
          <a:xfrm>
            <a:off x="1031240" y="1433830"/>
            <a:ext cx="10466705" cy="4963795"/>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1. 法定节假日限额翻倍险</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在节假日（包括双休日）期间，第三者责任险的保障额度可以翻倍。</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2. 医保外医疗责任险</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在第三者责任险、车上人员责任险的保障内容中，保险公司不会赔医保目录外的费用。医保外医疗责任险则是指该保险中医保外的费用也可以由保险公司承担。</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3. 车身划痕损失险</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车身划痕损失险是指对无明显碰撞痕迹的车身划痕损失，由保险人负责赔偿。</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4. 车辆停驶损失险</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车辆停驶损失险负责赔偿保险车辆发生保险事故，因停驶产生的损失，保险人在双方约定的修复时间内按保险单约定的日赔偿金额乘以从送修之日起至修复竣工之日止的实际天数计算赔偿。</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5. 车载货物掉落责任险</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车载货物掉落导致他物受损，该责任属于车载货物掉落责任险范畴，即对车载货物从车上掉下来造成第三者遭受人身伤亡或财产的直接损毁而产生的赔偿责任。</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6. 可选免赔额特约险</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被保险机动车发生机动车损失保险合同约定的保险事故，保险人在按照机动车损失保险合同的约定计算赔款后，扣减本特约条款约定的免赔额。根据 2021 年的车险新规，不计免赔险已经捆绑到车损险上。因此若客户购买对免赔率特约条款，保险公司赔付时就可以免去 5%、10% 等一定比例费用。相应地，客户的主险保费也会可以下降。</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79"/>
                                        </p:tgtEl>
                                        <p:attrNameLst>
                                          <p:attrName>style.visibility</p:attrName>
                                        </p:attrNameLst>
                                      </p:cBhvr>
                                      <p:to>
                                        <p:strVal val="visible"/>
                                      </p:to>
                                    </p:set>
                                    <p:animEffect transition="in" filter="checkerboard(across)">
                                      <p:cBhvr>
                                        <p:cTn id="14" dur="500"/>
                                        <p:tgtEl>
                                          <p:spTgt spid="79"/>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checkerboard(across)">
                                      <p:cBhvr>
                                        <p:cTn id="1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75" grpId="0"/>
      <p:bldP spid="7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79" name="组合 78"/>
          <p:cNvGrpSpPr/>
          <p:nvPr/>
        </p:nvGrpSpPr>
        <p:grpSpPr>
          <a:xfrm rot="0">
            <a:off x="4984750" y="942340"/>
            <a:ext cx="2222500" cy="491490"/>
            <a:chOff x="6111" y="1901"/>
            <a:chExt cx="3500" cy="774"/>
          </a:xfrm>
        </p:grpSpPr>
        <p:sp>
          <p:nvSpPr>
            <p:cNvPr id="80" name="矩形: 圆角 43"/>
            <p:cNvSpPr/>
            <p:nvPr/>
          </p:nvSpPr>
          <p:spPr>
            <a:xfrm>
              <a:off x="6111" y="1901"/>
              <a:ext cx="3500" cy="774"/>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81" name="文本框 80"/>
            <p:cNvSpPr txBox="1"/>
            <p:nvPr/>
          </p:nvSpPr>
          <p:spPr>
            <a:xfrm>
              <a:off x="7190" y="1974"/>
              <a:ext cx="1488" cy="628"/>
            </a:xfrm>
            <a:prstGeom prst="rect">
              <a:avLst/>
            </a:prstGeom>
            <a:noFill/>
          </p:spPr>
          <p:txBody>
            <a:bodyPr wrap="none" rtlCol="0">
              <a:spAutoFit/>
            </a:bodyPr>
            <a:p>
              <a:pPr algn="l"/>
              <a:r>
                <a:rPr lang="zh-CN" altLang="en-US" sz="2000" b="1" dirty="0">
                  <a:solidFill>
                    <a:schemeClr val="bg1"/>
                  </a:solidFill>
                  <a:latin typeface="微软雅黑" panose="020B0503020204020204" charset="-122"/>
                  <a:ea typeface="微软雅黑" panose="020B0503020204020204" charset="-122"/>
                </a:rPr>
                <a:t>附加险</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75" name="MH_Text_1"/>
          <p:cNvSpPr/>
          <p:nvPr>
            <p:custDataLst>
              <p:tags r:id="rId1"/>
            </p:custDataLst>
          </p:nvPr>
        </p:nvSpPr>
        <p:spPr>
          <a:xfrm>
            <a:off x="1031240" y="1433830"/>
            <a:ext cx="10466705" cy="513080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7. 发动机进水损坏除外特约条款</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与对免赔率特约条款的附加险同理，该条款可抵消新版车损险中的涉水险，降低客户的车险保费。但如果买了，发动机因为进水导致的直接损坏，保险公司不负赔偿责任。</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8. 新增加设备损失险</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新增加设备损失险负责赔偿车辆发生保险事故时，造成车上新增设备的直接损失。未投保本险种，新增加的设备的损失，保险公司不负赔偿责任。</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9. 无过失责任险</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无过失责任险，是指机动车辆与非机动车辆、行人发生交通事故，并导致对方人受伤、经济损失时，尽管所投保车辆并无损失，但根据《道路交通事故处理办法》第四十四条的规定，仍应由被保险人承担 10％的经济补偿。</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10. 机动车增值服务特约条款</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此附加险包括四项增值服务，客户可以全买，或者只买其中几项：道路救援：拖车吊车、送油、换轮胎等服务；车辆安全检测：发动机、变速器、转向系统、底盘、轮胎等 10 项检测；代为驾驶：可提供单程 30 公里内的短途代驾；代为送检：当需要安全技术检验时，保险公司可以代为进行车辆送检。</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11. 车轮单独损失险</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在开车过程中，因为事故等导致车辆只有车轮单独损失时，保险公司负赔偿责任。</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12. 精神损害附加责任险</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当事故中有第三方或车上人员伤亡时，受害方提出的精神损害赔偿，可以由保险公司承担。</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79"/>
                                        </p:tgtEl>
                                        <p:attrNameLst>
                                          <p:attrName>style.visibility</p:attrName>
                                        </p:attrNameLst>
                                      </p:cBhvr>
                                      <p:to>
                                        <p:strVal val="visible"/>
                                      </p:to>
                                    </p:set>
                                    <p:animEffect transition="in" filter="fade">
                                      <p:cBhvr>
                                        <p:cTn id="14" dur="500"/>
                                        <p:tgtEl>
                                          <p:spTgt spid="7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75" grpId="0"/>
      <p:bldP spid="7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sp>
        <p:nvSpPr>
          <p:cNvPr id="9" name="矩形: 圆角 8"/>
          <p:cNvSpPr/>
          <p:nvPr/>
        </p:nvSpPr>
        <p:spPr>
          <a:xfrm>
            <a:off x="1537335" y="1913088"/>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0" name="矩形: 圆角 9"/>
          <p:cNvSpPr/>
          <p:nvPr/>
        </p:nvSpPr>
        <p:spPr>
          <a:xfrm>
            <a:off x="1537335" y="2789287"/>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3" name="矩形: 圆角 12"/>
          <p:cNvSpPr/>
          <p:nvPr/>
        </p:nvSpPr>
        <p:spPr>
          <a:xfrm>
            <a:off x="1537335" y="3665486"/>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4" name="矩形: 圆角 13"/>
          <p:cNvSpPr/>
          <p:nvPr/>
        </p:nvSpPr>
        <p:spPr>
          <a:xfrm>
            <a:off x="1537335" y="4541685"/>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5" name="文本框 14"/>
          <p:cNvSpPr txBox="1"/>
          <p:nvPr/>
        </p:nvSpPr>
        <p:spPr>
          <a:xfrm>
            <a:off x="1862010" y="1913088"/>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6" name="文本框 15"/>
          <p:cNvSpPr txBox="1"/>
          <p:nvPr/>
        </p:nvSpPr>
        <p:spPr>
          <a:xfrm>
            <a:off x="1862010" y="2791265"/>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7" name="文本框 16"/>
          <p:cNvSpPr txBox="1"/>
          <p:nvPr/>
        </p:nvSpPr>
        <p:spPr>
          <a:xfrm>
            <a:off x="1862010" y="3669442"/>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8" name="文本框 17"/>
          <p:cNvSpPr txBox="1"/>
          <p:nvPr/>
        </p:nvSpPr>
        <p:spPr>
          <a:xfrm>
            <a:off x="1862010" y="4547619"/>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04</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9" name="文本框 18"/>
          <p:cNvSpPr txBox="1"/>
          <p:nvPr/>
        </p:nvSpPr>
        <p:spPr>
          <a:xfrm>
            <a:off x="3899019" y="1787111"/>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20" name="文本框 19"/>
          <p:cNvSpPr txBox="1"/>
          <p:nvPr/>
        </p:nvSpPr>
        <p:spPr>
          <a:xfrm>
            <a:off x="3899019" y="2313198"/>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21" name="文本框 20"/>
          <p:cNvSpPr txBox="1"/>
          <p:nvPr/>
        </p:nvSpPr>
        <p:spPr>
          <a:xfrm>
            <a:off x="3899019" y="2672835"/>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故事引入</a:t>
            </a:r>
            <a:endParaRPr lang="zh-CN" altLang="en-US" sz="3200" dirty="0">
              <a:latin typeface="方正粗黑宋简体" panose="02000000000000000000" charset="-122"/>
              <a:ea typeface="方正粗黑宋简体" panose="02000000000000000000" charset="-122"/>
            </a:endParaRPr>
          </a:p>
        </p:txBody>
      </p:sp>
      <p:sp>
        <p:nvSpPr>
          <p:cNvPr id="22" name="文本框 21"/>
          <p:cNvSpPr txBox="1"/>
          <p:nvPr/>
        </p:nvSpPr>
        <p:spPr>
          <a:xfrm>
            <a:off x="3899019" y="3211406"/>
            <a:ext cx="238315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STORY INTRODUCTION</a:t>
            </a:r>
            <a:endParaRPr lang="en-US" altLang="zh-CN" sz="1000" spc="300" dirty="0">
              <a:latin typeface="方正粗黑宋简体" panose="02000000000000000000" charset="-122"/>
              <a:ea typeface="方正粗黑宋简体" panose="02000000000000000000" charset="-122"/>
            </a:endParaRPr>
          </a:p>
        </p:txBody>
      </p:sp>
      <p:sp>
        <p:nvSpPr>
          <p:cNvPr id="23" name="文本框 22"/>
          <p:cNvSpPr txBox="1"/>
          <p:nvPr/>
        </p:nvSpPr>
        <p:spPr>
          <a:xfrm>
            <a:off x="3899019" y="3572163"/>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24" name="文本框 23"/>
          <p:cNvSpPr txBox="1"/>
          <p:nvPr/>
        </p:nvSpPr>
        <p:spPr>
          <a:xfrm>
            <a:off x="3899019" y="4109614"/>
            <a:ext cx="225996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sp>
        <p:nvSpPr>
          <p:cNvPr id="25" name="文本框 24"/>
          <p:cNvSpPr txBox="1"/>
          <p:nvPr/>
        </p:nvSpPr>
        <p:spPr>
          <a:xfrm>
            <a:off x="3899019" y="4423048"/>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26" name="文本框 25"/>
          <p:cNvSpPr txBox="1"/>
          <p:nvPr/>
        </p:nvSpPr>
        <p:spPr>
          <a:xfrm>
            <a:off x="3899019" y="5007823"/>
            <a:ext cx="194627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down)">
                                      <p:cBhvr>
                                        <p:cTn id="40" dur="500"/>
                                        <p:tgtEl>
                                          <p:spTgt spid="22"/>
                                        </p:tgtEl>
                                      </p:cBhvr>
                                    </p:animEffect>
                                  </p:childTnLst>
                                </p:cTn>
                              </p:par>
                            </p:childTnLst>
                          </p:cTn>
                        </p:par>
                        <p:par>
                          <p:cTn id="41" fill="hold">
                            <p:stCondLst>
                              <p:cond delay="2000"/>
                            </p:stCondLst>
                            <p:childTnLst>
                              <p:par>
                                <p:cTn id="42" presetID="22" presetClass="entr" presetSubtype="4"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down)">
                                      <p:cBhvr>
                                        <p:cTn id="50" dur="500"/>
                                        <p:tgtEl>
                                          <p:spTgt spid="23"/>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down)">
                                      <p:cBhvr>
                                        <p:cTn id="53" dur="500"/>
                                        <p:tgtEl>
                                          <p:spTgt spid="24"/>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down)">
                                      <p:cBhvr>
                                        <p:cTn id="57" dur="500"/>
                                        <p:tgtEl>
                                          <p:spTgt spid="1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down)">
                                      <p:cBhvr>
                                        <p:cTn id="60" dur="500"/>
                                        <p:tgtEl>
                                          <p:spTgt spid="18"/>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down)">
                                      <p:cBhvr>
                                        <p:cTn id="63" dur="500"/>
                                        <p:tgtEl>
                                          <p:spTgt spid="26"/>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bldLvl="0" animBg="1"/>
      <p:bldP spid="10" grpId="0" bldLvl="0" animBg="1"/>
      <p:bldP spid="13" grpId="0" bldLvl="0" animBg="1"/>
      <p:bldP spid="14" grpId="0" bldLvl="0" animBg="1"/>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61" name="TextBox 29"/>
          <p:cNvSpPr txBox="1"/>
          <p:nvPr/>
        </p:nvSpPr>
        <p:spPr>
          <a:xfrm>
            <a:off x="6327346" y="2550642"/>
            <a:ext cx="4876755" cy="1694180"/>
          </a:xfrm>
          <a:prstGeom prst="rect">
            <a:avLst/>
          </a:prstGeom>
          <a:noFill/>
        </p:spPr>
        <p:txBody>
          <a:bodyPr wrap="square">
            <a:spAutoFit/>
          </a:bodyPr>
          <a:p>
            <a:pPr indent="355600" fontAlgn="auto">
              <a:lnSpc>
                <a:spcPts val="2500"/>
              </a:lnSpc>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承保实质上是保险双方订立合同的过程，其即指保险人在投保人提出投保请求时，经审核其投保内容，同意接受其投保申请，并负责按照有关保险条款承担保险责任的过程。一般先由从事展业的人员为客户制定保险方案，客户提出投保申请，经保险公司核保后，双方共同订立保险单</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p:txBody>
      </p:sp>
      <p:sp>
        <p:nvSpPr>
          <p:cNvPr id="62" name="矩形 61"/>
          <p:cNvSpPr/>
          <p:nvPr/>
        </p:nvSpPr>
        <p:spPr>
          <a:xfrm>
            <a:off x="6327346" y="2308068"/>
            <a:ext cx="2351903" cy="1208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08965"/>
            <a:endParaRPr lang="zh-CN" altLang="en-US">
              <a:solidFill>
                <a:prstClr val="black"/>
              </a:solidFill>
              <a:latin typeface="微软雅黑" panose="020B0503020204020204" charset="-122"/>
              <a:ea typeface="微软雅黑" panose="020B0503020204020204" charset="-122"/>
              <a:sym typeface="FZHei-B01S" panose="02010601030101010101" pitchFamily="2" charset="-122"/>
            </a:endParaRPr>
          </a:p>
        </p:txBody>
      </p:sp>
      <p:pic>
        <p:nvPicPr>
          <p:cNvPr id="63" name="图片 6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01654" y="2030334"/>
            <a:ext cx="4745852" cy="31586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TextBox 29"/>
          <p:cNvSpPr txBox="1"/>
          <p:nvPr/>
        </p:nvSpPr>
        <p:spPr>
          <a:xfrm>
            <a:off x="6327140" y="4598670"/>
            <a:ext cx="5283200" cy="411480"/>
          </a:xfrm>
          <a:prstGeom prst="rect">
            <a:avLst/>
          </a:prstGeom>
          <a:noFill/>
        </p:spPr>
        <p:txBody>
          <a:bodyPr wrap="square">
            <a:spAutoFit/>
          </a:bodyPr>
          <a:p>
            <a:pPr indent="355600" fontAlgn="auto">
              <a:lnSpc>
                <a:spcPts val="2500"/>
              </a:lnSpc>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承保流程主要有：投保、核保、缮制及签单、批改、续保</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p:txBody>
      </p:sp>
      <p:sp>
        <p:nvSpPr>
          <p:cNvPr id="13" name="矩形 12"/>
          <p:cNvSpPr/>
          <p:nvPr/>
        </p:nvSpPr>
        <p:spPr>
          <a:xfrm>
            <a:off x="6327346" y="4356246"/>
            <a:ext cx="2351903" cy="1208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608965"/>
            <a:endParaRPr lang="zh-CN" altLang="en-US">
              <a:solidFill>
                <a:prstClr val="black"/>
              </a:solidFill>
              <a:latin typeface="微软雅黑" panose="020B0503020204020204" charset="-122"/>
              <a:ea typeface="微软雅黑" panose="020B0503020204020204" charset="-122"/>
              <a:sym typeface="FZHei-B01S" panose="02010601030101010101" pitchFamily="2" charset="-122"/>
            </a:endParaRPr>
          </a:p>
        </p:txBody>
      </p:sp>
      <p:grpSp>
        <p:nvGrpSpPr>
          <p:cNvPr id="14" name="组合 13"/>
          <p:cNvGrpSpPr/>
          <p:nvPr/>
        </p:nvGrpSpPr>
        <p:grpSpPr>
          <a:xfrm rot="0">
            <a:off x="4803140" y="1151890"/>
            <a:ext cx="2585720" cy="491490"/>
            <a:chOff x="6111" y="1901"/>
            <a:chExt cx="4072" cy="774"/>
          </a:xfrm>
        </p:grpSpPr>
        <p:sp>
          <p:nvSpPr>
            <p:cNvPr id="15" name="矩形: 圆角 43"/>
            <p:cNvSpPr/>
            <p:nvPr/>
          </p:nvSpPr>
          <p:spPr>
            <a:xfrm>
              <a:off x="6111" y="1901"/>
              <a:ext cx="407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18" name="文本框 17"/>
            <p:cNvSpPr txBox="1"/>
            <p:nvPr/>
          </p:nvSpPr>
          <p:spPr>
            <a:xfrm>
              <a:off x="6403" y="1974"/>
              <a:ext cx="3488" cy="628"/>
            </a:xfrm>
            <a:prstGeom prst="rect">
              <a:avLst/>
            </a:prstGeom>
            <a:noFill/>
          </p:spPr>
          <p:txBody>
            <a:bodyPr wrap="none" rtlCol="0">
              <a:spAutoFit/>
            </a:bodyPr>
            <a:p>
              <a:pPr algn="l"/>
              <a:r>
                <a:rPr lang="zh-CN" altLang="en-US" sz="2000" b="1" dirty="0">
                  <a:solidFill>
                    <a:schemeClr val="bg1"/>
                  </a:solidFill>
                  <a:latin typeface="微软雅黑" panose="020B0503020204020204" charset="-122"/>
                  <a:ea typeface="微软雅黑" panose="020B0503020204020204" charset="-122"/>
                </a:rPr>
                <a:t>汽车保险承保实务</a:t>
              </a:r>
              <a:endParaRPr lang="zh-CN" altLang="en-US" sz="2000" b="1" dirty="0">
                <a:solidFill>
                  <a:schemeClr val="bg1"/>
                </a:solidFill>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ppt_x"/>
                                          </p:val>
                                        </p:tav>
                                        <p:tav tm="100000">
                                          <p:val>
                                            <p:strVal val="#ppt_x"/>
                                          </p:val>
                                        </p:tav>
                                      </p:tavLst>
                                    </p:anim>
                                    <p:anim calcmode="lin" valueType="num">
                                      <p:cBhvr additive="base">
                                        <p:cTn id="15" dur="500" fill="hold"/>
                                        <p:tgtEl>
                                          <p:spTgt spid="61"/>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2"/>
                                        </p:tgtEl>
                                        <p:attrNameLst>
                                          <p:attrName>style.visibility</p:attrName>
                                        </p:attrNameLst>
                                      </p:cBhvr>
                                      <p:to>
                                        <p:strVal val="visible"/>
                                      </p:to>
                                    </p:set>
                                    <p:anim calcmode="lin" valueType="num">
                                      <p:cBhvr additive="base">
                                        <p:cTn id="18" dur="500" fill="hold"/>
                                        <p:tgtEl>
                                          <p:spTgt spid="62"/>
                                        </p:tgtEl>
                                        <p:attrNameLst>
                                          <p:attrName>ppt_x</p:attrName>
                                        </p:attrNameLst>
                                      </p:cBhvr>
                                      <p:tavLst>
                                        <p:tav tm="0">
                                          <p:val>
                                            <p:strVal val="#ppt_x"/>
                                          </p:val>
                                        </p:tav>
                                        <p:tav tm="100000">
                                          <p:val>
                                            <p:strVal val="#ppt_x"/>
                                          </p:val>
                                        </p:tav>
                                      </p:tavLst>
                                    </p:anim>
                                    <p:anim calcmode="lin" valueType="num">
                                      <p:cBhvr additive="base">
                                        <p:cTn id="19" dur="500" fill="hold"/>
                                        <p:tgtEl>
                                          <p:spTgt spid="62"/>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500" fill="hold"/>
                                        <p:tgtEl>
                                          <p:spTgt spid="63"/>
                                        </p:tgtEl>
                                        <p:attrNameLst>
                                          <p:attrName>ppt_x</p:attrName>
                                        </p:attrNameLst>
                                      </p:cBhvr>
                                      <p:tavLst>
                                        <p:tav tm="0">
                                          <p:val>
                                            <p:strVal val="#ppt_x"/>
                                          </p:val>
                                        </p:tav>
                                        <p:tav tm="100000">
                                          <p:val>
                                            <p:strVal val="#ppt_x"/>
                                          </p:val>
                                        </p:tav>
                                      </p:tavLst>
                                    </p:anim>
                                    <p:anim calcmode="lin" valueType="num">
                                      <p:cBhvr additive="base">
                                        <p:cTn id="23" dur="500" fill="hold"/>
                                        <p:tgtEl>
                                          <p:spTgt spid="6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61" grpId="0"/>
      <p:bldP spid="62" grpId="0" animBg="1"/>
      <p:bldP spid="16" grpId="0"/>
      <p:bldP spid="13" grpId="0" animBg="1"/>
      <p:bldP spid="61" grpId="1"/>
      <p:bldP spid="62" grpId="1" animBg="1"/>
      <p:bldP spid="16" grpId="1"/>
      <p:bldP spid="1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5" name="矩形 4"/>
          <p:cNvSpPr/>
          <p:nvPr/>
        </p:nvSpPr>
        <p:spPr>
          <a:xfrm>
            <a:off x="802253" y="3549372"/>
            <a:ext cx="2519184" cy="3445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6" name="矩形 5"/>
          <p:cNvSpPr/>
          <p:nvPr/>
        </p:nvSpPr>
        <p:spPr>
          <a:xfrm>
            <a:off x="3487606" y="3549372"/>
            <a:ext cx="2519184" cy="344574"/>
          </a:xfrm>
          <a:prstGeom prst="rect">
            <a:avLst/>
          </a:prstGeom>
          <a:solidFill>
            <a:schemeClr val="bg1"/>
          </a:solidFill>
          <a:ln>
            <a:noFill/>
          </a:ln>
          <a:effectLst>
            <a:outerShdw blurRad="3429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7" name="矩形 6"/>
          <p:cNvSpPr/>
          <p:nvPr/>
        </p:nvSpPr>
        <p:spPr>
          <a:xfrm>
            <a:off x="6192009" y="3549372"/>
            <a:ext cx="2519184" cy="3445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矩形 7"/>
          <p:cNvSpPr/>
          <p:nvPr/>
        </p:nvSpPr>
        <p:spPr>
          <a:xfrm>
            <a:off x="8877362" y="3549372"/>
            <a:ext cx="2519184" cy="344574"/>
          </a:xfrm>
          <a:prstGeom prst="rect">
            <a:avLst/>
          </a:prstGeom>
          <a:solidFill>
            <a:schemeClr val="bg1"/>
          </a:solidFill>
          <a:ln>
            <a:noFill/>
          </a:ln>
          <a:effectLst>
            <a:outerShdw blurRad="3429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9" name="椭圆 8"/>
          <p:cNvSpPr/>
          <p:nvPr/>
        </p:nvSpPr>
        <p:spPr>
          <a:xfrm flipH="1" flipV="1">
            <a:off x="753079" y="3020477"/>
            <a:ext cx="200722" cy="200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0" name="椭圆 9"/>
          <p:cNvSpPr/>
          <p:nvPr/>
        </p:nvSpPr>
        <p:spPr>
          <a:xfrm flipH="1" flipV="1">
            <a:off x="3477446" y="4187638"/>
            <a:ext cx="200722" cy="200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1" name="椭圆 10"/>
          <p:cNvSpPr/>
          <p:nvPr/>
        </p:nvSpPr>
        <p:spPr>
          <a:xfrm flipH="1" flipV="1">
            <a:off x="6172324" y="3020477"/>
            <a:ext cx="200722" cy="200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2" name="椭圆 11"/>
          <p:cNvSpPr/>
          <p:nvPr/>
        </p:nvSpPr>
        <p:spPr>
          <a:xfrm flipH="1" flipV="1">
            <a:off x="8867202" y="4184972"/>
            <a:ext cx="200722" cy="200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37" name="文本框 36"/>
          <p:cNvSpPr txBox="1"/>
          <p:nvPr/>
        </p:nvSpPr>
        <p:spPr>
          <a:xfrm>
            <a:off x="1446530" y="3903980"/>
            <a:ext cx="1313180" cy="1015663"/>
          </a:xfrm>
          <a:prstGeom prst="rect">
            <a:avLst/>
          </a:prstGeom>
          <a:noFill/>
        </p:spPr>
        <p:txBody>
          <a:bodyPr wrap="none" rtlCol="0">
            <a:spAutoFit/>
          </a:bodyPr>
          <a:lstStyle/>
          <a:p>
            <a:r>
              <a:rPr lang="en-US" altLang="zh-CN" sz="6000" b="1" dirty="0">
                <a:solidFill>
                  <a:schemeClr val="accent2">
                    <a:alpha val="36000"/>
                  </a:schemeClr>
                </a:solidFill>
                <a:latin typeface="微软雅黑" panose="020B0503020204020204" charset="-122"/>
                <a:ea typeface="微软雅黑" panose="020B0503020204020204" charset="-122"/>
              </a:rPr>
              <a:t>01.</a:t>
            </a:r>
            <a:endParaRPr lang="en-US" altLang="zh-CN" sz="6000" b="1" dirty="0">
              <a:solidFill>
                <a:schemeClr val="accent2">
                  <a:alpha val="36000"/>
                </a:schemeClr>
              </a:solidFill>
              <a:latin typeface="微软雅黑" panose="020B0503020204020204" charset="-122"/>
              <a:ea typeface="微软雅黑" panose="020B0503020204020204" charset="-122"/>
            </a:endParaRPr>
          </a:p>
        </p:txBody>
      </p:sp>
      <p:sp>
        <p:nvSpPr>
          <p:cNvPr id="38" name="文本框 37"/>
          <p:cNvSpPr txBox="1"/>
          <p:nvPr/>
        </p:nvSpPr>
        <p:spPr>
          <a:xfrm>
            <a:off x="1250950" y="4359910"/>
            <a:ext cx="1603375" cy="398780"/>
          </a:xfrm>
          <a:prstGeom prst="rect">
            <a:avLst/>
          </a:prstGeom>
          <a:solidFill>
            <a:srgbClr val="000000">
              <a:alpha val="0"/>
            </a:srgbClr>
          </a:solidFill>
        </p:spPr>
        <p:txBody>
          <a:bodyPr wrap="square" rtlCol="0" anchor="t">
            <a:spAutoFit/>
          </a:bodyPr>
          <a:lstStyle/>
          <a:p>
            <a:pPr algn="ctr"/>
            <a:r>
              <a:rPr lang="zh-CN" altLang="en-US" sz="2000" b="1" dirty="0">
                <a:latin typeface="微软雅黑" panose="020B0503020204020204" charset="-122"/>
                <a:ea typeface="微软雅黑" panose="020B0503020204020204" charset="-122"/>
              </a:rPr>
              <a:t>展业</a:t>
            </a:r>
            <a:endParaRPr lang="zh-CN" altLang="en-US" sz="2000" b="1" dirty="0">
              <a:latin typeface="微软雅黑" panose="020B0503020204020204" charset="-122"/>
              <a:ea typeface="微软雅黑" panose="020B0503020204020204" charset="-122"/>
            </a:endParaRPr>
          </a:p>
        </p:txBody>
      </p:sp>
      <p:sp>
        <p:nvSpPr>
          <p:cNvPr id="13" name="文本框 12"/>
          <p:cNvSpPr txBox="1"/>
          <p:nvPr/>
        </p:nvSpPr>
        <p:spPr>
          <a:xfrm>
            <a:off x="4141470" y="2533650"/>
            <a:ext cx="1313180" cy="1015663"/>
          </a:xfrm>
          <a:prstGeom prst="rect">
            <a:avLst/>
          </a:prstGeom>
          <a:noFill/>
        </p:spPr>
        <p:txBody>
          <a:bodyPr wrap="none" rtlCol="0">
            <a:spAutoFit/>
          </a:bodyPr>
          <a:lstStyle/>
          <a:p>
            <a:r>
              <a:rPr lang="en-US" altLang="zh-CN" sz="6000" b="1" dirty="0">
                <a:solidFill>
                  <a:schemeClr val="accent2">
                    <a:alpha val="36000"/>
                  </a:schemeClr>
                </a:solidFill>
                <a:latin typeface="微软雅黑" panose="020B0503020204020204" charset="-122"/>
                <a:ea typeface="微软雅黑" panose="020B0503020204020204" charset="-122"/>
              </a:rPr>
              <a:t>02.</a:t>
            </a:r>
            <a:endParaRPr lang="en-US" altLang="zh-CN" sz="6000" b="1" dirty="0">
              <a:solidFill>
                <a:schemeClr val="accent2">
                  <a:alpha val="36000"/>
                </a:schemeClr>
              </a:solidFill>
              <a:latin typeface="微软雅黑" panose="020B0503020204020204" charset="-122"/>
              <a:ea typeface="微软雅黑" panose="020B0503020204020204" charset="-122"/>
            </a:endParaRPr>
          </a:p>
        </p:txBody>
      </p:sp>
      <p:sp>
        <p:nvSpPr>
          <p:cNvPr id="14" name="文本框 13"/>
          <p:cNvSpPr txBox="1"/>
          <p:nvPr/>
        </p:nvSpPr>
        <p:spPr>
          <a:xfrm>
            <a:off x="3945890" y="2989580"/>
            <a:ext cx="1603375" cy="398780"/>
          </a:xfrm>
          <a:prstGeom prst="rect">
            <a:avLst/>
          </a:prstGeom>
          <a:solidFill>
            <a:srgbClr val="000000">
              <a:alpha val="0"/>
            </a:srgbClr>
          </a:solidFill>
        </p:spPr>
        <p:txBody>
          <a:bodyPr wrap="square" rtlCol="0" anchor="t">
            <a:spAutoFit/>
          </a:bodyPr>
          <a:lstStyle/>
          <a:p>
            <a:pPr algn="ctr"/>
            <a:r>
              <a:rPr lang="zh-CN" altLang="en-US" sz="2000" b="1" dirty="0">
                <a:latin typeface="微软雅黑" panose="020B0503020204020204" charset="-122"/>
                <a:ea typeface="微软雅黑" panose="020B0503020204020204" charset="-122"/>
              </a:rPr>
              <a:t>投保</a:t>
            </a:r>
            <a:endParaRPr lang="zh-CN" altLang="en-US" sz="2000" b="1" dirty="0">
              <a:latin typeface="微软雅黑" panose="020B0503020204020204" charset="-122"/>
              <a:ea typeface="微软雅黑" panose="020B0503020204020204" charset="-122"/>
            </a:endParaRPr>
          </a:p>
        </p:txBody>
      </p:sp>
      <p:sp>
        <p:nvSpPr>
          <p:cNvPr id="15" name="文本框 14"/>
          <p:cNvSpPr txBox="1"/>
          <p:nvPr/>
        </p:nvSpPr>
        <p:spPr>
          <a:xfrm>
            <a:off x="6835775" y="3903980"/>
            <a:ext cx="1313180" cy="1015663"/>
          </a:xfrm>
          <a:prstGeom prst="rect">
            <a:avLst/>
          </a:prstGeom>
          <a:noFill/>
        </p:spPr>
        <p:txBody>
          <a:bodyPr wrap="none" rtlCol="0">
            <a:spAutoFit/>
          </a:bodyPr>
          <a:lstStyle/>
          <a:p>
            <a:r>
              <a:rPr lang="en-US" altLang="zh-CN" sz="6000" b="1" dirty="0">
                <a:solidFill>
                  <a:schemeClr val="accent2">
                    <a:alpha val="36000"/>
                  </a:schemeClr>
                </a:solidFill>
                <a:latin typeface="微软雅黑" panose="020B0503020204020204" charset="-122"/>
                <a:ea typeface="微软雅黑" panose="020B0503020204020204" charset="-122"/>
              </a:rPr>
              <a:t>03.</a:t>
            </a:r>
            <a:endParaRPr lang="en-US" altLang="zh-CN" sz="6000" b="1" dirty="0">
              <a:solidFill>
                <a:schemeClr val="accent2">
                  <a:alpha val="36000"/>
                </a:schemeClr>
              </a:solidFill>
              <a:latin typeface="微软雅黑" panose="020B0503020204020204" charset="-122"/>
              <a:ea typeface="微软雅黑" panose="020B0503020204020204" charset="-122"/>
            </a:endParaRPr>
          </a:p>
        </p:txBody>
      </p:sp>
      <p:sp>
        <p:nvSpPr>
          <p:cNvPr id="16" name="文本框 15"/>
          <p:cNvSpPr txBox="1"/>
          <p:nvPr/>
        </p:nvSpPr>
        <p:spPr>
          <a:xfrm>
            <a:off x="6640195" y="4359910"/>
            <a:ext cx="1603375" cy="398780"/>
          </a:xfrm>
          <a:prstGeom prst="rect">
            <a:avLst/>
          </a:prstGeom>
          <a:solidFill>
            <a:srgbClr val="000000">
              <a:alpha val="0"/>
            </a:srgbClr>
          </a:solidFill>
        </p:spPr>
        <p:txBody>
          <a:bodyPr wrap="square" rtlCol="0" anchor="t">
            <a:spAutoFit/>
          </a:bodyPr>
          <a:lstStyle/>
          <a:p>
            <a:pPr algn="ctr"/>
            <a:r>
              <a:rPr lang="zh-CN" altLang="en-US" sz="2000" b="1" dirty="0">
                <a:latin typeface="微软雅黑" panose="020B0503020204020204" charset="-122"/>
                <a:ea typeface="微软雅黑" panose="020B0503020204020204" charset="-122"/>
              </a:rPr>
              <a:t>核保</a:t>
            </a:r>
            <a:endParaRPr lang="zh-CN" altLang="en-US" sz="2000" b="1" dirty="0">
              <a:latin typeface="微软雅黑" panose="020B0503020204020204" charset="-122"/>
              <a:ea typeface="微软雅黑" panose="020B0503020204020204" charset="-122"/>
            </a:endParaRPr>
          </a:p>
        </p:txBody>
      </p:sp>
      <p:sp>
        <p:nvSpPr>
          <p:cNvPr id="17" name="文本框 16"/>
          <p:cNvSpPr txBox="1"/>
          <p:nvPr/>
        </p:nvSpPr>
        <p:spPr>
          <a:xfrm>
            <a:off x="9476105" y="2533650"/>
            <a:ext cx="1313180" cy="1015663"/>
          </a:xfrm>
          <a:prstGeom prst="rect">
            <a:avLst/>
          </a:prstGeom>
          <a:noFill/>
        </p:spPr>
        <p:txBody>
          <a:bodyPr wrap="none" rtlCol="0">
            <a:spAutoFit/>
          </a:bodyPr>
          <a:lstStyle/>
          <a:p>
            <a:r>
              <a:rPr lang="en-US" altLang="zh-CN" sz="6000" b="1" dirty="0">
                <a:solidFill>
                  <a:schemeClr val="accent2">
                    <a:alpha val="36000"/>
                  </a:schemeClr>
                </a:solidFill>
                <a:latin typeface="微软雅黑" panose="020B0503020204020204" charset="-122"/>
                <a:ea typeface="微软雅黑" panose="020B0503020204020204" charset="-122"/>
              </a:rPr>
              <a:t>04.</a:t>
            </a:r>
            <a:endParaRPr lang="en-US" altLang="zh-CN" sz="6000" b="1" dirty="0">
              <a:solidFill>
                <a:schemeClr val="accent2">
                  <a:alpha val="36000"/>
                </a:schemeClr>
              </a:solidFill>
              <a:latin typeface="微软雅黑" panose="020B0503020204020204" charset="-122"/>
              <a:ea typeface="微软雅黑" panose="020B0503020204020204" charset="-122"/>
            </a:endParaRPr>
          </a:p>
        </p:txBody>
      </p:sp>
      <p:sp>
        <p:nvSpPr>
          <p:cNvPr id="18" name="文本框 17"/>
          <p:cNvSpPr txBox="1"/>
          <p:nvPr/>
        </p:nvSpPr>
        <p:spPr>
          <a:xfrm>
            <a:off x="9219565" y="2989580"/>
            <a:ext cx="2115820" cy="398780"/>
          </a:xfrm>
          <a:prstGeom prst="rect">
            <a:avLst/>
          </a:prstGeom>
          <a:solidFill>
            <a:srgbClr val="000000">
              <a:alpha val="0"/>
            </a:srgbClr>
          </a:solidFill>
        </p:spPr>
        <p:txBody>
          <a:bodyPr wrap="square" rtlCol="0" anchor="t">
            <a:spAutoFit/>
          </a:bodyPr>
          <a:lstStyle/>
          <a:p>
            <a:pPr algn="l"/>
            <a:r>
              <a:rPr lang="zh-CN" altLang="en-US" sz="2000" b="1" dirty="0">
                <a:latin typeface="微软雅黑" panose="020B0503020204020204" charset="-122"/>
                <a:ea typeface="微软雅黑" panose="020B0503020204020204" charset="-122"/>
              </a:rPr>
              <a:t>缮制与签发单证</a:t>
            </a:r>
            <a:endParaRPr lang="zh-CN" altLang="en-US" sz="2000" b="1" dirty="0">
              <a:latin typeface="微软雅黑" panose="020B0503020204020204" charset="-122"/>
              <a:ea typeface="微软雅黑" panose="020B0503020204020204" charset="-122"/>
            </a:endParaRPr>
          </a:p>
        </p:txBody>
      </p:sp>
      <p:sp>
        <p:nvSpPr>
          <p:cNvPr id="19" name="文本框 18"/>
          <p:cNvSpPr txBox="1"/>
          <p:nvPr/>
        </p:nvSpPr>
        <p:spPr>
          <a:xfrm>
            <a:off x="1083310" y="2752725"/>
            <a:ext cx="2237740" cy="737235"/>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保险服务包括两方面的内容：一是保险业务自身服务，二是拓展性服务</a:t>
            </a:r>
            <a:endParaRPr lang="zh-CN" altLang="en-US" sz="1400" dirty="0">
              <a:latin typeface="微软雅黑" panose="020B0503020204020204" charset="-122"/>
              <a:ea typeface="微软雅黑" panose="020B0503020204020204" charset="-122"/>
            </a:endParaRPr>
          </a:p>
        </p:txBody>
      </p:sp>
      <p:sp>
        <p:nvSpPr>
          <p:cNvPr id="20" name="文本框 19"/>
          <p:cNvSpPr txBox="1"/>
          <p:nvPr/>
        </p:nvSpPr>
        <p:spPr>
          <a:xfrm>
            <a:off x="3769360" y="4143375"/>
            <a:ext cx="2237740" cy="52197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投保是指投保人向保险人表达缔结保险合同的意愿</a:t>
            </a:r>
            <a:endParaRPr lang="zh-CN" altLang="en-US" sz="1400" dirty="0">
              <a:latin typeface="微软雅黑" panose="020B0503020204020204" charset="-122"/>
              <a:ea typeface="微软雅黑" panose="020B0503020204020204" charset="-122"/>
            </a:endParaRPr>
          </a:p>
        </p:txBody>
      </p:sp>
      <p:sp>
        <p:nvSpPr>
          <p:cNvPr id="25" name="文本框 24"/>
          <p:cNvSpPr txBox="1"/>
          <p:nvPr/>
        </p:nvSpPr>
        <p:spPr>
          <a:xfrm>
            <a:off x="6463665" y="2818130"/>
            <a:ext cx="2237740" cy="52197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核保是确定是否承保、承保条件、保险费率的过程</a:t>
            </a:r>
            <a:endParaRPr lang="zh-CN" altLang="en-US" sz="1400" dirty="0">
              <a:latin typeface="微软雅黑" panose="020B0503020204020204" charset="-122"/>
              <a:ea typeface="微软雅黑" panose="020B0503020204020204" charset="-122"/>
            </a:endParaRPr>
          </a:p>
        </p:txBody>
      </p:sp>
      <p:sp>
        <p:nvSpPr>
          <p:cNvPr id="26" name="文本框 25"/>
          <p:cNvSpPr txBox="1"/>
          <p:nvPr/>
        </p:nvSpPr>
        <p:spPr>
          <a:xfrm>
            <a:off x="9158605" y="4133215"/>
            <a:ext cx="2237740" cy="953135"/>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业务内勤接到投保单及其附表以后，根据核保人员签署的意见，即可开展缮制保险单工作。</a:t>
            </a:r>
            <a:endParaRPr lang="zh-CN" altLang="en-US" sz="1400" dirty="0">
              <a:latin typeface="微软雅黑" panose="020B0503020204020204" charset="-122"/>
              <a:ea typeface="微软雅黑" panose="020B0503020204020204" charset="-122"/>
            </a:endParaRPr>
          </a:p>
        </p:txBody>
      </p:sp>
      <p:grpSp>
        <p:nvGrpSpPr>
          <p:cNvPr id="79" name="组合 78"/>
          <p:cNvGrpSpPr/>
          <p:nvPr/>
        </p:nvGrpSpPr>
        <p:grpSpPr>
          <a:xfrm rot="0">
            <a:off x="4984750" y="1353820"/>
            <a:ext cx="2222500" cy="491490"/>
            <a:chOff x="6111" y="1901"/>
            <a:chExt cx="3500" cy="774"/>
          </a:xfrm>
        </p:grpSpPr>
        <p:sp>
          <p:nvSpPr>
            <p:cNvPr id="80" name="矩形: 圆角 43"/>
            <p:cNvSpPr/>
            <p:nvPr/>
          </p:nvSpPr>
          <p:spPr>
            <a:xfrm>
              <a:off x="6111" y="1901"/>
              <a:ext cx="3500" cy="774"/>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81" name="文本框 80"/>
            <p:cNvSpPr txBox="1"/>
            <p:nvPr/>
          </p:nvSpPr>
          <p:spPr>
            <a:xfrm>
              <a:off x="6917" y="1974"/>
              <a:ext cx="1888" cy="628"/>
            </a:xfrm>
            <a:prstGeom prst="rect">
              <a:avLst/>
            </a:prstGeom>
            <a:noFill/>
          </p:spPr>
          <p:txBody>
            <a:bodyPr wrap="none" rtlCol="0">
              <a:spAutoFit/>
            </a:bodyPr>
            <a:p>
              <a:pPr algn="l"/>
              <a:r>
                <a:rPr lang="zh-CN" altLang="en-US" sz="2000" b="1" dirty="0">
                  <a:solidFill>
                    <a:schemeClr val="bg1"/>
                  </a:solidFill>
                  <a:latin typeface="微软雅黑" panose="020B0503020204020204" charset="-122"/>
                  <a:ea typeface="微软雅黑" panose="020B0503020204020204" charset="-122"/>
                </a:rPr>
                <a:t>承保流程</a:t>
              </a:r>
              <a:endParaRPr lang="zh-CN" altLang="en-US" sz="2000" b="1" dirty="0">
                <a:solidFill>
                  <a:schemeClr val="bg1"/>
                </a:solidFill>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500"/>
                                        <p:tgtEl>
                                          <p:spTgt spid="5"/>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heckerboard(across)">
                                      <p:cBhvr>
                                        <p:cTn id="23" dur="500"/>
                                        <p:tgtEl>
                                          <p:spTgt spid="8"/>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heckerboard(across)">
                                      <p:cBhvr>
                                        <p:cTn id="26" dur="500"/>
                                        <p:tgtEl>
                                          <p:spTgt spid="9"/>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checkerboard(across)">
                                      <p:cBhvr>
                                        <p:cTn id="29" dur="500"/>
                                        <p:tgtEl>
                                          <p:spTgt spid="10"/>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heckerboard(across)">
                                      <p:cBhvr>
                                        <p:cTn id="32" dur="500"/>
                                        <p:tgtEl>
                                          <p:spTgt spid="11"/>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checkerboard(across)">
                                      <p:cBhvr>
                                        <p:cTn id="35" dur="500"/>
                                        <p:tgtEl>
                                          <p:spTgt spid="12"/>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checkerboard(across)">
                                      <p:cBhvr>
                                        <p:cTn id="38" dur="500"/>
                                        <p:tgtEl>
                                          <p:spTgt spid="37"/>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checkerboard(across)">
                                      <p:cBhvr>
                                        <p:cTn id="41" dur="500"/>
                                        <p:tgtEl>
                                          <p:spTgt spid="38"/>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checkerboard(across)">
                                      <p:cBhvr>
                                        <p:cTn id="44" dur="500"/>
                                        <p:tgtEl>
                                          <p:spTgt spid="13"/>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checkerboard(across)">
                                      <p:cBhvr>
                                        <p:cTn id="47" dur="500"/>
                                        <p:tgtEl>
                                          <p:spTgt spid="14"/>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checkerboard(across)">
                                      <p:cBhvr>
                                        <p:cTn id="50" dur="500"/>
                                        <p:tgtEl>
                                          <p:spTgt spid="15"/>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checkerboard(across)">
                                      <p:cBhvr>
                                        <p:cTn id="53" dur="500"/>
                                        <p:tgtEl>
                                          <p:spTgt spid="16"/>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checkerboard(across)">
                                      <p:cBhvr>
                                        <p:cTn id="56" dur="500"/>
                                        <p:tgtEl>
                                          <p:spTgt spid="17"/>
                                        </p:tgtEl>
                                      </p:cBhvr>
                                    </p:animEffect>
                                  </p:childTnLst>
                                </p:cTn>
                              </p:par>
                              <p:par>
                                <p:cTn id="57" presetID="5" presetClass="entr" presetSubtype="1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checkerboard(across)">
                                      <p:cBhvr>
                                        <p:cTn id="59" dur="500"/>
                                        <p:tgtEl>
                                          <p:spTgt spid="18"/>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checkerboard(across)">
                                      <p:cBhvr>
                                        <p:cTn id="62" dur="500"/>
                                        <p:tgtEl>
                                          <p:spTgt spid="19"/>
                                        </p:tgtEl>
                                      </p:cBhvr>
                                    </p:animEffect>
                                  </p:childTnLst>
                                </p:cTn>
                              </p:par>
                              <p:par>
                                <p:cTn id="63" presetID="5" presetClass="entr" presetSubtype="1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checkerboard(across)">
                                      <p:cBhvr>
                                        <p:cTn id="65" dur="500"/>
                                        <p:tgtEl>
                                          <p:spTgt spid="20"/>
                                        </p:tgtEl>
                                      </p:cBhvr>
                                    </p:animEffect>
                                  </p:childTnLst>
                                </p:cTn>
                              </p:par>
                              <p:par>
                                <p:cTn id="66" presetID="5" presetClass="entr" presetSubtype="1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checkerboard(across)">
                                      <p:cBhvr>
                                        <p:cTn id="68" dur="500"/>
                                        <p:tgtEl>
                                          <p:spTgt spid="25"/>
                                        </p:tgtEl>
                                      </p:cBhvr>
                                    </p:animEffect>
                                  </p:childTnLst>
                                </p:cTn>
                              </p:par>
                              <p:par>
                                <p:cTn id="69" presetID="5" presetClass="entr" presetSubtype="1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checkerboard(across)">
                                      <p:cBhvr>
                                        <p:cTn id="71" dur="500"/>
                                        <p:tgtEl>
                                          <p:spTgt spid="26"/>
                                        </p:tgtEl>
                                      </p:cBhvr>
                                    </p:animEffect>
                                  </p:childTnLst>
                                </p:cTn>
                              </p:par>
                              <p:par>
                                <p:cTn id="72" presetID="5" presetClass="entr" presetSubtype="10" fill="hold" nodeType="with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checkerboard(across)">
                                      <p:cBhvr>
                                        <p:cTn id="7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5" grpId="0" animBg="1"/>
      <p:bldP spid="6" grpId="0" animBg="1"/>
      <p:bldP spid="7" grpId="0" animBg="1"/>
      <p:bldP spid="8" grpId="0" animBg="1"/>
      <p:bldP spid="9" grpId="0" animBg="1"/>
      <p:bldP spid="10" grpId="0" animBg="1"/>
      <p:bldP spid="11" grpId="0" animBg="1"/>
      <p:bldP spid="12" grpId="0" animBg="1"/>
      <p:bldP spid="37" grpId="0"/>
      <p:bldP spid="38" grpId="0" animBg="1"/>
      <p:bldP spid="13" grpId="0"/>
      <p:bldP spid="14" grpId="0" animBg="1"/>
      <p:bldP spid="15" grpId="0"/>
      <p:bldP spid="16" grpId="0" animBg="1"/>
      <p:bldP spid="17" grpId="0"/>
      <p:bldP spid="18" grpId="0" animBg="1"/>
      <p:bldP spid="19" grpId="0" animBg="1"/>
      <p:bldP spid="20" grpId="0" animBg="1"/>
      <p:bldP spid="25" grpId="0" animBg="1"/>
      <p:bldP spid="26" grpId="0" animBg="1"/>
      <p:bldP spid="5" grpId="1" animBg="1"/>
      <p:bldP spid="6" grpId="1" animBg="1"/>
      <p:bldP spid="7" grpId="1" animBg="1"/>
      <p:bldP spid="8" grpId="1" animBg="1"/>
      <p:bldP spid="9" grpId="1" animBg="1"/>
      <p:bldP spid="10" grpId="1" animBg="1"/>
      <p:bldP spid="11" grpId="1" animBg="1"/>
      <p:bldP spid="12" grpId="1" animBg="1"/>
      <p:bldP spid="37" grpId="1"/>
      <p:bldP spid="38" grpId="1" animBg="1"/>
      <p:bldP spid="13" grpId="1"/>
      <p:bldP spid="14" grpId="1" animBg="1"/>
      <p:bldP spid="15" grpId="1"/>
      <p:bldP spid="16" grpId="1" animBg="1"/>
      <p:bldP spid="17" grpId="1"/>
      <p:bldP spid="18" grpId="1" animBg="1"/>
      <p:bldP spid="19" grpId="1" animBg="1"/>
      <p:bldP spid="20" grpId="1" animBg="1"/>
      <p:bldP spid="25" grpId="1" animBg="1"/>
      <p:bldP spid="26"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5" name="矩形 4"/>
          <p:cNvSpPr/>
          <p:nvPr/>
        </p:nvSpPr>
        <p:spPr>
          <a:xfrm>
            <a:off x="802253" y="3549372"/>
            <a:ext cx="2519184" cy="3445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6" name="矩形 5"/>
          <p:cNvSpPr/>
          <p:nvPr/>
        </p:nvSpPr>
        <p:spPr>
          <a:xfrm>
            <a:off x="3487606" y="3549372"/>
            <a:ext cx="2519184" cy="344574"/>
          </a:xfrm>
          <a:prstGeom prst="rect">
            <a:avLst/>
          </a:prstGeom>
          <a:solidFill>
            <a:schemeClr val="bg1"/>
          </a:solidFill>
          <a:ln>
            <a:noFill/>
          </a:ln>
          <a:effectLst>
            <a:outerShdw blurRad="3429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7" name="矩形 6"/>
          <p:cNvSpPr/>
          <p:nvPr/>
        </p:nvSpPr>
        <p:spPr>
          <a:xfrm>
            <a:off x="6192009" y="3549372"/>
            <a:ext cx="2519184" cy="3445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矩形 7"/>
          <p:cNvSpPr/>
          <p:nvPr/>
        </p:nvSpPr>
        <p:spPr>
          <a:xfrm>
            <a:off x="8877362" y="3549372"/>
            <a:ext cx="2519184" cy="344574"/>
          </a:xfrm>
          <a:prstGeom prst="rect">
            <a:avLst/>
          </a:prstGeom>
          <a:solidFill>
            <a:schemeClr val="bg1"/>
          </a:solidFill>
          <a:ln>
            <a:noFill/>
          </a:ln>
          <a:effectLst>
            <a:outerShdw blurRad="3429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9" name="椭圆 8"/>
          <p:cNvSpPr/>
          <p:nvPr/>
        </p:nvSpPr>
        <p:spPr>
          <a:xfrm flipH="1" flipV="1">
            <a:off x="753079" y="3020477"/>
            <a:ext cx="200722" cy="200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0" name="椭圆 9"/>
          <p:cNvSpPr/>
          <p:nvPr/>
        </p:nvSpPr>
        <p:spPr>
          <a:xfrm flipH="1" flipV="1">
            <a:off x="3477446" y="4187638"/>
            <a:ext cx="200722" cy="200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1" name="椭圆 10"/>
          <p:cNvSpPr/>
          <p:nvPr/>
        </p:nvSpPr>
        <p:spPr>
          <a:xfrm flipH="1" flipV="1">
            <a:off x="6172324" y="3020477"/>
            <a:ext cx="200722" cy="200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2" name="椭圆 11"/>
          <p:cNvSpPr/>
          <p:nvPr/>
        </p:nvSpPr>
        <p:spPr>
          <a:xfrm flipH="1" flipV="1">
            <a:off x="8867202" y="4184972"/>
            <a:ext cx="200722" cy="200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37" name="文本框 36"/>
          <p:cNvSpPr txBox="1"/>
          <p:nvPr/>
        </p:nvSpPr>
        <p:spPr>
          <a:xfrm>
            <a:off x="1446530" y="3903980"/>
            <a:ext cx="1340485" cy="1014730"/>
          </a:xfrm>
          <a:prstGeom prst="rect">
            <a:avLst/>
          </a:prstGeom>
          <a:noFill/>
        </p:spPr>
        <p:txBody>
          <a:bodyPr wrap="none" rtlCol="0">
            <a:spAutoFit/>
          </a:bodyPr>
          <a:lstStyle/>
          <a:p>
            <a:r>
              <a:rPr lang="en-US" altLang="zh-CN" sz="6000" b="1" dirty="0">
                <a:solidFill>
                  <a:schemeClr val="accent2">
                    <a:alpha val="36000"/>
                  </a:schemeClr>
                </a:solidFill>
                <a:latin typeface="微软雅黑" panose="020B0503020204020204" charset="-122"/>
                <a:ea typeface="微软雅黑" panose="020B0503020204020204" charset="-122"/>
              </a:rPr>
              <a:t>05.</a:t>
            </a:r>
            <a:endParaRPr lang="en-US" altLang="zh-CN" sz="6000" b="1" dirty="0">
              <a:solidFill>
                <a:schemeClr val="accent2">
                  <a:alpha val="36000"/>
                </a:schemeClr>
              </a:solidFill>
              <a:latin typeface="微软雅黑" panose="020B0503020204020204" charset="-122"/>
              <a:ea typeface="微软雅黑" panose="020B0503020204020204" charset="-122"/>
            </a:endParaRPr>
          </a:p>
        </p:txBody>
      </p:sp>
      <p:sp>
        <p:nvSpPr>
          <p:cNvPr id="38" name="文本框 37"/>
          <p:cNvSpPr txBox="1"/>
          <p:nvPr/>
        </p:nvSpPr>
        <p:spPr>
          <a:xfrm>
            <a:off x="1250950" y="4359910"/>
            <a:ext cx="1603375" cy="398780"/>
          </a:xfrm>
          <a:prstGeom prst="rect">
            <a:avLst/>
          </a:prstGeom>
          <a:solidFill>
            <a:srgbClr val="000000">
              <a:alpha val="0"/>
            </a:srgbClr>
          </a:solidFill>
        </p:spPr>
        <p:txBody>
          <a:bodyPr wrap="square" rtlCol="0" anchor="t">
            <a:spAutoFit/>
          </a:bodyPr>
          <a:lstStyle/>
          <a:p>
            <a:pPr algn="ctr"/>
            <a:r>
              <a:rPr lang="zh-CN" altLang="en-US" sz="2000" b="1" dirty="0">
                <a:latin typeface="微软雅黑" panose="020B0503020204020204" charset="-122"/>
                <a:ea typeface="微软雅黑" panose="020B0503020204020204" charset="-122"/>
              </a:rPr>
              <a:t>续保</a:t>
            </a:r>
            <a:endParaRPr lang="zh-CN" altLang="en-US" sz="2000" b="1" dirty="0">
              <a:latin typeface="微软雅黑" panose="020B0503020204020204" charset="-122"/>
              <a:ea typeface="微软雅黑" panose="020B0503020204020204" charset="-122"/>
            </a:endParaRPr>
          </a:p>
        </p:txBody>
      </p:sp>
      <p:sp>
        <p:nvSpPr>
          <p:cNvPr id="13" name="文本框 12"/>
          <p:cNvSpPr txBox="1"/>
          <p:nvPr/>
        </p:nvSpPr>
        <p:spPr>
          <a:xfrm>
            <a:off x="4141470" y="2533650"/>
            <a:ext cx="1340485" cy="1014730"/>
          </a:xfrm>
          <a:prstGeom prst="rect">
            <a:avLst/>
          </a:prstGeom>
          <a:noFill/>
        </p:spPr>
        <p:txBody>
          <a:bodyPr wrap="none" rtlCol="0">
            <a:spAutoFit/>
          </a:bodyPr>
          <a:lstStyle/>
          <a:p>
            <a:r>
              <a:rPr lang="en-US" altLang="zh-CN" sz="6000" b="1" dirty="0">
                <a:solidFill>
                  <a:schemeClr val="accent2">
                    <a:alpha val="36000"/>
                  </a:schemeClr>
                </a:solidFill>
                <a:latin typeface="微软雅黑" panose="020B0503020204020204" charset="-122"/>
                <a:ea typeface="微软雅黑" panose="020B0503020204020204" charset="-122"/>
              </a:rPr>
              <a:t>06.</a:t>
            </a:r>
            <a:endParaRPr lang="en-US" altLang="zh-CN" sz="6000" b="1" dirty="0">
              <a:solidFill>
                <a:schemeClr val="accent2">
                  <a:alpha val="36000"/>
                </a:schemeClr>
              </a:solidFill>
              <a:latin typeface="微软雅黑" panose="020B0503020204020204" charset="-122"/>
              <a:ea typeface="微软雅黑" panose="020B0503020204020204" charset="-122"/>
            </a:endParaRPr>
          </a:p>
        </p:txBody>
      </p:sp>
      <p:sp>
        <p:nvSpPr>
          <p:cNvPr id="14" name="文本框 13"/>
          <p:cNvSpPr txBox="1"/>
          <p:nvPr/>
        </p:nvSpPr>
        <p:spPr>
          <a:xfrm>
            <a:off x="3945890" y="2989580"/>
            <a:ext cx="1603375" cy="398780"/>
          </a:xfrm>
          <a:prstGeom prst="rect">
            <a:avLst/>
          </a:prstGeom>
          <a:solidFill>
            <a:srgbClr val="000000">
              <a:alpha val="0"/>
            </a:srgbClr>
          </a:solidFill>
        </p:spPr>
        <p:txBody>
          <a:bodyPr wrap="square" rtlCol="0" anchor="t">
            <a:spAutoFit/>
          </a:bodyPr>
          <a:lstStyle/>
          <a:p>
            <a:pPr algn="ctr"/>
            <a:r>
              <a:rPr lang="zh-CN" altLang="en-US" sz="2000" b="1" dirty="0">
                <a:latin typeface="微软雅黑" panose="020B0503020204020204" charset="-122"/>
                <a:ea typeface="微软雅黑" panose="020B0503020204020204" charset="-122"/>
              </a:rPr>
              <a:t>批改</a:t>
            </a:r>
            <a:endParaRPr lang="zh-CN" altLang="en-US" sz="2000" b="1" dirty="0">
              <a:latin typeface="微软雅黑" panose="020B0503020204020204" charset="-122"/>
              <a:ea typeface="微软雅黑" panose="020B0503020204020204" charset="-122"/>
            </a:endParaRPr>
          </a:p>
        </p:txBody>
      </p:sp>
      <p:sp>
        <p:nvSpPr>
          <p:cNvPr id="15" name="文本框 14"/>
          <p:cNvSpPr txBox="1"/>
          <p:nvPr/>
        </p:nvSpPr>
        <p:spPr>
          <a:xfrm>
            <a:off x="6835775" y="3903980"/>
            <a:ext cx="1340485" cy="1014730"/>
          </a:xfrm>
          <a:prstGeom prst="rect">
            <a:avLst/>
          </a:prstGeom>
          <a:noFill/>
        </p:spPr>
        <p:txBody>
          <a:bodyPr wrap="none" rtlCol="0">
            <a:spAutoFit/>
          </a:bodyPr>
          <a:lstStyle/>
          <a:p>
            <a:r>
              <a:rPr lang="en-US" altLang="zh-CN" sz="6000" b="1" dirty="0">
                <a:solidFill>
                  <a:schemeClr val="accent2">
                    <a:alpha val="36000"/>
                  </a:schemeClr>
                </a:solidFill>
                <a:latin typeface="微软雅黑" panose="020B0503020204020204" charset="-122"/>
                <a:ea typeface="微软雅黑" panose="020B0503020204020204" charset="-122"/>
              </a:rPr>
              <a:t>07.</a:t>
            </a:r>
            <a:endParaRPr lang="en-US" altLang="zh-CN" sz="6000" b="1" dirty="0">
              <a:solidFill>
                <a:schemeClr val="accent2">
                  <a:alpha val="36000"/>
                </a:schemeClr>
              </a:solidFill>
              <a:latin typeface="微软雅黑" panose="020B0503020204020204" charset="-122"/>
              <a:ea typeface="微软雅黑" panose="020B0503020204020204" charset="-122"/>
            </a:endParaRPr>
          </a:p>
        </p:txBody>
      </p:sp>
      <p:sp>
        <p:nvSpPr>
          <p:cNvPr id="16" name="文本框 15"/>
          <p:cNvSpPr txBox="1"/>
          <p:nvPr/>
        </p:nvSpPr>
        <p:spPr>
          <a:xfrm>
            <a:off x="6640195" y="4359910"/>
            <a:ext cx="1603375" cy="398780"/>
          </a:xfrm>
          <a:prstGeom prst="rect">
            <a:avLst/>
          </a:prstGeom>
          <a:solidFill>
            <a:srgbClr val="000000">
              <a:alpha val="0"/>
            </a:srgbClr>
          </a:solidFill>
        </p:spPr>
        <p:txBody>
          <a:bodyPr wrap="square" rtlCol="0" anchor="t">
            <a:spAutoFit/>
          </a:bodyPr>
          <a:lstStyle/>
          <a:p>
            <a:pPr algn="ctr"/>
            <a:r>
              <a:rPr lang="zh-CN" altLang="en-US" sz="2000" b="1" dirty="0">
                <a:latin typeface="微软雅黑" panose="020B0503020204020204" charset="-122"/>
                <a:ea typeface="微软雅黑" panose="020B0503020204020204" charset="-122"/>
              </a:rPr>
              <a:t>退保</a:t>
            </a:r>
            <a:endParaRPr lang="zh-CN" altLang="en-US" sz="2000" b="1" dirty="0">
              <a:latin typeface="微软雅黑" panose="020B0503020204020204" charset="-122"/>
              <a:ea typeface="微软雅黑" panose="020B0503020204020204" charset="-122"/>
            </a:endParaRPr>
          </a:p>
        </p:txBody>
      </p:sp>
      <p:sp>
        <p:nvSpPr>
          <p:cNvPr id="17" name="文本框 16"/>
          <p:cNvSpPr txBox="1"/>
          <p:nvPr/>
        </p:nvSpPr>
        <p:spPr>
          <a:xfrm>
            <a:off x="9476105" y="2533650"/>
            <a:ext cx="1340485" cy="1014730"/>
          </a:xfrm>
          <a:prstGeom prst="rect">
            <a:avLst/>
          </a:prstGeom>
          <a:noFill/>
        </p:spPr>
        <p:txBody>
          <a:bodyPr wrap="none" rtlCol="0">
            <a:spAutoFit/>
          </a:bodyPr>
          <a:lstStyle/>
          <a:p>
            <a:r>
              <a:rPr lang="en-US" altLang="zh-CN" sz="6000" b="1" dirty="0">
                <a:solidFill>
                  <a:schemeClr val="accent2">
                    <a:alpha val="36000"/>
                  </a:schemeClr>
                </a:solidFill>
                <a:latin typeface="微软雅黑" panose="020B0503020204020204" charset="-122"/>
                <a:ea typeface="微软雅黑" panose="020B0503020204020204" charset="-122"/>
              </a:rPr>
              <a:t>08.</a:t>
            </a:r>
            <a:endParaRPr lang="en-US" altLang="zh-CN" sz="6000" b="1" dirty="0">
              <a:solidFill>
                <a:schemeClr val="accent2">
                  <a:alpha val="36000"/>
                </a:schemeClr>
              </a:solidFill>
              <a:latin typeface="微软雅黑" panose="020B0503020204020204" charset="-122"/>
              <a:ea typeface="微软雅黑" panose="020B0503020204020204" charset="-122"/>
            </a:endParaRPr>
          </a:p>
        </p:txBody>
      </p:sp>
      <p:sp>
        <p:nvSpPr>
          <p:cNvPr id="18" name="文本框 17"/>
          <p:cNvSpPr txBox="1"/>
          <p:nvPr/>
        </p:nvSpPr>
        <p:spPr>
          <a:xfrm>
            <a:off x="9219565" y="2989580"/>
            <a:ext cx="2115820" cy="398780"/>
          </a:xfrm>
          <a:prstGeom prst="rect">
            <a:avLst/>
          </a:prstGeom>
          <a:solidFill>
            <a:srgbClr val="000000">
              <a:alpha val="0"/>
            </a:srgbClr>
          </a:solidFill>
        </p:spPr>
        <p:txBody>
          <a:bodyPr wrap="square" rtlCol="0" anchor="t">
            <a:spAutoFit/>
          </a:bodyPr>
          <a:lstStyle/>
          <a:p>
            <a:pPr algn="l"/>
            <a:r>
              <a:rPr lang="zh-CN" altLang="en-US" sz="2000" b="1" dirty="0">
                <a:latin typeface="微软雅黑" panose="020B0503020204020204" charset="-122"/>
                <a:ea typeface="微软雅黑" panose="020B0503020204020204" charset="-122"/>
              </a:rPr>
              <a:t>保险单证的管理</a:t>
            </a:r>
            <a:endParaRPr lang="zh-CN" altLang="en-US" sz="2000" b="1" dirty="0">
              <a:latin typeface="微软雅黑" panose="020B0503020204020204" charset="-122"/>
              <a:ea typeface="微软雅黑" panose="020B0503020204020204" charset="-122"/>
            </a:endParaRPr>
          </a:p>
        </p:txBody>
      </p:sp>
      <p:sp>
        <p:nvSpPr>
          <p:cNvPr id="19" name="文本框 18"/>
          <p:cNvSpPr txBox="1"/>
          <p:nvPr/>
        </p:nvSpPr>
        <p:spPr>
          <a:xfrm>
            <a:off x="1083310" y="2644140"/>
            <a:ext cx="2237740" cy="953135"/>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保险期满以后，投保人在同一保险人处重新办理保险机动车的保险事宜称为续保</a:t>
            </a:r>
            <a:endParaRPr lang="zh-CN" altLang="en-US" sz="1400" dirty="0">
              <a:latin typeface="微软雅黑" panose="020B0503020204020204" charset="-122"/>
              <a:ea typeface="微软雅黑" panose="020B0503020204020204" charset="-122"/>
            </a:endParaRPr>
          </a:p>
        </p:txBody>
      </p:sp>
      <p:sp>
        <p:nvSpPr>
          <p:cNvPr id="20" name="文本框 19"/>
          <p:cNvSpPr txBox="1"/>
          <p:nvPr/>
        </p:nvSpPr>
        <p:spPr>
          <a:xfrm>
            <a:off x="3769360" y="4143375"/>
            <a:ext cx="2237740" cy="1383665"/>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在保险单签发以后因保险单或保险凭证需要进行修改或增删时所签发的一种书面证明称为批单，也称背书。批改作业的结果通过这种批单表示</a:t>
            </a:r>
            <a:endParaRPr lang="zh-CN" altLang="en-US" sz="1400" dirty="0">
              <a:latin typeface="微软雅黑" panose="020B0503020204020204" charset="-122"/>
              <a:ea typeface="微软雅黑" panose="020B0503020204020204" charset="-122"/>
            </a:endParaRPr>
          </a:p>
        </p:txBody>
      </p:sp>
      <p:sp>
        <p:nvSpPr>
          <p:cNvPr id="25" name="文本框 24"/>
          <p:cNvSpPr txBox="1"/>
          <p:nvPr/>
        </p:nvSpPr>
        <p:spPr>
          <a:xfrm>
            <a:off x="6473190" y="2672715"/>
            <a:ext cx="2237740" cy="737235"/>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投保人于保险合同成立后，可以书面通知要求解除保险合同</a:t>
            </a:r>
            <a:endParaRPr lang="zh-CN" altLang="en-US" sz="1400" dirty="0">
              <a:latin typeface="微软雅黑" panose="020B0503020204020204" charset="-122"/>
              <a:ea typeface="微软雅黑" panose="020B0503020204020204" charset="-122"/>
            </a:endParaRPr>
          </a:p>
        </p:txBody>
      </p:sp>
      <p:sp>
        <p:nvSpPr>
          <p:cNvPr id="26" name="文本框 25"/>
          <p:cNvSpPr txBox="1"/>
          <p:nvPr/>
        </p:nvSpPr>
        <p:spPr>
          <a:xfrm>
            <a:off x="9158605" y="4133215"/>
            <a:ext cx="2237740" cy="1383665"/>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机动车保险的单证大体分为两类：一类是正式的单证，包括投保单、保险单和批单。另一类是相关的单证，包括保险证、急救担保卡或保险抢救卡</a:t>
            </a:r>
            <a:endParaRPr lang="zh-CN" altLang="en-US" sz="1400" dirty="0">
              <a:latin typeface="微软雅黑" panose="020B0503020204020204" charset="-122"/>
              <a:ea typeface="微软雅黑" panose="020B0503020204020204" charset="-122"/>
            </a:endParaRPr>
          </a:p>
        </p:txBody>
      </p:sp>
      <p:grpSp>
        <p:nvGrpSpPr>
          <p:cNvPr id="79" name="组合 78"/>
          <p:cNvGrpSpPr/>
          <p:nvPr/>
        </p:nvGrpSpPr>
        <p:grpSpPr>
          <a:xfrm rot="0">
            <a:off x="4984750" y="1353820"/>
            <a:ext cx="2222500" cy="491490"/>
            <a:chOff x="6111" y="1901"/>
            <a:chExt cx="3500" cy="774"/>
          </a:xfrm>
        </p:grpSpPr>
        <p:sp>
          <p:nvSpPr>
            <p:cNvPr id="80" name="矩形: 圆角 43"/>
            <p:cNvSpPr/>
            <p:nvPr/>
          </p:nvSpPr>
          <p:spPr>
            <a:xfrm>
              <a:off x="6111" y="1901"/>
              <a:ext cx="3500" cy="774"/>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81" name="文本框 80"/>
            <p:cNvSpPr txBox="1"/>
            <p:nvPr/>
          </p:nvSpPr>
          <p:spPr>
            <a:xfrm>
              <a:off x="6917" y="1974"/>
              <a:ext cx="1888" cy="628"/>
            </a:xfrm>
            <a:prstGeom prst="rect">
              <a:avLst/>
            </a:prstGeom>
            <a:noFill/>
          </p:spPr>
          <p:txBody>
            <a:bodyPr wrap="none" rtlCol="0">
              <a:spAutoFit/>
            </a:bodyPr>
            <a:p>
              <a:pPr algn="l"/>
              <a:r>
                <a:rPr lang="zh-CN" altLang="en-US" sz="2000" b="1" dirty="0">
                  <a:solidFill>
                    <a:schemeClr val="bg1"/>
                  </a:solidFill>
                  <a:latin typeface="微软雅黑" panose="020B0503020204020204" charset="-122"/>
                  <a:ea typeface="微软雅黑" panose="020B0503020204020204" charset="-122"/>
                </a:rPr>
                <a:t>承保流程</a:t>
              </a:r>
              <a:endParaRPr lang="zh-CN" altLang="en-US" sz="2000" b="1" dirty="0">
                <a:solidFill>
                  <a:schemeClr val="bg1"/>
                </a:solidFill>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par>
                                <p:cTn id="72" presetID="10" presetClass="entr" presetSubtype="0" fill="hold" nodeType="with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fade">
                                      <p:cBhvr>
                                        <p:cTn id="7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5" grpId="0" animBg="1"/>
      <p:bldP spid="6" grpId="0" animBg="1"/>
      <p:bldP spid="7" grpId="0" animBg="1"/>
      <p:bldP spid="8" grpId="0" animBg="1"/>
      <p:bldP spid="9" grpId="0" animBg="1"/>
      <p:bldP spid="10" grpId="0" animBg="1"/>
      <p:bldP spid="11" grpId="0" animBg="1"/>
      <p:bldP spid="12" grpId="0" animBg="1"/>
      <p:bldP spid="37" grpId="0"/>
      <p:bldP spid="38" grpId="0" animBg="1"/>
      <p:bldP spid="13" grpId="0"/>
      <p:bldP spid="14" grpId="0" animBg="1"/>
      <p:bldP spid="15" grpId="0"/>
      <p:bldP spid="16" grpId="0" animBg="1"/>
      <p:bldP spid="17" grpId="0"/>
      <p:bldP spid="18" grpId="0" animBg="1"/>
      <p:bldP spid="19" grpId="0" animBg="1"/>
      <p:bldP spid="20" grpId="0" animBg="1"/>
      <p:bldP spid="25" grpId="0" animBg="1"/>
      <p:bldP spid="26" grpId="0" animBg="1"/>
      <p:bldP spid="5" grpId="1" animBg="1"/>
      <p:bldP spid="6" grpId="1" animBg="1"/>
      <p:bldP spid="7" grpId="1" animBg="1"/>
      <p:bldP spid="8" grpId="1" animBg="1"/>
      <p:bldP spid="9" grpId="1" animBg="1"/>
      <p:bldP spid="10" grpId="1" animBg="1"/>
      <p:bldP spid="11" grpId="1" animBg="1"/>
      <p:bldP spid="12" grpId="1" animBg="1"/>
      <p:bldP spid="37" grpId="1"/>
      <p:bldP spid="38" grpId="1" animBg="1"/>
      <p:bldP spid="13" grpId="1"/>
      <p:bldP spid="14" grpId="1" animBg="1"/>
      <p:bldP spid="15" grpId="1"/>
      <p:bldP spid="16" grpId="1" animBg="1"/>
      <p:bldP spid="17" grpId="1"/>
      <p:bldP spid="18" grpId="1" animBg="1"/>
      <p:bldP spid="19" grpId="1" animBg="1"/>
      <p:bldP spid="20" grpId="1" animBg="1"/>
      <p:bldP spid="25" grpId="1" animBg="1"/>
      <p:bldP spid="26"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 name="矩形 8"/>
          <p:cNvSpPr/>
          <p:nvPr/>
        </p:nvSpPr>
        <p:spPr>
          <a:xfrm>
            <a:off x="2021840" y="1447165"/>
            <a:ext cx="4968875" cy="643890"/>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bg1"/>
            </a:solidFill>
          </a:ln>
          <a:effectLst>
            <a:outerShdw blurRad="342900" dist="63500" dir="2700000" sx="101000" sy="101000" algn="tl" rotWithShape="0">
              <a:schemeClr val="bg1">
                <a:lumMod val="6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66" name="矩形 11"/>
          <p:cNvSpPr/>
          <p:nvPr/>
        </p:nvSpPr>
        <p:spPr>
          <a:xfrm>
            <a:off x="1356360" y="1457325"/>
            <a:ext cx="487680" cy="463550"/>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5" name="文本框 14"/>
          <p:cNvSpPr txBox="1"/>
          <p:nvPr/>
        </p:nvSpPr>
        <p:spPr>
          <a:xfrm>
            <a:off x="1292225" y="1427480"/>
            <a:ext cx="588623" cy="523220"/>
          </a:xfrm>
          <a:prstGeom prst="rect">
            <a:avLst/>
          </a:prstGeom>
          <a:noFill/>
        </p:spPr>
        <p:txBody>
          <a:bodyPr wrap="none" rtlCol="0">
            <a:spAutoFit/>
          </a:bodyPr>
          <a:p>
            <a:r>
              <a:rPr lang="en-US" altLang="zh-CN" sz="2800" b="1" i="1" dirty="0">
                <a:solidFill>
                  <a:schemeClr val="bg1"/>
                </a:solidFill>
                <a:latin typeface="微软雅黑" panose="020B0503020204020204" charset="-122"/>
                <a:ea typeface="微软雅黑" panose="020B0503020204020204" charset="-122"/>
              </a:rPr>
              <a:t>01</a:t>
            </a:r>
            <a:endParaRPr lang="en-US" altLang="zh-CN" sz="2800" b="1" i="1" dirty="0">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2209165" y="1490345"/>
            <a:ext cx="4533265" cy="460375"/>
          </a:xfrm>
          <a:prstGeom prst="rect">
            <a:avLst/>
          </a:prstGeom>
          <a:solidFill>
            <a:srgbClr val="000000">
              <a:alpha val="0"/>
            </a:srgbClr>
          </a:solidFill>
        </p:spPr>
        <p:txBody>
          <a:bodyPr wrap="square" rtlCol="0" anchor="t">
            <a:spAutoFit/>
          </a:bodyPr>
          <a:p>
            <a:pPr algn="l"/>
            <a:r>
              <a:rPr sz="2400" b="1" dirty="0">
                <a:latin typeface="微软雅黑" panose="020B0503020204020204" charset="-122"/>
                <a:ea typeface="微软雅黑" panose="020B0503020204020204" charset="-122"/>
              </a:rPr>
              <a:t>一、展业</a:t>
            </a:r>
            <a:endParaRPr sz="2400" b="1" dirty="0">
              <a:latin typeface="微软雅黑" panose="020B0503020204020204" charset="-122"/>
              <a:ea typeface="微软雅黑" panose="020B0503020204020204" charset="-122"/>
            </a:endParaRPr>
          </a:p>
        </p:txBody>
      </p:sp>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75" name="MH_Text_1"/>
          <p:cNvSpPr/>
          <p:nvPr>
            <p:custDataLst>
              <p:tags r:id="rId1"/>
            </p:custDataLst>
          </p:nvPr>
        </p:nvSpPr>
        <p:spPr>
          <a:xfrm>
            <a:off x="853440" y="2211070"/>
            <a:ext cx="10466705" cy="386588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保险展业是保险公司进行市场营销的过程，即向客户提供保险商品的服务。</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保险服务包括两方面的内容：一是保险业务自身服务，即承保、防灾防损、查勘理赔等。二是拓展性服务，如汽车修理服务、代驾服务、风险服务，是一种延伸意义上的服务，展业人员可以是保险公司员工，也可以是中介机构的代理人或经纪人。展业直接影响保险人的业务经营量。展业人员应具备以下业务素质：政策观念和法制观念强；熟悉业务、博学多识。</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通常汽车保险展业主要有以下几个环节：</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1. 准备工作</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业务人员进行展业活动前，必须做好各项准备：</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（1）相关知识。条款、条款解释、费率规章、投保单填写要求。</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（2）车辆情况。了解企业车辆数量、车辆类型和使用、汽车状况、驾驶人员素质、</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主要货运对象（物流 / 人力）、公司车辆管理部门等。</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（3）以往投保情况。包含了承保企业、所投保险公司种、投保数额、保险期限和</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赔付率等具体情况。</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（4）当地情况。当地汽车事故情况、管理规范等。</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checkerboard(across)">
                                      <p:cBhvr>
                                        <p:cTn id="14" dur="500"/>
                                        <p:tgtEl>
                                          <p:spTgt spid="64"/>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checkerboard(across)">
                                      <p:cBhvr>
                                        <p:cTn id="17" dur="500"/>
                                        <p:tgtEl>
                                          <p:spTgt spid="66"/>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heckerboard(across)">
                                      <p:cBhvr>
                                        <p:cTn id="20" dur="500"/>
                                        <p:tgtEl>
                                          <p:spTgt spid="15"/>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checkerboard(across)">
                                      <p:cBhvr>
                                        <p:cTn id="23" dur="500"/>
                                        <p:tgtEl>
                                          <p:spTgt spid="32"/>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checkerboard(across)">
                                      <p:cBhvr>
                                        <p:cTn id="2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64" grpId="0" animBg="1"/>
      <p:bldP spid="66" grpId="0" animBg="1"/>
      <p:bldP spid="15" grpId="0"/>
      <p:bldP spid="32" grpId="0" animBg="1"/>
      <p:bldP spid="75" grpId="0"/>
      <p:bldP spid="64" grpId="1" animBg="1"/>
      <p:bldP spid="66" grpId="1" animBg="1"/>
      <p:bldP spid="15" grpId="1"/>
      <p:bldP spid="32" grpId="1" animBg="1"/>
      <p:bldP spid="7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75" name="MH_Text_1"/>
          <p:cNvSpPr/>
          <p:nvPr>
            <p:custDataLst>
              <p:tags r:id="rId1"/>
            </p:custDataLst>
          </p:nvPr>
        </p:nvSpPr>
        <p:spPr>
          <a:xfrm>
            <a:off x="5499735" y="2633980"/>
            <a:ext cx="4608830" cy="305689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2. 保险宣传</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保险宣传对于保险业务的顺利展开和增强国民的保险意识具有重要的作用，保险宣传的方式多种多样，如广告宣传、召开座谈会、印发宣传材料等。</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3. 保险方案</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rPr>
              <a:t>由于投保人所面临的风险概率、风险程度不同，因而对保险的需求也各不相同，这需要展业人员为投保人设计最佳的投保方案。提供完善的保险方案也是保险人加大保险产品内涵，提高保险公司服务水平的重要标志。</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endParaRPr>
          </a:p>
        </p:txBody>
      </p:sp>
      <p:sp>
        <p:nvSpPr>
          <p:cNvPr id="2" name="矩形 8"/>
          <p:cNvSpPr/>
          <p:nvPr/>
        </p:nvSpPr>
        <p:spPr>
          <a:xfrm>
            <a:off x="2021840" y="1447165"/>
            <a:ext cx="4968875" cy="643890"/>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bg1"/>
            </a:solidFill>
          </a:ln>
          <a:effectLst>
            <a:outerShdw blurRad="342900" dist="63500" dir="2700000" sx="101000" sy="101000" algn="tl" rotWithShape="0">
              <a:schemeClr val="bg1">
                <a:lumMod val="6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4" name="矩形 11"/>
          <p:cNvSpPr/>
          <p:nvPr/>
        </p:nvSpPr>
        <p:spPr>
          <a:xfrm>
            <a:off x="1356360" y="1457325"/>
            <a:ext cx="487680" cy="463550"/>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5" name="文本框 4"/>
          <p:cNvSpPr txBox="1"/>
          <p:nvPr/>
        </p:nvSpPr>
        <p:spPr>
          <a:xfrm>
            <a:off x="1292225" y="1427480"/>
            <a:ext cx="588623" cy="523220"/>
          </a:xfrm>
          <a:prstGeom prst="rect">
            <a:avLst/>
          </a:prstGeom>
          <a:noFill/>
        </p:spPr>
        <p:txBody>
          <a:bodyPr wrap="none" rtlCol="0">
            <a:spAutoFit/>
          </a:bodyPr>
          <a:p>
            <a:r>
              <a:rPr lang="en-US" altLang="zh-CN" sz="2800" b="1" i="1" dirty="0">
                <a:solidFill>
                  <a:schemeClr val="bg1"/>
                </a:solidFill>
                <a:latin typeface="微软雅黑" panose="020B0503020204020204" charset="-122"/>
                <a:ea typeface="微软雅黑" panose="020B0503020204020204" charset="-122"/>
              </a:rPr>
              <a:t>01</a:t>
            </a:r>
            <a:endParaRPr lang="en-US" altLang="zh-CN" sz="2800" b="1" i="1" dirty="0">
              <a:solidFill>
                <a:schemeClr val="bg1"/>
              </a:solidFill>
              <a:latin typeface="微软雅黑" panose="020B0503020204020204" charset="-122"/>
              <a:ea typeface="微软雅黑" panose="020B0503020204020204" charset="-122"/>
            </a:endParaRPr>
          </a:p>
        </p:txBody>
      </p:sp>
      <p:sp>
        <p:nvSpPr>
          <p:cNvPr id="6" name="文本框 5"/>
          <p:cNvSpPr txBox="1"/>
          <p:nvPr/>
        </p:nvSpPr>
        <p:spPr>
          <a:xfrm>
            <a:off x="2209165" y="1490345"/>
            <a:ext cx="4533265" cy="460375"/>
          </a:xfrm>
          <a:prstGeom prst="rect">
            <a:avLst/>
          </a:prstGeom>
          <a:solidFill>
            <a:srgbClr val="000000">
              <a:alpha val="0"/>
            </a:srgbClr>
          </a:solidFill>
        </p:spPr>
        <p:txBody>
          <a:bodyPr wrap="square" rtlCol="0" anchor="t">
            <a:spAutoFit/>
          </a:bodyPr>
          <a:p>
            <a:pPr algn="l"/>
            <a:r>
              <a:rPr sz="2400" b="1" dirty="0">
                <a:latin typeface="微软雅黑" panose="020B0503020204020204" charset="-122"/>
                <a:ea typeface="微软雅黑" panose="020B0503020204020204" charset="-122"/>
              </a:rPr>
              <a:t>一、展业</a:t>
            </a:r>
            <a:endParaRPr sz="2400" b="1" dirty="0">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1447800" y="2369820"/>
            <a:ext cx="3829685" cy="33210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5"/>
                                        </p:tgtEl>
                                        <p:attrNameLst>
                                          <p:attrName>style.visibility</p:attrName>
                                        </p:attrNameLst>
                                      </p:cBhvr>
                                      <p:to>
                                        <p:strVal val="visible"/>
                                      </p:to>
                                    </p:set>
                                    <p:animEffect transition="in" filter="fade">
                                      <p:cBhvr>
                                        <p:cTn id="14" dur="500"/>
                                        <p:tgtEl>
                                          <p:spTgt spid="7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75" grpId="0"/>
      <p:bldP spid="2" grpId="0" animBg="1"/>
      <p:bldP spid="4" grpId="0" animBg="1"/>
      <p:bldP spid="5" grpId="0"/>
      <p:bldP spid="6" grpId="0" animBg="1"/>
      <p:bldP spid="75" grpId="1"/>
      <p:bldP spid="2" grpId="1" animBg="1"/>
      <p:bldP spid="4" grpId="1" animBg="1"/>
      <p:bldP spid="5" grpId="1"/>
      <p:bldP spid="6"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 name="矩形 8"/>
          <p:cNvSpPr/>
          <p:nvPr/>
        </p:nvSpPr>
        <p:spPr>
          <a:xfrm>
            <a:off x="2067560" y="1645285"/>
            <a:ext cx="4968875" cy="643890"/>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bg1"/>
            </a:solidFill>
          </a:ln>
          <a:effectLst>
            <a:outerShdw blurRad="342900" dist="63500" dir="2700000" sx="101000" sy="101000" algn="tl" rotWithShape="0">
              <a:schemeClr val="bg1">
                <a:lumMod val="6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66" name="矩形 11"/>
          <p:cNvSpPr/>
          <p:nvPr/>
        </p:nvSpPr>
        <p:spPr>
          <a:xfrm>
            <a:off x="1402080" y="1655445"/>
            <a:ext cx="487680" cy="463550"/>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5" name="文本框 14"/>
          <p:cNvSpPr txBox="1"/>
          <p:nvPr/>
        </p:nvSpPr>
        <p:spPr>
          <a:xfrm>
            <a:off x="1337945" y="1625600"/>
            <a:ext cx="621030" cy="521970"/>
          </a:xfrm>
          <a:prstGeom prst="rect">
            <a:avLst/>
          </a:prstGeom>
          <a:noFill/>
        </p:spPr>
        <p:txBody>
          <a:bodyPr wrap="none" rtlCol="0">
            <a:spAutoFit/>
          </a:bodyPr>
          <a:p>
            <a:r>
              <a:rPr lang="en-US" altLang="zh-CN" sz="2800" b="1" i="1" dirty="0">
                <a:solidFill>
                  <a:schemeClr val="bg1"/>
                </a:solidFill>
                <a:latin typeface="微软雅黑" panose="020B0503020204020204" charset="-122"/>
                <a:ea typeface="微软雅黑" panose="020B0503020204020204" charset="-122"/>
              </a:rPr>
              <a:t>02</a:t>
            </a:r>
            <a:endParaRPr lang="en-US" altLang="zh-CN" sz="2800" b="1" i="1" dirty="0">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2254885" y="1688465"/>
            <a:ext cx="4533265" cy="460375"/>
          </a:xfrm>
          <a:prstGeom prst="rect">
            <a:avLst/>
          </a:prstGeom>
          <a:solidFill>
            <a:srgbClr val="000000">
              <a:alpha val="0"/>
            </a:srgbClr>
          </a:solidFill>
        </p:spPr>
        <p:txBody>
          <a:bodyPr wrap="square" rtlCol="0" anchor="t">
            <a:spAutoFit/>
          </a:bodyPr>
          <a:p>
            <a:pPr algn="l"/>
            <a:r>
              <a:rPr sz="2400" b="1" dirty="0">
                <a:latin typeface="微软雅黑" panose="020B0503020204020204" charset="-122"/>
                <a:ea typeface="微软雅黑" panose="020B0503020204020204" charset="-122"/>
              </a:rPr>
              <a:t>二、投保</a:t>
            </a:r>
            <a:endParaRPr sz="2400" b="1" dirty="0">
              <a:latin typeface="微软雅黑" panose="020B0503020204020204" charset="-122"/>
              <a:ea typeface="微软雅黑" panose="020B0503020204020204" charset="-122"/>
            </a:endParaRPr>
          </a:p>
        </p:txBody>
      </p:sp>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75" name="MH_Text_1"/>
          <p:cNvSpPr/>
          <p:nvPr>
            <p:custDataLst>
              <p:tags r:id="rId1"/>
            </p:custDataLst>
          </p:nvPr>
        </p:nvSpPr>
        <p:spPr>
          <a:xfrm>
            <a:off x="5061585" y="2753995"/>
            <a:ext cx="5342255" cy="305689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投保是指投保人向保险人表达缔结保险合同的意愿。因保险合同的要约一般要求为书面形式，所以汽车保险的投保需要填写投保单。</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1. 投保单</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投保单是投保人填写的，表示愿意同保险人订立保险合同的书面申请，也是投保人要求投保的书面凭证，为保险合同的要件之一。</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2. 投保方式</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投保方式主要有上门办理保险、到保险公司投保、电话投保、网上投保、代理人投保、经纪人投保。</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p:txBody>
      </p:sp>
      <p:pic>
        <p:nvPicPr>
          <p:cNvPr id="2" name="图片 1"/>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1175385" y="2620645"/>
            <a:ext cx="3715385" cy="31235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checkerboard(across)">
                                      <p:cBhvr>
                                        <p:cTn id="14" dur="500"/>
                                        <p:tgtEl>
                                          <p:spTgt spid="64"/>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checkerboard(across)">
                                      <p:cBhvr>
                                        <p:cTn id="17" dur="500"/>
                                        <p:tgtEl>
                                          <p:spTgt spid="66"/>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heckerboard(across)">
                                      <p:cBhvr>
                                        <p:cTn id="20" dur="500"/>
                                        <p:tgtEl>
                                          <p:spTgt spid="15"/>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checkerboard(across)">
                                      <p:cBhvr>
                                        <p:cTn id="23" dur="500"/>
                                        <p:tgtEl>
                                          <p:spTgt spid="32"/>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checkerboard(across)">
                                      <p:cBhvr>
                                        <p:cTn id="26" dur="500"/>
                                        <p:tgtEl>
                                          <p:spTgt spid="75"/>
                                        </p:tgtEl>
                                      </p:cBhvr>
                                    </p:animEffect>
                                  </p:childTnLst>
                                </p:cTn>
                              </p:par>
                              <p:par>
                                <p:cTn id="27" presetID="5" presetClass="entr" presetSubtype="10"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checkerboard(across)">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64" grpId="0" animBg="1"/>
      <p:bldP spid="66" grpId="0" animBg="1"/>
      <p:bldP spid="15" grpId="0"/>
      <p:bldP spid="32" grpId="0" animBg="1"/>
      <p:bldP spid="75" grpId="0"/>
      <p:bldP spid="64" grpId="1" animBg="1"/>
      <p:bldP spid="66" grpId="1" animBg="1"/>
      <p:bldP spid="15" grpId="1"/>
      <p:bldP spid="32" grpId="1" animBg="1"/>
      <p:bldP spid="7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 name="矩形 8"/>
          <p:cNvSpPr/>
          <p:nvPr/>
        </p:nvSpPr>
        <p:spPr>
          <a:xfrm>
            <a:off x="2067560" y="1645285"/>
            <a:ext cx="4968875" cy="643890"/>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bg1"/>
            </a:solidFill>
          </a:ln>
          <a:effectLst>
            <a:outerShdw blurRad="342900" dist="63500" dir="2700000" sx="101000" sy="101000" algn="tl" rotWithShape="0">
              <a:schemeClr val="bg1">
                <a:lumMod val="6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66" name="矩形 11"/>
          <p:cNvSpPr/>
          <p:nvPr/>
        </p:nvSpPr>
        <p:spPr>
          <a:xfrm>
            <a:off x="1402080" y="1655445"/>
            <a:ext cx="487680" cy="463550"/>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5" name="文本框 14"/>
          <p:cNvSpPr txBox="1"/>
          <p:nvPr/>
        </p:nvSpPr>
        <p:spPr>
          <a:xfrm>
            <a:off x="1337945" y="1625600"/>
            <a:ext cx="621030" cy="521970"/>
          </a:xfrm>
          <a:prstGeom prst="rect">
            <a:avLst/>
          </a:prstGeom>
          <a:noFill/>
        </p:spPr>
        <p:txBody>
          <a:bodyPr wrap="none" rtlCol="0">
            <a:spAutoFit/>
          </a:bodyPr>
          <a:p>
            <a:r>
              <a:rPr lang="en-US" altLang="zh-CN" sz="2800" b="1" i="1" dirty="0">
                <a:solidFill>
                  <a:schemeClr val="bg1"/>
                </a:solidFill>
                <a:latin typeface="微软雅黑" panose="020B0503020204020204" charset="-122"/>
                <a:ea typeface="微软雅黑" panose="020B0503020204020204" charset="-122"/>
              </a:rPr>
              <a:t>03</a:t>
            </a:r>
            <a:endParaRPr lang="en-US" altLang="zh-CN" sz="2800" b="1" i="1" dirty="0">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2254885" y="1688465"/>
            <a:ext cx="4533265" cy="460375"/>
          </a:xfrm>
          <a:prstGeom prst="rect">
            <a:avLst/>
          </a:prstGeom>
          <a:solidFill>
            <a:srgbClr val="000000">
              <a:alpha val="0"/>
            </a:srgbClr>
          </a:solidFill>
        </p:spPr>
        <p:txBody>
          <a:bodyPr wrap="square" rtlCol="0" anchor="t">
            <a:spAutoFit/>
          </a:bodyPr>
          <a:p>
            <a:pPr algn="l"/>
            <a:r>
              <a:rPr sz="2400" b="1" dirty="0">
                <a:latin typeface="微软雅黑" panose="020B0503020204020204" charset="-122"/>
                <a:ea typeface="微软雅黑" panose="020B0503020204020204" charset="-122"/>
              </a:rPr>
              <a:t>三、核保</a:t>
            </a:r>
            <a:endParaRPr sz="2400" b="1" dirty="0">
              <a:latin typeface="微软雅黑" panose="020B0503020204020204" charset="-122"/>
              <a:ea typeface="微软雅黑" panose="020B0503020204020204" charset="-122"/>
            </a:endParaRPr>
          </a:p>
        </p:txBody>
      </p:sp>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75" name="MH_Text_1"/>
          <p:cNvSpPr/>
          <p:nvPr>
            <p:custDataLst>
              <p:tags r:id="rId1"/>
            </p:custDataLst>
          </p:nvPr>
        </p:nvSpPr>
        <p:spPr>
          <a:xfrm>
            <a:off x="4176395" y="2536825"/>
            <a:ext cx="7337425" cy="378841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核保是确定是否承保、承保条件、保险费率的过程。</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1. 审核投保单</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审核内容包括 : 形式是否完整、清楚 , 内容是否准确等。</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2. 查验车辆</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查验车辆内容包括 : 重点车辆和重点检查。</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3. 核定费率</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应根据投保单上所列的车辆情况、驾驶人员情况和保险公司的“机动车辆保险费</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率标准”逐项确定投保车辆的保险费率。</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4. 计算保费</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计算保费分为一年期的保费、短期保费。</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5. 复核</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p:txBody>
      </p:sp>
      <p:pic>
        <p:nvPicPr>
          <p:cNvPr id="2" name="图片 1"/>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1257300" y="2536825"/>
            <a:ext cx="3044190" cy="341947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fade">
                                      <p:cBhvr>
                                        <p:cTn id="14" dur="500"/>
                                        <p:tgtEl>
                                          <p:spTgt spid="6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500"/>
                                        <p:tgtEl>
                                          <p:spTgt spid="75"/>
                                        </p:tgtEl>
                                      </p:cBhvr>
                                    </p:animEffect>
                                  </p:childTnLst>
                                </p:cTn>
                              </p:par>
                              <p:par>
                                <p:cTn id="27" presetID="10" presetClass="entr" presetSubtype="0"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64" grpId="0" animBg="1"/>
      <p:bldP spid="66" grpId="0" animBg="1"/>
      <p:bldP spid="15" grpId="0"/>
      <p:bldP spid="32" grpId="0" animBg="1"/>
      <p:bldP spid="75" grpId="0"/>
      <p:bldP spid="64" grpId="1" animBg="1"/>
      <p:bldP spid="66" grpId="1" animBg="1"/>
      <p:bldP spid="15" grpId="1"/>
      <p:bldP spid="32" grpId="1" animBg="1"/>
      <p:bldP spid="7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 name="矩形 8"/>
          <p:cNvSpPr/>
          <p:nvPr/>
        </p:nvSpPr>
        <p:spPr>
          <a:xfrm>
            <a:off x="2067560" y="1645285"/>
            <a:ext cx="4968875" cy="643890"/>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bg1"/>
            </a:solidFill>
          </a:ln>
          <a:effectLst>
            <a:outerShdw blurRad="342900" dist="63500" dir="2700000" sx="101000" sy="101000" algn="tl" rotWithShape="0">
              <a:schemeClr val="bg1">
                <a:lumMod val="6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66" name="矩形 11"/>
          <p:cNvSpPr/>
          <p:nvPr/>
        </p:nvSpPr>
        <p:spPr>
          <a:xfrm>
            <a:off x="1402080" y="1655445"/>
            <a:ext cx="487680" cy="463550"/>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5" name="文本框 14"/>
          <p:cNvSpPr txBox="1"/>
          <p:nvPr/>
        </p:nvSpPr>
        <p:spPr>
          <a:xfrm>
            <a:off x="1337945" y="1625600"/>
            <a:ext cx="621030" cy="521970"/>
          </a:xfrm>
          <a:prstGeom prst="rect">
            <a:avLst/>
          </a:prstGeom>
          <a:noFill/>
        </p:spPr>
        <p:txBody>
          <a:bodyPr wrap="none" rtlCol="0">
            <a:spAutoFit/>
          </a:bodyPr>
          <a:p>
            <a:r>
              <a:rPr lang="en-US" altLang="zh-CN" sz="2800" b="1" i="1" dirty="0">
                <a:solidFill>
                  <a:schemeClr val="bg1"/>
                </a:solidFill>
                <a:latin typeface="微软雅黑" panose="020B0503020204020204" charset="-122"/>
                <a:ea typeface="微软雅黑" panose="020B0503020204020204" charset="-122"/>
              </a:rPr>
              <a:t>04</a:t>
            </a:r>
            <a:endParaRPr lang="en-US" altLang="zh-CN" sz="2800" b="1" i="1" dirty="0">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2254885" y="1688465"/>
            <a:ext cx="4533265" cy="460375"/>
          </a:xfrm>
          <a:prstGeom prst="rect">
            <a:avLst/>
          </a:prstGeom>
          <a:solidFill>
            <a:srgbClr val="000000">
              <a:alpha val="0"/>
            </a:srgbClr>
          </a:solidFill>
        </p:spPr>
        <p:txBody>
          <a:bodyPr wrap="square" rtlCol="0" anchor="t">
            <a:spAutoFit/>
          </a:bodyPr>
          <a:p>
            <a:pPr algn="l"/>
            <a:r>
              <a:rPr sz="2400" b="1" dirty="0">
                <a:latin typeface="微软雅黑" panose="020B0503020204020204" charset="-122"/>
                <a:ea typeface="微软雅黑" panose="020B0503020204020204" charset="-122"/>
              </a:rPr>
              <a:t>四、缮制与签发单证</a:t>
            </a:r>
            <a:endParaRPr sz="2400" b="1" dirty="0">
              <a:latin typeface="微软雅黑" panose="020B0503020204020204" charset="-122"/>
              <a:ea typeface="微软雅黑" panose="020B0503020204020204" charset="-122"/>
            </a:endParaRPr>
          </a:p>
        </p:txBody>
      </p:sp>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75" name="MH_Text_1"/>
          <p:cNvSpPr/>
          <p:nvPr>
            <p:custDataLst>
              <p:tags r:id="rId1"/>
            </p:custDataLst>
          </p:nvPr>
        </p:nvSpPr>
        <p:spPr>
          <a:xfrm>
            <a:off x="1337945" y="2413000"/>
            <a:ext cx="9979025" cy="378841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1. 缮制保险单</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业务内勤接到投保单及其附表以后，根据核保人员签署的意见，即可开展缮制保险单工作。保险单原则上应由计算机出具，暂无计算机设备而只能由手工出具的营业单位，必须得到上级公司的书面同意。计算机制单的，将投保单有关内容输入保险单对应栏目内，在保险单“被保险人”和“厂牌型号”栏内登录统一规定的代码。录入完毕检查无误后，打印出保险单。</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保险单缮制完毕后，制单人应将保险单、投保单及其附表一起送复核人员复核。</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2. 复核保险单</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复核人员接到保险单、投保单及其附表后，应认真对照复核。复核无误后，复核人员在保险单复核处签章。</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3. 收取保险费</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收费人员经复核保险单无误后，向投保人核收保险费，并签字盖章。只有被保险人按照约定交纳了保险费，该保险单才能产生效力。</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checkerboard(across)">
                                      <p:cBhvr>
                                        <p:cTn id="14" dur="500"/>
                                        <p:tgtEl>
                                          <p:spTgt spid="64"/>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checkerboard(across)">
                                      <p:cBhvr>
                                        <p:cTn id="17" dur="500"/>
                                        <p:tgtEl>
                                          <p:spTgt spid="66"/>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heckerboard(across)">
                                      <p:cBhvr>
                                        <p:cTn id="20" dur="500"/>
                                        <p:tgtEl>
                                          <p:spTgt spid="15"/>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checkerboard(across)">
                                      <p:cBhvr>
                                        <p:cTn id="23" dur="500"/>
                                        <p:tgtEl>
                                          <p:spTgt spid="32"/>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checkerboard(across)">
                                      <p:cBhvr>
                                        <p:cTn id="2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64" grpId="0" animBg="1"/>
      <p:bldP spid="66" grpId="0" animBg="1"/>
      <p:bldP spid="15" grpId="0"/>
      <p:bldP spid="32" grpId="0" animBg="1"/>
      <p:bldP spid="75" grpId="0"/>
      <p:bldP spid="64" grpId="1" animBg="1"/>
      <p:bldP spid="66" grpId="1" animBg="1"/>
      <p:bldP spid="15" grpId="1"/>
      <p:bldP spid="32" grpId="1" animBg="1"/>
      <p:bldP spid="7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 name="矩形 8"/>
          <p:cNvSpPr/>
          <p:nvPr/>
        </p:nvSpPr>
        <p:spPr>
          <a:xfrm>
            <a:off x="2067560" y="1645285"/>
            <a:ext cx="4968875" cy="643890"/>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bg1"/>
            </a:solidFill>
          </a:ln>
          <a:effectLst>
            <a:outerShdw blurRad="342900" dist="63500" dir="2700000" sx="101000" sy="101000" algn="tl" rotWithShape="0">
              <a:schemeClr val="bg1">
                <a:lumMod val="6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66" name="矩形 11"/>
          <p:cNvSpPr/>
          <p:nvPr/>
        </p:nvSpPr>
        <p:spPr>
          <a:xfrm>
            <a:off x="1402080" y="1655445"/>
            <a:ext cx="487680" cy="463550"/>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5" name="文本框 14"/>
          <p:cNvSpPr txBox="1"/>
          <p:nvPr/>
        </p:nvSpPr>
        <p:spPr>
          <a:xfrm>
            <a:off x="1337945" y="1625600"/>
            <a:ext cx="621030" cy="521970"/>
          </a:xfrm>
          <a:prstGeom prst="rect">
            <a:avLst/>
          </a:prstGeom>
          <a:noFill/>
        </p:spPr>
        <p:txBody>
          <a:bodyPr wrap="none" rtlCol="0">
            <a:spAutoFit/>
          </a:bodyPr>
          <a:p>
            <a:r>
              <a:rPr lang="en-US" altLang="zh-CN" sz="2800" b="1" i="1" dirty="0">
                <a:solidFill>
                  <a:schemeClr val="bg1"/>
                </a:solidFill>
                <a:latin typeface="微软雅黑" panose="020B0503020204020204" charset="-122"/>
                <a:ea typeface="微软雅黑" panose="020B0503020204020204" charset="-122"/>
              </a:rPr>
              <a:t>04</a:t>
            </a:r>
            <a:endParaRPr lang="en-US" altLang="zh-CN" sz="2800" b="1" i="1" dirty="0">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2254885" y="1688465"/>
            <a:ext cx="4533265" cy="460375"/>
          </a:xfrm>
          <a:prstGeom prst="rect">
            <a:avLst/>
          </a:prstGeom>
          <a:solidFill>
            <a:srgbClr val="000000">
              <a:alpha val="0"/>
            </a:srgbClr>
          </a:solidFill>
        </p:spPr>
        <p:txBody>
          <a:bodyPr wrap="square" rtlCol="0" anchor="t">
            <a:spAutoFit/>
          </a:bodyPr>
          <a:p>
            <a:pPr algn="l"/>
            <a:r>
              <a:rPr sz="2400" b="1" dirty="0">
                <a:latin typeface="微软雅黑" panose="020B0503020204020204" charset="-122"/>
                <a:ea typeface="微软雅黑" panose="020B0503020204020204" charset="-122"/>
              </a:rPr>
              <a:t>四、缮制与签发单证</a:t>
            </a:r>
            <a:endParaRPr sz="2400" b="1" dirty="0">
              <a:latin typeface="微软雅黑" panose="020B0503020204020204" charset="-122"/>
              <a:ea typeface="微软雅黑" panose="020B0503020204020204" charset="-122"/>
            </a:endParaRPr>
          </a:p>
        </p:txBody>
      </p:sp>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75" name="MH_Text_1"/>
          <p:cNvSpPr/>
          <p:nvPr>
            <p:custDataLst>
              <p:tags r:id="rId1"/>
            </p:custDataLst>
          </p:nvPr>
        </p:nvSpPr>
        <p:spPr>
          <a:xfrm>
            <a:off x="1337945" y="2515870"/>
            <a:ext cx="9979025" cy="378841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4. 签发保险单证</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机动车保险合同实行一车一单（保险单）和一车一证（保险证）制度。签发单证时，交给被保险人收执保存的单证有保险单正本、保险费收据、机动车保险证。对已经同时投保车辆损失险、第三者责任险、车上人员责任险、不计免赔特约险的投保人，还应签发事故伤员抢救费用担保卡，并做好登记。</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5. 保险单证的清分与归档</a:t>
            </a:r>
            <a:endParaRPr lang="zh-CN" altLang="en-US" sz="1400" b="1"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对投保单及其附表、保险单及其附表、保险费收据、保险证，应由业务人员清理归类。</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（1）财务人员留存的单证：保险费收据、保险单副本。</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（2）业务部门留存的单证：保险单副本、投保单及其附表、保险费收据。</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留存业务部门的单证，应由专业人员管理并及时整理、装订、存档。每套承保单证应按照保费收据、保险单副本、投保单及其附表、其他材料的顺序整理，按照保险单流水号码顺序装订成册，并在规定时间内移交档案归档。</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fade">
                                      <p:cBhvr>
                                        <p:cTn id="14" dur="500"/>
                                        <p:tgtEl>
                                          <p:spTgt spid="6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64" grpId="0" animBg="1"/>
      <p:bldP spid="66" grpId="0" animBg="1"/>
      <p:bldP spid="15" grpId="0"/>
      <p:bldP spid="32" grpId="0" animBg="1"/>
      <p:bldP spid="75" grpId="0"/>
      <p:bldP spid="64" grpId="1" animBg="1"/>
      <p:bldP spid="66" grpId="1" animBg="1"/>
      <p:bldP spid="15" grpId="1"/>
      <p:bldP spid="32" grpId="1" animBg="1"/>
      <p:bldP spid="7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 name="矩形 8"/>
          <p:cNvSpPr/>
          <p:nvPr/>
        </p:nvSpPr>
        <p:spPr>
          <a:xfrm>
            <a:off x="2067560" y="1645285"/>
            <a:ext cx="4968875" cy="643890"/>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bg1"/>
            </a:solidFill>
          </a:ln>
          <a:effectLst>
            <a:outerShdw blurRad="342900" dist="63500" dir="2700000" sx="101000" sy="101000" algn="tl" rotWithShape="0">
              <a:schemeClr val="bg1">
                <a:lumMod val="6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66" name="矩形 11"/>
          <p:cNvSpPr/>
          <p:nvPr/>
        </p:nvSpPr>
        <p:spPr>
          <a:xfrm>
            <a:off x="1402080" y="1655445"/>
            <a:ext cx="487680" cy="463550"/>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5" name="文本框 14"/>
          <p:cNvSpPr txBox="1"/>
          <p:nvPr/>
        </p:nvSpPr>
        <p:spPr>
          <a:xfrm>
            <a:off x="1337945" y="1625600"/>
            <a:ext cx="621030" cy="521970"/>
          </a:xfrm>
          <a:prstGeom prst="rect">
            <a:avLst/>
          </a:prstGeom>
          <a:noFill/>
        </p:spPr>
        <p:txBody>
          <a:bodyPr wrap="none" rtlCol="0">
            <a:spAutoFit/>
          </a:bodyPr>
          <a:p>
            <a:r>
              <a:rPr lang="en-US" altLang="zh-CN" sz="2800" b="1" i="1" dirty="0">
                <a:solidFill>
                  <a:schemeClr val="bg1"/>
                </a:solidFill>
                <a:latin typeface="微软雅黑" panose="020B0503020204020204" charset="-122"/>
                <a:ea typeface="微软雅黑" panose="020B0503020204020204" charset="-122"/>
              </a:rPr>
              <a:t>05</a:t>
            </a:r>
            <a:endParaRPr lang="en-US" altLang="zh-CN" sz="2800" b="1" i="1" dirty="0">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2254885" y="1688465"/>
            <a:ext cx="4533265" cy="460375"/>
          </a:xfrm>
          <a:prstGeom prst="rect">
            <a:avLst/>
          </a:prstGeom>
          <a:solidFill>
            <a:srgbClr val="000000">
              <a:alpha val="0"/>
            </a:srgbClr>
          </a:solidFill>
        </p:spPr>
        <p:txBody>
          <a:bodyPr wrap="square" rtlCol="0" anchor="t">
            <a:spAutoFit/>
          </a:bodyPr>
          <a:p>
            <a:pPr algn="l"/>
            <a:r>
              <a:rPr sz="2400" b="1" dirty="0">
                <a:latin typeface="微软雅黑" panose="020B0503020204020204" charset="-122"/>
                <a:ea typeface="微软雅黑" panose="020B0503020204020204" charset="-122"/>
              </a:rPr>
              <a:t>五、续保</a:t>
            </a:r>
            <a:endParaRPr sz="2400" b="1" dirty="0">
              <a:latin typeface="微软雅黑" panose="020B0503020204020204" charset="-122"/>
              <a:ea typeface="微软雅黑" panose="020B0503020204020204" charset="-122"/>
            </a:endParaRPr>
          </a:p>
        </p:txBody>
      </p:sp>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75" name="MH_Text_1"/>
          <p:cNvSpPr/>
          <p:nvPr>
            <p:custDataLst>
              <p:tags r:id="rId1"/>
            </p:custDataLst>
          </p:nvPr>
        </p:nvSpPr>
        <p:spPr>
          <a:xfrm>
            <a:off x="1337945" y="2399030"/>
            <a:ext cx="9979025" cy="74930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保险期满以后，投保人在同一保险人处重新办理保险机动车的保险事宜称为续保，机动车保险业务中有相当大的比例是续保业务，做好续保业务对巩固保险业务来源十分重要。</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p:txBody>
      </p:sp>
      <p:sp>
        <p:nvSpPr>
          <p:cNvPr id="2" name="矩形 8"/>
          <p:cNvSpPr/>
          <p:nvPr/>
        </p:nvSpPr>
        <p:spPr>
          <a:xfrm>
            <a:off x="2098040" y="3448685"/>
            <a:ext cx="4968875" cy="643890"/>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bg1"/>
            </a:solidFill>
          </a:ln>
          <a:effectLst>
            <a:outerShdw blurRad="342900" dist="63500" dir="2700000" sx="101000" sy="101000" algn="tl" rotWithShape="0">
              <a:schemeClr val="bg1">
                <a:lumMod val="6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4" name="矩形 11"/>
          <p:cNvSpPr/>
          <p:nvPr/>
        </p:nvSpPr>
        <p:spPr>
          <a:xfrm>
            <a:off x="1432560" y="3458845"/>
            <a:ext cx="487680" cy="463550"/>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5" name="文本框 4"/>
          <p:cNvSpPr txBox="1"/>
          <p:nvPr/>
        </p:nvSpPr>
        <p:spPr>
          <a:xfrm>
            <a:off x="1368425" y="3429000"/>
            <a:ext cx="621030" cy="521970"/>
          </a:xfrm>
          <a:prstGeom prst="rect">
            <a:avLst/>
          </a:prstGeom>
          <a:noFill/>
        </p:spPr>
        <p:txBody>
          <a:bodyPr wrap="none" rtlCol="0">
            <a:spAutoFit/>
          </a:bodyPr>
          <a:p>
            <a:r>
              <a:rPr lang="en-US" altLang="zh-CN" sz="2800" b="1" i="1" dirty="0">
                <a:solidFill>
                  <a:schemeClr val="bg1"/>
                </a:solidFill>
                <a:latin typeface="微软雅黑" panose="020B0503020204020204" charset="-122"/>
                <a:ea typeface="微软雅黑" panose="020B0503020204020204" charset="-122"/>
              </a:rPr>
              <a:t>06</a:t>
            </a:r>
            <a:endParaRPr lang="en-US" altLang="zh-CN" sz="2800" b="1" i="1" dirty="0">
              <a:solidFill>
                <a:schemeClr val="bg1"/>
              </a:solidFill>
              <a:latin typeface="微软雅黑" panose="020B0503020204020204" charset="-122"/>
              <a:ea typeface="微软雅黑" panose="020B0503020204020204" charset="-122"/>
            </a:endParaRPr>
          </a:p>
        </p:txBody>
      </p:sp>
      <p:sp>
        <p:nvSpPr>
          <p:cNvPr id="6" name="文本框 5"/>
          <p:cNvSpPr txBox="1"/>
          <p:nvPr/>
        </p:nvSpPr>
        <p:spPr>
          <a:xfrm>
            <a:off x="2285365" y="3491865"/>
            <a:ext cx="4533265" cy="460375"/>
          </a:xfrm>
          <a:prstGeom prst="rect">
            <a:avLst/>
          </a:prstGeom>
          <a:solidFill>
            <a:srgbClr val="000000">
              <a:alpha val="0"/>
            </a:srgbClr>
          </a:solidFill>
        </p:spPr>
        <p:txBody>
          <a:bodyPr wrap="square" rtlCol="0" anchor="t">
            <a:spAutoFit/>
          </a:bodyPr>
          <a:p>
            <a:pPr algn="l"/>
            <a:r>
              <a:rPr sz="2400" b="1" dirty="0">
                <a:latin typeface="微软雅黑" panose="020B0503020204020204" charset="-122"/>
                <a:ea typeface="微软雅黑" panose="020B0503020204020204" charset="-122"/>
              </a:rPr>
              <a:t>六、批改</a:t>
            </a:r>
            <a:endParaRPr sz="2400" b="1" dirty="0">
              <a:latin typeface="微软雅黑" panose="020B0503020204020204" charset="-122"/>
              <a:ea typeface="微软雅黑" panose="020B0503020204020204" charset="-122"/>
            </a:endParaRPr>
          </a:p>
        </p:txBody>
      </p:sp>
      <p:sp>
        <p:nvSpPr>
          <p:cNvPr id="7" name="MH_Text_1"/>
          <p:cNvSpPr/>
          <p:nvPr>
            <p:custDataLst>
              <p:tags r:id="rId2"/>
            </p:custDataLst>
          </p:nvPr>
        </p:nvSpPr>
        <p:spPr>
          <a:xfrm>
            <a:off x="1368425" y="4319270"/>
            <a:ext cx="9979025" cy="2142490"/>
          </a:xfrm>
          <a:prstGeom prst="rect">
            <a:avLst/>
          </a:prstGeom>
        </p:spPr>
        <p:txBody>
          <a:bodyPr/>
          <a:p>
            <a:pPr indent="355600" algn="l">
              <a:lnSpc>
                <a:spcPct val="130000"/>
              </a:lnSpc>
              <a:buClrTx/>
              <a:buSzTx/>
              <a:buFontTx/>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我国《机动车辆保险条款》规定：“在保险合同有效期内，保险车辆转卖、转让、赠送他人、变更用途或增加危险程度，被保险人应当事先书面通知保险人并申请办理批改。”</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a:lnSpc>
                <a:spcPct val="130000"/>
              </a:lnSpc>
              <a:buClrTx/>
              <a:buSzTx/>
              <a:buFontTx/>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同时，一般汽车保险单上也注明“本保险单所载事项如有变更，被保险人应立即向本公司办理批改手续，否则，如有任何意外事故发生，本公司不负赔偿责任。”的字样，以提醒被保险人注意。</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a:lnSpc>
                <a:spcPct val="130000"/>
              </a:lnSpc>
              <a:buClrTx/>
              <a:buSzTx/>
              <a:buFontTx/>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在保险单签发以后因保险单或保险凭证需要进行修改或增删时所签发的一种书面证明称为批单，也称背书。批改作业的结果通过这种批单表示。</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p:stCondLst>
                              <p:cond delay="500"/>
                            </p:stCondLst>
                            <p:childTnLst>
                              <p:par>
                                <p:cTn id="12" presetID="5" presetClass="entr" presetSubtype="10" fill="hold" grpId="0" nodeType="after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checkerboard(across)">
                                      <p:cBhvr>
                                        <p:cTn id="14" dur="500"/>
                                        <p:tgtEl>
                                          <p:spTgt spid="64"/>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checkerboard(across)">
                                      <p:cBhvr>
                                        <p:cTn id="17" dur="500"/>
                                        <p:tgtEl>
                                          <p:spTgt spid="66"/>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checkerboard(across)">
                                      <p:cBhvr>
                                        <p:cTn id="20" dur="500"/>
                                        <p:tgtEl>
                                          <p:spTgt spid="15"/>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checkerboard(across)">
                                      <p:cBhvr>
                                        <p:cTn id="23" dur="500"/>
                                        <p:tgtEl>
                                          <p:spTgt spid="32"/>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checkerboard(across)">
                                      <p:cBhvr>
                                        <p:cTn id="26" dur="500"/>
                                        <p:tgtEl>
                                          <p:spTgt spid="75"/>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checkerboard(across)">
                                      <p:cBhvr>
                                        <p:cTn id="29" dur="500"/>
                                        <p:tgtEl>
                                          <p:spTgt spid="2"/>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checkerboard(across)">
                                      <p:cBhvr>
                                        <p:cTn id="32" dur="500"/>
                                        <p:tgtEl>
                                          <p:spTgt spid="4"/>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checkerboard(across)">
                                      <p:cBhvr>
                                        <p:cTn id="35" dur="500"/>
                                        <p:tgtEl>
                                          <p:spTgt spid="5"/>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checkerboard(across)">
                                      <p:cBhvr>
                                        <p:cTn id="38" dur="500"/>
                                        <p:tgtEl>
                                          <p:spTgt spid="6"/>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checkerboard(across)">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64" grpId="0" animBg="1"/>
      <p:bldP spid="66" grpId="0" animBg="1"/>
      <p:bldP spid="15" grpId="0"/>
      <p:bldP spid="32" grpId="0" animBg="1"/>
      <p:bldP spid="75" grpId="0"/>
      <p:bldP spid="2" grpId="0" animBg="1"/>
      <p:bldP spid="4" grpId="0" animBg="1"/>
      <p:bldP spid="5" grpId="0"/>
      <p:bldP spid="6" grpId="0" animBg="1"/>
      <p:bldP spid="7" grpId="0"/>
      <p:bldP spid="64" grpId="1" animBg="1"/>
      <p:bldP spid="66" grpId="1" animBg="1"/>
      <p:bldP spid="15" grpId="1"/>
      <p:bldP spid="32" grpId="1" animBg="1"/>
      <p:bldP spid="75" grpId="1"/>
      <p:bldP spid="2" grpId="1" animBg="1"/>
      <p:bldP spid="4" grpId="1" animBg="1"/>
      <p:bldP spid="5" grpId="1"/>
      <p:bldP spid="6" grpId="1" animBg="1"/>
      <p:bldP spid="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 name="矩形 8"/>
          <p:cNvSpPr/>
          <p:nvPr/>
        </p:nvSpPr>
        <p:spPr>
          <a:xfrm>
            <a:off x="2067560" y="1645285"/>
            <a:ext cx="4968875" cy="643890"/>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bg1"/>
            </a:solidFill>
          </a:ln>
          <a:effectLst>
            <a:outerShdw blurRad="342900" dist="63500" dir="2700000" sx="101000" sy="101000" algn="tl" rotWithShape="0">
              <a:schemeClr val="bg1">
                <a:lumMod val="6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66" name="矩形 11"/>
          <p:cNvSpPr/>
          <p:nvPr/>
        </p:nvSpPr>
        <p:spPr>
          <a:xfrm>
            <a:off x="1402080" y="1655445"/>
            <a:ext cx="487680" cy="463550"/>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15" name="文本框 14"/>
          <p:cNvSpPr txBox="1"/>
          <p:nvPr/>
        </p:nvSpPr>
        <p:spPr>
          <a:xfrm>
            <a:off x="1337945" y="1625600"/>
            <a:ext cx="621030" cy="521970"/>
          </a:xfrm>
          <a:prstGeom prst="rect">
            <a:avLst/>
          </a:prstGeom>
          <a:noFill/>
        </p:spPr>
        <p:txBody>
          <a:bodyPr wrap="none" rtlCol="0">
            <a:spAutoFit/>
          </a:bodyPr>
          <a:p>
            <a:r>
              <a:rPr lang="en-US" altLang="zh-CN" sz="2800" b="1" i="1" dirty="0">
                <a:solidFill>
                  <a:schemeClr val="bg1"/>
                </a:solidFill>
                <a:latin typeface="微软雅黑" panose="020B0503020204020204" charset="-122"/>
                <a:ea typeface="微软雅黑" panose="020B0503020204020204" charset="-122"/>
              </a:rPr>
              <a:t>07</a:t>
            </a:r>
            <a:endParaRPr lang="en-US" altLang="zh-CN" sz="2800" b="1" i="1" dirty="0">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2254885" y="1688465"/>
            <a:ext cx="4533265" cy="460375"/>
          </a:xfrm>
          <a:prstGeom prst="rect">
            <a:avLst/>
          </a:prstGeom>
          <a:solidFill>
            <a:srgbClr val="000000">
              <a:alpha val="0"/>
            </a:srgbClr>
          </a:solidFill>
        </p:spPr>
        <p:txBody>
          <a:bodyPr wrap="square" rtlCol="0" anchor="t">
            <a:spAutoFit/>
          </a:bodyPr>
          <a:p>
            <a:pPr algn="l"/>
            <a:r>
              <a:rPr sz="2400" b="1" dirty="0">
                <a:latin typeface="微软雅黑" panose="020B0503020204020204" charset="-122"/>
                <a:ea typeface="微软雅黑" panose="020B0503020204020204" charset="-122"/>
              </a:rPr>
              <a:t>七、退保</a:t>
            </a:r>
            <a:endParaRPr sz="2400" b="1" dirty="0">
              <a:latin typeface="微软雅黑" panose="020B0503020204020204" charset="-122"/>
              <a:ea typeface="微软雅黑" panose="020B0503020204020204" charset="-122"/>
            </a:endParaRPr>
          </a:p>
        </p:txBody>
      </p:sp>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75" name="MH_Text_1"/>
          <p:cNvSpPr/>
          <p:nvPr>
            <p:custDataLst>
              <p:tags r:id="rId1"/>
            </p:custDataLst>
          </p:nvPr>
        </p:nvSpPr>
        <p:spPr>
          <a:xfrm>
            <a:off x="1337945" y="2414270"/>
            <a:ext cx="9979025" cy="74930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投保人于保险合同成立后，可以书面通知要求解除保险合同，保险公司在接到解除合同申请书之日起，接受退保申请，保险责任终止。</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p:txBody>
      </p:sp>
      <p:sp>
        <p:nvSpPr>
          <p:cNvPr id="2" name="矩形 8"/>
          <p:cNvSpPr/>
          <p:nvPr/>
        </p:nvSpPr>
        <p:spPr>
          <a:xfrm>
            <a:off x="2098040" y="3448685"/>
            <a:ext cx="4968875" cy="643890"/>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bg1"/>
            </a:solidFill>
          </a:ln>
          <a:effectLst>
            <a:outerShdw blurRad="342900" dist="63500" dir="2700000" sx="101000" sy="101000" algn="tl" rotWithShape="0">
              <a:schemeClr val="bg1">
                <a:lumMod val="6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4" name="矩形 11"/>
          <p:cNvSpPr/>
          <p:nvPr/>
        </p:nvSpPr>
        <p:spPr>
          <a:xfrm>
            <a:off x="1432560" y="3458845"/>
            <a:ext cx="487680" cy="463550"/>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5" name="文本框 4"/>
          <p:cNvSpPr txBox="1"/>
          <p:nvPr/>
        </p:nvSpPr>
        <p:spPr>
          <a:xfrm>
            <a:off x="1368425" y="3429000"/>
            <a:ext cx="621030" cy="521970"/>
          </a:xfrm>
          <a:prstGeom prst="rect">
            <a:avLst/>
          </a:prstGeom>
          <a:noFill/>
        </p:spPr>
        <p:txBody>
          <a:bodyPr wrap="none" rtlCol="0">
            <a:spAutoFit/>
          </a:bodyPr>
          <a:p>
            <a:r>
              <a:rPr lang="en-US" altLang="zh-CN" sz="2800" b="1" i="1" dirty="0">
                <a:solidFill>
                  <a:schemeClr val="bg1"/>
                </a:solidFill>
                <a:latin typeface="微软雅黑" panose="020B0503020204020204" charset="-122"/>
                <a:ea typeface="微软雅黑" panose="020B0503020204020204" charset="-122"/>
              </a:rPr>
              <a:t>08</a:t>
            </a:r>
            <a:endParaRPr lang="en-US" altLang="zh-CN" sz="2800" b="1" i="1" dirty="0">
              <a:solidFill>
                <a:schemeClr val="bg1"/>
              </a:solidFill>
              <a:latin typeface="微软雅黑" panose="020B0503020204020204" charset="-122"/>
              <a:ea typeface="微软雅黑" panose="020B0503020204020204" charset="-122"/>
            </a:endParaRPr>
          </a:p>
        </p:txBody>
      </p:sp>
      <p:sp>
        <p:nvSpPr>
          <p:cNvPr id="6" name="文本框 5"/>
          <p:cNvSpPr txBox="1"/>
          <p:nvPr/>
        </p:nvSpPr>
        <p:spPr>
          <a:xfrm>
            <a:off x="2285365" y="3491865"/>
            <a:ext cx="4533265" cy="460375"/>
          </a:xfrm>
          <a:prstGeom prst="rect">
            <a:avLst/>
          </a:prstGeom>
          <a:solidFill>
            <a:srgbClr val="000000">
              <a:alpha val="0"/>
            </a:srgbClr>
          </a:solidFill>
        </p:spPr>
        <p:txBody>
          <a:bodyPr wrap="square" rtlCol="0" anchor="t">
            <a:spAutoFit/>
          </a:bodyPr>
          <a:p>
            <a:pPr algn="l"/>
            <a:r>
              <a:rPr sz="2400" b="1" dirty="0">
                <a:latin typeface="微软雅黑" panose="020B0503020204020204" charset="-122"/>
                <a:ea typeface="微软雅黑" panose="020B0503020204020204" charset="-122"/>
              </a:rPr>
              <a:t>八、保险单证的管理</a:t>
            </a:r>
            <a:endParaRPr sz="2400" b="1" dirty="0">
              <a:latin typeface="微软雅黑" panose="020B0503020204020204" charset="-122"/>
              <a:ea typeface="微软雅黑" panose="020B0503020204020204" charset="-122"/>
            </a:endParaRPr>
          </a:p>
        </p:txBody>
      </p:sp>
      <p:sp>
        <p:nvSpPr>
          <p:cNvPr id="7" name="MH_Text_1"/>
          <p:cNvSpPr/>
          <p:nvPr>
            <p:custDataLst>
              <p:tags r:id="rId2"/>
            </p:custDataLst>
          </p:nvPr>
        </p:nvSpPr>
        <p:spPr>
          <a:xfrm>
            <a:off x="1368425" y="4319270"/>
            <a:ext cx="9979025" cy="1339850"/>
          </a:xfrm>
          <a:prstGeom prst="rect">
            <a:avLst/>
          </a:prstGeom>
        </p:spPr>
        <p:txBody>
          <a:bodyPr/>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机动车保险的单证大体分为两类：</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一类是正式的单证，包括投保单、保险单和批单。</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a:p>
            <a:pPr indent="355600" algn="l" fontAlgn="auto">
              <a:lnSpc>
                <a:spcPct val="130000"/>
              </a:lnSpc>
              <a:defRPr/>
              <a:extLst>
                <a:ext uri="{35155182-B16C-46BC-9424-99874614C6A1}">
                  <wpsdc:indentchars xmlns:wpsdc="http://www.wps.cn/officeDocument/2017/drawingmlCustomData" val="200" checksum="3837665281"/>
                </a:ext>
              </a:extLst>
            </a:pPr>
            <a:r>
              <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rPr>
              <a:t>另一类是相关的单证，包括保险证、急救担保卡或保险抢救卡，由于单证管理失控而引发的问题屡见不鲜，如截留和侵吞保费、利用单证违规担保等情况时有发生，给保险公司带来了严重的经济损失，为此应当重视和加强对保险单证的管理。</a:t>
            </a:r>
            <a:endParaRPr lang="zh-CN" altLang="en-US" sz="1400" kern="0"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fade">
                                      <p:cBhvr>
                                        <p:cTn id="14" dur="500"/>
                                        <p:tgtEl>
                                          <p:spTgt spid="6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500"/>
                                        <p:tgtEl>
                                          <p:spTgt spid="7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64" grpId="0" animBg="1"/>
      <p:bldP spid="66" grpId="0" animBg="1"/>
      <p:bldP spid="15" grpId="0"/>
      <p:bldP spid="32" grpId="0" animBg="1"/>
      <p:bldP spid="75" grpId="0"/>
      <p:bldP spid="2" grpId="0" animBg="1"/>
      <p:bldP spid="4" grpId="0" animBg="1"/>
      <p:bldP spid="5" grpId="0"/>
      <p:bldP spid="6" grpId="0" animBg="1"/>
      <p:bldP spid="7" grpId="0"/>
      <p:bldP spid="64" grpId="1" animBg="1"/>
      <p:bldP spid="66" grpId="1" animBg="1"/>
      <p:bldP spid="15" grpId="1"/>
      <p:bldP spid="32" grpId="1" animBg="1"/>
      <p:bldP spid="75" grpId="1"/>
      <p:bldP spid="2" grpId="1" animBg="1"/>
      <p:bldP spid="4" grpId="1" animBg="1"/>
      <p:bldP spid="5" grpId="1"/>
      <p:bldP spid="6" grpId="1" animBg="1"/>
      <p:bldP spid="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矩形 8"/>
          <p:cNvSpPr/>
          <p:nvPr/>
        </p:nvSpPr>
        <p:spPr>
          <a:xfrm>
            <a:off x="2098040" y="1376045"/>
            <a:ext cx="4968875" cy="643890"/>
          </a:xfrm>
          <a:custGeom>
            <a:avLst/>
            <a:gdLst>
              <a:gd name="connsiteX0" fmla="*/ 72001 w 2048643"/>
              <a:gd name="connsiteY0" fmla="*/ 0 h 2535478"/>
              <a:gd name="connsiteX1" fmla="*/ 1976643 w 2048643"/>
              <a:gd name="connsiteY1" fmla="*/ 0 h 2535478"/>
              <a:gd name="connsiteX2" fmla="*/ 2048643 w 2048643"/>
              <a:gd name="connsiteY2" fmla="*/ 72000 h 2535478"/>
              <a:gd name="connsiteX3" fmla="*/ 2048643 w 2048643"/>
              <a:gd name="connsiteY3" fmla="*/ 2463478 h 2535478"/>
              <a:gd name="connsiteX4" fmla="*/ 1976643 w 2048643"/>
              <a:gd name="connsiteY4" fmla="*/ 2535478 h 2535478"/>
              <a:gd name="connsiteX5" fmla="*/ 72001 w 2048643"/>
              <a:gd name="connsiteY5" fmla="*/ 2535478 h 2535478"/>
              <a:gd name="connsiteX6" fmla="*/ 0 w 2048643"/>
              <a:gd name="connsiteY6" fmla="*/ 2463478 h 2535478"/>
              <a:gd name="connsiteX7" fmla="*/ 0 w 2048643"/>
              <a:gd name="connsiteY7" fmla="*/ 72000 h 2535478"/>
              <a:gd name="connsiteX8" fmla="*/ 72001 w 2048643"/>
              <a:gd name="connsiteY8" fmla="*/ 0 h 2535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643" h="2535478">
                <a:moveTo>
                  <a:pt x="72001" y="0"/>
                </a:moveTo>
                <a:lnTo>
                  <a:pt x="1976643" y="0"/>
                </a:lnTo>
                <a:cubicBezTo>
                  <a:pt x="2016387" y="0"/>
                  <a:pt x="2048643" y="32256"/>
                  <a:pt x="2048643" y="72000"/>
                </a:cubicBezTo>
                <a:lnTo>
                  <a:pt x="2048643" y="2463478"/>
                </a:lnTo>
                <a:cubicBezTo>
                  <a:pt x="2048643" y="2503222"/>
                  <a:pt x="2016387" y="2535478"/>
                  <a:pt x="1976643" y="2535478"/>
                </a:cubicBezTo>
                <a:lnTo>
                  <a:pt x="72001" y="2535478"/>
                </a:lnTo>
                <a:cubicBezTo>
                  <a:pt x="32257" y="2535478"/>
                  <a:pt x="0" y="2503222"/>
                  <a:pt x="0" y="2463478"/>
                </a:cubicBezTo>
                <a:lnTo>
                  <a:pt x="0" y="72000"/>
                </a:lnTo>
                <a:cubicBezTo>
                  <a:pt x="0" y="32256"/>
                  <a:pt x="32257" y="0"/>
                  <a:pt x="72001" y="0"/>
                </a:cubicBezTo>
              </a:path>
            </a:pathLst>
          </a:custGeom>
          <a:solidFill>
            <a:schemeClr val="bg1"/>
          </a:solidFill>
          <a:ln>
            <a:solidFill>
              <a:schemeClr val="bg1"/>
            </a:solidFill>
          </a:ln>
          <a:effectLst>
            <a:outerShdw blurRad="342900" dist="63500" dir="2700000" sx="101000" sy="101000" algn="tl" rotWithShape="0">
              <a:schemeClr val="bg1">
                <a:lumMod val="6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4" name="矩形 11"/>
          <p:cNvSpPr/>
          <p:nvPr/>
        </p:nvSpPr>
        <p:spPr>
          <a:xfrm>
            <a:off x="1432560" y="1386205"/>
            <a:ext cx="487680" cy="463550"/>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latin typeface="微软雅黑" panose="020B0503020204020204" charset="-122"/>
              <a:ea typeface="微软雅黑" panose="020B0503020204020204" charset="-122"/>
            </a:endParaRPr>
          </a:p>
        </p:txBody>
      </p:sp>
      <p:sp>
        <p:nvSpPr>
          <p:cNvPr id="5" name="文本框 4"/>
          <p:cNvSpPr txBox="1"/>
          <p:nvPr/>
        </p:nvSpPr>
        <p:spPr>
          <a:xfrm>
            <a:off x="1368425" y="1356360"/>
            <a:ext cx="621030" cy="521970"/>
          </a:xfrm>
          <a:prstGeom prst="rect">
            <a:avLst/>
          </a:prstGeom>
          <a:noFill/>
        </p:spPr>
        <p:txBody>
          <a:bodyPr wrap="none" rtlCol="0">
            <a:spAutoFit/>
          </a:bodyPr>
          <a:p>
            <a:r>
              <a:rPr lang="en-US" altLang="zh-CN" sz="2800" b="1" i="1" dirty="0">
                <a:solidFill>
                  <a:schemeClr val="bg1"/>
                </a:solidFill>
                <a:latin typeface="微软雅黑" panose="020B0503020204020204" charset="-122"/>
                <a:ea typeface="微软雅黑" panose="020B0503020204020204" charset="-122"/>
              </a:rPr>
              <a:t>08</a:t>
            </a:r>
            <a:endParaRPr lang="en-US" altLang="zh-CN" sz="2800" b="1" i="1" dirty="0">
              <a:solidFill>
                <a:schemeClr val="bg1"/>
              </a:solidFill>
              <a:latin typeface="微软雅黑" panose="020B0503020204020204" charset="-122"/>
              <a:ea typeface="微软雅黑" panose="020B0503020204020204" charset="-122"/>
            </a:endParaRPr>
          </a:p>
        </p:txBody>
      </p:sp>
      <p:sp>
        <p:nvSpPr>
          <p:cNvPr id="6" name="文本框 5"/>
          <p:cNvSpPr txBox="1"/>
          <p:nvPr/>
        </p:nvSpPr>
        <p:spPr>
          <a:xfrm>
            <a:off x="2285365" y="1419225"/>
            <a:ext cx="4533265" cy="460375"/>
          </a:xfrm>
          <a:prstGeom prst="rect">
            <a:avLst/>
          </a:prstGeom>
          <a:solidFill>
            <a:srgbClr val="000000">
              <a:alpha val="0"/>
            </a:srgbClr>
          </a:solidFill>
        </p:spPr>
        <p:txBody>
          <a:bodyPr wrap="square" rtlCol="0" anchor="t">
            <a:spAutoFit/>
          </a:bodyPr>
          <a:p>
            <a:pPr algn="l"/>
            <a:r>
              <a:rPr sz="2400" b="1" dirty="0">
                <a:latin typeface="微软雅黑" panose="020B0503020204020204" charset="-122"/>
                <a:ea typeface="微软雅黑" panose="020B0503020204020204" charset="-122"/>
              </a:rPr>
              <a:t>八、保险单证的管理</a:t>
            </a:r>
            <a:endParaRPr sz="2400" b="1" dirty="0">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1"/>
          <a:stretch>
            <a:fillRect/>
          </a:stretch>
        </p:blipFill>
        <p:spPr>
          <a:xfrm>
            <a:off x="4286250" y="2122170"/>
            <a:ext cx="3619500" cy="44983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2" grpId="0" animBg="1"/>
      <p:bldP spid="4" grpId="0" animBg="1"/>
      <p:bldP spid="5" grpId="0"/>
      <p:bldP spid="6" grpId="0" animBg="1"/>
      <p:bldP spid="2" grpId="1" animBg="1"/>
      <p:bldP spid="4" grpId="1" animBg="1"/>
      <p:bldP spid="5" grpId="1"/>
      <p:bldP spid="6"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04</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aphicFrame>
        <p:nvGraphicFramePr>
          <p:cNvPr id="88" name="表格 88"/>
          <p:cNvGraphicFramePr>
            <a:graphicFrameLocks noGrp="1"/>
          </p:cNvGraphicFramePr>
          <p:nvPr>
            <p:custDataLst>
              <p:tags r:id="rId1"/>
            </p:custDataLst>
          </p:nvPr>
        </p:nvGraphicFramePr>
        <p:xfrm>
          <a:off x="695325" y="2137410"/>
          <a:ext cx="10801350" cy="4789170"/>
        </p:xfrm>
        <a:graphic>
          <a:graphicData uri="http://schemas.openxmlformats.org/drawingml/2006/table">
            <a:tbl>
              <a:tblPr firstRow="1" bandRow="1">
                <a:tableStyleId>{5C22544A-7EE6-4342-B048-85BDC9FD1C3A}</a:tableStyleId>
              </a:tblPr>
              <a:tblGrid>
                <a:gridCol w="3653155"/>
                <a:gridCol w="7148195"/>
              </a:tblGrid>
              <a:tr h="799465">
                <a:tc>
                  <a:txBody>
                    <a:bodyPr/>
                    <a:lstStyle/>
                    <a:p>
                      <a:pPr algn="ctr"/>
                      <a:endParaRPr lang="zh-CN" altLang="en-US" sz="1600" b="0" dirty="0">
                        <a:solidFill>
                          <a:schemeClr val="tx1">
                            <a:lumMod val="75000"/>
                            <a:lumOff val="25000"/>
                          </a:schemeClr>
                        </a:solidFill>
                        <a:latin typeface="微软雅黑" panose="020B0503020204020204" charset="-122"/>
                        <a:ea typeface="微软雅黑" panose="020B0503020204020204" charset="-122"/>
                      </a:endParaRPr>
                    </a:p>
                  </a:txBody>
                  <a:tcPr anchor="ctr">
                    <a:lnL w="12700" cmpd="sng">
                      <a:noFill/>
                    </a:lnL>
                    <a:lnR w="12700" cmpd="sng">
                      <a:noFill/>
                    </a:lnR>
                    <a:lnT w="12700" cmpd="sng">
                      <a:noFill/>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accent2">
                            <a:lumMod val="20000"/>
                            <a:lumOff val="80000"/>
                          </a:schemeClr>
                        </a:gs>
                        <a:gs pos="100000">
                          <a:schemeClr val="bg1"/>
                        </a:gs>
                      </a:gsLst>
                      <a:lin ang="0" scaled="1"/>
                    </a:gradFill>
                  </a:tcPr>
                </a:tc>
                <a:tc>
                  <a:txBody>
                    <a:bodyPr/>
                    <a:lstStyle/>
                    <a:p>
                      <a:pPr algn="ctr"/>
                      <a:endParaRPr lang="zh-CN" altLang="en-US" sz="1600" b="0" dirty="0">
                        <a:solidFill>
                          <a:schemeClr val="tx1">
                            <a:lumMod val="65000"/>
                            <a:lumOff val="35000"/>
                          </a:schemeClr>
                        </a:solidFill>
                        <a:latin typeface="微软雅黑" panose="020B0503020204020204" charset="-122"/>
                        <a:ea typeface="微软雅黑" panose="020B0503020204020204" charset="-122"/>
                      </a:endParaRPr>
                    </a:p>
                  </a:txBody>
                  <a:tcPr anchor="ctr">
                    <a:lnL w="12700" cmpd="sng">
                      <a:noFill/>
                    </a:lnL>
                    <a:lnR w="12700" cmpd="sng">
                      <a:noFill/>
                    </a:lnR>
                    <a:lnT w="12700" cmpd="sng">
                      <a:noFill/>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800100">
                <a:tc>
                  <a:txBody>
                    <a:bodyPr/>
                    <a:lstStyle/>
                    <a:p>
                      <a:pPr algn="ctr"/>
                      <a:endParaRPr lang="zh-CN" altLang="en-US" sz="1600" b="0" dirty="0">
                        <a:solidFill>
                          <a:schemeClr val="tx1">
                            <a:lumMod val="75000"/>
                            <a:lumOff val="2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accent2">
                            <a:lumMod val="20000"/>
                            <a:lumOff val="80000"/>
                          </a:schemeClr>
                        </a:gs>
                        <a:gs pos="100000">
                          <a:schemeClr val="bg1"/>
                        </a:gs>
                      </a:gsLst>
                      <a:lin ang="0" scaled="1"/>
                    </a:gradFill>
                  </a:tcPr>
                </a:tc>
                <a:tc>
                  <a:txBody>
                    <a:bodyPr/>
                    <a:lstStyle/>
                    <a:p>
                      <a:pPr algn="ctr"/>
                      <a:endParaRPr lang="zh-CN" altLang="en-US" sz="1600" b="0" dirty="0">
                        <a:solidFill>
                          <a:schemeClr val="tx1">
                            <a:lumMod val="65000"/>
                            <a:lumOff val="3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99465">
                <a:tc>
                  <a:txBody>
                    <a:bodyPr/>
                    <a:lstStyle/>
                    <a:p>
                      <a:pPr algn="ctr"/>
                      <a:endParaRPr lang="zh-CN" altLang="en-US" sz="1600" b="0" dirty="0">
                        <a:solidFill>
                          <a:schemeClr val="tx1">
                            <a:lumMod val="75000"/>
                            <a:lumOff val="2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accent2">
                            <a:lumMod val="20000"/>
                            <a:lumOff val="80000"/>
                          </a:schemeClr>
                        </a:gs>
                        <a:gs pos="100000">
                          <a:schemeClr val="bg1"/>
                        </a:gs>
                      </a:gsLst>
                      <a:lin ang="0" scaled="1"/>
                    </a:gradFill>
                  </a:tcPr>
                </a:tc>
                <a:tc>
                  <a:txBody>
                    <a:bodyPr/>
                    <a:lstStyle/>
                    <a:p>
                      <a:pPr algn="ctr"/>
                      <a:endParaRPr lang="zh-CN" altLang="en-US" sz="1600" b="0" dirty="0">
                        <a:solidFill>
                          <a:schemeClr val="tx1">
                            <a:lumMod val="65000"/>
                            <a:lumOff val="3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800100">
                <a:tc>
                  <a:txBody>
                    <a:bodyPr/>
                    <a:lstStyle/>
                    <a:p>
                      <a:pPr algn="ctr"/>
                      <a:endParaRPr lang="zh-CN" altLang="en-US" sz="1600" b="0" dirty="0">
                        <a:solidFill>
                          <a:schemeClr val="tx1">
                            <a:lumMod val="75000"/>
                            <a:lumOff val="2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accent2">
                            <a:lumMod val="20000"/>
                            <a:lumOff val="80000"/>
                          </a:schemeClr>
                        </a:gs>
                        <a:gs pos="100000">
                          <a:schemeClr val="bg1"/>
                        </a:gs>
                      </a:gsLst>
                      <a:lin ang="0" scaled="1"/>
                    </a:gradFill>
                  </a:tcPr>
                </a:tc>
                <a:tc>
                  <a:txBody>
                    <a:bodyPr/>
                    <a:lstStyle/>
                    <a:p>
                      <a:pPr algn="ctr"/>
                      <a:endParaRPr lang="zh-CN" altLang="en-US" sz="1600" b="0" dirty="0">
                        <a:solidFill>
                          <a:schemeClr val="tx1">
                            <a:lumMod val="65000"/>
                            <a:lumOff val="3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99465">
                <a:tc>
                  <a:txBody>
                    <a:bodyPr/>
                    <a:lstStyle/>
                    <a:p>
                      <a:pPr algn="ctr"/>
                      <a:endParaRPr lang="zh-CN" altLang="en-US" sz="1600" b="0" dirty="0">
                        <a:solidFill>
                          <a:schemeClr val="tx1">
                            <a:lumMod val="75000"/>
                            <a:lumOff val="2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accent2">
                            <a:lumMod val="20000"/>
                            <a:lumOff val="80000"/>
                          </a:schemeClr>
                        </a:gs>
                        <a:gs pos="100000">
                          <a:schemeClr val="bg1"/>
                        </a:gs>
                      </a:gsLst>
                      <a:lin ang="0" scaled="1"/>
                    </a:gradFill>
                  </a:tcPr>
                </a:tc>
                <a:tc>
                  <a:txBody>
                    <a:bodyPr/>
                    <a:lstStyle/>
                    <a:p>
                      <a:pPr algn="ctr"/>
                      <a:endParaRPr lang="zh-CN" altLang="en-US" sz="1600" b="0" dirty="0">
                        <a:solidFill>
                          <a:schemeClr val="tx1">
                            <a:lumMod val="65000"/>
                            <a:lumOff val="3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90575">
                <a:tc>
                  <a:txBody>
                    <a:bodyPr/>
                    <a:lstStyle/>
                    <a:p>
                      <a:pPr algn="ctr"/>
                      <a:endParaRPr lang="zh-CN" altLang="en-US" sz="1600" b="0" dirty="0">
                        <a:solidFill>
                          <a:schemeClr val="accent2"/>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gradFill>
                      <a:gsLst>
                        <a:gs pos="0">
                          <a:schemeClr val="accent2">
                            <a:lumMod val="20000"/>
                            <a:lumOff val="80000"/>
                          </a:schemeClr>
                        </a:gs>
                        <a:gs pos="100000">
                          <a:schemeClr val="bg1"/>
                        </a:gs>
                      </a:gsLst>
                      <a:lin ang="0" scaled="1"/>
                    </a:gradFill>
                  </a:tcPr>
                </a:tc>
                <a:tc>
                  <a:txBody>
                    <a:bodyPr/>
                    <a:lstStyle/>
                    <a:p>
                      <a:pPr algn="ctr"/>
                      <a:endParaRPr lang="zh-CN" altLang="en-US" sz="1600" b="0" dirty="0">
                        <a:solidFill>
                          <a:schemeClr val="accent2"/>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5" name="任意多边形: 形状 54"/>
          <p:cNvSpPr/>
          <p:nvPr/>
        </p:nvSpPr>
        <p:spPr>
          <a:xfrm>
            <a:off x="3898391" y="1990478"/>
            <a:ext cx="1451471" cy="146659"/>
          </a:xfrm>
          <a:custGeom>
            <a:avLst/>
            <a:gdLst>
              <a:gd name="connsiteX0" fmla="*/ 0 w 1451471"/>
              <a:gd name="connsiteY0" fmla="*/ 0 h 146659"/>
              <a:gd name="connsiteX1" fmla="*/ 1451471 w 1451471"/>
              <a:gd name="connsiteY1" fmla="*/ 0 h 146659"/>
              <a:gd name="connsiteX2" fmla="*/ 1451471 w 1451471"/>
              <a:gd name="connsiteY2" fmla="*/ 146659 h 146659"/>
              <a:gd name="connsiteX3" fmla="*/ 0 w 1451471"/>
              <a:gd name="connsiteY3" fmla="*/ 146659 h 146659"/>
            </a:gdLst>
            <a:ahLst/>
            <a:cxnLst>
              <a:cxn ang="0">
                <a:pos x="connsiteX0" y="connsiteY0"/>
              </a:cxn>
              <a:cxn ang="0">
                <a:pos x="connsiteX1" y="connsiteY1"/>
              </a:cxn>
              <a:cxn ang="0">
                <a:pos x="connsiteX2" y="connsiteY2"/>
              </a:cxn>
              <a:cxn ang="0">
                <a:pos x="connsiteX3" y="connsiteY3"/>
              </a:cxn>
            </a:cxnLst>
            <a:rect l="l" t="t" r="r" b="b"/>
            <a:pathLst>
              <a:path w="1451471" h="146659">
                <a:moveTo>
                  <a:pt x="0" y="0"/>
                </a:moveTo>
                <a:lnTo>
                  <a:pt x="1451471" y="0"/>
                </a:lnTo>
                <a:lnTo>
                  <a:pt x="1451471" y="146659"/>
                </a:lnTo>
                <a:lnTo>
                  <a:pt x="0" y="14665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charset="-122"/>
              <a:ea typeface="微软雅黑" panose="020B0503020204020204" charset="-122"/>
            </a:endParaRPr>
          </a:p>
        </p:txBody>
      </p:sp>
      <p:sp>
        <p:nvSpPr>
          <p:cNvPr id="62" name="任意多边形: 形状 61"/>
          <p:cNvSpPr/>
          <p:nvPr/>
        </p:nvSpPr>
        <p:spPr>
          <a:xfrm>
            <a:off x="695325" y="1327810"/>
            <a:ext cx="4654537" cy="809326"/>
          </a:xfrm>
          <a:custGeom>
            <a:avLst/>
            <a:gdLst>
              <a:gd name="connsiteX0" fmla="*/ 0 w 4654537"/>
              <a:gd name="connsiteY0" fmla="*/ 0 h 809326"/>
              <a:gd name="connsiteX1" fmla="*/ 3203066 w 4654537"/>
              <a:gd name="connsiteY1" fmla="*/ 0 h 809326"/>
              <a:gd name="connsiteX2" fmla="*/ 3918126 w 4654537"/>
              <a:gd name="connsiteY2" fmla="*/ 0 h 809326"/>
              <a:gd name="connsiteX3" fmla="*/ 4654537 w 4654537"/>
              <a:gd name="connsiteY3" fmla="*/ 0 h 809326"/>
              <a:gd name="connsiteX4" fmla="*/ 4654537 w 4654537"/>
              <a:gd name="connsiteY4" fmla="*/ 146659 h 809326"/>
              <a:gd name="connsiteX5" fmla="*/ 4016214 w 4654537"/>
              <a:gd name="connsiteY5" fmla="*/ 146659 h 809326"/>
              <a:gd name="connsiteX6" fmla="*/ 4013348 w 4654537"/>
              <a:gd name="connsiteY6" fmla="*/ 158959 h 809326"/>
              <a:gd name="connsiteX7" fmla="*/ 3695823 w 4654537"/>
              <a:gd name="connsiteY7" fmla="*/ 752285 h 809326"/>
              <a:gd name="connsiteX8" fmla="*/ 3600602 w 4654537"/>
              <a:gd name="connsiteY8" fmla="*/ 809326 h 809326"/>
              <a:gd name="connsiteX9" fmla="*/ 0 w 4654537"/>
              <a:gd name="connsiteY9" fmla="*/ 809326 h 80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54537" h="809326">
                <a:moveTo>
                  <a:pt x="0" y="0"/>
                </a:moveTo>
                <a:lnTo>
                  <a:pt x="3203066" y="0"/>
                </a:lnTo>
                <a:lnTo>
                  <a:pt x="3918126" y="0"/>
                </a:lnTo>
                <a:lnTo>
                  <a:pt x="4654537" y="0"/>
                </a:lnTo>
                <a:lnTo>
                  <a:pt x="4654537" y="146659"/>
                </a:lnTo>
                <a:lnTo>
                  <a:pt x="4016214" y="146659"/>
                </a:lnTo>
                <a:lnTo>
                  <a:pt x="4013348" y="158959"/>
                </a:lnTo>
                <a:lnTo>
                  <a:pt x="3695823" y="752285"/>
                </a:lnTo>
                <a:cubicBezTo>
                  <a:pt x="3677019" y="787422"/>
                  <a:pt x="3640454" y="809326"/>
                  <a:pt x="3600602" y="809326"/>
                </a:cubicBezTo>
                <a:lnTo>
                  <a:pt x="0" y="809326"/>
                </a:lnTo>
                <a:close/>
              </a:path>
            </a:pathLst>
          </a:custGeom>
          <a:gradFill flip="none" rotWithShape="1">
            <a:gsLst>
              <a:gs pos="0">
                <a:schemeClr val="accent2"/>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charset="-122"/>
              <a:ea typeface="微软雅黑" panose="020B0503020204020204" charset="-122"/>
            </a:endParaRPr>
          </a:p>
        </p:txBody>
      </p:sp>
      <p:sp>
        <p:nvSpPr>
          <p:cNvPr id="57" name="任意多边形: 形状 56"/>
          <p:cNvSpPr/>
          <p:nvPr/>
        </p:nvSpPr>
        <p:spPr>
          <a:xfrm flipH="1" flipV="1">
            <a:off x="4430956" y="1327811"/>
            <a:ext cx="7065719" cy="809326"/>
          </a:xfrm>
          <a:custGeom>
            <a:avLst/>
            <a:gdLst>
              <a:gd name="connsiteX0" fmla="*/ 6640023 w 7065719"/>
              <a:gd name="connsiteY0" fmla="*/ 809326 h 809326"/>
              <a:gd name="connsiteX1" fmla="*/ 3600602 w 7065719"/>
              <a:gd name="connsiteY1" fmla="*/ 809326 h 809326"/>
              <a:gd name="connsiteX2" fmla="*/ 3039421 w 7065719"/>
              <a:gd name="connsiteY2" fmla="*/ 809326 h 809326"/>
              <a:gd name="connsiteX3" fmla="*/ 0 w 7065719"/>
              <a:gd name="connsiteY3" fmla="*/ 809326 h 809326"/>
              <a:gd name="connsiteX4" fmla="*/ 0 w 7065719"/>
              <a:gd name="connsiteY4" fmla="*/ 0 h 809326"/>
              <a:gd name="connsiteX5" fmla="*/ 3039421 w 7065719"/>
              <a:gd name="connsiteY5" fmla="*/ 0 h 809326"/>
              <a:gd name="connsiteX6" fmla="*/ 3918126 w 7065719"/>
              <a:gd name="connsiteY6" fmla="*/ 0 h 809326"/>
              <a:gd name="connsiteX7" fmla="*/ 6957547 w 7065719"/>
              <a:gd name="connsiteY7" fmla="*/ 0 h 809326"/>
              <a:gd name="connsiteX8" fmla="*/ 7052769 w 7065719"/>
              <a:gd name="connsiteY8" fmla="*/ 158959 h 809326"/>
              <a:gd name="connsiteX9" fmla="*/ 6735244 w 7065719"/>
              <a:gd name="connsiteY9" fmla="*/ 752285 h 809326"/>
              <a:gd name="connsiteX10" fmla="*/ 6640023 w 7065719"/>
              <a:gd name="connsiteY10" fmla="*/ 809326 h 80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65719" h="809326">
                <a:moveTo>
                  <a:pt x="6640023" y="809326"/>
                </a:moveTo>
                <a:lnTo>
                  <a:pt x="3600602" y="809326"/>
                </a:lnTo>
                <a:lnTo>
                  <a:pt x="3039421" y="809326"/>
                </a:lnTo>
                <a:lnTo>
                  <a:pt x="0" y="809326"/>
                </a:lnTo>
                <a:lnTo>
                  <a:pt x="0" y="0"/>
                </a:lnTo>
                <a:lnTo>
                  <a:pt x="3039421" y="0"/>
                </a:lnTo>
                <a:lnTo>
                  <a:pt x="3918126" y="0"/>
                </a:lnTo>
                <a:lnTo>
                  <a:pt x="6957547" y="0"/>
                </a:lnTo>
                <a:cubicBezTo>
                  <a:pt x="7039218" y="0"/>
                  <a:pt x="7091305" y="86951"/>
                  <a:pt x="7052769" y="158959"/>
                </a:cubicBezTo>
                <a:lnTo>
                  <a:pt x="6735244" y="752285"/>
                </a:lnTo>
                <a:cubicBezTo>
                  <a:pt x="6716440" y="787422"/>
                  <a:pt x="6679875" y="809326"/>
                  <a:pt x="6640023" y="80932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charset="-122"/>
              <a:ea typeface="微软雅黑" panose="020B0503020204020204" charset="-122"/>
            </a:endParaRPr>
          </a:p>
        </p:txBody>
      </p:sp>
      <p:sp>
        <p:nvSpPr>
          <p:cNvPr id="793" name="矩形: 圆顶角 792"/>
          <p:cNvSpPr/>
          <p:nvPr/>
        </p:nvSpPr>
        <p:spPr>
          <a:xfrm rot="5400000" flipH="1">
            <a:off x="2244725" y="923290"/>
            <a:ext cx="667385" cy="324802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2" name="矩形: 圆顶角 792"/>
          <p:cNvSpPr/>
          <p:nvPr/>
        </p:nvSpPr>
        <p:spPr>
          <a:xfrm rot="5400000" flipH="1">
            <a:off x="7726680" y="-669290"/>
            <a:ext cx="667385" cy="643445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4" name="矩形: 圆顶角 792"/>
          <p:cNvSpPr/>
          <p:nvPr/>
        </p:nvSpPr>
        <p:spPr>
          <a:xfrm rot="5400000" flipH="1">
            <a:off x="2244725" y="1724025"/>
            <a:ext cx="667385" cy="324802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矩形: 圆顶角 792"/>
          <p:cNvSpPr/>
          <p:nvPr/>
        </p:nvSpPr>
        <p:spPr>
          <a:xfrm rot="5400000" flipH="1">
            <a:off x="7726680" y="131445"/>
            <a:ext cx="667385" cy="643445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6" name="矩形: 圆顶角 792"/>
          <p:cNvSpPr/>
          <p:nvPr/>
        </p:nvSpPr>
        <p:spPr>
          <a:xfrm rot="5400000" flipH="1">
            <a:off x="2244725" y="2524760"/>
            <a:ext cx="667385" cy="324802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7" name="矩形: 圆顶角 792"/>
          <p:cNvSpPr/>
          <p:nvPr/>
        </p:nvSpPr>
        <p:spPr>
          <a:xfrm rot="5400000" flipH="1">
            <a:off x="7726680" y="932180"/>
            <a:ext cx="667385" cy="643445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矩形: 圆顶角 792"/>
          <p:cNvSpPr/>
          <p:nvPr/>
        </p:nvSpPr>
        <p:spPr>
          <a:xfrm rot="5400000" flipH="1">
            <a:off x="2244725" y="3325495"/>
            <a:ext cx="667385" cy="324802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9" name="矩形: 圆顶角 792"/>
          <p:cNvSpPr/>
          <p:nvPr/>
        </p:nvSpPr>
        <p:spPr>
          <a:xfrm rot="5400000" flipH="1">
            <a:off x="7726680" y="1732915"/>
            <a:ext cx="667385" cy="643445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0" name="矩形: 圆顶角 792"/>
          <p:cNvSpPr/>
          <p:nvPr/>
        </p:nvSpPr>
        <p:spPr>
          <a:xfrm rot="5400000" flipH="1">
            <a:off x="2244725" y="4126230"/>
            <a:ext cx="667385" cy="324802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1" name="矩形: 圆顶角 792"/>
          <p:cNvSpPr/>
          <p:nvPr/>
        </p:nvSpPr>
        <p:spPr>
          <a:xfrm rot="5400000" flipH="1">
            <a:off x="7726680" y="2533650"/>
            <a:ext cx="667385" cy="643445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4" name="矩形 13"/>
          <p:cNvSpPr/>
          <p:nvPr/>
        </p:nvSpPr>
        <p:spPr>
          <a:xfrm>
            <a:off x="0" y="6282055"/>
            <a:ext cx="12192635" cy="644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5" name="文本框 14"/>
          <p:cNvSpPr txBox="1"/>
          <p:nvPr/>
        </p:nvSpPr>
        <p:spPr>
          <a:xfrm>
            <a:off x="1467485" y="2286000"/>
            <a:ext cx="2058035" cy="52197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1. 以“保护消费者权益”为主要目标</a:t>
            </a:r>
            <a:endParaRPr lang="zh-CN" altLang="en-US" sz="1400" dirty="0">
              <a:latin typeface="微软雅黑" panose="020B0503020204020204" charset="-122"/>
              <a:ea typeface="微软雅黑" panose="020B0503020204020204" charset="-122"/>
            </a:endParaRPr>
          </a:p>
        </p:txBody>
      </p:sp>
      <p:sp>
        <p:nvSpPr>
          <p:cNvPr id="16" name="文本框 15"/>
          <p:cNvSpPr txBox="1"/>
          <p:nvPr/>
        </p:nvSpPr>
        <p:spPr>
          <a:xfrm>
            <a:off x="1467485" y="3888105"/>
            <a:ext cx="2058035" cy="52197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3. 拓展和优化商车险保障服务</a:t>
            </a:r>
            <a:endParaRPr lang="zh-CN" altLang="en-US" sz="1400" dirty="0">
              <a:latin typeface="微软雅黑" panose="020B0503020204020204" charset="-122"/>
              <a:ea typeface="微软雅黑" panose="020B0503020204020204" charset="-122"/>
            </a:endParaRPr>
          </a:p>
        </p:txBody>
      </p:sp>
      <p:sp>
        <p:nvSpPr>
          <p:cNvPr id="34" name="文本框 33"/>
          <p:cNvSpPr txBox="1"/>
          <p:nvPr/>
        </p:nvSpPr>
        <p:spPr>
          <a:xfrm>
            <a:off x="1467485" y="3195320"/>
            <a:ext cx="2058035" cy="306705"/>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2. 提升交强险保障水平</a:t>
            </a:r>
            <a:endParaRPr lang="zh-CN" altLang="en-US" sz="1400" dirty="0">
              <a:latin typeface="微软雅黑" panose="020B0503020204020204" charset="-122"/>
              <a:ea typeface="微软雅黑" panose="020B0503020204020204" charset="-122"/>
            </a:endParaRPr>
          </a:p>
        </p:txBody>
      </p:sp>
      <p:sp>
        <p:nvSpPr>
          <p:cNvPr id="18" name="文本框 17"/>
          <p:cNvSpPr txBox="1"/>
          <p:nvPr/>
        </p:nvSpPr>
        <p:spPr>
          <a:xfrm>
            <a:off x="1517015" y="1548130"/>
            <a:ext cx="9158605" cy="368300"/>
          </a:xfrm>
          <a:prstGeom prst="rect">
            <a:avLst/>
          </a:prstGeom>
          <a:solidFill>
            <a:srgbClr val="000000">
              <a:alpha val="0"/>
            </a:srgbClr>
          </a:solidFill>
        </p:spPr>
        <p:txBody>
          <a:bodyPr wrap="square" rtlCol="0" anchor="t">
            <a:spAutoFit/>
          </a:bodyPr>
          <a:lstStyle/>
          <a:p>
            <a:pPr algn="l"/>
            <a:r>
              <a:rPr lang="zh-CN" altLang="en-US" b="1" dirty="0">
                <a:solidFill>
                  <a:schemeClr val="bg1"/>
                </a:solidFill>
                <a:latin typeface="微软雅黑" panose="020B0503020204020204" charset="-122"/>
                <a:ea typeface="微软雅黑" panose="020B0503020204020204" charset="-122"/>
              </a:rPr>
              <a:t>根据《关于实施车险综合改革的指导意见》，对 2021 年汽车保险新规的简要概括如下：</a:t>
            </a:r>
            <a:endParaRPr lang="zh-CN" altLang="en-US" b="1" dirty="0">
              <a:solidFill>
                <a:schemeClr val="bg1"/>
              </a:solidFill>
              <a:latin typeface="微软雅黑" panose="020B0503020204020204" charset="-122"/>
              <a:ea typeface="微软雅黑" panose="020B0503020204020204" charset="-122"/>
            </a:endParaRPr>
          </a:p>
        </p:txBody>
      </p:sp>
      <p:sp>
        <p:nvSpPr>
          <p:cNvPr id="19" name="文本框 18"/>
          <p:cNvSpPr txBox="1"/>
          <p:nvPr/>
        </p:nvSpPr>
        <p:spPr>
          <a:xfrm>
            <a:off x="1467485" y="4681855"/>
            <a:ext cx="2058035" cy="52197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4. 健全商车险条款费率市场化形成机制</a:t>
            </a:r>
            <a:endParaRPr lang="zh-CN" altLang="en-US" sz="1400" dirty="0">
              <a:latin typeface="微软雅黑" panose="020B0503020204020204" charset="-122"/>
              <a:ea typeface="微软雅黑" panose="020B0503020204020204" charset="-122"/>
            </a:endParaRPr>
          </a:p>
        </p:txBody>
      </p:sp>
      <p:sp>
        <p:nvSpPr>
          <p:cNvPr id="20" name="文本框 19"/>
          <p:cNvSpPr txBox="1"/>
          <p:nvPr/>
        </p:nvSpPr>
        <p:spPr>
          <a:xfrm>
            <a:off x="1467485" y="5494655"/>
            <a:ext cx="2058035" cy="52197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5. 改革车险产品准入和管理方式</a:t>
            </a:r>
            <a:endParaRPr lang="zh-CN" altLang="en-US" sz="1400" dirty="0">
              <a:latin typeface="微软雅黑" panose="020B0503020204020204" charset="-122"/>
              <a:ea typeface="微软雅黑" panose="020B0503020204020204" charset="-122"/>
            </a:endParaRPr>
          </a:p>
        </p:txBody>
      </p:sp>
      <p:sp>
        <p:nvSpPr>
          <p:cNvPr id="21" name="文本框 20"/>
          <p:cNvSpPr txBox="1"/>
          <p:nvPr/>
        </p:nvSpPr>
        <p:spPr>
          <a:xfrm>
            <a:off x="5247005" y="2286000"/>
            <a:ext cx="5570220" cy="521970"/>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cs typeface="微软雅黑" panose="020B0503020204020204" charset="-122"/>
                <a:sym typeface="+mn-ea"/>
              </a:rPr>
              <a:t>市场化条款费率形成机制建立、保障责任优化、产品服务丰富、附加费用合理、市场体系健全</a:t>
            </a:r>
            <a:r>
              <a:rPr lang="zh-CN" sz="1400" dirty="0">
                <a:latin typeface="微软雅黑" panose="020B0503020204020204" charset="-122"/>
                <a:ea typeface="微软雅黑" panose="020B0503020204020204" charset="-122"/>
                <a:cs typeface="微软雅黑" panose="020B0503020204020204" charset="-122"/>
                <a:sym typeface="+mn-ea"/>
              </a:rPr>
              <a:t>等</a:t>
            </a:r>
            <a:endParaRPr lang="zh-CN" sz="1400" dirty="0">
              <a:latin typeface="微软雅黑" panose="020B0503020204020204" charset="-122"/>
              <a:ea typeface="微软雅黑" panose="020B0503020204020204" charset="-122"/>
              <a:cs typeface="微软雅黑" panose="020B0503020204020204" charset="-122"/>
              <a:sym typeface="+mn-ea"/>
            </a:endParaRPr>
          </a:p>
        </p:txBody>
      </p:sp>
      <p:sp>
        <p:nvSpPr>
          <p:cNvPr id="22" name="文本框 21"/>
          <p:cNvSpPr txBox="1"/>
          <p:nvPr/>
        </p:nvSpPr>
        <p:spPr>
          <a:xfrm>
            <a:off x="5247005" y="3888105"/>
            <a:ext cx="5570220" cy="521970"/>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cs typeface="微软雅黑" panose="020B0503020204020204" charset="-122"/>
              </a:rPr>
              <a:t>拓展商车险保障责任范围、删减实践中容易引发理赔争议的免责条款、提升商业车险责任限额、支持丰富商车险产品</a:t>
            </a:r>
            <a:endParaRPr sz="1400" dirty="0">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5247005" y="3194685"/>
            <a:ext cx="5570220"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cs typeface="微软雅黑" panose="020B0503020204020204" charset="-122"/>
              </a:rPr>
              <a:t>提高交强险责任限额，优化交强险道路交通事故费率浮动系数</a:t>
            </a:r>
            <a:endParaRPr sz="1400" dirty="0">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5247005" y="4681855"/>
            <a:ext cx="5570220" cy="521970"/>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cs typeface="微软雅黑" panose="020B0503020204020204" charset="-122"/>
              </a:rPr>
              <a:t>完善行业纯风险保费测算机制、合理下调附加费用率、逐步放开自主定价系数浮动范围、优化无赔款优待系数、科学设定手续费比例上限</a:t>
            </a:r>
            <a:endParaRPr sz="1400" dirty="0">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5247005" y="5494655"/>
            <a:ext cx="5570220" cy="521970"/>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cs typeface="微软雅黑" panose="020B0503020204020204" charset="-122"/>
              </a:rPr>
              <a:t>发布新的统一的交强险产品、发布新的商车险示范产品、商车险示范产品的准入方式由审批制改为备案制</a:t>
            </a:r>
            <a:r>
              <a:rPr lang="zh-CN" sz="1400" dirty="0">
                <a:latin typeface="微软雅黑" panose="020B0503020204020204" charset="-122"/>
                <a:ea typeface="微软雅黑" panose="020B0503020204020204" charset="-122"/>
                <a:cs typeface="微软雅黑" panose="020B0503020204020204" charset="-122"/>
              </a:rPr>
              <a:t>等</a:t>
            </a:r>
            <a:endParaRPr lang="zh-CN" sz="1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barn(inVertical)">
                                      <p:cBhvr>
                                        <p:cTn id="14" dur="500"/>
                                        <p:tgtEl>
                                          <p:spTgt spid="55"/>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barn(inVertical)">
                                      <p:cBhvr>
                                        <p:cTn id="17" dur="500"/>
                                        <p:tgtEl>
                                          <p:spTgt spid="62"/>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barn(inVertical)">
                                      <p:cBhvr>
                                        <p:cTn id="20" dur="500"/>
                                        <p:tgtEl>
                                          <p:spTgt spid="57"/>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par>
                          <p:cTn id="24" fill="hold">
                            <p:stCondLst>
                              <p:cond delay="2500"/>
                            </p:stCondLst>
                            <p:childTnLst>
                              <p:par>
                                <p:cTn id="25" presetID="5" presetClass="entr" presetSubtype="10" fill="hold" grpId="0" nodeType="afterEffect">
                                  <p:stCondLst>
                                    <p:cond delay="0"/>
                                  </p:stCondLst>
                                  <p:childTnLst>
                                    <p:set>
                                      <p:cBhvr>
                                        <p:cTn id="26" dur="1" fill="hold">
                                          <p:stCondLst>
                                            <p:cond delay="0"/>
                                          </p:stCondLst>
                                        </p:cTn>
                                        <p:tgtEl>
                                          <p:spTgt spid="793"/>
                                        </p:tgtEl>
                                        <p:attrNameLst>
                                          <p:attrName>style.visibility</p:attrName>
                                        </p:attrNameLst>
                                      </p:cBhvr>
                                      <p:to>
                                        <p:strVal val="visible"/>
                                      </p:to>
                                    </p:set>
                                    <p:animEffect transition="in" filter="checkerboard(across)">
                                      <p:cBhvr>
                                        <p:cTn id="27" dur="500"/>
                                        <p:tgtEl>
                                          <p:spTgt spid="793"/>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checkerboard(across)">
                                      <p:cBhvr>
                                        <p:cTn id="30" dur="500"/>
                                        <p:tgtEl>
                                          <p:spTgt spid="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checkerboard(across)">
                                      <p:cBhvr>
                                        <p:cTn id="33" dur="500"/>
                                        <p:tgtEl>
                                          <p:spTgt spid="15"/>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checkerboard(across)">
                                      <p:cBhvr>
                                        <p:cTn id="36" dur="500"/>
                                        <p:tgtEl>
                                          <p:spTgt spid="21"/>
                                        </p:tgtEl>
                                      </p:cBhvr>
                                    </p:animEffect>
                                  </p:childTnLst>
                                </p:cTn>
                              </p:par>
                            </p:childTnLst>
                          </p:cTn>
                        </p:par>
                        <p:par>
                          <p:cTn id="37" fill="hold">
                            <p:stCondLst>
                              <p:cond delay="3000"/>
                            </p:stCondLst>
                            <p:childTnLst>
                              <p:par>
                                <p:cTn id="38" presetID="20"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edge">
                                      <p:cBhvr>
                                        <p:cTn id="40" dur="2000"/>
                                        <p:tgtEl>
                                          <p:spTgt spid="4"/>
                                        </p:tgtEl>
                                      </p:cBhvr>
                                    </p:animEffect>
                                  </p:childTnLst>
                                </p:cTn>
                              </p:par>
                              <p:par>
                                <p:cTn id="41" presetID="20"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edge">
                                      <p:cBhvr>
                                        <p:cTn id="43" dur="2000"/>
                                        <p:tgtEl>
                                          <p:spTgt spid="5"/>
                                        </p:tgtEl>
                                      </p:cBhvr>
                                    </p:animEffect>
                                  </p:childTnLst>
                                </p:cTn>
                              </p:par>
                              <p:par>
                                <p:cTn id="44" presetID="2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edge">
                                      <p:cBhvr>
                                        <p:cTn id="46" dur="2000"/>
                                        <p:tgtEl>
                                          <p:spTgt spid="34"/>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edge">
                                      <p:cBhvr>
                                        <p:cTn id="49" dur="2000"/>
                                        <p:tgtEl>
                                          <p:spTgt spid="23"/>
                                        </p:tgtEl>
                                      </p:cBhvr>
                                    </p:animEffect>
                                  </p:childTnLst>
                                </p:cTn>
                              </p:par>
                            </p:childTnLst>
                          </p:cTn>
                        </p:par>
                        <p:par>
                          <p:cTn id="50" fill="hold">
                            <p:stCondLst>
                              <p:cond delay="5000"/>
                            </p:stCondLst>
                            <p:childTnLst>
                              <p:par>
                                <p:cTn id="51" presetID="16" presetClass="entr" presetSubtype="21"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barn(inVertical)">
                                      <p:cBhvr>
                                        <p:cTn id="53" dur="500"/>
                                        <p:tgtEl>
                                          <p:spTgt spid="6"/>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barn(inVertical)">
                                      <p:cBhvr>
                                        <p:cTn id="56" dur="500"/>
                                        <p:tgtEl>
                                          <p:spTgt spid="7"/>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arn(inVertical)">
                                      <p:cBhvr>
                                        <p:cTn id="59" dur="500"/>
                                        <p:tgtEl>
                                          <p:spTgt spid="16"/>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barn(inVertical)">
                                      <p:cBhvr>
                                        <p:cTn id="62" dur="500"/>
                                        <p:tgtEl>
                                          <p:spTgt spid="22"/>
                                        </p:tgtEl>
                                      </p:cBhvr>
                                    </p:animEffect>
                                  </p:childTnLst>
                                </p:cTn>
                              </p:par>
                            </p:childTnLst>
                          </p:cTn>
                        </p:par>
                        <p:par>
                          <p:cTn id="63" fill="hold">
                            <p:stCondLst>
                              <p:cond delay="5500"/>
                            </p:stCondLst>
                            <p:childTnLst>
                              <p:par>
                                <p:cTn id="64" presetID="20" presetClass="entr" presetSubtype="0"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edge">
                                      <p:cBhvr>
                                        <p:cTn id="66" dur="2000"/>
                                        <p:tgtEl>
                                          <p:spTgt spid="8"/>
                                        </p:tgtEl>
                                      </p:cBhvr>
                                    </p:animEffect>
                                  </p:childTnLst>
                                </p:cTn>
                              </p:par>
                              <p:par>
                                <p:cTn id="67" presetID="20" presetClass="entr" presetSubtype="0"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edge">
                                      <p:cBhvr>
                                        <p:cTn id="69" dur="2000"/>
                                        <p:tgtEl>
                                          <p:spTgt spid="9"/>
                                        </p:tgtEl>
                                      </p:cBhvr>
                                    </p:animEffect>
                                  </p:childTnLst>
                                </p:cTn>
                              </p:par>
                              <p:par>
                                <p:cTn id="70" presetID="20" presetClass="entr" presetSubtype="0"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edge">
                                      <p:cBhvr>
                                        <p:cTn id="72" dur="2000"/>
                                        <p:tgtEl>
                                          <p:spTgt spid="10"/>
                                        </p:tgtEl>
                                      </p:cBhvr>
                                    </p:animEffect>
                                  </p:childTnLst>
                                </p:cTn>
                              </p:par>
                              <p:par>
                                <p:cTn id="73" presetID="20" presetClass="entr" presetSubtype="0"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edge">
                                      <p:cBhvr>
                                        <p:cTn id="75" dur="2000"/>
                                        <p:tgtEl>
                                          <p:spTgt spid="11"/>
                                        </p:tgtEl>
                                      </p:cBhvr>
                                    </p:animEffect>
                                  </p:childTnLst>
                                </p:cTn>
                              </p:par>
                              <p:par>
                                <p:cTn id="76" presetID="20"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edge">
                                      <p:cBhvr>
                                        <p:cTn id="78" dur="2000"/>
                                        <p:tgtEl>
                                          <p:spTgt spid="19"/>
                                        </p:tgtEl>
                                      </p:cBhvr>
                                    </p:animEffect>
                                  </p:childTnLst>
                                </p:cTn>
                              </p:par>
                              <p:par>
                                <p:cTn id="79" presetID="20" presetClass="entr" presetSubtype="0"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wedge">
                                      <p:cBhvr>
                                        <p:cTn id="81" dur="2000"/>
                                        <p:tgtEl>
                                          <p:spTgt spid="20"/>
                                        </p:tgtEl>
                                      </p:cBhvr>
                                    </p:animEffect>
                                  </p:childTnLst>
                                </p:cTn>
                              </p:par>
                              <p:par>
                                <p:cTn id="82" presetID="20" presetClass="entr" presetSubtype="0"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edge">
                                      <p:cBhvr>
                                        <p:cTn id="84" dur="2000"/>
                                        <p:tgtEl>
                                          <p:spTgt spid="24"/>
                                        </p:tgtEl>
                                      </p:cBhvr>
                                    </p:animEffect>
                                  </p:childTnLst>
                                </p:cTn>
                              </p:par>
                              <p:par>
                                <p:cTn id="85" presetID="20" presetClass="entr" presetSubtype="0"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edge">
                                      <p:cBhvr>
                                        <p:cTn id="8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55" grpId="0" bldLvl="0" animBg="1"/>
      <p:bldP spid="55" grpId="1" animBg="1"/>
      <p:bldP spid="62" grpId="0" bldLvl="0" animBg="1"/>
      <p:bldP spid="62" grpId="1" animBg="1"/>
      <p:bldP spid="57" grpId="0" bldLvl="0" animBg="1"/>
      <p:bldP spid="57" grpId="1" animBg="1"/>
      <p:bldP spid="793" grpId="0" bldLvl="0" animBg="1"/>
      <p:bldP spid="793" grpId="1" animBg="1"/>
      <p:bldP spid="2" grpId="0" bldLvl="0" animBg="1"/>
      <p:bldP spid="2" grpId="1" animBg="1"/>
      <p:bldP spid="4" grpId="0" bldLvl="0" animBg="1"/>
      <p:bldP spid="4" grpId="1" animBg="1"/>
      <p:bldP spid="5" grpId="0" bldLvl="0" animBg="1"/>
      <p:bldP spid="5" grpId="1" animBg="1"/>
      <p:bldP spid="6" grpId="0" bldLvl="0" animBg="1"/>
      <p:bldP spid="6" grpId="1" animBg="1"/>
      <p:bldP spid="7" grpId="0" bldLvl="0" animBg="1"/>
      <p:bldP spid="7" grpId="1" animBg="1"/>
      <p:bldP spid="8" grpId="0" bldLvl="0" animBg="1"/>
      <p:bldP spid="8" grpId="1" animBg="1"/>
      <p:bldP spid="9" grpId="0" bldLvl="0" animBg="1"/>
      <p:bldP spid="9" grpId="1" animBg="1"/>
      <p:bldP spid="10" grpId="0" bldLvl="0" animBg="1"/>
      <p:bldP spid="10" grpId="1" animBg="1"/>
      <p:bldP spid="11" grpId="0" bldLvl="0" animBg="1"/>
      <p:bldP spid="11" grpId="1" animBg="1"/>
      <p:bldP spid="15" grpId="0" bldLvl="0" animBg="1"/>
      <p:bldP spid="15" grpId="1" animBg="1"/>
      <p:bldP spid="16" grpId="0" bldLvl="0" animBg="1"/>
      <p:bldP spid="16" grpId="1" animBg="1"/>
      <p:bldP spid="34" grpId="0" bldLvl="0" animBg="1"/>
      <p:bldP spid="34" grpId="1" animBg="1"/>
      <p:bldP spid="18" grpId="0" bldLvl="0" animBg="1"/>
      <p:bldP spid="18" grpId="1" animBg="1"/>
      <p:bldP spid="19" grpId="0" bldLvl="0" animBg="1"/>
      <p:bldP spid="19" grpId="1" animBg="1"/>
      <p:bldP spid="20" grpId="0" bldLvl="0" animBg="1"/>
      <p:bldP spid="20" grpId="1" animBg="1"/>
      <p:bldP spid="21" grpId="0" bldLvl="0" animBg="1"/>
      <p:bldP spid="21" grpId="1" animBg="1"/>
      <p:bldP spid="22" grpId="0" bldLvl="0" animBg="1"/>
      <p:bldP spid="22" grpId="1" animBg="1"/>
      <p:bldP spid="23" grpId="0" bldLvl="0" animBg="1"/>
      <p:bldP spid="23" grpId="1" animBg="1"/>
      <p:bldP spid="24" grpId="0" bldLvl="0" animBg="1"/>
      <p:bldP spid="24" grpId="1" animBg="1"/>
      <p:bldP spid="25" grpId="0" bldLvl="0" animBg="1"/>
      <p:bldP spid="2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aphicFrame>
        <p:nvGraphicFramePr>
          <p:cNvPr id="88" name="表格 88"/>
          <p:cNvGraphicFramePr>
            <a:graphicFrameLocks noGrp="1"/>
          </p:cNvGraphicFramePr>
          <p:nvPr>
            <p:custDataLst>
              <p:tags r:id="rId1"/>
            </p:custDataLst>
          </p:nvPr>
        </p:nvGraphicFramePr>
        <p:xfrm>
          <a:off x="695325" y="2137410"/>
          <a:ext cx="10801350" cy="4789170"/>
        </p:xfrm>
        <a:graphic>
          <a:graphicData uri="http://schemas.openxmlformats.org/drawingml/2006/table">
            <a:tbl>
              <a:tblPr firstRow="1" bandRow="1">
                <a:tableStyleId>{5C22544A-7EE6-4342-B048-85BDC9FD1C3A}</a:tableStyleId>
              </a:tblPr>
              <a:tblGrid>
                <a:gridCol w="3653155"/>
                <a:gridCol w="7148195"/>
              </a:tblGrid>
              <a:tr h="799465">
                <a:tc>
                  <a:txBody>
                    <a:bodyPr/>
                    <a:lstStyle/>
                    <a:p>
                      <a:pPr algn="ctr"/>
                      <a:endParaRPr lang="zh-CN" altLang="en-US" sz="1600" b="0" dirty="0">
                        <a:solidFill>
                          <a:schemeClr val="tx1">
                            <a:lumMod val="75000"/>
                            <a:lumOff val="25000"/>
                          </a:schemeClr>
                        </a:solidFill>
                        <a:latin typeface="微软雅黑" panose="020B0503020204020204" charset="-122"/>
                        <a:ea typeface="微软雅黑" panose="020B0503020204020204" charset="-122"/>
                      </a:endParaRPr>
                    </a:p>
                  </a:txBody>
                  <a:tcPr anchor="ctr">
                    <a:lnL w="12700" cmpd="sng">
                      <a:noFill/>
                    </a:lnL>
                    <a:lnR w="12700" cmpd="sng">
                      <a:noFill/>
                    </a:lnR>
                    <a:lnT w="12700" cmpd="sng">
                      <a:noFill/>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accent2">
                            <a:lumMod val="20000"/>
                            <a:lumOff val="80000"/>
                          </a:schemeClr>
                        </a:gs>
                        <a:gs pos="100000">
                          <a:schemeClr val="bg1"/>
                        </a:gs>
                      </a:gsLst>
                      <a:lin ang="0" scaled="1"/>
                    </a:gradFill>
                  </a:tcPr>
                </a:tc>
                <a:tc>
                  <a:txBody>
                    <a:bodyPr/>
                    <a:lstStyle/>
                    <a:p>
                      <a:pPr algn="ctr"/>
                      <a:endParaRPr lang="zh-CN" altLang="en-US" sz="1600" b="0" dirty="0">
                        <a:solidFill>
                          <a:schemeClr val="tx1">
                            <a:lumMod val="65000"/>
                            <a:lumOff val="35000"/>
                          </a:schemeClr>
                        </a:solidFill>
                        <a:latin typeface="微软雅黑" panose="020B0503020204020204" charset="-122"/>
                        <a:ea typeface="微软雅黑" panose="020B0503020204020204" charset="-122"/>
                      </a:endParaRPr>
                    </a:p>
                  </a:txBody>
                  <a:tcPr anchor="ctr">
                    <a:lnL w="12700" cmpd="sng">
                      <a:noFill/>
                    </a:lnL>
                    <a:lnR w="12700" cmpd="sng">
                      <a:noFill/>
                    </a:lnR>
                    <a:lnT w="12700" cmpd="sng">
                      <a:noFill/>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800100">
                <a:tc>
                  <a:txBody>
                    <a:bodyPr/>
                    <a:lstStyle/>
                    <a:p>
                      <a:pPr algn="ctr"/>
                      <a:endParaRPr lang="zh-CN" altLang="en-US" sz="1600" b="0" dirty="0">
                        <a:solidFill>
                          <a:schemeClr val="tx1">
                            <a:lumMod val="75000"/>
                            <a:lumOff val="2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accent2">
                            <a:lumMod val="20000"/>
                            <a:lumOff val="80000"/>
                          </a:schemeClr>
                        </a:gs>
                        <a:gs pos="100000">
                          <a:schemeClr val="bg1"/>
                        </a:gs>
                      </a:gsLst>
                      <a:lin ang="0" scaled="1"/>
                    </a:gradFill>
                  </a:tcPr>
                </a:tc>
                <a:tc>
                  <a:txBody>
                    <a:bodyPr/>
                    <a:lstStyle/>
                    <a:p>
                      <a:pPr algn="ctr"/>
                      <a:endParaRPr lang="zh-CN" altLang="en-US" sz="1600" b="0" dirty="0">
                        <a:solidFill>
                          <a:schemeClr val="tx1">
                            <a:lumMod val="65000"/>
                            <a:lumOff val="3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99465">
                <a:tc>
                  <a:txBody>
                    <a:bodyPr/>
                    <a:lstStyle/>
                    <a:p>
                      <a:pPr algn="ctr"/>
                      <a:endParaRPr lang="zh-CN" altLang="en-US" sz="1600" b="0" dirty="0">
                        <a:solidFill>
                          <a:schemeClr val="tx1">
                            <a:lumMod val="75000"/>
                            <a:lumOff val="2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accent2">
                            <a:lumMod val="20000"/>
                            <a:lumOff val="80000"/>
                          </a:schemeClr>
                        </a:gs>
                        <a:gs pos="100000">
                          <a:schemeClr val="bg1"/>
                        </a:gs>
                      </a:gsLst>
                      <a:lin ang="0" scaled="1"/>
                    </a:gradFill>
                  </a:tcPr>
                </a:tc>
                <a:tc>
                  <a:txBody>
                    <a:bodyPr/>
                    <a:lstStyle/>
                    <a:p>
                      <a:pPr algn="ctr"/>
                      <a:endParaRPr lang="zh-CN" altLang="en-US" sz="1600" b="0" dirty="0">
                        <a:solidFill>
                          <a:schemeClr val="tx1">
                            <a:lumMod val="65000"/>
                            <a:lumOff val="3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800100">
                <a:tc>
                  <a:txBody>
                    <a:bodyPr/>
                    <a:lstStyle/>
                    <a:p>
                      <a:pPr algn="ctr"/>
                      <a:endParaRPr lang="zh-CN" altLang="en-US" sz="1600" b="0" dirty="0">
                        <a:solidFill>
                          <a:schemeClr val="tx1">
                            <a:lumMod val="75000"/>
                            <a:lumOff val="2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accent2">
                            <a:lumMod val="20000"/>
                            <a:lumOff val="80000"/>
                          </a:schemeClr>
                        </a:gs>
                        <a:gs pos="100000">
                          <a:schemeClr val="bg1"/>
                        </a:gs>
                      </a:gsLst>
                      <a:lin ang="0" scaled="1"/>
                    </a:gradFill>
                  </a:tcPr>
                </a:tc>
                <a:tc>
                  <a:txBody>
                    <a:bodyPr/>
                    <a:lstStyle/>
                    <a:p>
                      <a:pPr algn="ctr"/>
                      <a:endParaRPr lang="zh-CN" altLang="en-US" sz="1600" b="0" dirty="0">
                        <a:solidFill>
                          <a:schemeClr val="tx1">
                            <a:lumMod val="65000"/>
                            <a:lumOff val="3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99465">
                <a:tc>
                  <a:txBody>
                    <a:bodyPr/>
                    <a:lstStyle/>
                    <a:p>
                      <a:pPr algn="ctr"/>
                      <a:endParaRPr lang="zh-CN" altLang="en-US" sz="1600" b="0" dirty="0">
                        <a:solidFill>
                          <a:schemeClr val="tx1">
                            <a:lumMod val="75000"/>
                            <a:lumOff val="2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accent2">
                            <a:lumMod val="20000"/>
                            <a:lumOff val="80000"/>
                          </a:schemeClr>
                        </a:gs>
                        <a:gs pos="100000">
                          <a:schemeClr val="bg1"/>
                        </a:gs>
                      </a:gsLst>
                      <a:lin ang="0" scaled="1"/>
                    </a:gradFill>
                  </a:tcPr>
                </a:tc>
                <a:tc>
                  <a:txBody>
                    <a:bodyPr/>
                    <a:lstStyle/>
                    <a:p>
                      <a:pPr algn="ctr"/>
                      <a:endParaRPr lang="zh-CN" altLang="en-US" sz="1600" b="0" dirty="0">
                        <a:solidFill>
                          <a:schemeClr val="tx1">
                            <a:lumMod val="65000"/>
                            <a:lumOff val="35000"/>
                          </a:schemeClr>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6350" cap="flat" cmpd="sng" algn="ctr">
                      <a:solidFill>
                        <a:schemeClr val="accent2">
                          <a:lumMod val="40000"/>
                          <a:lumOff val="6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790575">
                <a:tc>
                  <a:txBody>
                    <a:bodyPr/>
                    <a:lstStyle/>
                    <a:p>
                      <a:pPr algn="ctr"/>
                      <a:endParaRPr lang="zh-CN" altLang="en-US" sz="1600" b="0" dirty="0">
                        <a:solidFill>
                          <a:schemeClr val="accent2"/>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gradFill>
                      <a:gsLst>
                        <a:gs pos="0">
                          <a:schemeClr val="accent2">
                            <a:lumMod val="20000"/>
                            <a:lumOff val="80000"/>
                          </a:schemeClr>
                        </a:gs>
                        <a:gs pos="100000">
                          <a:schemeClr val="bg1"/>
                        </a:gs>
                      </a:gsLst>
                      <a:lin ang="0" scaled="1"/>
                    </a:gradFill>
                  </a:tcPr>
                </a:tc>
                <a:tc>
                  <a:txBody>
                    <a:bodyPr/>
                    <a:lstStyle/>
                    <a:p>
                      <a:pPr algn="ctr"/>
                      <a:endParaRPr lang="zh-CN" altLang="en-US" sz="1600" b="0" dirty="0">
                        <a:solidFill>
                          <a:schemeClr val="accent2"/>
                        </a:solidFill>
                        <a:latin typeface="微软雅黑" panose="020B0503020204020204" charset="-122"/>
                        <a:ea typeface="微软雅黑" panose="020B0503020204020204" charset="-122"/>
                      </a:endParaRPr>
                    </a:p>
                  </a:txBody>
                  <a:tcPr anchor="ctr">
                    <a:lnL w="12700" cmpd="sng">
                      <a:noFill/>
                    </a:lnL>
                    <a:lnR w="12700" cmpd="sng">
                      <a:noFill/>
                    </a:lnR>
                    <a:lnT w="6350" cap="flat" cmpd="sng" algn="ctr">
                      <a:solidFill>
                        <a:schemeClr val="accent2">
                          <a:lumMod val="40000"/>
                          <a:lumOff val="6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5" name="任意多边形: 形状 54"/>
          <p:cNvSpPr/>
          <p:nvPr/>
        </p:nvSpPr>
        <p:spPr>
          <a:xfrm>
            <a:off x="3898391" y="1990478"/>
            <a:ext cx="1451471" cy="146659"/>
          </a:xfrm>
          <a:custGeom>
            <a:avLst/>
            <a:gdLst>
              <a:gd name="connsiteX0" fmla="*/ 0 w 1451471"/>
              <a:gd name="connsiteY0" fmla="*/ 0 h 146659"/>
              <a:gd name="connsiteX1" fmla="*/ 1451471 w 1451471"/>
              <a:gd name="connsiteY1" fmla="*/ 0 h 146659"/>
              <a:gd name="connsiteX2" fmla="*/ 1451471 w 1451471"/>
              <a:gd name="connsiteY2" fmla="*/ 146659 h 146659"/>
              <a:gd name="connsiteX3" fmla="*/ 0 w 1451471"/>
              <a:gd name="connsiteY3" fmla="*/ 146659 h 146659"/>
            </a:gdLst>
            <a:ahLst/>
            <a:cxnLst>
              <a:cxn ang="0">
                <a:pos x="connsiteX0" y="connsiteY0"/>
              </a:cxn>
              <a:cxn ang="0">
                <a:pos x="connsiteX1" y="connsiteY1"/>
              </a:cxn>
              <a:cxn ang="0">
                <a:pos x="connsiteX2" y="connsiteY2"/>
              </a:cxn>
              <a:cxn ang="0">
                <a:pos x="connsiteX3" y="connsiteY3"/>
              </a:cxn>
            </a:cxnLst>
            <a:rect l="l" t="t" r="r" b="b"/>
            <a:pathLst>
              <a:path w="1451471" h="146659">
                <a:moveTo>
                  <a:pt x="0" y="0"/>
                </a:moveTo>
                <a:lnTo>
                  <a:pt x="1451471" y="0"/>
                </a:lnTo>
                <a:lnTo>
                  <a:pt x="1451471" y="146659"/>
                </a:lnTo>
                <a:lnTo>
                  <a:pt x="0" y="14665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charset="-122"/>
              <a:ea typeface="微软雅黑" panose="020B0503020204020204" charset="-122"/>
            </a:endParaRPr>
          </a:p>
        </p:txBody>
      </p:sp>
      <p:sp>
        <p:nvSpPr>
          <p:cNvPr id="62" name="任意多边形: 形状 61"/>
          <p:cNvSpPr/>
          <p:nvPr/>
        </p:nvSpPr>
        <p:spPr>
          <a:xfrm>
            <a:off x="695325" y="1327810"/>
            <a:ext cx="4654537" cy="809326"/>
          </a:xfrm>
          <a:custGeom>
            <a:avLst/>
            <a:gdLst>
              <a:gd name="connsiteX0" fmla="*/ 0 w 4654537"/>
              <a:gd name="connsiteY0" fmla="*/ 0 h 809326"/>
              <a:gd name="connsiteX1" fmla="*/ 3203066 w 4654537"/>
              <a:gd name="connsiteY1" fmla="*/ 0 h 809326"/>
              <a:gd name="connsiteX2" fmla="*/ 3918126 w 4654537"/>
              <a:gd name="connsiteY2" fmla="*/ 0 h 809326"/>
              <a:gd name="connsiteX3" fmla="*/ 4654537 w 4654537"/>
              <a:gd name="connsiteY3" fmla="*/ 0 h 809326"/>
              <a:gd name="connsiteX4" fmla="*/ 4654537 w 4654537"/>
              <a:gd name="connsiteY4" fmla="*/ 146659 h 809326"/>
              <a:gd name="connsiteX5" fmla="*/ 4016214 w 4654537"/>
              <a:gd name="connsiteY5" fmla="*/ 146659 h 809326"/>
              <a:gd name="connsiteX6" fmla="*/ 4013348 w 4654537"/>
              <a:gd name="connsiteY6" fmla="*/ 158959 h 809326"/>
              <a:gd name="connsiteX7" fmla="*/ 3695823 w 4654537"/>
              <a:gd name="connsiteY7" fmla="*/ 752285 h 809326"/>
              <a:gd name="connsiteX8" fmla="*/ 3600602 w 4654537"/>
              <a:gd name="connsiteY8" fmla="*/ 809326 h 809326"/>
              <a:gd name="connsiteX9" fmla="*/ 0 w 4654537"/>
              <a:gd name="connsiteY9" fmla="*/ 809326 h 80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54537" h="809326">
                <a:moveTo>
                  <a:pt x="0" y="0"/>
                </a:moveTo>
                <a:lnTo>
                  <a:pt x="3203066" y="0"/>
                </a:lnTo>
                <a:lnTo>
                  <a:pt x="3918126" y="0"/>
                </a:lnTo>
                <a:lnTo>
                  <a:pt x="4654537" y="0"/>
                </a:lnTo>
                <a:lnTo>
                  <a:pt x="4654537" y="146659"/>
                </a:lnTo>
                <a:lnTo>
                  <a:pt x="4016214" y="146659"/>
                </a:lnTo>
                <a:lnTo>
                  <a:pt x="4013348" y="158959"/>
                </a:lnTo>
                <a:lnTo>
                  <a:pt x="3695823" y="752285"/>
                </a:lnTo>
                <a:cubicBezTo>
                  <a:pt x="3677019" y="787422"/>
                  <a:pt x="3640454" y="809326"/>
                  <a:pt x="3600602" y="809326"/>
                </a:cubicBezTo>
                <a:lnTo>
                  <a:pt x="0" y="809326"/>
                </a:lnTo>
                <a:close/>
              </a:path>
            </a:pathLst>
          </a:custGeom>
          <a:gradFill flip="none" rotWithShape="1">
            <a:gsLst>
              <a:gs pos="0">
                <a:schemeClr val="accent2"/>
              </a:gs>
              <a:gs pos="100000">
                <a:schemeClr val="accent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charset="-122"/>
              <a:ea typeface="微软雅黑" panose="020B0503020204020204" charset="-122"/>
            </a:endParaRPr>
          </a:p>
        </p:txBody>
      </p:sp>
      <p:sp>
        <p:nvSpPr>
          <p:cNvPr id="57" name="任意多边形: 形状 56"/>
          <p:cNvSpPr/>
          <p:nvPr/>
        </p:nvSpPr>
        <p:spPr>
          <a:xfrm flipH="1" flipV="1">
            <a:off x="4430956" y="1327811"/>
            <a:ext cx="7065719" cy="809326"/>
          </a:xfrm>
          <a:custGeom>
            <a:avLst/>
            <a:gdLst>
              <a:gd name="connsiteX0" fmla="*/ 6640023 w 7065719"/>
              <a:gd name="connsiteY0" fmla="*/ 809326 h 809326"/>
              <a:gd name="connsiteX1" fmla="*/ 3600602 w 7065719"/>
              <a:gd name="connsiteY1" fmla="*/ 809326 h 809326"/>
              <a:gd name="connsiteX2" fmla="*/ 3039421 w 7065719"/>
              <a:gd name="connsiteY2" fmla="*/ 809326 h 809326"/>
              <a:gd name="connsiteX3" fmla="*/ 0 w 7065719"/>
              <a:gd name="connsiteY3" fmla="*/ 809326 h 809326"/>
              <a:gd name="connsiteX4" fmla="*/ 0 w 7065719"/>
              <a:gd name="connsiteY4" fmla="*/ 0 h 809326"/>
              <a:gd name="connsiteX5" fmla="*/ 3039421 w 7065719"/>
              <a:gd name="connsiteY5" fmla="*/ 0 h 809326"/>
              <a:gd name="connsiteX6" fmla="*/ 3918126 w 7065719"/>
              <a:gd name="connsiteY6" fmla="*/ 0 h 809326"/>
              <a:gd name="connsiteX7" fmla="*/ 6957547 w 7065719"/>
              <a:gd name="connsiteY7" fmla="*/ 0 h 809326"/>
              <a:gd name="connsiteX8" fmla="*/ 7052769 w 7065719"/>
              <a:gd name="connsiteY8" fmla="*/ 158959 h 809326"/>
              <a:gd name="connsiteX9" fmla="*/ 6735244 w 7065719"/>
              <a:gd name="connsiteY9" fmla="*/ 752285 h 809326"/>
              <a:gd name="connsiteX10" fmla="*/ 6640023 w 7065719"/>
              <a:gd name="connsiteY10" fmla="*/ 809326 h 809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65719" h="809326">
                <a:moveTo>
                  <a:pt x="6640023" y="809326"/>
                </a:moveTo>
                <a:lnTo>
                  <a:pt x="3600602" y="809326"/>
                </a:lnTo>
                <a:lnTo>
                  <a:pt x="3039421" y="809326"/>
                </a:lnTo>
                <a:lnTo>
                  <a:pt x="0" y="809326"/>
                </a:lnTo>
                <a:lnTo>
                  <a:pt x="0" y="0"/>
                </a:lnTo>
                <a:lnTo>
                  <a:pt x="3039421" y="0"/>
                </a:lnTo>
                <a:lnTo>
                  <a:pt x="3918126" y="0"/>
                </a:lnTo>
                <a:lnTo>
                  <a:pt x="6957547" y="0"/>
                </a:lnTo>
                <a:cubicBezTo>
                  <a:pt x="7039218" y="0"/>
                  <a:pt x="7091305" y="86951"/>
                  <a:pt x="7052769" y="158959"/>
                </a:cubicBezTo>
                <a:lnTo>
                  <a:pt x="6735244" y="752285"/>
                </a:lnTo>
                <a:cubicBezTo>
                  <a:pt x="6716440" y="787422"/>
                  <a:pt x="6679875" y="809326"/>
                  <a:pt x="6640023" y="80932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latin typeface="微软雅黑" panose="020B0503020204020204" charset="-122"/>
              <a:ea typeface="微软雅黑" panose="020B0503020204020204" charset="-122"/>
            </a:endParaRPr>
          </a:p>
        </p:txBody>
      </p:sp>
      <p:sp>
        <p:nvSpPr>
          <p:cNvPr id="793" name="矩形: 圆顶角 792"/>
          <p:cNvSpPr/>
          <p:nvPr/>
        </p:nvSpPr>
        <p:spPr>
          <a:xfrm rot="5400000" flipH="1">
            <a:off x="2244725" y="923290"/>
            <a:ext cx="667385" cy="324802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2" name="矩形: 圆顶角 792"/>
          <p:cNvSpPr/>
          <p:nvPr/>
        </p:nvSpPr>
        <p:spPr>
          <a:xfrm rot="5400000" flipH="1">
            <a:off x="7726680" y="-669290"/>
            <a:ext cx="667385" cy="643445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4" name="矩形: 圆顶角 792"/>
          <p:cNvSpPr/>
          <p:nvPr/>
        </p:nvSpPr>
        <p:spPr>
          <a:xfrm rot="5400000" flipH="1">
            <a:off x="2244725" y="1724025"/>
            <a:ext cx="667385" cy="324802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矩形: 圆顶角 792"/>
          <p:cNvSpPr/>
          <p:nvPr/>
        </p:nvSpPr>
        <p:spPr>
          <a:xfrm rot="5400000" flipH="1">
            <a:off x="7726680" y="131445"/>
            <a:ext cx="667385" cy="643445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6" name="矩形: 圆顶角 792"/>
          <p:cNvSpPr/>
          <p:nvPr/>
        </p:nvSpPr>
        <p:spPr>
          <a:xfrm rot="5400000" flipH="1">
            <a:off x="2244725" y="2524760"/>
            <a:ext cx="667385" cy="324802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7" name="矩形: 圆顶角 792"/>
          <p:cNvSpPr/>
          <p:nvPr/>
        </p:nvSpPr>
        <p:spPr>
          <a:xfrm rot="5400000" flipH="1">
            <a:off x="7726680" y="932180"/>
            <a:ext cx="667385" cy="643445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矩形: 圆顶角 792"/>
          <p:cNvSpPr/>
          <p:nvPr/>
        </p:nvSpPr>
        <p:spPr>
          <a:xfrm rot="5400000" flipH="1">
            <a:off x="2244725" y="3325495"/>
            <a:ext cx="667385" cy="324802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9" name="矩形: 圆顶角 792"/>
          <p:cNvSpPr/>
          <p:nvPr/>
        </p:nvSpPr>
        <p:spPr>
          <a:xfrm rot="5400000" flipH="1">
            <a:off x="7726680" y="1732915"/>
            <a:ext cx="667385" cy="643445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0" name="矩形: 圆顶角 792"/>
          <p:cNvSpPr/>
          <p:nvPr/>
        </p:nvSpPr>
        <p:spPr>
          <a:xfrm rot="5400000" flipH="1">
            <a:off x="2244725" y="4126230"/>
            <a:ext cx="667385" cy="324802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1" name="矩形: 圆顶角 792"/>
          <p:cNvSpPr/>
          <p:nvPr/>
        </p:nvSpPr>
        <p:spPr>
          <a:xfrm rot="5400000" flipH="1">
            <a:off x="7726680" y="2533650"/>
            <a:ext cx="667385" cy="6434455"/>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4" name="矩形 13"/>
          <p:cNvSpPr/>
          <p:nvPr/>
        </p:nvSpPr>
        <p:spPr>
          <a:xfrm>
            <a:off x="0" y="6282055"/>
            <a:ext cx="12192635" cy="6445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5" name="文本框 14"/>
          <p:cNvSpPr txBox="1"/>
          <p:nvPr/>
        </p:nvSpPr>
        <p:spPr>
          <a:xfrm>
            <a:off x="1467485" y="2286000"/>
            <a:ext cx="2058035" cy="52197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6. 推进配套基础建设改革</a:t>
            </a:r>
            <a:endParaRPr lang="zh-CN" altLang="en-US" sz="1400" dirty="0">
              <a:latin typeface="微软雅黑" panose="020B0503020204020204" charset="-122"/>
              <a:ea typeface="微软雅黑" panose="020B0503020204020204" charset="-122"/>
            </a:endParaRPr>
          </a:p>
        </p:txBody>
      </p:sp>
      <p:sp>
        <p:nvSpPr>
          <p:cNvPr id="16" name="文本框 15"/>
          <p:cNvSpPr txBox="1"/>
          <p:nvPr/>
        </p:nvSpPr>
        <p:spPr>
          <a:xfrm>
            <a:off x="1467485" y="3888105"/>
            <a:ext cx="2058035" cy="52197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8. 明确重点任务职责分工</a:t>
            </a:r>
            <a:endParaRPr lang="zh-CN" altLang="en-US" sz="1400" dirty="0">
              <a:latin typeface="微软雅黑" panose="020B0503020204020204" charset="-122"/>
              <a:ea typeface="微软雅黑" panose="020B0503020204020204" charset="-122"/>
            </a:endParaRPr>
          </a:p>
        </p:txBody>
      </p:sp>
      <p:sp>
        <p:nvSpPr>
          <p:cNvPr id="34" name="文本框 33"/>
          <p:cNvSpPr txBox="1"/>
          <p:nvPr/>
        </p:nvSpPr>
        <p:spPr>
          <a:xfrm>
            <a:off x="1467485" y="3086735"/>
            <a:ext cx="2058035" cy="52197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7. 全面加强和改进车险监管</a:t>
            </a:r>
            <a:endParaRPr lang="zh-CN" altLang="en-US" sz="1400" dirty="0">
              <a:latin typeface="微软雅黑" panose="020B0503020204020204" charset="-122"/>
              <a:ea typeface="微软雅黑" panose="020B0503020204020204" charset="-122"/>
            </a:endParaRPr>
          </a:p>
        </p:txBody>
      </p:sp>
      <p:sp>
        <p:nvSpPr>
          <p:cNvPr id="18" name="文本框 17"/>
          <p:cNvSpPr txBox="1"/>
          <p:nvPr/>
        </p:nvSpPr>
        <p:spPr>
          <a:xfrm>
            <a:off x="1517015" y="1548130"/>
            <a:ext cx="9158605" cy="368300"/>
          </a:xfrm>
          <a:prstGeom prst="rect">
            <a:avLst/>
          </a:prstGeom>
          <a:solidFill>
            <a:srgbClr val="000000">
              <a:alpha val="0"/>
            </a:srgbClr>
          </a:solidFill>
        </p:spPr>
        <p:txBody>
          <a:bodyPr wrap="square" rtlCol="0" anchor="t">
            <a:spAutoFit/>
          </a:bodyPr>
          <a:lstStyle/>
          <a:p>
            <a:pPr algn="l"/>
            <a:r>
              <a:rPr lang="zh-CN" altLang="en-US" b="1" dirty="0">
                <a:solidFill>
                  <a:schemeClr val="bg1"/>
                </a:solidFill>
                <a:latin typeface="微软雅黑" panose="020B0503020204020204" charset="-122"/>
                <a:ea typeface="微软雅黑" panose="020B0503020204020204" charset="-122"/>
              </a:rPr>
              <a:t>根据《关于实施车险综合改革的指导意见》，对 2021 年汽车保险新规的简要概括如下：</a:t>
            </a:r>
            <a:endParaRPr lang="zh-CN" altLang="en-US" b="1" dirty="0">
              <a:solidFill>
                <a:schemeClr val="bg1"/>
              </a:solidFill>
              <a:latin typeface="微软雅黑" panose="020B0503020204020204" charset="-122"/>
              <a:ea typeface="微软雅黑" panose="020B0503020204020204" charset="-122"/>
            </a:endParaRPr>
          </a:p>
        </p:txBody>
      </p:sp>
      <p:sp>
        <p:nvSpPr>
          <p:cNvPr id="19" name="文本框 18"/>
          <p:cNvSpPr txBox="1"/>
          <p:nvPr/>
        </p:nvSpPr>
        <p:spPr>
          <a:xfrm>
            <a:off x="1467485" y="4681855"/>
            <a:ext cx="2058035" cy="52197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9. 强化保障落实，具体包括</a:t>
            </a:r>
            <a:endParaRPr lang="zh-CN" altLang="en-US" sz="1400" dirty="0">
              <a:latin typeface="微软雅黑" panose="020B0503020204020204" charset="-122"/>
              <a:ea typeface="微软雅黑" panose="020B0503020204020204" charset="-122"/>
            </a:endParaRPr>
          </a:p>
        </p:txBody>
      </p:sp>
      <p:sp>
        <p:nvSpPr>
          <p:cNvPr id="21" name="文本框 20"/>
          <p:cNvSpPr txBox="1"/>
          <p:nvPr/>
        </p:nvSpPr>
        <p:spPr>
          <a:xfrm>
            <a:off x="5247005" y="2286000"/>
            <a:ext cx="5570220" cy="521970"/>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cs typeface="微软雅黑" panose="020B0503020204020204" charset="-122"/>
                <a:sym typeface="+mn-ea"/>
              </a:rPr>
              <a:t>全面推行车险实名缴费制度、积极推广电子保单制度、加强新技术研究应用</a:t>
            </a:r>
            <a:endParaRPr sz="1400" dirty="0">
              <a:latin typeface="微软雅黑" panose="020B0503020204020204" charset="-122"/>
              <a:ea typeface="微软雅黑" panose="020B0503020204020204" charset="-122"/>
              <a:cs typeface="微软雅黑" panose="020B0503020204020204" charset="-122"/>
              <a:sym typeface="+mn-ea"/>
            </a:endParaRPr>
          </a:p>
        </p:txBody>
      </p:sp>
      <p:sp>
        <p:nvSpPr>
          <p:cNvPr id="22" name="文本框 21"/>
          <p:cNvSpPr txBox="1"/>
          <p:nvPr/>
        </p:nvSpPr>
        <p:spPr>
          <a:xfrm>
            <a:off x="5247005" y="3888105"/>
            <a:ext cx="5570220" cy="521970"/>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cs typeface="微软雅黑" panose="020B0503020204020204" charset="-122"/>
              </a:rPr>
              <a:t>监管部门要发挥统筹推进作用、财险公司要履行市场主体职责、相关单位要做好配套技术支持</a:t>
            </a:r>
            <a:endParaRPr sz="1400" dirty="0">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nvSpPr>
        <p:spPr>
          <a:xfrm>
            <a:off x="5247005" y="3088005"/>
            <a:ext cx="5570220" cy="521970"/>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cs typeface="微软雅黑" panose="020B0503020204020204" charset="-122"/>
              </a:rPr>
              <a:t>完善费率回溯和产品纠偏机制、提高准备金监管有效性、强化偿付能力监管刚性约束、强化中介监管、防范垄断行为和不正当竞争</a:t>
            </a:r>
            <a:endParaRPr sz="1400" dirty="0">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5247005" y="4789170"/>
            <a:ext cx="5570220"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cs typeface="微软雅黑" panose="020B0503020204020204" charset="-122"/>
              </a:rPr>
              <a:t>加强组织领导、及时跟进督促、做好宣传引导</a:t>
            </a:r>
            <a:endParaRPr sz="1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16" presetClass="entr" presetSubtype="21" fill="hold" grpId="0" nodeType="afterEffect">
                                  <p:stCondLst>
                                    <p:cond delay="0"/>
                                  </p:stCondLst>
                                  <p:childTnLst>
                                    <p:set>
                                      <p:cBhvr>
                                        <p:cTn id="13" dur="1" fill="hold">
                                          <p:stCondLst>
                                            <p:cond delay="0"/>
                                          </p:stCondLst>
                                        </p:cTn>
                                        <p:tgtEl>
                                          <p:spTgt spid="55"/>
                                        </p:tgtEl>
                                        <p:attrNameLst>
                                          <p:attrName>style.visibility</p:attrName>
                                        </p:attrNameLst>
                                      </p:cBhvr>
                                      <p:to>
                                        <p:strVal val="visible"/>
                                      </p:to>
                                    </p:set>
                                    <p:animEffect transition="in" filter="barn(inVertical)">
                                      <p:cBhvr>
                                        <p:cTn id="14" dur="500"/>
                                        <p:tgtEl>
                                          <p:spTgt spid="55"/>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barn(inVertical)">
                                      <p:cBhvr>
                                        <p:cTn id="17" dur="500"/>
                                        <p:tgtEl>
                                          <p:spTgt spid="62"/>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barn(inVertical)">
                                      <p:cBhvr>
                                        <p:cTn id="20" dur="500"/>
                                        <p:tgtEl>
                                          <p:spTgt spid="57"/>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par>
                          <p:cTn id="24" fill="hold">
                            <p:stCondLst>
                              <p:cond delay="2500"/>
                            </p:stCondLst>
                            <p:childTnLst>
                              <p:par>
                                <p:cTn id="25" presetID="5" presetClass="entr" presetSubtype="10" fill="hold" grpId="0" nodeType="afterEffect">
                                  <p:stCondLst>
                                    <p:cond delay="0"/>
                                  </p:stCondLst>
                                  <p:childTnLst>
                                    <p:set>
                                      <p:cBhvr>
                                        <p:cTn id="26" dur="1" fill="hold">
                                          <p:stCondLst>
                                            <p:cond delay="0"/>
                                          </p:stCondLst>
                                        </p:cTn>
                                        <p:tgtEl>
                                          <p:spTgt spid="793"/>
                                        </p:tgtEl>
                                        <p:attrNameLst>
                                          <p:attrName>style.visibility</p:attrName>
                                        </p:attrNameLst>
                                      </p:cBhvr>
                                      <p:to>
                                        <p:strVal val="visible"/>
                                      </p:to>
                                    </p:set>
                                    <p:animEffect transition="in" filter="checkerboard(across)">
                                      <p:cBhvr>
                                        <p:cTn id="27" dur="500"/>
                                        <p:tgtEl>
                                          <p:spTgt spid="793"/>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checkerboard(across)">
                                      <p:cBhvr>
                                        <p:cTn id="30" dur="500"/>
                                        <p:tgtEl>
                                          <p:spTgt spid="2"/>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checkerboard(across)">
                                      <p:cBhvr>
                                        <p:cTn id="33" dur="500"/>
                                        <p:tgtEl>
                                          <p:spTgt spid="15"/>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checkerboard(across)">
                                      <p:cBhvr>
                                        <p:cTn id="36" dur="500"/>
                                        <p:tgtEl>
                                          <p:spTgt spid="21"/>
                                        </p:tgtEl>
                                      </p:cBhvr>
                                    </p:animEffect>
                                  </p:childTnLst>
                                </p:cTn>
                              </p:par>
                            </p:childTnLst>
                          </p:cTn>
                        </p:par>
                        <p:par>
                          <p:cTn id="37" fill="hold">
                            <p:stCondLst>
                              <p:cond delay="3000"/>
                            </p:stCondLst>
                            <p:childTnLst>
                              <p:par>
                                <p:cTn id="38" presetID="20"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edge">
                                      <p:cBhvr>
                                        <p:cTn id="40" dur="2000"/>
                                        <p:tgtEl>
                                          <p:spTgt spid="4"/>
                                        </p:tgtEl>
                                      </p:cBhvr>
                                    </p:animEffect>
                                  </p:childTnLst>
                                </p:cTn>
                              </p:par>
                              <p:par>
                                <p:cTn id="41" presetID="20"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edge">
                                      <p:cBhvr>
                                        <p:cTn id="43" dur="2000"/>
                                        <p:tgtEl>
                                          <p:spTgt spid="5"/>
                                        </p:tgtEl>
                                      </p:cBhvr>
                                    </p:animEffect>
                                  </p:childTnLst>
                                </p:cTn>
                              </p:par>
                              <p:par>
                                <p:cTn id="44" presetID="2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edge">
                                      <p:cBhvr>
                                        <p:cTn id="46" dur="2000"/>
                                        <p:tgtEl>
                                          <p:spTgt spid="34"/>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edge">
                                      <p:cBhvr>
                                        <p:cTn id="49" dur="2000"/>
                                        <p:tgtEl>
                                          <p:spTgt spid="23"/>
                                        </p:tgtEl>
                                      </p:cBhvr>
                                    </p:animEffect>
                                  </p:childTnLst>
                                </p:cTn>
                              </p:par>
                            </p:childTnLst>
                          </p:cTn>
                        </p:par>
                        <p:par>
                          <p:cTn id="50" fill="hold">
                            <p:stCondLst>
                              <p:cond delay="5000"/>
                            </p:stCondLst>
                            <p:childTnLst>
                              <p:par>
                                <p:cTn id="51" presetID="16" presetClass="entr" presetSubtype="21"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barn(inVertical)">
                                      <p:cBhvr>
                                        <p:cTn id="53" dur="500"/>
                                        <p:tgtEl>
                                          <p:spTgt spid="6"/>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barn(inVertical)">
                                      <p:cBhvr>
                                        <p:cTn id="56" dur="500"/>
                                        <p:tgtEl>
                                          <p:spTgt spid="7"/>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arn(inVertical)">
                                      <p:cBhvr>
                                        <p:cTn id="59" dur="500"/>
                                        <p:tgtEl>
                                          <p:spTgt spid="16"/>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barn(inVertical)">
                                      <p:cBhvr>
                                        <p:cTn id="62" dur="500"/>
                                        <p:tgtEl>
                                          <p:spTgt spid="22"/>
                                        </p:tgtEl>
                                      </p:cBhvr>
                                    </p:animEffect>
                                  </p:childTnLst>
                                </p:cTn>
                              </p:par>
                            </p:childTnLst>
                          </p:cTn>
                        </p:par>
                        <p:par>
                          <p:cTn id="63" fill="hold">
                            <p:stCondLst>
                              <p:cond delay="5500"/>
                            </p:stCondLst>
                            <p:childTnLst>
                              <p:par>
                                <p:cTn id="64" presetID="20" presetClass="entr" presetSubtype="0" fill="hold" grpId="0"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edge">
                                      <p:cBhvr>
                                        <p:cTn id="66" dur="2000"/>
                                        <p:tgtEl>
                                          <p:spTgt spid="8"/>
                                        </p:tgtEl>
                                      </p:cBhvr>
                                    </p:animEffect>
                                  </p:childTnLst>
                                </p:cTn>
                              </p:par>
                              <p:par>
                                <p:cTn id="67" presetID="20" presetClass="entr" presetSubtype="0"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edge">
                                      <p:cBhvr>
                                        <p:cTn id="69" dur="2000"/>
                                        <p:tgtEl>
                                          <p:spTgt spid="9"/>
                                        </p:tgtEl>
                                      </p:cBhvr>
                                    </p:animEffect>
                                  </p:childTnLst>
                                </p:cTn>
                              </p:par>
                              <p:par>
                                <p:cTn id="70" presetID="20" presetClass="entr" presetSubtype="0"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edge">
                                      <p:cBhvr>
                                        <p:cTn id="72" dur="2000"/>
                                        <p:tgtEl>
                                          <p:spTgt spid="10"/>
                                        </p:tgtEl>
                                      </p:cBhvr>
                                    </p:animEffect>
                                  </p:childTnLst>
                                </p:cTn>
                              </p:par>
                              <p:par>
                                <p:cTn id="73" presetID="20" presetClass="entr" presetSubtype="0"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edge">
                                      <p:cBhvr>
                                        <p:cTn id="75" dur="2000"/>
                                        <p:tgtEl>
                                          <p:spTgt spid="11"/>
                                        </p:tgtEl>
                                      </p:cBhvr>
                                    </p:animEffect>
                                  </p:childTnLst>
                                </p:cTn>
                              </p:par>
                              <p:par>
                                <p:cTn id="76" presetID="20"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edge">
                                      <p:cBhvr>
                                        <p:cTn id="78" dur="2000"/>
                                        <p:tgtEl>
                                          <p:spTgt spid="19"/>
                                        </p:tgtEl>
                                      </p:cBhvr>
                                    </p:animEffect>
                                  </p:childTnLst>
                                </p:cTn>
                              </p:par>
                              <p:par>
                                <p:cTn id="79" presetID="20"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wedge">
                                      <p:cBhvr>
                                        <p:cTn id="81"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55" grpId="0" bldLvl="0" animBg="1"/>
      <p:bldP spid="55" grpId="1" animBg="1"/>
      <p:bldP spid="62" grpId="0" bldLvl="0" animBg="1"/>
      <p:bldP spid="62" grpId="1" animBg="1"/>
      <p:bldP spid="57" grpId="0" bldLvl="0" animBg="1"/>
      <p:bldP spid="57" grpId="1" animBg="1"/>
      <p:bldP spid="793" grpId="0" bldLvl="0" animBg="1"/>
      <p:bldP spid="793" grpId="1" animBg="1"/>
      <p:bldP spid="2" grpId="0" bldLvl="0" animBg="1"/>
      <p:bldP spid="2" grpId="1" animBg="1"/>
      <p:bldP spid="4" grpId="0" bldLvl="0" animBg="1"/>
      <p:bldP spid="4" grpId="1" animBg="1"/>
      <p:bldP spid="5" grpId="0" bldLvl="0" animBg="1"/>
      <p:bldP spid="5" grpId="1" animBg="1"/>
      <p:bldP spid="6" grpId="0" bldLvl="0" animBg="1"/>
      <p:bldP spid="6" grpId="1" animBg="1"/>
      <p:bldP spid="7" grpId="0" bldLvl="0" animBg="1"/>
      <p:bldP spid="7" grpId="1" animBg="1"/>
      <p:bldP spid="8" grpId="0" bldLvl="0" animBg="1"/>
      <p:bldP spid="8" grpId="1" animBg="1"/>
      <p:bldP spid="9" grpId="0" bldLvl="0" animBg="1"/>
      <p:bldP spid="9" grpId="1" animBg="1"/>
      <p:bldP spid="10" grpId="0" bldLvl="0" animBg="1"/>
      <p:bldP spid="10" grpId="1" animBg="1"/>
      <p:bldP spid="11" grpId="0" bldLvl="0" animBg="1"/>
      <p:bldP spid="11" grpId="1" animBg="1"/>
      <p:bldP spid="15" grpId="0" bldLvl="0" animBg="1"/>
      <p:bldP spid="15" grpId="1" animBg="1"/>
      <p:bldP spid="16" grpId="0" bldLvl="0" animBg="1"/>
      <p:bldP spid="16" grpId="1" animBg="1"/>
      <p:bldP spid="34" grpId="0" bldLvl="0" animBg="1"/>
      <p:bldP spid="34" grpId="1" animBg="1"/>
      <p:bldP spid="18" grpId="0" bldLvl="0" animBg="1"/>
      <p:bldP spid="18" grpId="1" animBg="1"/>
      <p:bldP spid="19" grpId="0" bldLvl="0" animBg="1"/>
      <p:bldP spid="19" grpId="1" animBg="1"/>
      <p:bldP spid="21" grpId="0" bldLvl="0" animBg="1"/>
      <p:bldP spid="21" grpId="1" animBg="1"/>
      <p:bldP spid="22" grpId="0" bldLvl="0" animBg="1"/>
      <p:bldP spid="22" grpId="1" animBg="1"/>
      <p:bldP spid="23" grpId="0" bldLvl="0" animBg="1"/>
      <p:bldP spid="23" grpId="1" animBg="1"/>
      <p:bldP spid="24" grpId="0" bldLvl="0" animBg="1"/>
      <p:bldP spid="24"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262" y="250589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990" y="412877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222" y="4175292"/>
            <a:ext cx="3738880" cy="398780"/>
          </a:xfrm>
          <a:prstGeom prst="rect">
            <a:avLst/>
          </a:prstGeom>
          <a:noFill/>
        </p:spPr>
        <p:txBody>
          <a:bodyPr wrap="none" rtlCol="0">
            <a:spAutoFit/>
          </a:bodyPr>
          <a:lstStyle/>
          <a:p>
            <a:r>
              <a:rPr lang="zh-CN" altLang="en-US" sz="2000" dirty="0">
                <a:solidFill>
                  <a:schemeClr val="bg1"/>
                </a:solidFill>
                <a:latin typeface="微软雅黑" panose="020B0503020204020204" charset="-122"/>
                <a:ea typeface="微软雅黑" panose="020B0503020204020204" charset="-122"/>
              </a:rPr>
              <a:t>模块四：汽车保险的购买与理赔</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6" name="椭圆 5"/>
          <p:cNvSpPr/>
          <p:nvPr/>
        </p:nvSpPr>
        <p:spPr>
          <a:xfrm>
            <a:off x="4173855" y="18834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椭圆 6"/>
          <p:cNvSpPr/>
          <p:nvPr/>
        </p:nvSpPr>
        <p:spPr>
          <a:xfrm>
            <a:off x="4492625" y="31724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4173855" y="44615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93" name="矩形: 圆顶角 792"/>
          <p:cNvSpPr/>
          <p:nvPr/>
        </p:nvSpPr>
        <p:spPr>
          <a:xfrm rot="5400000" flipH="1">
            <a:off x="7454900" y="-58420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9" name="矩形: 圆顶角 792"/>
          <p:cNvSpPr/>
          <p:nvPr/>
        </p:nvSpPr>
        <p:spPr>
          <a:xfrm rot="5400000" flipH="1">
            <a:off x="7892415" y="70548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矩形: 圆顶角 792"/>
          <p:cNvSpPr/>
          <p:nvPr/>
        </p:nvSpPr>
        <p:spPr>
          <a:xfrm rot="5400000" flipH="1">
            <a:off x="7454900" y="199517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15" name="文本框 14"/>
          <p:cNvSpPr txBox="1"/>
          <p:nvPr/>
        </p:nvSpPr>
        <p:spPr>
          <a:xfrm>
            <a:off x="4214495" y="195135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6" name="文本框 15"/>
          <p:cNvSpPr txBox="1"/>
          <p:nvPr/>
        </p:nvSpPr>
        <p:spPr>
          <a:xfrm>
            <a:off x="4476115" y="324040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4156710" y="4538980"/>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03</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5337810" y="1951355"/>
            <a:ext cx="5220335" cy="521970"/>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能为客户准确介绍汽车保险的职能与作用，并根据实际状况向客户进行各险种的保险责任和承保内容的详尽说明</a:t>
            </a:r>
            <a:endParaRPr sz="1400" dirty="0">
              <a:latin typeface="微软雅黑" panose="020B0503020204020204" charset="-122"/>
              <a:ea typeface="微软雅黑" panose="020B0503020204020204" charset="-122"/>
            </a:endParaRPr>
          </a:p>
        </p:txBody>
      </p:sp>
      <p:sp>
        <p:nvSpPr>
          <p:cNvPr id="13" name="文本框 12"/>
          <p:cNvSpPr txBox="1"/>
          <p:nvPr/>
        </p:nvSpPr>
        <p:spPr>
          <a:xfrm>
            <a:off x="5775325" y="3241675"/>
            <a:ext cx="5220335" cy="521970"/>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能正确叙述汽车保险的投保及核保的业务流程，并根据客户要求为其提供合理的保险方案并办理汽车保险手续</a:t>
            </a:r>
            <a:endParaRPr sz="1400" dirty="0">
              <a:latin typeface="微软雅黑" panose="020B0503020204020204" charset="-122"/>
              <a:ea typeface="微软雅黑" panose="020B0503020204020204" charset="-122"/>
            </a:endParaRPr>
          </a:p>
        </p:txBody>
      </p:sp>
      <p:sp>
        <p:nvSpPr>
          <p:cNvPr id="14" name="文本框 13"/>
          <p:cNvSpPr txBox="1"/>
          <p:nvPr/>
        </p:nvSpPr>
        <p:spPr>
          <a:xfrm>
            <a:off x="5337810" y="4637405"/>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能合理运用小组合作学习法，进行团队协作，完成此次任务</a:t>
            </a:r>
            <a:endParaRPr sz="1400" dirty="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93"/>
                                        </p:tgtEl>
                                        <p:attrNameLst>
                                          <p:attrName>style.visibility</p:attrName>
                                        </p:attrNameLst>
                                      </p:cBhvr>
                                      <p:to>
                                        <p:strVal val="visible"/>
                                      </p:to>
                                    </p:set>
                                    <p:animEffect transition="in" filter="blinds(horizontal)">
                                      <p:cBhvr>
                                        <p:cTn id="20" dur="500"/>
                                        <p:tgtEl>
                                          <p:spTgt spid="793"/>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blinds(horizontal)">
                                      <p:cBhvr>
                                        <p:cTn id="26" dur="500"/>
                                        <p:tgtEl>
                                          <p:spTgt spid="32"/>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linds(horizontal)">
                                      <p:cBhvr>
                                        <p:cTn id="36" dur="500"/>
                                        <p:tgtEl>
                                          <p:spTgt spid="16"/>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childTnLst>
                          </p:cTn>
                        </p:par>
                        <p:par>
                          <p:cTn id="40" fill="hold">
                            <p:stCondLst>
                              <p:cond delay="1500"/>
                            </p:stCondLst>
                            <p:childTnLst>
                              <p:par>
                                <p:cTn id="41" presetID="5"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checkerboard(across)">
                                      <p:cBhvr>
                                        <p:cTn id="46" dur="500"/>
                                        <p:tgtEl>
                                          <p:spTgt spid="10"/>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checkerboard(across)">
                                      <p:cBhvr>
                                        <p:cTn id="49" dur="500"/>
                                        <p:tgtEl>
                                          <p:spTgt spid="17"/>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checkerboard(across)">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P spid="7" grpId="0" bldLvl="0" animBg="1"/>
      <p:bldP spid="7" grpId="1" animBg="1"/>
      <p:bldP spid="8" grpId="0" bldLvl="0" animBg="1"/>
      <p:bldP spid="8" grpId="1" animBg="1"/>
      <p:bldP spid="793" grpId="0" bldLvl="0" animBg="1"/>
      <p:bldP spid="793" grpId="1" animBg="1"/>
      <p:bldP spid="9" grpId="0" bldLvl="0" animBg="1"/>
      <p:bldP spid="9" grpId="1" animBg="1"/>
      <p:bldP spid="10" grpId="0" bldLvl="0" animBg="1"/>
      <p:bldP spid="10" grpId="1" animBg="1"/>
      <p:bldP spid="48" grpId="0"/>
      <p:bldP spid="48" grpId="1"/>
      <p:bldP spid="11" grpId="0" bldLvl="0" animBg="1"/>
      <p:bldP spid="11" grpId="1" animBg="1"/>
      <p:bldP spid="15" grpId="0"/>
      <p:bldP spid="15" grpId="1"/>
      <p:bldP spid="16" grpId="0"/>
      <p:bldP spid="16" grpId="1"/>
      <p:bldP spid="17" grpId="0"/>
      <p:bldP spid="17" grpId="1"/>
      <p:bldP spid="32" grpId="0" bldLvl="0" animBg="1"/>
      <p:bldP spid="32" grpId="1" animBg="1"/>
      <p:bldP spid="13" grpId="0" bldLvl="0" animBg="1"/>
      <p:bldP spid="13" grpId="1" animBg="1"/>
      <p:bldP spid="14" grpId="0" bldLvl="0" animBg="1"/>
      <p:bldP spid="1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故事引入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602380" y="4275060"/>
            <a:ext cx="298640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STORY INTRODUCTION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0" y="2566670"/>
            <a:ext cx="12192000" cy="2067560"/>
          </a:xfrm>
          <a:prstGeom prst="rect">
            <a:avLst/>
          </a:prstGeom>
          <a:solidFill>
            <a:schemeClr val="accent2"/>
          </a:solidFill>
          <a:ln>
            <a:noFill/>
          </a:ln>
          <a:effectLst>
            <a:outerShdw blurRad="317500" dist="63500" dir="2700000" sx="101000" sy="101000" algn="tl" rotWithShape="0">
              <a:schemeClr val="bg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pic>
        <p:nvPicPr>
          <p:cNvPr id="12"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021080" y="1442720"/>
            <a:ext cx="3246120" cy="2926715"/>
          </a:xfrm>
          <a:prstGeom prst="pentagon">
            <a:avLst/>
          </a:prstGeom>
          <a:noFill/>
          <a:extLst>
            <a:ext uri="{909E8E84-426E-40DD-AFC4-6F175D3DCCD1}">
              <a14:hiddenFill xmlns:a14="http://schemas.microsoft.com/office/drawing/2010/main">
                <a:solidFill>
                  <a:srgbClr val="FFFFFF"/>
                </a:solidFill>
              </a14:hiddenFill>
            </a:ext>
          </a:extLst>
        </p:spPr>
      </p:pic>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故事引入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66" name="矩形 11"/>
          <p:cNvSpPr/>
          <p:nvPr/>
        </p:nvSpPr>
        <p:spPr>
          <a:xfrm>
            <a:off x="3169920" y="4001135"/>
            <a:ext cx="664845" cy="632460"/>
          </a:xfrm>
          <a:custGeom>
            <a:avLst/>
            <a:gdLst>
              <a:gd name="connsiteX0" fmla="*/ 72000 w 2052793"/>
              <a:gd name="connsiteY0" fmla="*/ 0 h 1653463"/>
              <a:gd name="connsiteX1" fmla="*/ 1980793 w 2052793"/>
              <a:gd name="connsiteY1" fmla="*/ 0 h 1653463"/>
              <a:gd name="connsiteX2" fmla="*/ 2052793 w 2052793"/>
              <a:gd name="connsiteY2" fmla="*/ 72000 h 1653463"/>
              <a:gd name="connsiteX3" fmla="*/ 2052793 w 2052793"/>
              <a:gd name="connsiteY3" fmla="*/ 1581463 h 1653463"/>
              <a:gd name="connsiteX4" fmla="*/ 1980793 w 2052793"/>
              <a:gd name="connsiteY4" fmla="*/ 1653463 h 1653463"/>
              <a:gd name="connsiteX5" fmla="*/ 72000 w 2052793"/>
              <a:gd name="connsiteY5" fmla="*/ 1653463 h 1653463"/>
              <a:gd name="connsiteX6" fmla="*/ 0 w 2052793"/>
              <a:gd name="connsiteY6" fmla="*/ 1581463 h 1653463"/>
              <a:gd name="connsiteX7" fmla="*/ 0 w 2052793"/>
              <a:gd name="connsiteY7" fmla="*/ 72000 h 1653463"/>
              <a:gd name="connsiteX8" fmla="*/ 72000 w 2052793"/>
              <a:gd name="connsiteY8" fmla="*/ 0 h 1653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2793" h="1653463">
                <a:moveTo>
                  <a:pt x="72000" y="0"/>
                </a:moveTo>
                <a:lnTo>
                  <a:pt x="1980793" y="0"/>
                </a:lnTo>
                <a:cubicBezTo>
                  <a:pt x="2020537" y="0"/>
                  <a:pt x="2052793" y="32256"/>
                  <a:pt x="2052793" y="72000"/>
                </a:cubicBezTo>
                <a:lnTo>
                  <a:pt x="2052793" y="1581463"/>
                </a:lnTo>
                <a:cubicBezTo>
                  <a:pt x="2052793" y="1621207"/>
                  <a:pt x="2020537" y="1653463"/>
                  <a:pt x="1980793" y="1653463"/>
                </a:cubicBezTo>
                <a:lnTo>
                  <a:pt x="72000" y="1653463"/>
                </a:lnTo>
                <a:cubicBezTo>
                  <a:pt x="32256" y="1653463"/>
                  <a:pt x="0" y="1621207"/>
                  <a:pt x="0" y="1581463"/>
                </a:cubicBezTo>
                <a:lnTo>
                  <a:pt x="0" y="72000"/>
                </a:lnTo>
                <a:cubicBezTo>
                  <a:pt x="0" y="32256"/>
                  <a:pt x="32256" y="0"/>
                  <a:pt x="72000" y="0"/>
                </a:cubicBezTo>
              </a:path>
            </a:pathLst>
          </a:custGeom>
          <a:solidFill>
            <a:schemeClr val="accent2"/>
          </a:solidFill>
          <a:ln>
            <a:noFill/>
          </a:ln>
          <a:effectLst>
            <a:outerShdw blurRad="241300" dist="76200" dir="2700000" sx="99000" sy="99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charset="-122"/>
              <a:ea typeface="微软雅黑" panose="020B0503020204020204" charset="-122"/>
            </a:endParaRPr>
          </a:p>
        </p:txBody>
      </p:sp>
      <p:sp>
        <p:nvSpPr>
          <p:cNvPr id="9" name="矩形 8"/>
          <p:cNvSpPr/>
          <p:nvPr/>
        </p:nvSpPr>
        <p:spPr>
          <a:xfrm>
            <a:off x="4949825" y="1442720"/>
            <a:ext cx="6474460" cy="2037080"/>
          </a:xfrm>
          <a:prstGeom prst="rect">
            <a:avLst/>
          </a:prstGeom>
          <a:solidFill>
            <a:schemeClr val="bg1"/>
          </a:solidFill>
          <a:ln>
            <a:noFill/>
          </a:ln>
          <a:effectLst>
            <a:outerShdw blurRad="3810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32" name="文本框 31"/>
          <p:cNvSpPr txBox="1"/>
          <p:nvPr/>
        </p:nvSpPr>
        <p:spPr>
          <a:xfrm>
            <a:off x="899160" y="4808220"/>
            <a:ext cx="3568700" cy="953135"/>
          </a:xfrm>
          <a:prstGeom prst="rect">
            <a:avLst/>
          </a:prstGeom>
          <a:solidFill>
            <a:srgbClr val="000000">
              <a:alpha val="0"/>
            </a:srgbClr>
          </a:solidFill>
        </p:spPr>
        <p:txBody>
          <a:bodyPr wrap="square" rtlCol="0" anchor="t">
            <a:spAutoFit/>
          </a:bodyPr>
          <a:lstStyle/>
          <a:p>
            <a:pPr indent="355600" algn="l">
              <a:buClrTx/>
              <a:buSzTx/>
              <a:buFontTx/>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投保金是中国最古老的风险管理方式之一。它以损失分担的方式，用许多单位和个人共同交纳费用形成保险基金，从而使少数成员的损失由所有被保险人共同分担</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43" name="图片 42" descr="32303038313138353b32303039303630333bc9cfbfce"/>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58185" y="4073525"/>
            <a:ext cx="487680" cy="487680"/>
          </a:xfrm>
          <a:prstGeom prst="rect">
            <a:avLst/>
          </a:prstGeom>
        </p:spPr>
      </p:pic>
      <p:sp>
        <p:nvSpPr>
          <p:cNvPr id="5" name="文本框 4"/>
          <p:cNvSpPr txBox="1"/>
          <p:nvPr/>
        </p:nvSpPr>
        <p:spPr>
          <a:xfrm>
            <a:off x="5805805" y="1870710"/>
            <a:ext cx="5086985" cy="521970"/>
          </a:xfrm>
          <a:prstGeom prst="rect">
            <a:avLst/>
          </a:prstGeom>
          <a:solidFill>
            <a:srgbClr val="000000">
              <a:alpha val="0"/>
            </a:srgbClr>
          </a:solidFill>
        </p:spPr>
        <p:txBody>
          <a:bodyPr wrap="square" rtlCol="0" anchor="t">
            <a:spAutoFit/>
          </a:bodyPr>
          <a:lstStyle/>
          <a:p>
            <a:pPr indent="355600" algn="l" fontAlgn="auto">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在公元前二五零零年左右，古代巴比伦王国的君主就命令僧侣、法官、村长等人缴纳税款，以作为救济火灾的资本</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805805" y="2478405"/>
            <a:ext cx="5086985" cy="521970"/>
          </a:xfrm>
          <a:prstGeom prst="rect">
            <a:avLst/>
          </a:prstGeom>
          <a:solidFill>
            <a:srgbClr val="000000">
              <a:alpha val="0"/>
            </a:srgbClr>
          </a:solidFill>
        </p:spPr>
        <p:txBody>
          <a:bodyPr wrap="square" rtlCol="0" anchor="t">
            <a:spAutoFit/>
          </a:bodyPr>
          <a:lstStyle/>
          <a:p>
            <a:pPr indent="355600" algn="l">
              <a:buClrTx/>
              <a:buSzTx/>
              <a:buFontTx/>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埃及的石匠们成立了丧葬互助组织，用收取会费的方法解决了收殓埋葬的资金</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4950460" y="3855720"/>
            <a:ext cx="6474460" cy="2037080"/>
          </a:xfrm>
          <a:prstGeom prst="rect">
            <a:avLst/>
          </a:prstGeom>
          <a:solidFill>
            <a:schemeClr val="bg1"/>
          </a:solidFill>
          <a:ln>
            <a:noFill/>
          </a:ln>
          <a:effectLst>
            <a:outerShdw blurRad="3810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5806440" y="4283710"/>
            <a:ext cx="5086985" cy="521970"/>
          </a:xfrm>
          <a:prstGeom prst="rect">
            <a:avLst/>
          </a:prstGeom>
          <a:solidFill>
            <a:srgbClr val="000000">
              <a:alpha val="0"/>
            </a:srgbClr>
          </a:solidFill>
        </p:spPr>
        <p:txBody>
          <a:bodyPr wrap="square" rtlCol="0" anchor="t">
            <a:spAutoFit/>
          </a:bodyPr>
          <a:p>
            <a:pPr indent="355600" algn="l">
              <a:buClrTx/>
              <a:buSzTx/>
              <a:buFontTx/>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罗马时期的士兵队伍中，以集资的形式给阵亡将士的遗属们供给了生活费，并逐步建立保险制度</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5806440" y="4891405"/>
            <a:ext cx="5086985" cy="737235"/>
          </a:xfrm>
          <a:prstGeom prst="rect">
            <a:avLst/>
          </a:prstGeom>
          <a:solidFill>
            <a:srgbClr val="000000">
              <a:alpha val="0"/>
            </a:srgbClr>
          </a:solidFill>
        </p:spPr>
        <p:txBody>
          <a:bodyPr wrap="square" rtlCol="0" anchor="t">
            <a:spAutoFit/>
          </a:bodyPr>
          <a:p>
            <a:pPr indent="355600" algn="l">
              <a:buClrTx/>
              <a:buSzTx/>
              <a:buFontTx/>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中国春秋时代孔子“拼三余一”,每一年能把丰收的稻谷存</a:t>
            </a:r>
            <a:endParaRPr sz="1400" dirty="0">
              <a:solidFill>
                <a:schemeClr val="tx1"/>
              </a:solidFill>
              <a:latin typeface="微软雅黑" panose="020B0503020204020204" charset="-122"/>
              <a:ea typeface="微软雅黑" panose="020B0503020204020204" charset="-122"/>
              <a:cs typeface="微软雅黑" panose="020B0503020204020204" charset="-122"/>
            </a:endParaRPr>
          </a:p>
          <a:p>
            <a:pPr indent="355600" algn="l">
              <a:buClrTx/>
              <a:buSzTx/>
              <a:buFontTx/>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cs typeface="微软雅黑" panose="020B0503020204020204" charset="-122"/>
              </a:rPr>
              <a:t>储 1/3 ，并连续三年实行这样的储存办法，够百姓们吃上一年</a:t>
            </a:r>
            <a:endParaRPr sz="1400" dirty="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barn(inVertical)">
                                      <p:cBhvr>
                                        <p:cTn id="14" dur="500"/>
                                        <p:tgtEl>
                                          <p:spTgt spid="45"/>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barn(inVertical)">
                                      <p:cBhvr>
                                        <p:cTn id="17" dur="500"/>
                                        <p:tgtEl>
                                          <p:spTgt spid="66"/>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16" presetClass="entr" presetSubtype="21"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barn(inVertical)">
                                      <p:cBhvr>
                                        <p:cTn id="25" dur="500"/>
                                        <p:tgtEl>
                                          <p:spTgt spid="32"/>
                                        </p:tgtEl>
                                      </p:cBhvr>
                                    </p:animEffect>
                                  </p:childTnLst>
                                </p:cTn>
                              </p:par>
                              <p:par>
                                <p:cTn id="26" presetID="16" presetClass="entr" presetSubtype="21" fill="hold"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barn(inVertical)">
                                      <p:cBhvr>
                                        <p:cTn id="28" dur="500"/>
                                        <p:tgtEl>
                                          <p:spTgt spid="43"/>
                                        </p:tgtEl>
                                      </p:cBhvr>
                                    </p:animEffect>
                                  </p:childTnLst>
                                </p:cTn>
                              </p:par>
                            </p:childTnLst>
                          </p:cTn>
                        </p:par>
                        <p:par>
                          <p:cTn id="29" fill="hold">
                            <p:stCondLst>
                              <p:cond delay="1500"/>
                            </p:stCondLst>
                            <p:childTnLst>
                              <p:par>
                                <p:cTn id="30" presetID="5" presetClass="entr" presetSubtype="1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heckerboard(across)">
                                      <p:cBhvr>
                                        <p:cTn id="32" dur="500"/>
                                        <p:tgtEl>
                                          <p:spTgt spid="9"/>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checkerboard(across)">
                                      <p:cBhvr>
                                        <p:cTn id="35" dur="500"/>
                                        <p:tgtEl>
                                          <p:spTgt spid="5"/>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checkerboard(across)">
                                      <p:cBhvr>
                                        <p:cTn id="38" dur="500"/>
                                        <p:tgtEl>
                                          <p:spTgt spid="6"/>
                                        </p:tgtEl>
                                      </p:cBhvr>
                                    </p:animEffect>
                                  </p:childTnLst>
                                </p:cTn>
                              </p:par>
                            </p:childTnLst>
                          </p:cTn>
                        </p:par>
                        <p:par>
                          <p:cTn id="39" fill="hold">
                            <p:stCondLst>
                              <p:cond delay="2000"/>
                            </p:stCondLst>
                            <p:childTnLst>
                              <p:par>
                                <p:cTn id="40" presetID="5" presetClass="entr" presetSubtype="10"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checkerboard(across)">
                                      <p:cBhvr>
                                        <p:cTn id="42" dur="500"/>
                                        <p:tgtEl>
                                          <p:spTgt spid="7"/>
                                        </p:tgtEl>
                                      </p:cBhvr>
                                    </p:animEffect>
                                  </p:childTnLst>
                                </p:cTn>
                              </p:par>
                              <p:par>
                                <p:cTn id="43" presetID="5" presetClass="entr" presetSubtype="1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checkerboard(across)">
                                      <p:cBhvr>
                                        <p:cTn id="45" dur="500"/>
                                        <p:tgtEl>
                                          <p:spTgt spid="8"/>
                                        </p:tgtEl>
                                      </p:cBhvr>
                                    </p:animEffect>
                                  </p:childTnLst>
                                </p:cTn>
                              </p:par>
                              <p:par>
                                <p:cTn id="46" presetID="5" presetClass="entr" presetSubtype="1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checkerboard(across)">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66" grpId="0" bldLvl="0" animBg="1"/>
      <p:bldP spid="66" grpId="1" animBg="1"/>
      <p:bldP spid="9" grpId="0" bldLvl="0" animBg="1"/>
      <p:bldP spid="9" grpId="1" animBg="1"/>
      <p:bldP spid="32" grpId="0" bldLvl="0" animBg="1"/>
      <p:bldP spid="32" grpId="1" animBg="1"/>
      <p:bldP spid="5" grpId="0" bldLvl="0" animBg="1"/>
      <p:bldP spid="5" grpId="1" animBg="1"/>
      <p:bldP spid="6" grpId="0" bldLvl="0" animBg="1"/>
      <p:bldP spid="6" grpId="1" animBg="1"/>
      <p:bldP spid="7" grpId="0" bldLvl="0" animBg="1"/>
      <p:bldP spid="7" grpId="1" animBg="1"/>
      <p:bldP spid="8" grpId="0" bldLvl="0" animBg="1"/>
      <p:bldP spid="8" grpId="1" animBg="1"/>
      <p:bldP spid="10" grpId="0" bldLvl="0" animBg="1"/>
      <p:bldP spid="10" grpId="1" animBg="1"/>
      <p:bldP spid="45" grpId="0" bldLvl="0" animBg="1"/>
      <p:bldP spid="45"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0" y="2566670"/>
            <a:ext cx="12192000" cy="1725295"/>
          </a:xfrm>
          <a:prstGeom prst="rect">
            <a:avLst/>
          </a:prstGeom>
          <a:solidFill>
            <a:schemeClr val="accent2"/>
          </a:solidFill>
          <a:ln>
            <a:noFill/>
          </a:ln>
          <a:effectLst>
            <a:outerShdw blurRad="317500" dist="63500" dir="2700000" sx="101000" sy="101000" algn="tl" rotWithShape="0">
              <a:schemeClr val="bg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任意多边形 4"/>
          <p:cNvSpPr/>
          <p:nvPr/>
        </p:nvSpPr>
        <p:spPr>
          <a:xfrm>
            <a:off x="913130" y="1653540"/>
            <a:ext cx="2533650" cy="370903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90" h="5841">
                <a:moveTo>
                  <a:pt x="813" y="4302"/>
                </a:moveTo>
                <a:cubicBezTo>
                  <a:pt x="714" y="4302"/>
                  <a:pt x="635" y="4381"/>
                  <a:pt x="635" y="4480"/>
                </a:cubicBezTo>
                <a:lnTo>
                  <a:pt x="635" y="5189"/>
                </a:lnTo>
                <a:cubicBezTo>
                  <a:pt x="635" y="5288"/>
                  <a:pt x="714" y="5367"/>
                  <a:pt x="813" y="5367"/>
                </a:cubicBezTo>
                <a:lnTo>
                  <a:pt x="3187" y="5367"/>
                </a:lnTo>
                <a:cubicBezTo>
                  <a:pt x="3286" y="5367"/>
                  <a:pt x="3365" y="5288"/>
                  <a:pt x="3365" y="5189"/>
                </a:cubicBezTo>
                <a:lnTo>
                  <a:pt x="3365" y="4480"/>
                </a:lnTo>
                <a:cubicBezTo>
                  <a:pt x="3365" y="4381"/>
                  <a:pt x="3286" y="4302"/>
                  <a:pt x="3187" y="4302"/>
                </a:cubicBezTo>
                <a:lnTo>
                  <a:pt x="813" y="4302"/>
                </a:lnTo>
                <a:close/>
                <a:moveTo>
                  <a:pt x="665" y="0"/>
                </a:moveTo>
                <a:lnTo>
                  <a:pt x="3325" y="0"/>
                </a:lnTo>
                <a:cubicBezTo>
                  <a:pt x="3692" y="0"/>
                  <a:pt x="3990" y="298"/>
                  <a:pt x="3990" y="665"/>
                </a:cubicBezTo>
                <a:lnTo>
                  <a:pt x="3990" y="5176"/>
                </a:lnTo>
                <a:cubicBezTo>
                  <a:pt x="3990" y="5543"/>
                  <a:pt x="3692" y="5841"/>
                  <a:pt x="3325" y="5841"/>
                </a:cubicBezTo>
                <a:lnTo>
                  <a:pt x="665" y="5841"/>
                </a:lnTo>
                <a:cubicBezTo>
                  <a:pt x="298" y="5841"/>
                  <a:pt x="0" y="5543"/>
                  <a:pt x="0" y="5176"/>
                </a:cubicBezTo>
                <a:lnTo>
                  <a:pt x="0" y="665"/>
                </a:lnTo>
                <a:cubicBezTo>
                  <a:pt x="0" y="298"/>
                  <a:pt x="298" y="0"/>
                  <a:pt x="665" y="0"/>
                </a:cubicBezTo>
                <a:close/>
              </a:path>
            </a:pathLst>
          </a:custGeom>
          <a:solidFill>
            <a:schemeClr val="bg1"/>
          </a:solidFill>
          <a:ln>
            <a:noFill/>
          </a:ln>
          <a:effectLst>
            <a:outerShdw blurRad="342900" dist="63500" dir="2700000" sx="101000" sy="101000" algn="tl" rotWithShape="0">
              <a:schemeClr val="bg1">
                <a:lumMod val="65000"/>
                <a:alpha val="31000"/>
              </a:schemeClr>
            </a:outerShdw>
            <a:reflection stA="45000" endPos="65000" dist="76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charset="-122"/>
              <a:ea typeface="微软雅黑" panose="020B0503020204020204" charset="-122"/>
            </a:endParaRPr>
          </a:p>
        </p:txBody>
      </p:sp>
      <p:sp>
        <p:nvSpPr>
          <p:cNvPr id="6" name="圆角矩形 5"/>
          <p:cNvSpPr/>
          <p:nvPr/>
        </p:nvSpPr>
        <p:spPr>
          <a:xfrm>
            <a:off x="3545840" y="1653540"/>
            <a:ext cx="2533650" cy="3709035"/>
          </a:xfrm>
          <a:prstGeom prst="roundRect">
            <a:avLst/>
          </a:prstGeom>
          <a:solidFill>
            <a:schemeClr val="bg1"/>
          </a:solidFill>
          <a:ln>
            <a:noFill/>
          </a:ln>
          <a:effectLst>
            <a:outerShdw blurRad="342900" dist="63500" dir="2700000" sx="101000" sy="101000" algn="tl" rotWithShape="0">
              <a:schemeClr val="bg1">
                <a:lumMod val="65000"/>
                <a:alpha val="31000"/>
              </a:schemeClr>
            </a:outerShdw>
            <a:reflection stA="45000" endPos="65000" dist="76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7" name="任意多边形 6"/>
          <p:cNvSpPr/>
          <p:nvPr/>
        </p:nvSpPr>
        <p:spPr>
          <a:xfrm>
            <a:off x="6178550" y="1653540"/>
            <a:ext cx="2533650" cy="370903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90" h="5841">
                <a:moveTo>
                  <a:pt x="854" y="4302"/>
                </a:moveTo>
                <a:cubicBezTo>
                  <a:pt x="755" y="4302"/>
                  <a:pt x="676" y="4381"/>
                  <a:pt x="676" y="4480"/>
                </a:cubicBezTo>
                <a:lnTo>
                  <a:pt x="676" y="5189"/>
                </a:lnTo>
                <a:cubicBezTo>
                  <a:pt x="676" y="5288"/>
                  <a:pt x="755" y="5367"/>
                  <a:pt x="854" y="5367"/>
                </a:cubicBezTo>
                <a:lnTo>
                  <a:pt x="3228" y="5367"/>
                </a:lnTo>
                <a:cubicBezTo>
                  <a:pt x="3327" y="5367"/>
                  <a:pt x="3406" y="5288"/>
                  <a:pt x="3406" y="5189"/>
                </a:cubicBezTo>
                <a:lnTo>
                  <a:pt x="3406" y="4480"/>
                </a:lnTo>
                <a:cubicBezTo>
                  <a:pt x="3406" y="4381"/>
                  <a:pt x="3327" y="4302"/>
                  <a:pt x="3228" y="4302"/>
                </a:cubicBezTo>
                <a:lnTo>
                  <a:pt x="854" y="4302"/>
                </a:lnTo>
                <a:close/>
                <a:moveTo>
                  <a:pt x="665" y="0"/>
                </a:moveTo>
                <a:lnTo>
                  <a:pt x="3325" y="0"/>
                </a:lnTo>
                <a:cubicBezTo>
                  <a:pt x="3692" y="0"/>
                  <a:pt x="3990" y="298"/>
                  <a:pt x="3990" y="665"/>
                </a:cubicBezTo>
                <a:lnTo>
                  <a:pt x="3990" y="5176"/>
                </a:lnTo>
                <a:cubicBezTo>
                  <a:pt x="3990" y="5543"/>
                  <a:pt x="3692" y="5841"/>
                  <a:pt x="3325" y="5841"/>
                </a:cubicBezTo>
                <a:lnTo>
                  <a:pt x="665" y="5841"/>
                </a:lnTo>
                <a:cubicBezTo>
                  <a:pt x="298" y="5841"/>
                  <a:pt x="0" y="5543"/>
                  <a:pt x="0" y="5176"/>
                </a:cubicBezTo>
                <a:lnTo>
                  <a:pt x="0" y="665"/>
                </a:lnTo>
                <a:cubicBezTo>
                  <a:pt x="0" y="298"/>
                  <a:pt x="298" y="0"/>
                  <a:pt x="665" y="0"/>
                </a:cubicBezTo>
                <a:close/>
              </a:path>
            </a:pathLst>
          </a:custGeom>
          <a:solidFill>
            <a:schemeClr val="bg1"/>
          </a:solidFill>
          <a:ln>
            <a:noFill/>
          </a:ln>
          <a:effectLst>
            <a:outerShdw blurRad="342900" dist="63500" dir="2700000" sx="101000" sy="101000" algn="tl" rotWithShape="0">
              <a:schemeClr val="bg1">
                <a:lumMod val="65000"/>
                <a:alpha val="31000"/>
              </a:schemeClr>
            </a:outerShdw>
            <a:reflection stA="45000" endPos="65000" dist="76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charset="-122"/>
              <a:ea typeface="微软雅黑" panose="020B0503020204020204" charset="-122"/>
            </a:endParaRPr>
          </a:p>
        </p:txBody>
      </p:sp>
      <p:sp>
        <p:nvSpPr>
          <p:cNvPr id="8" name="圆角矩形 7"/>
          <p:cNvSpPr/>
          <p:nvPr/>
        </p:nvSpPr>
        <p:spPr>
          <a:xfrm>
            <a:off x="8811260" y="1653540"/>
            <a:ext cx="2533650" cy="3709035"/>
          </a:xfrm>
          <a:prstGeom prst="roundRect">
            <a:avLst/>
          </a:prstGeom>
          <a:solidFill>
            <a:schemeClr val="bg1"/>
          </a:solidFill>
          <a:ln>
            <a:noFill/>
          </a:ln>
          <a:effectLst>
            <a:outerShdw blurRad="342900" dist="63500" dir="2700000" sx="101000" sy="101000" algn="tl" rotWithShape="0">
              <a:schemeClr val="bg1">
                <a:lumMod val="65000"/>
                <a:alpha val="31000"/>
              </a:schemeClr>
            </a:outerShdw>
            <a:reflection stA="45000" endPos="65000" dist="76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1" name="文本框 10"/>
          <p:cNvSpPr txBox="1"/>
          <p:nvPr/>
        </p:nvSpPr>
        <p:spPr>
          <a:xfrm>
            <a:off x="3790950" y="2933065"/>
            <a:ext cx="2058035" cy="52197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汽车保险属于财产保险的一类</a:t>
            </a:r>
            <a:endParaRPr lang="zh-CN" altLang="en-US" sz="1400" dirty="0">
              <a:latin typeface="微软雅黑" panose="020B0503020204020204" charset="-122"/>
              <a:ea typeface="微软雅黑" panose="020B0503020204020204" charset="-122"/>
            </a:endParaRPr>
          </a:p>
        </p:txBody>
      </p:sp>
      <p:sp>
        <p:nvSpPr>
          <p:cNvPr id="29" name="空心弧 28"/>
          <p:cNvSpPr/>
          <p:nvPr/>
        </p:nvSpPr>
        <p:spPr>
          <a:xfrm>
            <a:off x="1332230" y="2087245"/>
            <a:ext cx="1696085" cy="1696085"/>
          </a:xfrm>
          <a:prstGeom prst="blockArc">
            <a:avLst>
              <a:gd name="adj1" fmla="val 4582896"/>
              <a:gd name="adj2" fmla="val 195413"/>
              <a:gd name="adj3" fmla="val 90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0" name="空心弧 29"/>
          <p:cNvSpPr/>
          <p:nvPr/>
        </p:nvSpPr>
        <p:spPr>
          <a:xfrm>
            <a:off x="6630670" y="2087245"/>
            <a:ext cx="1696085" cy="1696085"/>
          </a:xfrm>
          <a:prstGeom prst="blockArc">
            <a:avLst>
              <a:gd name="adj1" fmla="val 12293278"/>
              <a:gd name="adj2" fmla="val 195413"/>
              <a:gd name="adj3" fmla="val 90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3" name="文本框 32"/>
          <p:cNvSpPr txBox="1"/>
          <p:nvPr/>
        </p:nvSpPr>
        <p:spPr>
          <a:xfrm>
            <a:off x="4276090" y="1950085"/>
            <a:ext cx="1313180" cy="1015663"/>
          </a:xfrm>
          <a:prstGeom prst="rect">
            <a:avLst/>
          </a:prstGeom>
          <a:noFill/>
        </p:spPr>
        <p:txBody>
          <a:bodyPr wrap="none" rtlCol="0">
            <a:spAutoFit/>
          </a:bodyPr>
          <a:lstStyle/>
          <a:p>
            <a:r>
              <a:rPr lang="en-US" altLang="zh-CN" sz="6000" b="1" dirty="0">
                <a:solidFill>
                  <a:schemeClr val="accent2">
                    <a:alpha val="36000"/>
                  </a:schemeClr>
                </a:solidFill>
                <a:latin typeface="微软雅黑" panose="020B0503020204020204" charset="-122"/>
                <a:ea typeface="微软雅黑" panose="020B0503020204020204" charset="-122"/>
              </a:rPr>
              <a:t>01.</a:t>
            </a:r>
            <a:endParaRPr lang="en-US" altLang="zh-CN" sz="6000" b="1" dirty="0">
              <a:solidFill>
                <a:schemeClr val="accent2">
                  <a:alpha val="36000"/>
                </a:schemeClr>
              </a:solidFill>
              <a:latin typeface="微软雅黑" panose="020B0503020204020204" charset="-122"/>
              <a:ea typeface="微软雅黑" panose="020B0503020204020204" charset="-122"/>
            </a:endParaRPr>
          </a:p>
        </p:txBody>
      </p:sp>
      <p:sp>
        <p:nvSpPr>
          <p:cNvPr id="12" name="文本框 11"/>
          <p:cNvSpPr txBox="1"/>
          <p:nvPr/>
        </p:nvSpPr>
        <p:spPr>
          <a:xfrm>
            <a:off x="3878580" y="2434590"/>
            <a:ext cx="1883410" cy="368300"/>
          </a:xfrm>
          <a:prstGeom prst="rect">
            <a:avLst/>
          </a:prstGeom>
          <a:solidFill>
            <a:srgbClr val="000000">
              <a:alpha val="0"/>
            </a:srgbClr>
          </a:solidFill>
        </p:spPr>
        <p:txBody>
          <a:bodyPr wrap="square" rtlCol="0" anchor="t">
            <a:spAutoFit/>
          </a:bodyPr>
          <a:lstStyle/>
          <a:p>
            <a:pPr algn="l"/>
            <a:r>
              <a:rPr lang="zh-CN" altLang="en-US" b="1" dirty="0">
                <a:latin typeface="微软雅黑" panose="020B0503020204020204" charset="-122"/>
                <a:ea typeface="微软雅黑" panose="020B0503020204020204" charset="-122"/>
              </a:rPr>
              <a:t>汽车保险的概念</a:t>
            </a:r>
            <a:endParaRPr lang="zh-CN" altLang="en-US" b="1" dirty="0">
              <a:latin typeface="微软雅黑" panose="020B0503020204020204" charset="-122"/>
              <a:ea typeface="微软雅黑" panose="020B0503020204020204" charset="-122"/>
            </a:endParaRPr>
          </a:p>
        </p:txBody>
      </p:sp>
      <p:sp>
        <p:nvSpPr>
          <p:cNvPr id="34" name="文本框 33"/>
          <p:cNvSpPr txBox="1"/>
          <p:nvPr/>
        </p:nvSpPr>
        <p:spPr>
          <a:xfrm>
            <a:off x="3790950" y="3684270"/>
            <a:ext cx="2058035" cy="953135"/>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它是以汽车本身及其机动车辆的第三者责任险为保险标的的一类运输工具保险</a:t>
            </a:r>
            <a:endParaRPr lang="zh-CN" altLang="en-US" sz="1400" dirty="0">
              <a:latin typeface="微软雅黑" panose="020B0503020204020204" charset="-122"/>
              <a:ea typeface="微软雅黑" panose="020B0503020204020204" charset="-122"/>
            </a:endParaRPr>
          </a:p>
        </p:txBody>
      </p:sp>
      <p:sp>
        <p:nvSpPr>
          <p:cNvPr id="37" name="文本框 36"/>
          <p:cNvSpPr txBox="1"/>
          <p:nvPr/>
        </p:nvSpPr>
        <p:spPr>
          <a:xfrm>
            <a:off x="9505950" y="1950085"/>
            <a:ext cx="1313180" cy="1015663"/>
          </a:xfrm>
          <a:prstGeom prst="rect">
            <a:avLst/>
          </a:prstGeom>
          <a:noFill/>
        </p:spPr>
        <p:txBody>
          <a:bodyPr wrap="none" rtlCol="0">
            <a:spAutoFit/>
          </a:bodyPr>
          <a:lstStyle/>
          <a:p>
            <a:r>
              <a:rPr lang="en-US" altLang="zh-CN" sz="6000" b="1" dirty="0">
                <a:solidFill>
                  <a:schemeClr val="accent2">
                    <a:alpha val="36000"/>
                  </a:schemeClr>
                </a:solidFill>
                <a:latin typeface="微软雅黑" panose="020B0503020204020204" charset="-122"/>
                <a:ea typeface="微软雅黑" panose="020B0503020204020204" charset="-122"/>
              </a:rPr>
              <a:t>02.</a:t>
            </a:r>
            <a:endParaRPr lang="en-US" altLang="zh-CN" sz="6000" b="1" dirty="0">
              <a:solidFill>
                <a:schemeClr val="accent2">
                  <a:alpha val="36000"/>
                </a:schemeClr>
              </a:solidFill>
              <a:latin typeface="微软雅黑" panose="020B0503020204020204" charset="-122"/>
              <a:ea typeface="微软雅黑" panose="020B0503020204020204" charset="-122"/>
            </a:endParaRPr>
          </a:p>
        </p:txBody>
      </p:sp>
      <p:sp>
        <p:nvSpPr>
          <p:cNvPr id="38" name="文本框 37"/>
          <p:cNvSpPr txBox="1"/>
          <p:nvPr/>
        </p:nvSpPr>
        <p:spPr>
          <a:xfrm>
            <a:off x="9268460" y="2434590"/>
            <a:ext cx="1788160" cy="368300"/>
          </a:xfrm>
          <a:prstGeom prst="rect">
            <a:avLst/>
          </a:prstGeom>
          <a:solidFill>
            <a:srgbClr val="000000">
              <a:alpha val="0"/>
            </a:srgbClr>
          </a:solidFill>
        </p:spPr>
        <p:txBody>
          <a:bodyPr wrap="square" rtlCol="0" anchor="t">
            <a:spAutoFit/>
          </a:bodyPr>
          <a:lstStyle/>
          <a:p>
            <a:pPr algn="l"/>
            <a:r>
              <a:rPr lang="zh-CN" altLang="en-US" b="1" dirty="0">
                <a:latin typeface="微软雅黑" panose="020B0503020204020204" charset="-122"/>
                <a:ea typeface="微软雅黑" panose="020B0503020204020204" charset="-122"/>
              </a:rPr>
              <a:t>汽车保险的</a:t>
            </a:r>
            <a:r>
              <a:rPr lang="zh-CN" altLang="en-US" b="1" dirty="0">
                <a:latin typeface="微软雅黑" panose="020B0503020204020204" charset="-122"/>
                <a:ea typeface="微软雅黑" panose="020B0503020204020204" charset="-122"/>
                <a:sym typeface="+mn-ea"/>
              </a:rPr>
              <a:t>概念</a:t>
            </a:r>
            <a:endParaRPr lang="zh-CN" altLang="en-US" b="1" dirty="0">
              <a:latin typeface="微软雅黑" panose="020B0503020204020204" charset="-122"/>
              <a:ea typeface="微软雅黑" panose="020B0503020204020204" charset="-122"/>
            </a:endParaRPr>
          </a:p>
        </p:txBody>
      </p:sp>
      <p:sp>
        <p:nvSpPr>
          <p:cNvPr id="41" name="文本框 40"/>
          <p:cNvSpPr txBox="1"/>
          <p:nvPr/>
        </p:nvSpPr>
        <p:spPr>
          <a:xfrm>
            <a:off x="1767205" y="2581910"/>
            <a:ext cx="768985" cy="706755"/>
          </a:xfrm>
          <a:prstGeom prst="rect">
            <a:avLst/>
          </a:prstGeom>
          <a:solidFill>
            <a:srgbClr val="000000">
              <a:alpha val="0"/>
            </a:srgbClr>
          </a:solidFill>
        </p:spPr>
        <p:txBody>
          <a:bodyPr wrap="square" rtlCol="0" anchor="t">
            <a:spAutoFit/>
          </a:bodyPr>
          <a:lstStyle/>
          <a:p>
            <a:pPr algn="l"/>
            <a:r>
              <a:rPr lang="zh-CN" altLang="en-US" sz="4000" b="1" dirty="0">
                <a:solidFill>
                  <a:schemeClr val="tx1"/>
                </a:solidFill>
                <a:latin typeface="微软雅黑" panose="020B0503020204020204" charset="-122"/>
                <a:ea typeface="微软雅黑" panose="020B0503020204020204" charset="-122"/>
              </a:rPr>
              <a:t>概</a:t>
            </a:r>
            <a:endParaRPr lang="zh-CN" altLang="en-US" sz="4000" b="1" dirty="0">
              <a:solidFill>
                <a:schemeClr val="tx1"/>
              </a:solidFill>
              <a:latin typeface="微软雅黑" panose="020B0503020204020204" charset="-122"/>
              <a:ea typeface="微软雅黑" panose="020B0503020204020204" charset="-122"/>
            </a:endParaRPr>
          </a:p>
        </p:txBody>
      </p:sp>
      <p:pic>
        <p:nvPicPr>
          <p:cNvPr id="43" name="图片 42" descr="32303038313138353b32303039303630333bc9cfbfce"/>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850390" y="4310380"/>
            <a:ext cx="685800" cy="685800"/>
          </a:xfrm>
          <a:prstGeom prst="rect">
            <a:avLst/>
          </a:prstGeom>
        </p:spPr>
      </p:pic>
      <p:pic>
        <p:nvPicPr>
          <p:cNvPr id="44" name="图形 14" descr="齿轮"/>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23075" y="4474140"/>
            <a:ext cx="444641" cy="444641"/>
          </a:xfrm>
          <a:prstGeom prst="rect">
            <a:avLst/>
          </a:prstGeom>
        </p:spPr>
      </p:pic>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9049385" y="2888615"/>
            <a:ext cx="2058035" cy="2030095"/>
          </a:xfrm>
          <a:prstGeom prst="rect">
            <a:avLst/>
          </a:prstGeom>
          <a:solidFill>
            <a:srgbClr val="000000">
              <a:alpha val="0"/>
            </a:srgbClr>
          </a:solidFill>
        </p:spPr>
        <p:txBody>
          <a:bodyPr wrap="square" rtlCol="0" anchor="t">
            <a:spAutoFit/>
          </a:bodyPr>
          <a:p>
            <a:pPr algn="l"/>
            <a:r>
              <a:rPr lang="zh-CN" altLang="en-US" sz="1400" dirty="0">
                <a:latin typeface="微软雅黑" panose="020B0503020204020204" charset="-122"/>
                <a:ea typeface="微软雅黑" panose="020B0503020204020204" charset="-122"/>
              </a:rPr>
              <a:t>它可以保证汽车保险的被保险人和交通事故受害者在机动车辆发生保险责任事故，造成车辆本身损失及第三者人身伤亡和财产损坏或损失时得到经济补偿，最大限度地降低所带来的经济损失。</a:t>
            </a:r>
            <a:endParaRPr lang="zh-CN" altLang="en-US" sz="1400" dirty="0">
              <a:latin typeface="微软雅黑" panose="020B0503020204020204" charset="-122"/>
              <a:ea typeface="微软雅黑" panose="020B0503020204020204" charset="-122"/>
            </a:endParaRPr>
          </a:p>
        </p:txBody>
      </p:sp>
      <p:sp>
        <p:nvSpPr>
          <p:cNvPr id="4" name="文本框 3"/>
          <p:cNvSpPr txBox="1"/>
          <p:nvPr/>
        </p:nvSpPr>
        <p:spPr>
          <a:xfrm>
            <a:off x="7094220" y="2581910"/>
            <a:ext cx="768985" cy="706755"/>
          </a:xfrm>
          <a:prstGeom prst="rect">
            <a:avLst/>
          </a:prstGeom>
          <a:solidFill>
            <a:srgbClr val="000000">
              <a:alpha val="0"/>
            </a:srgbClr>
          </a:solidFill>
        </p:spPr>
        <p:txBody>
          <a:bodyPr wrap="square" rtlCol="0" anchor="t">
            <a:spAutoFit/>
          </a:bodyPr>
          <a:p>
            <a:pPr algn="l"/>
            <a:r>
              <a:rPr lang="zh-CN" altLang="en-US" sz="4000" b="1" dirty="0">
                <a:solidFill>
                  <a:schemeClr val="tx1"/>
                </a:solidFill>
                <a:latin typeface="微软雅黑" panose="020B0503020204020204" charset="-122"/>
                <a:ea typeface="微软雅黑" panose="020B0503020204020204" charset="-122"/>
              </a:rPr>
              <a:t>念</a:t>
            </a:r>
            <a:endParaRPr lang="zh-CN" altLang="en-US" sz="4000" b="1" dirty="0">
              <a:solidFill>
                <a:schemeClr val="tx1"/>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barn(inVertical)">
                                      <p:cBhvr>
                                        <p:cTn id="14" dur="500"/>
                                        <p:tgtEl>
                                          <p:spTgt spid="45"/>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barn(inVertical)">
                                      <p:cBhvr>
                                        <p:cTn id="21" dur="500"/>
                                        <p:tgtEl>
                                          <p:spTgt spid="29"/>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barn(inVertical)">
                                      <p:cBhvr>
                                        <p:cTn id="24" dur="500"/>
                                        <p:tgtEl>
                                          <p:spTgt spid="41"/>
                                        </p:tgtEl>
                                      </p:cBhvr>
                                    </p:animEffect>
                                  </p:childTnLst>
                                </p:cTn>
                              </p:par>
                              <p:par>
                                <p:cTn id="25" presetID="16" presetClass="entr" presetSubtype="21"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barn(inVertical)">
                                      <p:cBhvr>
                                        <p:cTn id="27" dur="500"/>
                                        <p:tgtEl>
                                          <p:spTgt spid="43"/>
                                        </p:tgtEl>
                                      </p:cBhvr>
                                    </p:animEffect>
                                  </p:childTnLst>
                                </p:cTn>
                              </p:par>
                            </p:childTnLst>
                          </p:cTn>
                        </p:par>
                        <p:par>
                          <p:cTn id="28" fill="hold">
                            <p:stCondLst>
                              <p:cond delay="1500"/>
                            </p:stCondLst>
                            <p:childTnLst>
                              <p:par>
                                <p:cTn id="29" presetID="16" presetClass="entr" presetSubtype="2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arn(inVertical)">
                                      <p:cBhvr>
                                        <p:cTn id="37" dur="500"/>
                                        <p:tgtEl>
                                          <p:spTgt spid="33"/>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arn(inVertical)">
                                      <p:cBhvr>
                                        <p:cTn id="40" dur="500"/>
                                        <p:tgtEl>
                                          <p:spTgt spid="12"/>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barn(inVertical)">
                                      <p:cBhvr>
                                        <p:cTn id="43" dur="500"/>
                                        <p:tgtEl>
                                          <p:spTgt spid="34"/>
                                        </p:tgtEl>
                                      </p:cBhvr>
                                    </p:animEffect>
                                  </p:childTnLst>
                                </p:cTn>
                              </p:par>
                            </p:childTnLst>
                          </p:cTn>
                        </p:par>
                        <p:par>
                          <p:cTn id="44" fill="hold">
                            <p:stCondLst>
                              <p:cond delay="2000"/>
                            </p:stCondLst>
                            <p:childTnLst>
                              <p:par>
                                <p:cTn id="45" presetID="16" presetClass="entr" presetSubtype="2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arn(inVertical)">
                                      <p:cBhvr>
                                        <p:cTn id="47" dur="500"/>
                                        <p:tgtEl>
                                          <p:spTgt spid="7"/>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barn(inVertical)">
                                      <p:cBhvr>
                                        <p:cTn id="53" dur="500"/>
                                        <p:tgtEl>
                                          <p:spTgt spid="44"/>
                                        </p:tgtEl>
                                      </p:cBhvr>
                                    </p:animEffect>
                                  </p:childTnLst>
                                </p:cTn>
                              </p:par>
                            </p:childTnLst>
                          </p:cTn>
                        </p:par>
                        <p:par>
                          <p:cTn id="54" fill="hold">
                            <p:stCondLst>
                              <p:cond delay="2500"/>
                            </p:stCondLst>
                            <p:childTnLst>
                              <p:par>
                                <p:cTn id="55" presetID="16" presetClass="entr" presetSubtype="21"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barn(inVertical)">
                                      <p:cBhvr>
                                        <p:cTn id="57" dur="500"/>
                                        <p:tgtEl>
                                          <p:spTgt spid="8"/>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barn(inVertical)">
                                      <p:cBhvr>
                                        <p:cTn id="60" dur="500"/>
                                        <p:tgtEl>
                                          <p:spTgt spid="37"/>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barn(inVertical)">
                                      <p:cBhvr>
                                        <p:cTn id="63" dur="500"/>
                                        <p:tgtEl>
                                          <p:spTgt spid="38"/>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barn(inVertical)">
                                      <p:cBhvr>
                                        <p:cTn id="66" dur="500"/>
                                        <p:tgtEl>
                                          <p:spTgt spid="2"/>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barn(inVertical)">
                                      <p:cBhvr>
                                        <p:cTn id="6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5" grpId="1" animBg="1"/>
      <p:bldP spid="5" grpId="0" bldLvl="0" animBg="1"/>
      <p:bldP spid="5" grpId="1" animBg="1"/>
      <p:bldP spid="6" grpId="0" bldLvl="0" animBg="1"/>
      <p:bldP spid="6" grpId="1" animBg="1"/>
      <p:bldP spid="7" grpId="0" bldLvl="0" animBg="1"/>
      <p:bldP spid="7" grpId="1" animBg="1"/>
      <p:bldP spid="8" grpId="0" bldLvl="0" animBg="1"/>
      <p:bldP spid="8" grpId="1" animBg="1"/>
      <p:bldP spid="11" grpId="0" bldLvl="0" animBg="1"/>
      <p:bldP spid="11" grpId="1" animBg="1"/>
      <p:bldP spid="29" grpId="0" bldLvl="0" animBg="1"/>
      <p:bldP spid="29" grpId="1" animBg="1"/>
      <p:bldP spid="30" grpId="0" bldLvl="0" animBg="1"/>
      <p:bldP spid="30" grpId="1" animBg="1"/>
      <p:bldP spid="33" grpId="0"/>
      <p:bldP spid="33" grpId="1"/>
      <p:bldP spid="12" grpId="0" bldLvl="0" animBg="1"/>
      <p:bldP spid="12" grpId="1" animBg="1"/>
      <p:bldP spid="34" grpId="0" bldLvl="0" animBg="1"/>
      <p:bldP spid="34" grpId="1" animBg="1"/>
      <p:bldP spid="37" grpId="0"/>
      <p:bldP spid="37" grpId="1"/>
      <p:bldP spid="38" grpId="0" bldLvl="0" animBg="1"/>
      <p:bldP spid="38" grpId="1" animBg="1"/>
      <p:bldP spid="41" grpId="0" bldLvl="0" animBg="1"/>
      <p:bldP spid="41" grpId="1" animBg="1"/>
      <p:bldP spid="48" grpId="0"/>
      <p:bldP spid="48" grpId="1"/>
      <p:bldP spid="3" grpId="0" bldLvl="0" animBg="1"/>
      <p:bldP spid="3" grpId="1" animBg="1"/>
      <p:bldP spid="2" grpId="0" bldLvl="0" animBg="1"/>
      <p:bldP spid="2" grpId="1" animBg="1"/>
      <p:bldP spid="4" grpId="0" bldLvl="0" animBg="1"/>
      <p:bldP spid="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4" name="矩形: 单圆角 7"/>
          <p:cNvSpPr/>
          <p:nvPr/>
        </p:nvSpPr>
        <p:spPr>
          <a:xfrm flipH="1">
            <a:off x="741680" y="1590040"/>
            <a:ext cx="5232400" cy="1950720"/>
          </a:xfrm>
          <a:prstGeom prst="round1Rect">
            <a:avLst>
              <a:gd name="adj" fmla="val 50000"/>
            </a:avLst>
          </a:prstGeom>
          <a:solidFill>
            <a:schemeClr val="bg1"/>
          </a:solidFill>
          <a:ln>
            <a:noFill/>
          </a:ln>
          <a:effectLst>
            <a:outerShdw blurRad="3429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微软雅黑" panose="020B0503020204020204" charset="-122"/>
              <a:ea typeface="微软雅黑" panose="020B0503020204020204" charset="-122"/>
            </a:endParaRPr>
          </a:p>
        </p:txBody>
      </p:sp>
      <p:sp>
        <p:nvSpPr>
          <p:cNvPr id="9" name="矩形: 单圆角 8"/>
          <p:cNvSpPr/>
          <p:nvPr/>
        </p:nvSpPr>
        <p:spPr>
          <a:xfrm flipH="1" flipV="1">
            <a:off x="741680" y="3622040"/>
            <a:ext cx="5232400" cy="1950720"/>
          </a:xfrm>
          <a:prstGeom prst="round1Rect">
            <a:avLst>
              <a:gd name="adj" fmla="val 50000"/>
            </a:avLst>
          </a:prstGeom>
          <a:solidFill>
            <a:schemeClr val="bg1"/>
          </a:solidFill>
          <a:ln>
            <a:noFill/>
          </a:ln>
          <a:effectLst>
            <a:outerShdw blurRad="3429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0" name="矩形: 单圆角 5"/>
          <p:cNvSpPr/>
          <p:nvPr/>
        </p:nvSpPr>
        <p:spPr>
          <a:xfrm>
            <a:off x="6207760" y="1590040"/>
            <a:ext cx="5232400" cy="1950720"/>
          </a:xfrm>
          <a:prstGeom prst="round1Rect">
            <a:avLst>
              <a:gd name="adj" fmla="val 50000"/>
            </a:avLst>
          </a:prstGeom>
          <a:solidFill>
            <a:schemeClr val="bg1"/>
          </a:solidFill>
          <a:ln>
            <a:noFill/>
          </a:ln>
          <a:effectLst>
            <a:outerShdw blurRad="3429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微软雅黑" panose="020B0503020204020204" charset="-122"/>
              <a:ea typeface="微软雅黑" panose="020B0503020204020204" charset="-122"/>
            </a:endParaRPr>
          </a:p>
        </p:txBody>
      </p:sp>
      <p:sp>
        <p:nvSpPr>
          <p:cNvPr id="13" name="矩形: 单圆角 6"/>
          <p:cNvSpPr/>
          <p:nvPr/>
        </p:nvSpPr>
        <p:spPr>
          <a:xfrm flipV="1">
            <a:off x="6207760" y="3622040"/>
            <a:ext cx="5232400" cy="1950720"/>
          </a:xfrm>
          <a:prstGeom prst="round1Rect">
            <a:avLst>
              <a:gd name="adj" fmla="val 50000"/>
            </a:avLst>
          </a:prstGeom>
          <a:solidFill>
            <a:schemeClr val="bg1"/>
          </a:solidFill>
          <a:ln>
            <a:noFill/>
          </a:ln>
          <a:effectLst>
            <a:outerShdw blurRad="342900" dist="508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14" name="椭圆 13"/>
          <p:cNvSpPr/>
          <p:nvPr/>
        </p:nvSpPr>
        <p:spPr>
          <a:xfrm>
            <a:off x="4886960" y="2392680"/>
            <a:ext cx="2357120" cy="2357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微软雅黑" panose="020B0503020204020204" charset="-122"/>
              <a:ea typeface="微软雅黑" panose="020B0503020204020204" charset="-122"/>
            </a:endParaRPr>
          </a:p>
        </p:txBody>
      </p:sp>
      <p:sp>
        <p:nvSpPr>
          <p:cNvPr id="15" name="文本框 14"/>
          <p:cNvSpPr txBox="1"/>
          <p:nvPr/>
        </p:nvSpPr>
        <p:spPr>
          <a:xfrm>
            <a:off x="5205730" y="2950845"/>
            <a:ext cx="1780540" cy="1198880"/>
          </a:xfrm>
          <a:prstGeom prst="rect">
            <a:avLst/>
          </a:prstGeom>
          <a:noFill/>
        </p:spPr>
        <p:txBody>
          <a:bodyPr wrap="square" rtlCol="0">
            <a:spAutoFit/>
          </a:bodyPr>
          <a:p>
            <a:pPr algn="l"/>
            <a:r>
              <a:rPr lang="zh-CN" altLang="en-US" sz="2400" b="1" spc="300" dirty="0">
                <a:solidFill>
                  <a:schemeClr val="bg1"/>
                </a:solidFill>
                <a:latin typeface="微软雅黑" panose="020B0503020204020204" charset="-122"/>
                <a:ea typeface="微软雅黑" panose="020B0503020204020204" charset="-122"/>
              </a:rPr>
              <a:t>汽车保险包括下列四层含义：</a:t>
            </a:r>
            <a:endParaRPr lang="zh-CN" altLang="en-US" sz="2400" b="1" spc="300" dirty="0">
              <a:solidFill>
                <a:schemeClr val="bg1"/>
              </a:solidFill>
              <a:latin typeface="微软雅黑" panose="020B0503020204020204" charset="-122"/>
              <a:ea typeface="微软雅黑" panose="020B0503020204020204" charset="-122"/>
            </a:endParaRPr>
          </a:p>
        </p:txBody>
      </p:sp>
      <p:sp>
        <p:nvSpPr>
          <p:cNvPr id="16" name="文本框 15"/>
          <p:cNvSpPr txBox="1"/>
          <p:nvPr/>
        </p:nvSpPr>
        <p:spPr>
          <a:xfrm>
            <a:off x="1390393" y="1732865"/>
            <a:ext cx="591829" cy="461665"/>
          </a:xfrm>
          <a:prstGeom prst="rect">
            <a:avLst/>
          </a:prstGeom>
          <a:noFill/>
        </p:spPr>
        <p:txBody>
          <a:bodyPr wrap="none" rtlCol="0">
            <a:spAutoFit/>
          </a:bodyPr>
          <a:p>
            <a:r>
              <a:rPr lang="en-US" altLang="zh-CN" sz="2400" spc="300" dirty="0">
                <a:solidFill>
                  <a:schemeClr val="tx1"/>
                </a:solidFill>
                <a:latin typeface="微软雅黑" panose="020B0503020204020204" charset="-122"/>
                <a:ea typeface="微软雅黑" panose="020B0503020204020204" charset="-122"/>
              </a:rPr>
              <a:t>01</a:t>
            </a:r>
            <a:endParaRPr lang="en-US" altLang="zh-CN" sz="2400" spc="300" dirty="0">
              <a:solidFill>
                <a:schemeClr val="tx1"/>
              </a:solidFill>
              <a:latin typeface="微软雅黑" panose="020B0503020204020204" charset="-122"/>
              <a:ea typeface="微软雅黑" panose="020B0503020204020204" charset="-122"/>
            </a:endParaRPr>
          </a:p>
        </p:txBody>
      </p:sp>
      <p:sp>
        <p:nvSpPr>
          <p:cNvPr id="17" name="文本框 16"/>
          <p:cNvSpPr txBox="1"/>
          <p:nvPr/>
        </p:nvSpPr>
        <p:spPr>
          <a:xfrm>
            <a:off x="1390393" y="3740140"/>
            <a:ext cx="591829" cy="461665"/>
          </a:xfrm>
          <a:prstGeom prst="rect">
            <a:avLst/>
          </a:prstGeom>
          <a:noFill/>
        </p:spPr>
        <p:txBody>
          <a:bodyPr wrap="none" rtlCol="0">
            <a:spAutoFit/>
          </a:bodyPr>
          <a:p>
            <a:r>
              <a:rPr lang="en-US" altLang="zh-CN" sz="2400" spc="300" dirty="0">
                <a:solidFill>
                  <a:schemeClr val="tx1"/>
                </a:solidFill>
                <a:latin typeface="微软雅黑" panose="020B0503020204020204" charset="-122"/>
                <a:ea typeface="微软雅黑" panose="020B0503020204020204" charset="-122"/>
              </a:rPr>
              <a:t>03</a:t>
            </a:r>
            <a:endParaRPr lang="en-US" altLang="zh-CN" sz="2400" spc="300" dirty="0">
              <a:solidFill>
                <a:schemeClr val="tx1"/>
              </a:solidFill>
              <a:latin typeface="微软雅黑" panose="020B0503020204020204" charset="-122"/>
              <a:ea typeface="微软雅黑" panose="020B0503020204020204" charset="-122"/>
            </a:endParaRPr>
          </a:p>
        </p:txBody>
      </p:sp>
      <p:sp>
        <p:nvSpPr>
          <p:cNvPr id="18" name="文本框 17"/>
          <p:cNvSpPr txBox="1"/>
          <p:nvPr/>
        </p:nvSpPr>
        <p:spPr>
          <a:xfrm>
            <a:off x="10036553" y="1732865"/>
            <a:ext cx="591829" cy="461665"/>
          </a:xfrm>
          <a:prstGeom prst="rect">
            <a:avLst/>
          </a:prstGeom>
          <a:noFill/>
        </p:spPr>
        <p:txBody>
          <a:bodyPr wrap="none" rtlCol="0">
            <a:spAutoFit/>
          </a:bodyPr>
          <a:p>
            <a:r>
              <a:rPr lang="en-US" altLang="zh-CN" sz="2400" spc="300" dirty="0">
                <a:solidFill>
                  <a:schemeClr val="tx1"/>
                </a:solidFill>
                <a:latin typeface="微软雅黑" panose="020B0503020204020204" charset="-122"/>
                <a:ea typeface="微软雅黑" panose="020B0503020204020204" charset="-122"/>
              </a:rPr>
              <a:t>02</a:t>
            </a:r>
            <a:endParaRPr lang="en-US" altLang="zh-CN" sz="2400" spc="300" dirty="0">
              <a:solidFill>
                <a:schemeClr val="tx1"/>
              </a:solidFill>
              <a:latin typeface="微软雅黑" panose="020B0503020204020204" charset="-122"/>
              <a:ea typeface="微软雅黑" panose="020B0503020204020204" charset="-122"/>
            </a:endParaRPr>
          </a:p>
        </p:txBody>
      </p:sp>
      <p:sp>
        <p:nvSpPr>
          <p:cNvPr id="19" name="文本框 18"/>
          <p:cNvSpPr txBox="1"/>
          <p:nvPr/>
        </p:nvSpPr>
        <p:spPr>
          <a:xfrm>
            <a:off x="10036553" y="3740140"/>
            <a:ext cx="591829" cy="461665"/>
          </a:xfrm>
          <a:prstGeom prst="rect">
            <a:avLst/>
          </a:prstGeom>
          <a:noFill/>
        </p:spPr>
        <p:txBody>
          <a:bodyPr wrap="none" rtlCol="0">
            <a:spAutoFit/>
          </a:bodyPr>
          <a:p>
            <a:r>
              <a:rPr lang="en-US" altLang="zh-CN" sz="2400" spc="300" dirty="0">
                <a:solidFill>
                  <a:schemeClr val="tx1"/>
                </a:solidFill>
                <a:latin typeface="微软雅黑" panose="020B0503020204020204" charset="-122"/>
                <a:ea typeface="微软雅黑" panose="020B0503020204020204" charset="-122"/>
              </a:rPr>
              <a:t>04</a:t>
            </a:r>
            <a:endParaRPr lang="en-US" altLang="zh-CN" sz="2400" spc="300" dirty="0">
              <a:solidFill>
                <a:schemeClr val="tx1"/>
              </a:solidFill>
              <a:latin typeface="微软雅黑" panose="020B0503020204020204" charset="-122"/>
              <a:ea typeface="微软雅黑" panose="020B0503020204020204" charset="-122"/>
            </a:endParaRPr>
          </a:p>
        </p:txBody>
      </p:sp>
      <p:sp>
        <p:nvSpPr>
          <p:cNvPr id="20" name="文本框 19"/>
          <p:cNvSpPr txBox="1"/>
          <p:nvPr/>
        </p:nvSpPr>
        <p:spPr>
          <a:xfrm>
            <a:off x="2011076" y="1814740"/>
            <a:ext cx="2849880" cy="368300"/>
          </a:xfrm>
          <a:prstGeom prst="rect">
            <a:avLst/>
          </a:prstGeom>
          <a:noFill/>
        </p:spPr>
        <p:txBody>
          <a:bodyPr wrap="none" rtlCol="0">
            <a:spAutoFit/>
          </a:bodyPr>
          <a:p>
            <a:pPr algn="l"/>
            <a:r>
              <a:rPr lang="zh-CN" altLang="en-US" b="1" spc="300" dirty="0">
                <a:solidFill>
                  <a:schemeClr val="tx1"/>
                </a:solidFill>
                <a:latin typeface="微软雅黑" panose="020B0503020204020204" charset="-122"/>
                <a:ea typeface="微软雅黑" panose="020B0503020204020204" charset="-122"/>
              </a:rPr>
              <a:t>它是一种商业保险行为</a:t>
            </a:r>
            <a:endParaRPr lang="zh-CN" altLang="en-US" b="1" spc="300" dirty="0">
              <a:solidFill>
                <a:schemeClr val="tx1"/>
              </a:solidFill>
              <a:latin typeface="微软雅黑" panose="020B0503020204020204" charset="-122"/>
              <a:ea typeface="微软雅黑" panose="020B0503020204020204" charset="-122"/>
            </a:endParaRPr>
          </a:p>
        </p:txBody>
      </p:sp>
      <p:sp>
        <p:nvSpPr>
          <p:cNvPr id="21" name="文本框 20"/>
          <p:cNvSpPr txBox="1"/>
          <p:nvPr/>
        </p:nvSpPr>
        <p:spPr>
          <a:xfrm>
            <a:off x="2011076" y="3827690"/>
            <a:ext cx="2849880" cy="368300"/>
          </a:xfrm>
          <a:prstGeom prst="rect">
            <a:avLst/>
          </a:prstGeom>
          <a:noFill/>
        </p:spPr>
        <p:txBody>
          <a:bodyPr wrap="none" rtlCol="0">
            <a:spAutoFit/>
          </a:bodyPr>
          <a:p>
            <a:pPr algn="l"/>
            <a:r>
              <a:rPr lang="zh-CN" altLang="en-US" b="1" spc="300" dirty="0">
                <a:solidFill>
                  <a:schemeClr val="tx1"/>
                </a:solidFill>
                <a:latin typeface="微软雅黑" panose="020B0503020204020204" charset="-122"/>
                <a:ea typeface="微软雅黑" panose="020B0503020204020204" charset="-122"/>
              </a:rPr>
              <a:t>它是一种权利义务行为</a:t>
            </a:r>
            <a:endParaRPr lang="zh-CN" altLang="en-US" b="1" spc="300" dirty="0">
              <a:solidFill>
                <a:schemeClr val="tx1"/>
              </a:solidFill>
              <a:latin typeface="微软雅黑" panose="020B0503020204020204" charset="-122"/>
              <a:ea typeface="微软雅黑" panose="020B0503020204020204" charset="-122"/>
            </a:endParaRPr>
          </a:p>
        </p:txBody>
      </p:sp>
      <p:sp>
        <p:nvSpPr>
          <p:cNvPr id="22" name="文本框 21"/>
          <p:cNvSpPr txBox="1"/>
          <p:nvPr/>
        </p:nvSpPr>
        <p:spPr>
          <a:xfrm>
            <a:off x="7203931" y="1826170"/>
            <a:ext cx="2849880" cy="368300"/>
          </a:xfrm>
          <a:prstGeom prst="rect">
            <a:avLst/>
          </a:prstGeom>
          <a:noFill/>
        </p:spPr>
        <p:txBody>
          <a:bodyPr wrap="none" rtlCol="0">
            <a:spAutoFit/>
          </a:bodyPr>
          <a:p>
            <a:pPr algn="l"/>
            <a:r>
              <a:rPr lang="zh-CN" altLang="en-US" b="1" spc="300" dirty="0">
                <a:solidFill>
                  <a:schemeClr val="tx1"/>
                </a:solidFill>
                <a:latin typeface="微软雅黑" panose="020B0503020204020204" charset="-122"/>
                <a:ea typeface="微软雅黑" panose="020B0503020204020204" charset="-122"/>
              </a:rPr>
              <a:t>它是一种法律合同行为</a:t>
            </a:r>
            <a:endParaRPr lang="zh-CN" altLang="en-US" b="1" spc="300" dirty="0">
              <a:solidFill>
                <a:schemeClr val="tx1"/>
              </a:solidFill>
              <a:latin typeface="微软雅黑" panose="020B0503020204020204" charset="-122"/>
              <a:ea typeface="微软雅黑" panose="020B0503020204020204" charset="-122"/>
            </a:endParaRPr>
          </a:p>
        </p:txBody>
      </p:sp>
      <p:sp>
        <p:nvSpPr>
          <p:cNvPr id="23" name="文本框 22"/>
          <p:cNvSpPr txBox="1"/>
          <p:nvPr/>
        </p:nvSpPr>
        <p:spPr>
          <a:xfrm>
            <a:off x="7244080" y="3648710"/>
            <a:ext cx="2980055" cy="645160"/>
          </a:xfrm>
          <a:prstGeom prst="rect">
            <a:avLst/>
          </a:prstGeom>
          <a:noFill/>
        </p:spPr>
        <p:txBody>
          <a:bodyPr wrap="square" rtlCol="0">
            <a:spAutoFit/>
          </a:bodyPr>
          <a:p>
            <a:pPr algn="l"/>
            <a:r>
              <a:rPr lang="zh-CN" altLang="en-US" b="1" spc="300" dirty="0">
                <a:solidFill>
                  <a:schemeClr val="tx1"/>
                </a:solidFill>
                <a:latin typeface="微软雅黑" panose="020B0503020204020204" charset="-122"/>
                <a:ea typeface="微软雅黑" panose="020B0503020204020204" charset="-122"/>
              </a:rPr>
              <a:t>它是一种以合同约定的保险行为</a:t>
            </a:r>
            <a:endParaRPr lang="zh-CN" altLang="en-US" b="1" spc="300" dirty="0">
              <a:solidFill>
                <a:schemeClr val="tx1"/>
              </a:solidFill>
              <a:latin typeface="微软雅黑" panose="020B0503020204020204" charset="-122"/>
              <a:ea typeface="微软雅黑" panose="020B0503020204020204" charset="-122"/>
            </a:endParaRPr>
          </a:p>
        </p:txBody>
      </p:sp>
      <p:sp>
        <p:nvSpPr>
          <p:cNvPr id="32" name="文本框 31"/>
          <p:cNvSpPr txBox="1"/>
          <p:nvPr/>
        </p:nvSpPr>
        <p:spPr>
          <a:xfrm>
            <a:off x="2011045" y="2222500"/>
            <a:ext cx="2800985" cy="1168400"/>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cs typeface="微软雅黑" panose="020B0503020204020204" charset="-122"/>
              </a:rPr>
              <a:t>保险人根据等量交易关系建立的汽车保险是以盈利为目的的。简单地说，保险公司最终要在其所从事的汽车保险业务上挣到钱，所以汽车保险属于一项商业活动</a:t>
            </a:r>
            <a:endParaRPr sz="1400" dirty="0">
              <a:latin typeface="微软雅黑" panose="020B0503020204020204" charset="-122"/>
              <a:ea typeface="微软雅黑" panose="020B0503020204020204" charset="-122"/>
              <a:cs typeface="微软雅黑" panose="020B0503020204020204" charset="-122"/>
            </a:endParaRPr>
          </a:p>
        </p:txBody>
      </p:sp>
      <p:sp>
        <p:nvSpPr>
          <p:cNvPr id="24" name="文本框 23"/>
          <p:cNvSpPr txBox="1"/>
          <p:nvPr/>
        </p:nvSpPr>
        <p:spPr>
          <a:xfrm>
            <a:off x="2011045" y="4252595"/>
            <a:ext cx="2800985" cy="1168400"/>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cs typeface="微软雅黑" panose="020B0503020204020204" charset="-122"/>
              </a:rPr>
              <a:t>在投保人与保险人所共同签订的保险合同（如汽车保险单）中，明确规定了双方的权利和义务，并确定了违约责任，要求双方在履行合同时共同遵守</a:t>
            </a:r>
            <a:endParaRPr sz="1400" dirty="0">
              <a:latin typeface="微软雅黑" panose="020B0503020204020204" charset="-122"/>
              <a:ea typeface="微软雅黑" panose="020B0503020204020204" charset="-122"/>
              <a:cs typeface="微软雅黑" panose="020B0503020204020204" charset="-122"/>
            </a:endParaRPr>
          </a:p>
        </p:txBody>
      </p:sp>
      <p:sp>
        <p:nvSpPr>
          <p:cNvPr id="25" name="文本框 24"/>
          <p:cNvSpPr txBox="1"/>
          <p:nvPr/>
        </p:nvSpPr>
        <p:spPr>
          <a:xfrm>
            <a:off x="7423150" y="2213610"/>
            <a:ext cx="2800985" cy="1168400"/>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cs typeface="微软雅黑" panose="020B0503020204020204" charset="-122"/>
              </a:rPr>
              <a:t>投保人与保险人都要以各类机动车及其责任为保险，订立以书面形式的具有法律效力的保险合同，否则汽车保险并不是存在的法律基础</a:t>
            </a:r>
            <a:endParaRPr sz="1400" dirty="0">
              <a:latin typeface="微软雅黑" panose="020B0503020204020204" charset="-122"/>
              <a:ea typeface="微软雅黑" panose="020B0503020204020204" charset="-122"/>
              <a:cs typeface="微软雅黑" panose="020B0503020204020204" charset="-122"/>
            </a:endParaRPr>
          </a:p>
        </p:txBody>
      </p:sp>
      <p:sp>
        <p:nvSpPr>
          <p:cNvPr id="26" name="文本框 25"/>
          <p:cNvSpPr txBox="1"/>
          <p:nvPr/>
        </p:nvSpPr>
        <p:spPr>
          <a:xfrm>
            <a:off x="6985635" y="4243705"/>
            <a:ext cx="4191000" cy="1168400"/>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cs typeface="微软雅黑" panose="020B0503020204020204" charset="-122"/>
              </a:rPr>
              <a:t>它是一种以合同约定的保险事故发生为条件的损失补偿或保险金给付的保险行为。也就是这样损失赔偿或保险金给付活动，才变成了人们转移车辆及相关责任风险的一种方法，才体现了保险能够保障经济生活，并让生活安定的互助共济的特点。</a:t>
            </a:r>
            <a:endParaRPr sz="1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500"/>
                                        <p:tgtEl>
                                          <p:spTgt spid="14"/>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linds(horizontal)">
                                      <p:cBhvr>
                                        <p:cTn id="29" dur="500"/>
                                        <p:tgtEl>
                                          <p:spTgt spid="15"/>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linds(horizontal)">
                                      <p:cBhvr>
                                        <p:cTn id="35" dur="500"/>
                                        <p:tgtEl>
                                          <p:spTgt spid="17"/>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blinds(horizontal)">
                                      <p:cBhvr>
                                        <p:cTn id="38" dur="500"/>
                                        <p:tgtEl>
                                          <p:spTgt spid="18"/>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blinds(horizontal)">
                                      <p:cBhvr>
                                        <p:cTn id="41" dur="500"/>
                                        <p:tgtEl>
                                          <p:spTgt spid="19"/>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linds(horizontal)">
                                      <p:cBhvr>
                                        <p:cTn id="44" dur="500"/>
                                        <p:tgtEl>
                                          <p:spTgt spid="20"/>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linds(horizontal)">
                                      <p:cBhvr>
                                        <p:cTn id="47" dur="500"/>
                                        <p:tgtEl>
                                          <p:spTgt spid="21"/>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linds(horizontal)">
                                      <p:cBhvr>
                                        <p:cTn id="50" dur="500"/>
                                        <p:tgtEl>
                                          <p:spTgt spid="22"/>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blinds(horizontal)">
                                      <p:cBhvr>
                                        <p:cTn id="53" dur="500"/>
                                        <p:tgtEl>
                                          <p:spTgt spid="23"/>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linds(horizontal)">
                                      <p:cBhvr>
                                        <p:cTn id="56" dur="500"/>
                                        <p:tgtEl>
                                          <p:spTgt spid="32"/>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blinds(horizontal)">
                                      <p:cBhvr>
                                        <p:cTn id="59" dur="500"/>
                                        <p:tgtEl>
                                          <p:spTgt spid="24"/>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blinds(horizontal)">
                                      <p:cBhvr>
                                        <p:cTn id="62" dur="500"/>
                                        <p:tgtEl>
                                          <p:spTgt spid="25"/>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blinds(horizontal)">
                                      <p:cBhvr>
                                        <p:cTn id="6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4" grpId="0" bldLvl="0" animBg="1"/>
      <p:bldP spid="4" grpId="1" animBg="1"/>
      <p:bldP spid="9" grpId="0" bldLvl="0" animBg="1"/>
      <p:bldP spid="9" grpId="1" animBg="1"/>
      <p:bldP spid="10" grpId="0" bldLvl="0" animBg="1"/>
      <p:bldP spid="10" grpId="1" animBg="1"/>
      <p:bldP spid="13" grpId="0" bldLvl="0" animBg="1"/>
      <p:bldP spid="13" grpId="1" animBg="1"/>
      <p:bldP spid="14" grpId="0" bldLvl="0" animBg="1"/>
      <p:bldP spid="14" grpId="1" animBg="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32" grpId="0" bldLvl="0" animBg="1"/>
      <p:bldP spid="32" grpId="1" animBg="1"/>
      <p:bldP spid="24" grpId="0" bldLvl="0" animBg="1"/>
      <p:bldP spid="24" grpId="1" animBg="1"/>
      <p:bldP spid="25" grpId="0" bldLvl="0" animBg="1"/>
      <p:bldP spid="25" grpId="1" animBg="1"/>
      <p:bldP spid="26" grpId="0" bldLvl="0" animBg="1"/>
      <p:bldP spid="26" grpId="1" animBg="1"/>
    </p:bldLst>
  </p:timing>
</p:sld>
</file>

<file path=ppt/tags/tag1.xml><?xml version="1.0" encoding="utf-8"?>
<p:tagLst xmlns:p="http://schemas.openxmlformats.org/presentationml/2006/main">
  <p:tag name="MH" val="20151118092049"/>
  <p:tag name="MH_LIBRARY" val="GRAPHIC"/>
  <p:tag name="MH_TYPE" val="Other"/>
  <p:tag name="MH_ORDER" val="6"/>
</p:tagLst>
</file>

<file path=ppt/tags/tag10.xml><?xml version="1.0" encoding="utf-8"?>
<p:tagLst xmlns:p="http://schemas.openxmlformats.org/presentationml/2006/main">
  <p:tag name="MH" val="20151118092049"/>
  <p:tag name="MH_LIBRARY" val="GRAPHIC"/>
  <p:tag name="MH_TYPE" val="SubTitle"/>
  <p:tag name="MH_ORDER" val="1"/>
</p:tagLst>
</file>

<file path=ppt/tags/tag11.xml><?xml version="1.0" encoding="utf-8"?>
<p:tagLst xmlns:p="http://schemas.openxmlformats.org/presentationml/2006/main">
  <p:tag name="MH" val="20151118092049"/>
  <p:tag name="MH_LIBRARY" val="GRAPHIC"/>
  <p:tag name="MH_TYPE" val="Text"/>
  <p:tag name="MH_ORDER" val="1"/>
</p:tagLst>
</file>

<file path=ppt/tags/tag12.xml><?xml version="1.0" encoding="utf-8"?>
<p:tagLst xmlns:p="http://schemas.openxmlformats.org/presentationml/2006/main">
  <p:tag name="MH" val="20151118092049"/>
  <p:tag name="MH_LIBRARY" val="GRAPHIC"/>
  <p:tag name="MH_TYPE" val="Other"/>
  <p:tag name="MH_ORDER" val="6"/>
</p:tagLst>
</file>

<file path=ppt/tags/tag13.xml><?xml version="1.0" encoding="utf-8"?>
<p:tagLst xmlns:p="http://schemas.openxmlformats.org/presentationml/2006/main">
  <p:tag name="MH" val="20151118092049"/>
  <p:tag name="MH_LIBRARY" val="GRAPHIC"/>
  <p:tag name="MH_TYPE" val="Other"/>
  <p:tag name="MH_ORDER" val="6"/>
</p:tagLst>
</file>

<file path=ppt/tags/tag14.xml><?xml version="1.0" encoding="utf-8"?>
<p:tagLst xmlns:p="http://schemas.openxmlformats.org/presentationml/2006/main">
  <p:tag name="MH" val="20151118092049"/>
  <p:tag name="MH_LIBRARY" val="GRAPHIC"/>
  <p:tag name="MH_TYPE" val="Text"/>
  <p:tag name="MH_ORDER" val="1"/>
</p:tagLst>
</file>

<file path=ppt/tags/tag15.xml><?xml version="1.0" encoding="utf-8"?>
<p:tagLst xmlns:p="http://schemas.openxmlformats.org/presentationml/2006/main">
  <p:tag name="MH" val="20151118092049"/>
  <p:tag name="MH_LIBRARY" val="GRAPHIC"/>
  <p:tag name="MH_TYPE" val="Text"/>
  <p:tag name="MH_ORDER" val="1"/>
</p:tagLst>
</file>

<file path=ppt/tags/tag16.xml><?xml version="1.0" encoding="utf-8"?>
<p:tagLst xmlns:p="http://schemas.openxmlformats.org/presentationml/2006/main">
  <p:tag name="MH" val="20151118092049"/>
  <p:tag name="MH_LIBRARY" val="GRAPHIC"/>
  <p:tag name="MH_TYPE" val="Text"/>
  <p:tag name="MH_ORDER" val="1"/>
</p:tagLst>
</file>

<file path=ppt/tags/tag17.xml><?xml version="1.0" encoding="utf-8"?>
<p:tagLst xmlns:p="http://schemas.openxmlformats.org/presentationml/2006/main">
  <p:tag name="MH" val="20151118092049"/>
  <p:tag name="MH_LIBRARY" val="GRAPHIC"/>
  <p:tag name="MH_TYPE" val="Text"/>
  <p:tag name="MH_ORDER" val="1"/>
</p:tagLst>
</file>

<file path=ppt/tags/tag18.xml><?xml version="1.0" encoding="utf-8"?>
<p:tagLst xmlns:p="http://schemas.openxmlformats.org/presentationml/2006/main">
  <p:tag name="MH" val="20151118092049"/>
  <p:tag name="MH_LIBRARY" val="GRAPHIC"/>
  <p:tag name="MH_TYPE" val="Text"/>
  <p:tag name="MH_ORDER" val="1"/>
</p:tagLst>
</file>

<file path=ppt/tags/tag19.xml><?xml version="1.0" encoding="utf-8"?>
<p:tagLst xmlns:p="http://schemas.openxmlformats.org/presentationml/2006/main">
  <p:tag name="MH" val="20151118092049"/>
  <p:tag name="MH_LIBRARY" val="GRAPHIC"/>
  <p:tag name="MH_TYPE" val="Text"/>
  <p:tag name="MH_ORDER" val="1"/>
</p:tagLst>
</file>

<file path=ppt/tags/tag2.xml><?xml version="1.0" encoding="utf-8"?>
<p:tagLst xmlns:p="http://schemas.openxmlformats.org/presentationml/2006/main">
  <p:tag name="MH" val="20151118092049"/>
  <p:tag name="MH_LIBRARY" val="GRAPHIC"/>
  <p:tag name="MH_TYPE" val="SubTitle"/>
  <p:tag name="MH_ORDER" val="1"/>
</p:tagLst>
</file>

<file path=ppt/tags/tag20.xml><?xml version="1.0" encoding="utf-8"?>
<p:tagLst xmlns:p="http://schemas.openxmlformats.org/presentationml/2006/main">
  <p:tag name="MH" val="20151118092049"/>
  <p:tag name="MH_LIBRARY" val="GRAPHIC"/>
  <p:tag name="MH_TYPE" val="Text"/>
  <p:tag name="MH_ORDER" val="1"/>
</p:tagLst>
</file>

<file path=ppt/tags/tag21.xml><?xml version="1.0" encoding="utf-8"?>
<p:tagLst xmlns:p="http://schemas.openxmlformats.org/presentationml/2006/main">
  <p:tag name="MH" val="20151118092049"/>
  <p:tag name="MH_LIBRARY" val="GRAPHIC"/>
  <p:tag name="MH_TYPE" val="Text"/>
  <p:tag name="MH_ORDER" val="1"/>
</p:tagLst>
</file>

<file path=ppt/tags/tag22.xml><?xml version="1.0" encoding="utf-8"?>
<p:tagLst xmlns:p="http://schemas.openxmlformats.org/presentationml/2006/main">
  <p:tag name="MH" val="20151118092049"/>
  <p:tag name="MH_LIBRARY" val="GRAPHIC"/>
  <p:tag name="MH_TYPE" val="Text"/>
  <p:tag name="MH_ORDER" val="1"/>
</p:tagLst>
</file>

<file path=ppt/tags/tag23.xml><?xml version="1.0" encoding="utf-8"?>
<p:tagLst xmlns:p="http://schemas.openxmlformats.org/presentationml/2006/main">
  <p:tag name="MH" val="20151118092049"/>
  <p:tag name="MH_LIBRARY" val="GRAPHIC"/>
  <p:tag name="MH_TYPE" val="Text"/>
  <p:tag name="MH_ORDER" val="1"/>
</p:tagLst>
</file>

<file path=ppt/tags/tag24.xml><?xml version="1.0" encoding="utf-8"?>
<p:tagLst xmlns:p="http://schemas.openxmlformats.org/presentationml/2006/main">
  <p:tag name="MH" val="20151118092049"/>
  <p:tag name="MH_LIBRARY" val="GRAPHIC"/>
  <p:tag name="MH_TYPE" val="Text"/>
  <p:tag name="MH_ORDER" val="1"/>
</p:tagLst>
</file>

<file path=ppt/tags/tag25.xml><?xml version="1.0" encoding="utf-8"?>
<p:tagLst xmlns:p="http://schemas.openxmlformats.org/presentationml/2006/main">
  <p:tag name="MH" val="20151118092049"/>
  <p:tag name="MH_LIBRARY" val="GRAPHIC"/>
  <p:tag name="MH_TYPE" val="Text"/>
  <p:tag name="MH_ORDER" val="1"/>
</p:tagLst>
</file>

<file path=ppt/tags/tag26.xml><?xml version="1.0" encoding="utf-8"?>
<p:tagLst xmlns:p="http://schemas.openxmlformats.org/presentationml/2006/main">
  <p:tag name="KSO_WM_UNIT_TABLE_BEAUTIFY" val="smartTable{1776969b-5bc4-4ccc-a2af-30106b704a7e}"/>
  <p:tag name="TABLE_ENDDRAG_ORIGIN_RECT" val="850*377"/>
  <p:tag name="TABLE_ENDDRAG_RECT" val="54*168*850*377"/>
</p:tagLst>
</file>

<file path=ppt/tags/tag27.xml><?xml version="1.0" encoding="utf-8"?>
<p:tagLst xmlns:p="http://schemas.openxmlformats.org/presentationml/2006/main">
  <p:tag name="KSO_WM_UNIT_TABLE_BEAUTIFY" val="smartTable{1776969b-5bc4-4ccc-a2af-30106b704a7e}"/>
  <p:tag name="TABLE_ENDDRAG_ORIGIN_RECT" val="850*377"/>
  <p:tag name="TABLE_ENDDRAG_RECT" val="54*168*850*377"/>
</p:tagLst>
</file>

<file path=ppt/tags/tag28.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ags/tag3.xml><?xml version="1.0" encoding="utf-8"?>
<p:tagLst xmlns:p="http://schemas.openxmlformats.org/presentationml/2006/main">
  <p:tag name="MH" val="20151118092049"/>
  <p:tag name="MH_LIBRARY" val="GRAPHIC"/>
  <p:tag name="MH_TYPE" val="Text"/>
  <p:tag name="MH_ORDER" val="1"/>
</p:tagLst>
</file>

<file path=ppt/tags/tag4.xml><?xml version="1.0" encoding="utf-8"?>
<p:tagLst xmlns:p="http://schemas.openxmlformats.org/presentationml/2006/main">
  <p:tag name="MH" val="20151118092049"/>
  <p:tag name="MH_LIBRARY" val="GRAPHIC"/>
  <p:tag name="MH_TYPE" val="Text"/>
  <p:tag name="MH_ORDER" val="1"/>
</p:tagLst>
</file>

<file path=ppt/tags/tag5.xml><?xml version="1.0" encoding="utf-8"?>
<p:tagLst xmlns:p="http://schemas.openxmlformats.org/presentationml/2006/main">
  <p:tag name="MH" val="20151118092049"/>
  <p:tag name="MH_LIBRARY" val="GRAPHIC"/>
  <p:tag name="MH_TYPE" val="Text"/>
  <p:tag name="MH_ORDER" val="1"/>
</p:tagLst>
</file>

<file path=ppt/tags/tag6.xml><?xml version="1.0" encoding="utf-8"?>
<p:tagLst xmlns:p="http://schemas.openxmlformats.org/presentationml/2006/main">
  <p:tag name="MH" val="20151118092049"/>
  <p:tag name="MH_LIBRARY" val="GRAPHIC"/>
  <p:tag name="MH_TYPE" val="Other"/>
  <p:tag name="MH_ORDER" val="6"/>
</p:tagLst>
</file>

<file path=ppt/tags/tag7.xml><?xml version="1.0" encoding="utf-8"?>
<p:tagLst xmlns:p="http://schemas.openxmlformats.org/presentationml/2006/main">
  <p:tag name="MH" val="20151118092049"/>
  <p:tag name="MH_LIBRARY" val="GRAPHIC"/>
  <p:tag name="MH_TYPE" val="SubTitle"/>
  <p:tag name="MH_ORDER" val="1"/>
</p:tagLst>
</file>

<file path=ppt/tags/tag8.xml><?xml version="1.0" encoding="utf-8"?>
<p:tagLst xmlns:p="http://schemas.openxmlformats.org/presentationml/2006/main">
  <p:tag name="MH" val="20151118092049"/>
  <p:tag name="MH_LIBRARY" val="GRAPHIC"/>
  <p:tag name="MH_TYPE" val="SubTitle"/>
  <p:tag name="MH_ORDER" val="1"/>
</p:tagLst>
</file>

<file path=ppt/tags/tag9.xml><?xml version="1.0" encoding="utf-8"?>
<p:tagLst xmlns:p="http://schemas.openxmlformats.org/presentationml/2006/main">
  <p:tag name="MH" val="20151118092049"/>
  <p:tag name="MH_LIBRARY" val="GRAPHIC"/>
  <p:tag name="MH_TYPE" val="Text"/>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7474</Words>
  <Application>WPS 演示</Application>
  <PresentationFormat>宽屏</PresentationFormat>
  <Paragraphs>561</Paragraphs>
  <Slides>35</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35</vt:i4>
      </vt:variant>
    </vt:vector>
  </HeadingPairs>
  <TitlesOfParts>
    <vt:vector size="52"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字魂59号-创粗黑</vt:lpstr>
      <vt:lpstr>Arial Unicode MS</vt:lpstr>
      <vt:lpstr>FZHei-B01S</vt:lpstr>
      <vt:lpstr>思源宋体 CN Heavy</vt:lpstr>
      <vt:lpstr>Calibri</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51</cp:revision>
  <dcterms:created xsi:type="dcterms:W3CDTF">2022-01-06T03:07:00Z</dcterms:created>
  <dcterms:modified xsi:type="dcterms:W3CDTF">2024-06-18T14:40:05Z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3773BE81EC5346D08F6EF6C97C55620B</vt:lpwstr>
  </property>
</Properties>
</file>