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6"/>
  </p:notesMasterIdLst>
  <p:sldIdLst>
    <p:sldId id="256" r:id="rId4"/>
    <p:sldId id="813" r:id="rId5"/>
    <p:sldId id="481" r:id="rId7"/>
    <p:sldId id="470" r:id="rId8"/>
    <p:sldId id="814" r:id="rId9"/>
    <p:sldId id="791" r:id="rId10"/>
    <p:sldId id="830" r:id="rId11"/>
    <p:sldId id="831" r:id="rId12"/>
    <p:sldId id="486" r:id="rId13"/>
    <p:sldId id="844" r:id="rId14"/>
    <p:sldId id="845" r:id="rId15"/>
    <p:sldId id="846" r:id="rId16"/>
    <p:sldId id="847" r:id="rId17"/>
    <p:sldId id="848" r:id="rId18"/>
    <p:sldId id="849" r:id="rId19"/>
    <p:sldId id="837" r:id="rId20"/>
    <p:sldId id="850" r:id="rId21"/>
    <p:sldId id="851" r:id="rId22"/>
    <p:sldId id="852" r:id="rId23"/>
    <p:sldId id="853" r:id="rId24"/>
    <p:sldId id="854" r:id="rId25"/>
    <p:sldId id="855" r:id="rId26"/>
    <p:sldId id="496" r:id="rId27"/>
  </p:sldIdLst>
  <p:sldSz cx="12192000" cy="6858000"/>
  <p:notesSz cx="6858000" cy="9144000"/>
  <p:embeddedFontLst>
    <p:embeddedFont>
      <p:font typeface="方正粗黑宋简体" panose="02000000000000000000" charset="-122"/>
      <p:regular r:id="rId32"/>
    </p:embeddedFont>
    <p:embeddedFont>
      <p:font typeface="微软雅黑" panose="020B0503020204020204" charset="-122"/>
      <p:regular r:id="rId33"/>
    </p:embeddedFont>
    <p:embeddedFont>
      <p:font typeface="Calibri" panose="020F0502020204030204" charset="0"/>
      <p:regular r:id="rId34"/>
      <p:bold r:id="rId35"/>
      <p:italic r:id="rId36"/>
      <p:boldItalic r:id="rId37"/>
    </p:embeddedFont>
    <p:embeddedFont>
      <p:font typeface="等线" panose="02010600030101010101" charset="-122"/>
      <p:regular r:id="rId38"/>
    </p:embeddedFont>
  </p:embeddedFontLst>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43D58E"/>
    <a:srgbClr val="F4B183"/>
    <a:srgbClr val="2C5568"/>
    <a:srgbClr val="C00000"/>
    <a:srgbClr val="046EA2"/>
    <a:srgbClr val="033E6A"/>
    <a:srgbClr val="86D1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41" d="100"/>
          <a:sy n="41" d="100"/>
        </p:scale>
        <p:origin x="-1860" y="-750"/>
      </p:cViewPr>
      <p:guideLst>
        <p:guide orient="horz" pos="2194"/>
        <p:guide pos="3840"/>
      </p:guideLst>
    </p:cSldViewPr>
  </p:slideViewPr>
  <p:notesTextViewPr>
    <p:cViewPr>
      <p:scale>
        <a:sx n="1" d="1"/>
        <a:sy n="1" d="1"/>
      </p:scale>
      <p:origin x="0" y="0"/>
    </p:cViewPr>
  </p:notesTextViewPr>
  <p:sorterViewPr>
    <p:cViewPr>
      <p:scale>
        <a:sx n="32" d="100"/>
        <a:sy n="3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tags" Target="tags/tag12.xml"/><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F3A10C64-83F0-48CF-8FE3-0F81FAF67178}"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28AD01E3-C28A-40DC-AEF7-F757DE35034A}"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en-US" altLang="zh-CN"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4DF729D-3649-4108-9E4B-AC2DC0B30C59}" type="slidenum">
              <a:rPr lang="zh-CN" altLang="en-US">
                <a:latin typeface="Calibri" panose="020F0502020204030204" charset="0"/>
              </a:rPr>
            </a:fld>
            <a:endParaRPr lang="zh-CN" altLang="en-US">
              <a:latin typeface="Calibri" panose="020F050202020403020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en-US" altLang="zh-CN"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4DF729D-3649-4108-9E4B-AC2DC0B30C59}" type="slidenum">
              <a:rPr lang="zh-CN" altLang="en-US">
                <a:latin typeface="Calibri" panose="020F0502020204030204" charset="0"/>
              </a:rPr>
            </a:fld>
            <a:endParaRPr lang="zh-CN" altLang="en-US">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54EF16-2C2F-4878-9027-FCDB2D58A63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54EF16-2C2F-4878-9027-FCDB2D58A63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54EF16-2C2F-4878-9027-FCDB2D58A63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en-US" altLang="zh-CN"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4DF729D-3649-4108-9E4B-AC2DC0B30C59}" type="slidenum">
              <a:rPr lang="zh-CN" altLang="en-US">
                <a:latin typeface="Calibri" panose="020F0502020204030204" charset="0"/>
              </a:rPr>
            </a:fld>
            <a:endParaRPr lang="zh-CN" altLang="en-US">
              <a:latin typeface="Calibri" panose="020F050202020403020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en-US" altLang="zh-CN"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4DF729D-3649-4108-9E4B-AC2DC0B30C59}" type="slidenum">
              <a:rPr lang="zh-CN" altLang="en-US">
                <a:latin typeface="Calibri" panose="020F0502020204030204" charset="0"/>
              </a:rPr>
            </a:fld>
            <a:endParaRPr lang="zh-CN" altLang="en-US">
              <a:latin typeface="Calibri" panose="020F050202020403020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en-US" altLang="zh-CN"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4DF729D-3649-4108-9E4B-AC2DC0B30C59}" type="slidenum">
              <a:rPr lang="zh-CN" altLang="en-US">
                <a:latin typeface="Calibri" panose="020F0502020204030204" charset="0"/>
              </a:rPr>
            </a:fld>
            <a:endParaRPr lang="zh-CN" altLang="en-US">
              <a:latin typeface="Calibri" panose="020F050202020403020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en-US" altLang="zh-CN"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4DF729D-3649-4108-9E4B-AC2DC0B30C59}" type="slidenum">
              <a:rPr lang="zh-CN" altLang="en-US">
                <a:latin typeface="Calibri" panose="020F0502020204030204" charset="0"/>
              </a:rPr>
            </a:fld>
            <a:endParaRPr lang="zh-CN" altLang="en-US">
              <a:latin typeface="Calibri" panose="020F050202020403020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smtClean="0"/>
              <a:t>模板来自于 </a:t>
            </a:r>
            <a:r>
              <a:rPr lang="en-US" altLang="zh-CN" smtClean="0"/>
              <a:t>http://docer.wps.cn</a:t>
            </a:r>
            <a:endParaRPr lang="en-US" altLang="zh-CN"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74DF729D-3649-4108-9E4B-AC2DC0B30C59}" type="slidenum">
              <a:rPr lang="zh-CN" altLang="en-US">
                <a:latin typeface="Calibri" panose="020F0502020204030204" charset="0"/>
              </a:rPr>
            </a:fld>
            <a:endParaRPr lang="zh-CN" altLang="en-US">
              <a:latin typeface="Calibri" panose="020F050202020403020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4715C01-B7B3-48FF-96BD-CF3468EFFF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1677E9-DC4E-4BC1-8958-43063512720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80000"/>
              </a:schemeClr>
            </a:gs>
            <a:gs pos="0">
              <a:schemeClr val="bg1"/>
            </a:gs>
          </a:gsLst>
          <a:lin ang="27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F4715C01-B7B3-48FF-96BD-CF3468EFFF7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CA1677E9-DC4E-4BC1-8958-43063512720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sv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7.xml"/><Relationship Id="rId6" Type="http://schemas.openxmlformats.org/officeDocument/2006/relationships/tags" Target="../tags/tag5.xml"/><Relationship Id="rId5" Type="http://schemas.openxmlformats.org/officeDocument/2006/relationships/image" Target="../media/image8.png"/><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6.xml"/><Relationship Id="rId3" Type="http://schemas.openxmlformats.org/officeDocument/2006/relationships/tags" Target="../tags/tag6.xml"/><Relationship Id="rId2" Type="http://schemas.openxmlformats.org/officeDocument/2006/relationships/image" Target="../media/image16.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6.xml"/><Relationship Id="rId3" Type="http://schemas.openxmlformats.org/officeDocument/2006/relationships/tags" Target="../tags/tag7.xml"/><Relationship Id="rId2" Type="http://schemas.openxmlformats.org/officeDocument/2006/relationships/image" Target="../media/image17.pn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6.xml"/><Relationship Id="rId4" Type="http://schemas.openxmlformats.org/officeDocument/2006/relationships/tags" Target="../tags/tag8.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6.xml"/><Relationship Id="rId2" Type="http://schemas.openxmlformats.org/officeDocument/2006/relationships/tags" Target="../tags/tag9.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6.xml"/><Relationship Id="rId3" Type="http://schemas.openxmlformats.org/officeDocument/2006/relationships/tags" Target="../tags/tag10.xml"/><Relationship Id="rId2" Type="http://schemas.openxmlformats.org/officeDocument/2006/relationships/image" Target="../media/image20.jpe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6.xml"/><Relationship Id="rId5" Type="http://schemas.openxmlformats.org/officeDocument/2006/relationships/tags" Target="../tags/tag11.xml"/><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7.xml"/><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7.xml"/><Relationship Id="rId2" Type="http://schemas.openxmlformats.org/officeDocument/2006/relationships/image" Target="../media/image7.jpe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074520" y="2022475"/>
            <a:ext cx="5837555" cy="1938020"/>
          </a:xfrm>
          <a:prstGeom prst="rect">
            <a:avLst/>
          </a:prstGeom>
          <a:noFill/>
        </p:spPr>
        <p:txBody>
          <a:bodyPr wrap="square" rtlCol="0">
            <a:spAutoFit/>
          </a:bodyPr>
          <a:lstStyle/>
          <a:p>
            <a:r>
              <a:rPr lang="zh-CN" altLang="en-US" sz="6000" b="1" dirty="0">
                <a:latin typeface="方正粗黑宋简体" panose="02000000000000000000" charset="-122"/>
                <a:ea typeface="方正粗黑宋简体" panose="02000000000000000000" charset="-122"/>
              </a:rPr>
              <a:t>任务一　认识汽车消费信贷</a:t>
            </a:r>
            <a:endParaRPr lang="zh-CN" altLang="en-US" sz="60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665" y="139065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44" name="矩形: 圆角 43"/>
          <p:cNvSpPr/>
          <p:nvPr/>
        </p:nvSpPr>
        <p:spPr>
          <a:xfrm>
            <a:off x="6777782" y="4109252"/>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5" name="文本框 44"/>
          <p:cNvSpPr txBox="1"/>
          <p:nvPr/>
        </p:nvSpPr>
        <p:spPr>
          <a:xfrm>
            <a:off x="6869857" y="4155607"/>
            <a:ext cx="3484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sym typeface="+mn-ea"/>
              </a:rPr>
              <a:t>模块三　汽车消费信贷的流程</a:t>
            </a:r>
            <a:endParaRPr lang="zh-CN" altLang="en-US" sz="2000" dirty="0">
              <a:solidFill>
                <a:schemeClr val="bg1"/>
              </a:solidFill>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500"/>
                                        <p:tgtEl>
                                          <p:spTgt spid="4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down)">
                                      <p:cBhvr>
                                        <p:cTn id="16" dur="500"/>
                                        <p:tgtEl>
                                          <p:spTgt spid="4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4" grpId="0" bldLvl="0" animBg="1"/>
      <p:bldP spid="45" grpId="0"/>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57" name="TextBox 6"/>
          <p:cNvSpPr txBox="1"/>
          <p:nvPr/>
        </p:nvSpPr>
        <p:spPr>
          <a:xfrm>
            <a:off x="4721334" y="1205513"/>
            <a:ext cx="3383280" cy="368300"/>
          </a:xfrm>
          <a:prstGeom prst="rect">
            <a:avLst/>
          </a:prstGeom>
          <a:noFill/>
          <a:ln>
            <a:noFill/>
          </a:ln>
        </p:spPr>
        <p:txBody>
          <a:bodyPr wrap="none" rtlCol="0">
            <a:spAutoFit/>
          </a:bodyPr>
          <a:lstStyle/>
          <a:p>
            <a:pPr fontAlgn="auto">
              <a:lnSpc>
                <a:spcPct val="100000"/>
              </a:lnSpc>
              <a:defRPr/>
            </a:pPr>
            <a:r>
              <a:rPr lang="zh-CN" altLang="en-US" b="1" dirty="0">
                <a:solidFill>
                  <a:schemeClr val="accent2"/>
                </a:solidFill>
                <a:latin typeface="微软雅黑" panose="020B0503020204020204" charset="-122"/>
                <a:ea typeface="微软雅黑" panose="020B0503020204020204" charset="-122"/>
                <a:sym typeface="+mn-ea"/>
              </a:rPr>
              <a:t>一、汽车消费信贷的概念与方式</a:t>
            </a:r>
            <a:endParaRPr lang="zh-CN" altLang="en-US" b="1" dirty="0">
              <a:solidFill>
                <a:schemeClr val="accent2"/>
              </a:solidFill>
              <a:latin typeface="微软雅黑" panose="020B0503020204020204" charset="-122"/>
              <a:ea typeface="微软雅黑" panose="020B0503020204020204" charset="-122"/>
              <a:sym typeface="+mn-ea"/>
            </a:endParaRPr>
          </a:p>
        </p:txBody>
      </p:sp>
      <p:pic>
        <p:nvPicPr>
          <p:cNvPr id="3" name="图片 2" descr="31393935333132383b31393939333839313bb9a4d7f7bbe3b1a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110990" y="1205230"/>
            <a:ext cx="551180" cy="551180"/>
          </a:xfrm>
          <a:prstGeom prst="rect">
            <a:avLst/>
          </a:prstGeom>
        </p:spPr>
      </p:pic>
      <p:sp>
        <p:nvSpPr>
          <p:cNvPr id="7" name="矩形 6"/>
          <p:cNvSpPr/>
          <p:nvPr/>
        </p:nvSpPr>
        <p:spPr>
          <a:xfrm>
            <a:off x="-9525" y="4178935"/>
            <a:ext cx="12201525" cy="186436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5" name="直接连接符 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681089" y="2530631"/>
            <a:ext cx="216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681089" y="2611593"/>
            <a:ext cx="216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6"/>
          <p:cNvSpPr txBox="1"/>
          <p:nvPr/>
        </p:nvSpPr>
        <p:spPr>
          <a:xfrm>
            <a:off x="1039604" y="2058953"/>
            <a:ext cx="1178560" cy="460375"/>
          </a:xfrm>
          <a:prstGeom prst="rect">
            <a:avLst/>
          </a:prstGeom>
          <a:noFill/>
          <a:ln>
            <a:noFill/>
          </a:ln>
        </p:spPr>
        <p:txBody>
          <a:bodyPr wrap="none" rtlCol="0">
            <a:spAutoFit/>
          </a:bodyPr>
          <a:lstStyle/>
          <a:p>
            <a:pPr>
              <a:lnSpc>
                <a:spcPct val="150000"/>
              </a:lnSpc>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1.消费信贷</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48055" y="2855595"/>
            <a:ext cx="10285730" cy="1060450"/>
          </a:xfrm>
          <a:prstGeom prst="rect">
            <a:avLst/>
          </a:prstGeom>
          <a:noFill/>
          <a:ln w="9525">
            <a:noFill/>
          </a:ln>
        </p:spPr>
        <p:txBody>
          <a:bodyPr wrap="square">
            <a:spAutoFit/>
          </a:bodyPr>
          <a:lstStyle/>
          <a:p>
            <a:pPr indent="355600" fontAlgn="auto">
              <a:lnSpc>
                <a:spcPct val="1500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在我国，中国人民银行对此有相关的定义：</a:t>
            </a:r>
            <a:endParaRPr lang="zh-CN" sz="1400" b="0">
              <a:latin typeface="微软雅黑" panose="020B0503020204020204" charset="-122"/>
              <a:ea typeface="微软雅黑" panose="020B0503020204020204" charset="-122"/>
            </a:endParaRPr>
          </a:p>
          <a:p>
            <a:pPr indent="355600" fontAlgn="auto">
              <a:lnSpc>
                <a:spcPct val="1500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消费信贷即个人消费贷款，是指个人借款人用于购买住房、住房装修、旅游、教育、购买大件耐用消费品等生活消费用途的贷款。从上述定义也可知，住房类、汽车消费类、耐用品类以及一般用途的个人消费类贷款都属于消费信贷的范畴。</a:t>
            </a:r>
            <a:endParaRPr lang="zh-CN" altLang="en-US" sz="1400" b="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3"/>
          <a:srcRect b="8970"/>
          <a:stretch>
            <a:fillRect/>
          </a:stretch>
        </p:blipFill>
        <p:spPr>
          <a:xfrm>
            <a:off x="3000375" y="4378960"/>
            <a:ext cx="2411095" cy="1464310"/>
          </a:xfrm>
          <a:prstGeom prst="rect">
            <a:avLst/>
          </a:prstGeom>
          <a:noFill/>
          <a:ln w="9525">
            <a:noFill/>
          </a:ln>
        </p:spPr>
      </p:pic>
      <p:pic>
        <p:nvPicPr>
          <p:cNvPr id="101" name="图片 100"/>
          <p:cNvPicPr>
            <a:picLocks noChangeAspect="1"/>
          </p:cNvPicPr>
          <p:nvPr/>
        </p:nvPicPr>
        <p:blipFill>
          <a:blip r:embed="rId4"/>
          <a:stretch>
            <a:fillRect/>
          </a:stretch>
        </p:blipFill>
        <p:spPr>
          <a:xfrm>
            <a:off x="5411470" y="4378960"/>
            <a:ext cx="2201545" cy="1464310"/>
          </a:xfrm>
          <a:prstGeom prst="rect">
            <a:avLst/>
          </a:prstGeom>
          <a:noFill/>
          <a:ln w="9525">
            <a:noFill/>
          </a:ln>
        </p:spPr>
      </p:pic>
      <p:pic>
        <p:nvPicPr>
          <p:cNvPr id="102" name="图片 101"/>
          <p:cNvPicPr>
            <a:picLocks noChangeAspect="1"/>
          </p:cNvPicPr>
          <p:nvPr/>
        </p:nvPicPr>
        <p:blipFill>
          <a:blip r:embed="rId5"/>
          <a:stretch>
            <a:fillRect/>
          </a:stretch>
        </p:blipFill>
        <p:spPr>
          <a:xfrm>
            <a:off x="7608570" y="4378960"/>
            <a:ext cx="1882140" cy="1464310"/>
          </a:xfrm>
          <a:prstGeom prst="rect">
            <a:avLst/>
          </a:prstGeom>
          <a:noFill/>
          <a:ln w="9525">
            <a:noFill/>
          </a:ln>
        </p:spPr>
      </p:pic>
      <p:pic>
        <p:nvPicPr>
          <p:cNvPr id="103" name="图片 102"/>
          <p:cNvPicPr/>
          <p:nvPr/>
        </p:nvPicPr>
        <p:blipFill>
          <a:blip r:embed="rId6"/>
          <a:srcRect b="9824"/>
          <a:stretch>
            <a:fillRect/>
          </a:stretch>
        </p:blipFill>
        <p:spPr>
          <a:xfrm>
            <a:off x="9490710" y="4378960"/>
            <a:ext cx="2439035" cy="1464310"/>
          </a:xfrm>
          <a:prstGeom prst="rect">
            <a:avLst/>
          </a:prstGeom>
          <a:noFill/>
          <a:ln w="9525">
            <a:noFill/>
          </a:ln>
        </p:spPr>
      </p:pic>
      <p:sp>
        <p:nvSpPr>
          <p:cNvPr id="8" name="文本框 7"/>
          <p:cNvSpPr txBox="1"/>
          <p:nvPr/>
        </p:nvSpPr>
        <p:spPr>
          <a:xfrm>
            <a:off x="119380" y="4788535"/>
            <a:ext cx="2621280" cy="583565"/>
          </a:xfrm>
          <a:prstGeom prst="rect">
            <a:avLst/>
          </a:prstGeom>
          <a:noFill/>
          <a:effectLst>
            <a:reflection blurRad="6350" stA="50000" endA="300" endPos="90000" dir="5400000" sy="-100000" algn="bl" rotWithShape="0"/>
          </a:effectLst>
        </p:spPr>
        <p:txBody>
          <a:bodyPr wrap="none" rtlCol="0" anchor="t">
            <a:spAutoFit/>
            <a:scene3d>
              <a:camera prst="orthographicFront"/>
              <a:lightRig rig="threePt" dir="t"/>
            </a:scene3d>
          </a:bodyPr>
          <a:lstStyle/>
          <a:p>
            <a:r>
              <a:rPr lang="zh-CN" sz="32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rPr>
              <a:t>个人消费贷款</a:t>
            </a:r>
            <a:endParaRPr lang="zh-CN" altLang="en-US" sz="3200">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randombar(horizontal)">
                                      <p:cBhvr>
                                        <p:cTn id="14" dur="500"/>
                                        <p:tgtEl>
                                          <p:spTgt spid="57"/>
                                        </p:tgtEl>
                                      </p:cBhvr>
                                    </p:animEffect>
                                  </p:childTnLst>
                                </p:cTn>
                              </p:par>
                              <p:par>
                                <p:cTn id="15" presetID="14"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par>
                                <p:cTn id="21" presetID="14" presetClass="entr" presetSubtype="1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par>
                                <p:cTn id="24" presetID="14" presetClass="entr" presetSubtype="1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randombar(horizontal)">
                                      <p:cBhvr>
                                        <p:cTn id="32" dur="500"/>
                                        <p:tgtEl>
                                          <p:spTgt spid="100"/>
                                        </p:tgtEl>
                                      </p:cBhvr>
                                    </p:animEffect>
                                  </p:childTnLst>
                                </p:cTn>
                              </p:par>
                              <p:par>
                                <p:cTn id="33" presetID="14" presetClass="entr" presetSubtype="10"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randombar(horizontal)">
                                      <p:cBhvr>
                                        <p:cTn id="35" dur="500"/>
                                        <p:tgtEl>
                                          <p:spTgt spid="2"/>
                                        </p:tgtEl>
                                      </p:cBhvr>
                                    </p:animEffect>
                                  </p:childTnLst>
                                </p:cTn>
                              </p:par>
                              <p:par>
                                <p:cTn id="36" presetID="14" presetClass="entr" presetSubtype="10" fill="hold" nodeType="withEffect">
                                  <p:stCondLst>
                                    <p:cond delay="0"/>
                                  </p:stCondLst>
                                  <p:childTnLst>
                                    <p:set>
                                      <p:cBhvr>
                                        <p:cTn id="37" dur="1" fill="hold">
                                          <p:stCondLst>
                                            <p:cond delay="0"/>
                                          </p:stCondLst>
                                        </p:cTn>
                                        <p:tgtEl>
                                          <p:spTgt spid="101"/>
                                        </p:tgtEl>
                                        <p:attrNameLst>
                                          <p:attrName>style.visibility</p:attrName>
                                        </p:attrNameLst>
                                      </p:cBhvr>
                                      <p:to>
                                        <p:strVal val="visible"/>
                                      </p:to>
                                    </p:set>
                                    <p:animEffect transition="in" filter="randombar(horizontal)">
                                      <p:cBhvr>
                                        <p:cTn id="38" dur="500"/>
                                        <p:tgtEl>
                                          <p:spTgt spid="101"/>
                                        </p:tgtEl>
                                      </p:cBhvr>
                                    </p:animEffect>
                                  </p:childTnLst>
                                </p:cTn>
                              </p:par>
                              <p:par>
                                <p:cTn id="39" presetID="14" presetClass="entr" presetSubtype="10" fill="hold" nodeType="withEffect">
                                  <p:stCondLst>
                                    <p:cond delay="0"/>
                                  </p:stCondLst>
                                  <p:childTnLst>
                                    <p:set>
                                      <p:cBhvr>
                                        <p:cTn id="40" dur="1" fill="hold">
                                          <p:stCondLst>
                                            <p:cond delay="0"/>
                                          </p:stCondLst>
                                        </p:cTn>
                                        <p:tgtEl>
                                          <p:spTgt spid="102"/>
                                        </p:tgtEl>
                                        <p:attrNameLst>
                                          <p:attrName>style.visibility</p:attrName>
                                        </p:attrNameLst>
                                      </p:cBhvr>
                                      <p:to>
                                        <p:strVal val="visible"/>
                                      </p:to>
                                    </p:set>
                                    <p:animEffect transition="in" filter="randombar(horizontal)">
                                      <p:cBhvr>
                                        <p:cTn id="41" dur="500"/>
                                        <p:tgtEl>
                                          <p:spTgt spid="102"/>
                                        </p:tgtEl>
                                      </p:cBhvr>
                                    </p:animEffect>
                                  </p:childTnLst>
                                </p:cTn>
                              </p:par>
                              <p:par>
                                <p:cTn id="42" presetID="14" presetClass="entr" presetSubtype="10" fill="hold" nodeType="withEffect">
                                  <p:stCondLst>
                                    <p:cond delay="0"/>
                                  </p:stCondLst>
                                  <p:childTnLst>
                                    <p:set>
                                      <p:cBhvr>
                                        <p:cTn id="43" dur="1" fill="hold">
                                          <p:stCondLst>
                                            <p:cond delay="0"/>
                                          </p:stCondLst>
                                        </p:cTn>
                                        <p:tgtEl>
                                          <p:spTgt spid="103"/>
                                        </p:tgtEl>
                                        <p:attrNameLst>
                                          <p:attrName>style.visibility</p:attrName>
                                        </p:attrNameLst>
                                      </p:cBhvr>
                                      <p:to>
                                        <p:strVal val="visible"/>
                                      </p:to>
                                    </p:set>
                                    <p:animEffect transition="in" filter="randombar(horizontal)">
                                      <p:cBhvr>
                                        <p:cTn id="44" dur="500"/>
                                        <p:tgtEl>
                                          <p:spTgt spid="103"/>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randombar(horizontal)">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57" grpId="0"/>
      <p:bldP spid="57" grpId="1"/>
      <p:bldP spid="7" grpId="0" animBg="1"/>
      <p:bldP spid="7" grpId="1" animBg="1"/>
      <p:bldP spid="9" grpId="0"/>
      <p:bldP spid="9" grpId="1"/>
      <p:bldP spid="100" grpId="0"/>
      <p:bldP spid="100" grpId="1"/>
      <p:bldP spid="8" grpId="0" animBg="1"/>
      <p:bldP spid="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57" name="TextBox 6"/>
          <p:cNvSpPr txBox="1"/>
          <p:nvPr/>
        </p:nvSpPr>
        <p:spPr>
          <a:xfrm>
            <a:off x="4721334" y="1205513"/>
            <a:ext cx="3383280" cy="368300"/>
          </a:xfrm>
          <a:prstGeom prst="rect">
            <a:avLst/>
          </a:prstGeom>
          <a:noFill/>
          <a:ln>
            <a:noFill/>
          </a:ln>
        </p:spPr>
        <p:txBody>
          <a:bodyPr wrap="none" rtlCol="0">
            <a:spAutoFit/>
          </a:bodyPr>
          <a:lstStyle/>
          <a:p>
            <a:pPr fontAlgn="auto">
              <a:lnSpc>
                <a:spcPct val="100000"/>
              </a:lnSpc>
              <a:defRPr/>
            </a:pPr>
            <a:r>
              <a:rPr lang="zh-CN" altLang="en-US" b="1" dirty="0">
                <a:solidFill>
                  <a:schemeClr val="accent2"/>
                </a:solidFill>
                <a:latin typeface="微软雅黑" panose="020B0503020204020204" charset="-122"/>
                <a:ea typeface="微软雅黑" panose="020B0503020204020204" charset="-122"/>
                <a:sym typeface="+mn-ea"/>
              </a:rPr>
              <a:t>一、汽车消费信贷的概念与方式</a:t>
            </a:r>
            <a:endParaRPr lang="zh-CN" altLang="en-US" b="1" dirty="0">
              <a:solidFill>
                <a:schemeClr val="accent2"/>
              </a:solidFill>
              <a:latin typeface="微软雅黑" panose="020B0503020204020204" charset="-122"/>
              <a:ea typeface="微软雅黑" panose="020B0503020204020204" charset="-122"/>
              <a:sym typeface="+mn-ea"/>
            </a:endParaRPr>
          </a:p>
        </p:txBody>
      </p:sp>
      <p:pic>
        <p:nvPicPr>
          <p:cNvPr id="3" name="图片 2" descr="31393935333132383b31393939333839313bb9a4d7f7bbe3b1a8"/>
          <p:cNvPicPr>
            <a:picLocks noChangeAspect="1"/>
          </p:cNvPicPr>
          <p:nvPr/>
        </p:nvPicPr>
        <p:blipFill>
          <a:blip r:embed="rId1"/>
          <a:stretch>
            <a:fillRect/>
          </a:stretch>
        </p:blipFill>
        <p:spPr>
          <a:xfrm>
            <a:off x="4110990" y="1205230"/>
            <a:ext cx="551180" cy="551180"/>
          </a:xfrm>
          <a:prstGeom prst="rect">
            <a:avLst/>
          </a:prstGeom>
        </p:spPr>
      </p:pic>
      <p:cxnSp>
        <p:nvCxnSpPr>
          <p:cNvPr id="10" name="直接连接符 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900164" y="2673506"/>
            <a:ext cx="216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900164" y="2754468"/>
            <a:ext cx="216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TextBox 6"/>
          <p:cNvSpPr txBox="1"/>
          <p:nvPr/>
        </p:nvSpPr>
        <p:spPr>
          <a:xfrm>
            <a:off x="1188194" y="2213258"/>
            <a:ext cx="1584960" cy="460375"/>
          </a:xfrm>
          <a:prstGeom prst="rect">
            <a:avLst/>
          </a:prstGeom>
          <a:noFill/>
          <a:ln>
            <a:noFill/>
          </a:ln>
        </p:spPr>
        <p:txBody>
          <a:bodyPr wrap="none" rtlCol="0">
            <a:spAutoFit/>
          </a:bodyPr>
          <a:lstStyle/>
          <a:p>
            <a:pPr algn="l">
              <a:lnSpc>
                <a:spcPct val="150000"/>
              </a:lnSpc>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2.汽车消费信贷</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900430" y="3425190"/>
            <a:ext cx="4805045" cy="1938020"/>
          </a:xfrm>
          <a:prstGeom prst="rect">
            <a:avLst/>
          </a:prstGeom>
          <a:noFill/>
          <a:ln w="9525">
            <a:noFill/>
          </a:ln>
        </p:spPr>
        <p:txBody>
          <a:bodyPr wrap="square">
            <a:spAutoFit/>
          </a:bodyPr>
          <a:lstStyle/>
          <a:p>
            <a:pPr indent="406400" fontAlgn="auto">
              <a:lnSpc>
                <a:spcPct val="150000"/>
              </a:lnSpc>
              <a:extLst>
                <a:ext uri="{35155182-B16C-46BC-9424-99874614C6A1}">
                  <wpsdc:indentchars xmlns:wpsdc="http://www.wps.cn/officeDocument/2017/drawingmlCustomData" val="200" checksum="1740828767"/>
                </a:ext>
              </a:extLst>
            </a:pPr>
            <a:r>
              <a:rPr lang="zh-CN" sz="1600" b="0">
                <a:latin typeface="微软雅黑" panose="020B0503020204020204" charset="-122"/>
                <a:ea typeface="微软雅黑" panose="020B0503020204020204" charset="-122"/>
              </a:rPr>
              <a:t>汽车消费信贷作为消费信贷的一种，或者称为汽车消费融资，是指金融机构（包括商业银行以及信贷公司或者财务公司等非银行金融机构）向经销商及用户在销售、购买汽车时提供的融资业务（贷款）。</a:t>
            </a:r>
            <a:endParaRPr lang="zh-CN" sz="1600" b="0">
              <a:latin typeface="微软雅黑" panose="020B0503020204020204" charset="-122"/>
              <a:ea typeface="微软雅黑" panose="020B0503020204020204" charset="-122"/>
            </a:endParaRPr>
          </a:p>
        </p:txBody>
      </p:sp>
      <p:pic>
        <p:nvPicPr>
          <p:cNvPr id="14" name="图片 13" descr="63d13a903d4b490af49755cc53c369a5"/>
          <p:cNvPicPr>
            <a:picLocks noChangeAspect="1"/>
          </p:cNvPicPr>
          <p:nvPr/>
        </p:nvPicPr>
        <p:blipFill>
          <a:blip r:embed="rId2"/>
          <a:stretch>
            <a:fillRect/>
          </a:stretch>
        </p:blipFill>
        <p:spPr>
          <a:xfrm>
            <a:off x="6023610" y="2421255"/>
            <a:ext cx="5139055" cy="36880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checkerboard(across)">
                                      <p:cBhvr>
                                        <p:cTn id="14" dur="500"/>
                                        <p:tgtEl>
                                          <p:spTgt spid="57"/>
                                        </p:tgtEl>
                                      </p:cBhvr>
                                    </p:animEffect>
                                  </p:childTnLst>
                                </p:cTn>
                              </p:par>
                              <p:par>
                                <p:cTn id="15" presetID="5"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par>
                                <p:cTn id="18" presetID="5" presetClass="entr" presetSubtype="1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checkerboard(across)">
                                      <p:cBhvr>
                                        <p:cTn id="20" dur="500"/>
                                        <p:tgtEl>
                                          <p:spTgt spid="10"/>
                                        </p:tgtEl>
                                      </p:cBhvr>
                                    </p:animEffect>
                                  </p:childTnLst>
                                </p:cTn>
                              </p:par>
                              <p:par>
                                <p:cTn id="21" presetID="5" presetClass="entr" presetSubtype="1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heckerboard(across)">
                                      <p:cBhvr>
                                        <p:cTn id="23" dur="500"/>
                                        <p:tgtEl>
                                          <p:spTgt spid="11"/>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checkerboard(across)">
                                      <p:cBhvr>
                                        <p:cTn id="26" dur="500"/>
                                        <p:tgtEl>
                                          <p:spTgt spid="12"/>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heckerboard(across)">
                                      <p:cBhvr>
                                        <p:cTn id="29" dur="500"/>
                                        <p:tgtEl>
                                          <p:spTgt spid="13"/>
                                        </p:tgtEl>
                                      </p:cBhvr>
                                    </p:animEffect>
                                  </p:childTnLst>
                                </p:cTn>
                              </p:par>
                              <p:par>
                                <p:cTn id="30" presetID="5" presetClass="entr" presetSubtype="1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heckerboard(across)">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57" grpId="0"/>
      <p:bldP spid="57" grpId="1"/>
      <p:bldP spid="12" grpId="0"/>
      <p:bldP spid="12" grpId="1"/>
      <p:bldP spid="13" grpId="0"/>
      <p:bldP spid="1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57" name="TextBox 6"/>
          <p:cNvSpPr txBox="1"/>
          <p:nvPr/>
        </p:nvSpPr>
        <p:spPr>
          <a:xfrm>
            <a:off x="4721334" y="1205513"/>
            <a:ext cx="3383280" cy="368300"/>
          </a:xfrm>
          <a:prstGeom prst="rect">
            <a:avLst/>
          </a:prstGeom>
          <a:noFill/>
          <a:ln>
            <a:noFill/>
          </a:ln>
        </p:spPr>
        <p:txBody>
          <a:bodyPr wrap="none" rtlCol="0">
            <a:spAutoFit/>
          </a:bodyPr>
          <a:lstStyle/>
          <a:p>
            <a:pPr fontAlgn="auto">
              <a:lnSpc>
                <a:spcPct val="100000"/>
              </a:lnSpc>
              <a:defRPr/>
            </a:pPr>
            <a:r>
              <a:rPr lang="zh-CN" altLang="en-US" b="1" dirty="0">
                <a:solidFill>
                  <a:schemeClr val="accent2"/>
                </a:solidFill>
                <a:latin typeface="微软雅黑" panose="020B0503020204020204" charset="-122"/>
                <a:ea typeface="微软雅黑" panose="020B0503020204020204" charset="-122"/>
                <a:sym typeface="+mn-ea"/>
              </a:rPr>
              <a:t>一、汽车消费信贷的概念与方式</a:t>
            </a:r>
            <a:endParaRPr lang="zh-CN" altLang="en-US" b="1" dirty="0">
              <a:solidFill>
                <a:schemeClr val="accent2"/>
              </a:solidFill>
              <a:latin typeface="微软雅黑" panose="020B0503020204020204" charset="-122"/>
              <a:ea typeface="微软雅黑" panose="020B0503020204020204" charset="-122"/>
              <a:sym typeface="+mn-ea"/>
            </a:endParaRPr>
          </a:p>
        </p:txBody>
      </p:sp>
      <p:pic>
        <p:nvPicPr>
          <p:cNvPr id="3" name="图片 2" descr="31393935333132383b31393939333839313bb9a4d7f7bbe3b1a8"/>
          <p:cNvPicPr>
            <a:picLocks noChangeAspect="1"/>
          </p:cNvPicPr>
          <p:nvPr/>
        </p:nvPicPr>
        <p:blipFill>
          <a:blip r:embed="rId1"/>
          <a:stretch>
            <a:fillRect/>
          </a:stretch>
        </p:blipFill>
        <p:spPr>
          <a:xfrm>
            <a:off x="4110990" y="1205230"/>
            <a:ext cx="551180" cy="551180"/>
          </a:xfrm>
          <a:prstGeom prst="rect">
            <a:avLst/>
          </a:prstGeom>
        </p:spPr>
      </p:pic>
      <p:cxnSp>
        <p:nvCxnSpPr>
          <p:cNvPr id="13" name="直接连接符 12"/>
          <p:cNvCxnSpPr/>
          <p:nvPr/>
        </p:nvCxnSpPr>
        <p:spPr>
          <a:xfrm rot="16200000">
            <a:off x="4689370" y="3022070"/>
            <a:ext cx="0" cy="320400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4260530" y="1426530"/>
            <a:ext cx="0" cy="410400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595364" y="2517931"/>
            <a:ext cx="288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595364" y="2598893"/>
            <a:ext cx="288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598805" y="2680335"/>
            <a:ext cx="3117850" cy="414020"/>
          </a:xfrm>
          <a:prstGeom prst="rect">
            <a:avLst/>
          </a:prstGeom>
          <a:noFill/>
          <a:ln w="9525">
            <a:noFill/>
          </a:ln>
        </p:spPr>
        <p:txBody>
          <a:bodyPr wrap="square">
            <a:spAutoFit/>
          </a:bodyPr>
          <a:lstStyle/>
          <a:p>
            <a:pPr indent="355600" fontAlgn="auto">
              <a:lnSpc>
                <a:spcPct val="1500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汽车消费信贷一般有3种方式：</a:t>
            </a:r>
            <a:endParaRPr lang="zh-CN" sz="1400" b="0">
              <a:latin typeface="微软雅黑" panose="020B0503020204020204" charset="-122"/>
              <a:ea typeface="微软雅黑" panose="020B0503020204020204" charset="-122"/>
            </a:endParaRPr>
          </a:p>
        </p:txBody>
      </p:sp>
      <p:sp>
        <p:nvSpPr>
          <p:cNvPr id="15" name="矩形 14"/>
          <p:cNvSpPr/>
          <p:nvPr/>
        </p:nvSpPr>
        <p:spPr>
          <a:xfrm>
            <a:off x="777875" y="3310255"/>
            <a:ext cx="1496060" cy="336550"/>
          </a:xfrm>
          <a:prstGeom prst="rect">
            <a:avLst/>
          </a:prstGeom>
          <a:solidFill>
            <a:schemeClr val="accent2"/>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6" name="矩形 15"/>
          <p:cNvSpPr/>
          <p:nvPr/>
        </p:nvSpPr>
        <p:spPr>
          <a:xfrm>
            <a:off x="777875" y="4455795"/>
            <a:ext cx="2359660" cy="336550"/>
          </a:xfrm>
          <a:prstGeom prst="rect">
            <a:avLst/>
          </a:prstGeom>
          <a:solidFill>
            <a:schemeClr val="accent4"/>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7" name="矩形 16"/>
          <p:cNvSpPr/>
          <p:nvPr/>
        </p:nvSpPr>
        <p:spPr>
          <a:xfrm>
            <a:off x="777875" y="5596255"/>
            <a:ext cx="2637790" cy="336550"/>
          </a:xfrm>
          <a:prstGeom prst="rect">
            <a:avLst/>
          </a:prstGeom>
          <a:solidFill>
            <a:schemeClr val="accent2"/>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cxnSp>
        <p:nvCxnSpPr>
          <p:cNvPr id="18" name="直接连接符 17"/>
          <p:cNvCxnSpPr/>
          <p:nvPr/>
        </p:nvCxnSpPr>
        <p:spPr>
          <a:xfrm rot="16200000">
            <a:off x="4892040" y="4288155"/>
            <a:ext cx="0" cy="295275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flipH="1">
            <a:off x="4443730" y="3009900"/>
            <a:ext cx="781685" cy="781685"/>
          </a:xfrm>
          <a:prstGeom prst="ellipse">
            <a:avLst/>
          </a:prstGeom>
          <a:solidFill>
            <a:schemeClr val="bg1"/>
          </a:solidFill>
          <a:ln w="349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0" name="椭圆 19"/>
          <p:cNvSpPr/>
          <p:nvPr/>
        </p:nvSpPr>
        <p:spPr>
          <a:xfrm flipH="1">
            <a:off x="4443730" y="4123690"/>
            <a:ext cx="781685" cy="781685"/>
          </a:xfrm>
          <a:prstGeom prst="ellipse">
            <a:avLst/>
          </a:prstGeom>
          <a:solidFill>
            <a:schemeClr val="bg1"/>
          </a:solidFill>
          <a:ln w="349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1" name="椭圆 20"/>
          <p:cNvSpPr/>
          <p:nvPr/>
        </p:nvSpPr>
        <p:spPr>
          <a:xfrm flipH="1">
            <a:off x="4505325" y="5342890"/>
            <a:ext cx="781685" cy="781685"/>
          </a:xfrm>
          <a:prstGeom prst="ellipse">
            <a:avLst/>
          </a:prstGeom>
          <a:solidFill>
            <a:schemeClr val="bg1"/>
          </a:solidFill>
          <a:ln w="349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2" name="文本框 22"/>
          <p:cNvSpPr txBox="1"/>
          <p:nvPr/>
        </p:nvSpPr>
        <p:spPr>
          <a:xfrm flipH="1">
            <a:off x="6888480" y="3186430"/>
            <a:ext cx="4185920" cy="460375"/>
          </a:xfrm>
          <a:prstGeom prst="rect">
            <a:avLst/>
          </a:prstGeom>
          <a:noFill/>
          <a:ln w="9525">
            <a:noFill/>
            <a:miter/>
          </a:ln>
          <a:effectLst>
            <a:outerShdw sx="999" sy="999" algn="ctr" rotWithShape="0">
              <a:srgbClr val="000000"/>
            </a:outerShdw>
          </a:effectLst>
        </p:spPr>
        <p:txBody>
          <a:bodyPr wrap="square" anchor="t">
            <a:spAutoFit/>
          </a:bodyPr>
          <a:lstStyle/>
          <a:p>
            <a:pPr lvl="0"/>
            <a:r>
              <a:rPr lang="zh-CN" sz="1200">
                <a:latin typeface="微软雅黑" panose="020B0503020204020204" charset="-122"/>
                <a:ea typeface="微软雅黑" panose="020B0503020204020204" charset="-122"/>
                <a:sym typeface="+mn-ea"/>
              </a:rPr>
              <a:t>向保险公司购买履约保险，收到保险公司出具的履约保证保险承保确认书，便可到银行申请的消费贷款</a:t>
            </a:r>
            <a:endParaRPr lang="zh-CN" altLang="en-US" sz="1200" dirty="0">
              <a:solidFill>
                <a:schemeClr val="tx1">
                  <a:lumMod val="75000"/>
                  <a:lumOff val="25000"/>
                </a:schemeClr>
              </a:solidFill>
              <a:latin typeface="微软雅黑" panose="020B0503020204020204" charset="-122"/>
              <a:ea typeface="微软雅黑" panose="020B0503020204020204" charset="-122"/>
              <a:sym typeface="宋体" panose="02010600030101010101" pitchFamily="2" charset="-122"/>
            </a:endParaRPr>
          </a:p>
        </p:txBody>
      </p:sp>
      <p:sp>
        <p:nvSpPr>
          <p:cNvPr id="23" name="椭圆 22"/>
          <p:cNvSpPr/>
          <p:nvPr/>
        </p:nvSpPr>
        <p:spPr>
          <a:xfrm flipH="1">
            <a:off x="6250940" y="3336290"/>
            <a:ext cx="285115" cy="2851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 name="椭圆 23"/>
          <p:cNvSpPr/>
          <p:nvPr/>
        </p:nvSpPr>
        <p:spPr>
          <a:xfrm flipH="1">
            <a:off x="6250940" y="4455795"/>
            <a:ext cx="285115" cy="2851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5" name="椭圆 24"/>
          <p:cNvSpPr/>
          <p:nvPr/>
        </p:nvSpPr>
        <p:spPr>
          <a:xfrm flipH="1">
            <a:off x="6250940" y="5621655"/>
            <a:ext cx="285115" cy="2851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6" name="文本框 22"/>
          <p:cNvSpPr txBox="1"/>
          <p:nvPr/>
        </p:nvSpPr>
        <p:spPr>
          <a:xfrm flipH="1">
            <a:off x="6888480" y="4234180"/>
            <a:ext cx="4184650" cy="645160"/>
          </a:xfrm>
          <a:prstGeom prst="rect">
            <a:avLst/>
          </a:prstGeom>
          <a:noFill/>
          <a:ln w="9525">
            <a:noFill/>
            <a:miter/>
          </a:ln>
          <a:effectLst>
            <a:outerShdw sx="999" sy="999" algn="ctr" rotWithShape="0">
              <a:srgbClr val="000000"/>
            </a:outerShdw>
          </a:effectLst>
        </p:spPr>
        <p:txBody>
          <a:bodyPr wrap="square" anchor="t">
            <a:spAutoFit/>
          </a:bodyPr>
          <a:lstStyle/>
          <a:p>
            <a:pPr algn="l" fontAlgn="auto">
              <a:lnSpc>
                <a:spcPct val="100000"/>
              </a:lnSpc>
              <a:buClrTx/>
              <a:buSzTx/>
              <a:buFontTx/>
            </a:pPr>
            <a:r>
              <a:rPr lang="zh-CN" sz="1200">
                <a:latin typeface="微软雅黑" panose="020B0503020204020204" charset="-122"/>
                <a:ea typeface="微软雅黑" panose="020B0503020204020204" charset="-122"/>
                <a:sym typeface="+mn-ea"/>
              </a:rPr>
              <a:t>以已出契证的自由产权住房作抵押，提交有关申请材料，交齐首期款并办妥房产抵押登记手续，便可获得的汽车消费贷款。</a:t>
            </a:r>
            <a:endParaRPr lang="zh-CN" sz="1200">
              <a:latin typeface="微软雅黑" panose="020B0503020204020204" charset="-122"/>
              <a:ea typeface="微软雅黑" panose="020B0503020204020204" charset="-122"/>
              <a:sym typeface="宋体" panose="02010600030101010101" pitchFamily="2" charset="-122"/>
            </a:endParaRPr>
          </a:p>
        </p:txBody>
      </p:sp>
      <p:sp>
        <p:nvSpPr>
          <p:cNvPr id="27" name="文本框 26"/>
          <p:cNvSpPr txBox="1"/>
          <p:nvPr/>
        </p:nvSpPr>
        <p:spPr>
          <a:xfrm flipH="1">
            <a:off x="6888480" y="5506085"/>
            <a:ext cx="4173220" cy="460375"/>
          </a:xfrm>
          <a:prstGeom prst="rect">
            <a:avLst/>
          </a:prstGeom>
          <a:noFill/>
          <a:ln w="9525">
            <a:noFill/>
            <a:miter/>
          </a:ln>
          <a:effectLst>
            <a:outerShdw sx="999" sy="999" algn="ctr" rotWithShape="0">
              <a:srgbClr val="000000"/>
            </a:outerShdw>
          </a:effectLst>
        </p:spPr>
        <p:txBody>
          <a:bodyPr wrap="square" anchor="t">
            <a:spAutoFit/>
          </a:bodyPr>
          <a:lstStyle/>
          <a:p>
            <a:pPr algn="l" fontAlgn="auto">
              <a:lnSpc>
                <a:spcPct val="100000"/>
              </a:lnSpc>
              <a:buClrTx/>
              <a:buSzTx/>
              <a:buFontTx/>
            </a:pPr>
            <a:r>
              <a:rPr lang="zh-CN" sz="1200">
                <a:latin typeface="微软雅黑" panose="020B0503020204020204" charset="-122"/>
                <a:ea typeface="微软雅黑" panose="020B0503020204020204" charset="-122"/>
                <a:sym typeface="+mn-ea"/>
              </a:rPr>
              <a:t>以银行开具的定期本、外币存单和银行承销的国库券或其他有价证券等作质押，可以申请的汽车消费贷款。</a:t>
            </a:r>
            <a:endParaRPr lang="zh-CN" sz="1200">
              <a:latin typeface="微软雅黑" panose="020B0503020204020204" charset="-122"/>
              <a:ea typeface="微软雅黑" panose="020B0503020204020204" charset="-122"/>
              <a:sym typeface="宋体" panose="02010600030101010101" pitchFamily="2" charset="-122"/>
            </a:endParaRPr>
          </a:p>
        </p:txBody>
      </p:sp>
      <p:sp>
        <p:nvSpPr>
          <p:cNvPr id="2050" name="电话"/>
          <p:cNvSpPr/>
          <p:nvPr/>
        </p:nvSpPr>
        <p:spPr bwMode="auto">
          <a:xfrm>
            <a:off x="4608830" y="3173730"/>
            <a:ext cx="473075" cy="473075"/>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400">
              <a:solidFill>
                <a:srgbClr val="FFFFFF"/>
              </a:solidFill>
            </a:endParaRPr>
          </a:p>
        </p:txBody>
      </p:sp>
      <p:sp>
        <p:nvSpPr>
          <p:cNvPr id="28" name="通讯录"/>
          <p:cNvSpPr>
            <a:spLocks noChangeArrowheads="1"/>
          </p:cNvSpPr>
          <p:nvPr/>
        </p:nvSpPr>
        <p:spPr bwMode="auto">
          <a:xfrm>
            <a:off x="4643120" y="4304030"/>
            <a:ext cx="420370" cy="420370"/>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400">
              <a:solidFill>
                <a:srgbClr val="FFFFFF"/>
              </a:solidFill>
            </a:endParaRPr>
          </a:p>
        </p:txBody>
      </p:sp>
      <p:sp>
        <p:nvSpPr>
          <p:cNvPr id="29" name="手机"/>
          <p:cNvSpPr/>
          <p:nvPr/>
        </p:nvSpPr>
        <p:spPr bwMode="auto">
          <a:xfrm>
            <a:off x="4739005" y="5480050"/>
            <a:ext cx="326390" cy="494030"/>
          </a:xfrm>
          <a:custGeom>
            <a:avLst/>
            <a:gdLst>
              <a:gd name="T0" fmla="*/ 523549 w 1017588"/>
              <a:gd name="T1" fmla="*/ 1727615 h 1541463"/>
              <a:gd name="T2" fmla="*/ 500286 w 1017588"/>
              <a:gd name="T3" fmla="*/ 1754797 h 1541463"/>
              <a:gd name="T4" fmla="*/ 514299 w 1017588"/>
              <a:gd name="T5" fmla="*/ 1785062 h 1541463"/>
              <a:gd name="T6" fmla="*/ 565870 w 1017588"/>
              <a:gd name="T7" fmla="*/ 1799914 h 1541463"/>
              <a:gd name="T8" fmla="*/ 727866 w 1017588"/>
              <a:gd name="T9" fmla="*/ 1792908 h 1541463"/>
              <a:gd name="T10" fmla="*/ 755894 w 1017588"/>
              <a:gd name="T11" fmla="*/ 1767127 h 1541463"/>
              <a:gd name="T12" fmla="*/ 746644 w 1017588"/>
              <a:gd name="T13" fmla="*/ 1736302 h 1541463"/>
              <a:gd name="T14" fmla="*/ 699840 w 1017588"/>
              <a:gd name="T15" fmla="*/ 1718928 h 1541463"/>
              <a:gd name="T16" fmla="*/ 676426 w 1017588"/>
              <a:gd name="T17" fmla="*/ 1022988 h 1541463"/>
              <a:gd name="T18" fmla="*/ 599649 w 1017588"/>
              <a:gd name="T19" fmla="*/ 995802 h 1541463"/>
              <a:gd name="T20" fmla="*/ 553373 w 1017588"/>
              <a:gd name="T21" fmla="*/ 800995 h 1541463"/>
              <a:gd name="T22" fmla="*/ 485472 w 1017588"/>
              <a:gd name="T23" fmla="*/ 832354 h 1541463"/>
              <a:gd name="T24" fmla="*/ 596776 w 1017588"/>
              <a:gd name="T25" fmla="*/ 784482 h 1541463"/>
              <a:gd name="T26" fmla="*/ 728604 w 1017588"/>
              <a:gd name="T27" fmla="*/ 580721 h 1541463"/>
              <a:gd name="T28" fmla="*/ 843030 w 1017588"/>
              <a:gd name="T29" fmla="*/ 784482 h 1541463"/>
              <a:gd name="T30" fmla="*/ 843030 w 1017588"/>
              <a:gd name="T31" fmla="*/ 918269 h 1541463"/>
              <a:gd name="T32" fmla="*/ 843030 w 1017588"/>
              <a:gd name="T33" fmla="*/ 1045900 h 1541463"/>
              <a:gd name="T34" fmla="*/ 482521 w 1017588"/>
              <a:gd name="T35" fmla="*/ 1074558 h 1541463"/>
              <a:gd name="T36" fmla="*/ 311872 w 1017588"/>
              <a:gd name="T37" fmla="*/ 1174370 h 1541463"/>
              <a:gd name="T38" fmla="*/ 239632 w 1017588"/>
              <a:gd name="T39" fmla="*/ 174303 h 1541463"/>
              <a:gd name="T40" fmla="*/ 199554 w 1017588"/>
              <a:gd name="T41" fmla="*/ 196161 h 1541463"/>
              <a:gd name="T42" fmla="*/ 170686 w 1017588"/>
              <a:gd name="T43" fmla="*/ 231190 h 1541463"/>
              <a:gd name="T44" fmla="*/ 157232 w 1017588"/>
              <a:gd name="T45" fmla="*/ 275185 h 1541463"/>
              <a:gd name="T46" fmla="*/ 160036 w 1017588"/>
              <a:gd name="T47" fmla="*/ 1511278 h 1541463"/>
              <a:gd name="T48" fmla="*/ 179935 w 1017588"/>
              <a:gd name="T49" fmla="*/ 1552472 h 1541463"/>
              <a:gd name="T50" fmla="*/ 213568 w 1017588"/>
              <a:gd name="T51" fmla="*/ 1582736 h 1541463"/>
              <a:gd name="T52" fmla="*/ 257009 w 1017588"/>
              <a:gd name="T53" fmla="*/ 1598710 h 1541463"/>
              <a:gd name="T54" fmla="*/ 1006177 w 1017588"/>
              <a:gd name="T55" fmla="*/ 1597589 h 1541463"/>
              <a:gd name="T56" fmla="*/ 1048498 w 1017588"/>
              <a:gd name="T57" fmla="*/ 1579934 h 1541463"/>
              <a:gd name="T58" fmla="*/ 1080729 w 1017588"/>
              <a:gd name="T59" fmla="*/ 1547708 h 1541463"/>
              <a:gd name="T60" fmla="*/ 1098106 w 1017588"/>
              <a:gd name="T61" fmla="*/ 1505673 h 1541463"/>
              <a:gd name="T62" fmla="*/ 1099507 w 1017588"/>
              <a:gd name="T63" fmla="*/ 269581 h 1541463"/>
              <a:gd name="T64" fmla="*/ 1083532 w 1017588"/>
              <a:gd name="T65" fmla="*/ 226145 h 1541463"/>
              <a:gd name="T66" fmla="*/ 1053262 w 1017588"/>
              <a:gd name="T67" fmla="*/ 192518 h 1541463"/>
              <a:gd name="T68" fmla="*/ 1011783 w 1017588"/>
              <a:gd name="T69" fmla="*/ 172622 h 1541463"/>
              <a:gd name="T70" fmla="*/ 624727 w 1017588"/>
              <a:gd name="T71" fmla="*/ 43436 h 1541463"/>
              <a:gd name="T72" fmla="*/ 598662 w 1017588"/>
              <a:gd name="T73" fmla="*/ 57447 h 1541463"/>
              <a:gd name="T74" fmla="*/ 589973 w 1017588"/>
              <a:gd name="T75" fmla="*/ 86311 h 1541463"/>
              <a:gd name="T76" fmla="*/ 603706 w 1017588"/>
              <a:gd name="T77" fmla="*/ 112372 h 1541463"/>
              <a:gd name="T78" fmla="*/ 632574 w 1017588"/>
              <a:gd name="T79" fmla="*/ 120780 h 1541463"/>
              <a:gd name="T80" fmla="*/ 658359 w 1017588"/>
              <a:gd name="T81" fmla="*/ 107048 h 1541463"/>
              <a:gd name="T82" fmla="*/ 667048 w 1017588"/>
              <a:gd name="T83" fmla="*/ 78184 h 1541463"/>
              <a:gd name="T84" fmla="*/ 653314 w 1017588"/>
              <a:gd name="T85" fmla="*/ 52123 h 1541463"/>
              <a:gd name="T86" fmla="*/ 144340 w 1017588"/>
              <a:gd name="T87" fmla="*/ 0 h 1541463"/>
              <a:gd name="T88" fmla="*/ 1150237 w 1017588"/>
              <a:gd name="T89" fmla="*/ 6725 h 1541463"/>
              <a:gd name="T90" fmla="*/ 1202086 w 1017588"/>
              <a:gd name="T91" fmla="*/ 34749 h 1541463"/>
              <a:gd name="T92" fmla="*/ 1239083 w 1017588"/>
              <a:gd name="T93" fmla="*/ 79586 h 1541463"/>
              <a:gd name="T94" fmla="*/ 1256740 w 1017588"/>
              <a:gd name="T95" fmla="*/ 136752 h 1541463"/>
              <a:gd name="T96" fmla="*/ 1252536 w 1017588"/>
              <a:gd name="T97" fmla="*/ 1790947 h 1541463"/>
              <a:gd name="T98" fmla="*/ 1227312 w 1017588"/>
              <a:gd name="T99" fmla="*/ 1843910 h 1541463"/>
              <a:gd name="T100" fmla="*/ 1184149 w 1017588"/>
              <a:gd name="T101" fmla="*/ 1883142 h 1541463"/>
              <a:gd name="T102" fmla="*/ 1128095 w 1017588"/>
              <a:gd name="T103" fmla="*/ 1903319 h 1541463"/>
              <a:gd name="T104" fmla="*/ 121638 w 1017588"/>
              <a:gd name="T105" fmla="*/ 1901918 h 1541463"/>
              <a:gd name="T106" fmla="*/ 66985 w 1017588"/>
              <a:gd name="T107" fmla="*/ 1879219 h 1541463"/>
              <a:gd name="T108" fmla="*/ 25785 w 1017588"/>
              <a:gd name="T109" fmla="*/ 1838025 h 1541463"/>
              <a:gd name="T110" fmla="*/ 2802 w 1017588"/>
              <a:gd name="T111" fmla="*/ 1783381 h 1541463"/>
              <a:gd name="T112" fmla="*/ 1682 w 1017588"/>
              <a:gd name="T113" fmla="*/ 128905 h 1541463"/>
              <a:gd name="T114" fmla="*/ 21861 w 1017588"/>
              <a:gd name="T115" fmla="*/ 73141 h 1541463"/>
              <a:gd name="T116" fmla="*/ 60820 w 1017588"/>
              <a:gd name="T117" fmla="*/ 30266 h 1541463"/>
              <a:gd name="T118" fmla="*/ 114071 w 1017588"/>
              <a:gd name="T119" fmla="*/ 4764 h 1541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017588" h="1541463">
                <a:moveTo>
                  <a:pt x="465468" y="1390219"/>
                </a:moveTo>
                <a:lnTo>
                  <a:pt x="457983" y="1390446"/>
                </a:lnTo>
                <a:lnTo>
                  <a:pt x="450951" y="1390900"/>
                </a:lnTo>
                <a:lnTo>
                  <a:pt x="444826" y="1391807"/>
                </a:lnTo>
                <a:lnTo>
                  <a:pt x="438702" y="1392940"/>
                </a:lnTo>
                <a:lnTo>
                  <a:pt x="433258" y="1394528"/>
                </a:lnTo>
                <a:lnTo>
                  <a:pt x="428267" y="1396115"/>
                </a:lnTo>
                <a:lnTo>
                  <a:pt x="423731" y="1397929"/>
                </a:lnTo>
                <a:lnTo>
                  <a:pt x="419648" y="1399970"/>
                </a:lnTo>
                <a:lnTo>
                  <a:pt x="416245" y="1402464"/>
                </a:lnTo>
                <a:lnTo>
                  <a:pt x="413069" y="1404958"/>
                </a:lnTo>
                <a:lnTo>
                  <a:pt x="410574" y="1407452"/>
                </a:lnTo>
                <a:lnTo>
                  <a:pt x="408533" y="1410627"/>
                </a:lnTo>
                <a:lnTo>
                  <a:pt x="406718" y="1413575"/>
                </a:lnTo>
                <a:lnTo>
                  <a:pt x="405584" y="1416749"/>
                </a:lnTo>
                <a:lnTo>
                  <a:pt x="404903" y="1419924"/>
                </a:lnTo>
                <a:lnTo>
                  <a:pt x="404676" y="1423325"/>
                </a:lnTo>
                <a:lnTo>
                  <a:pt x="404903" y="1426726"/>
                </a:lnTo>
                <a:lnTo>
                  <a:pt x="405584" y="1429901"/>
                </a:lnTo>
                <a:lnTo>
                  <a:pt x="406718" y="1433302"/>
                </a:lnTo>
                <a:lnTo>
                  <a:pt x="408533" y="1436250"/>
                </a:lnTo>
                <a:lnTo>
                  <a:pt x="410574" y="1439198"/>
                </a:lnTo>
                <a:lnTo>
                  <a:pt x="413069" y="1441919"/>
                </a:lnTo>
                <a:lnTo>
                  <a:pt x="416245" y="1444413"/>
                </a:lnTo>
                <a:lnTo>
                  <a:pt x="419648" y="1446907"/>
                </a:lnTo>
                <a:lnTo>
                  <a:pt x="423731" y="1448948"/>
                </a:lnTo>
                <a:lnTo>
                  <a:pt x="428267" y="1450762"/>
                </a:lnTo>
                <a:lnTo>
                  <a:pt x="433258" y="1452349"/>
                </a:lnTo>
                <a:lnTo>
                  <a:pt x="438702" y="1453937"/>
                </a:lnTo>
                <a:lnTo>
                  <a:pt x="444826" y="1455071"/>
                </a:lnTo>
                <a:lnTo>
                  <a:pt x="450951" y="1455751"/>
                </a:lnTo>
                <a:lnTo>
                  <a:pt x="457983" y="1456431"/>
                </a:lnTo>
                <a:lnTo>
                  <a:pt x="465468" y="1456431"/>
                </a:lnTo>
                <a:lnTo>
                  <a:pt x="551893" y="1456431"/>
                </a:lnTo>
                <a:lnTo>
                  <a:pt x="559379" y="1456431"/>
                </a:lnTo>
                <a:lnTo>
                  <a:pt x="566411" y="1455751"/>
                </a:lnTo>
                <a:lnTo>
                  <a:pt x="572762" y="1455071"/>
                </a:lnTo>
                <a:lnTo>
                  <a:pt x="578887" y="1453937"/>
                </a:lnTo>
                <a:lnTo>
                  <a:pt x="584104" y="1452349"/>
                </a:lnTo>
                <a:lnTo>
                  <a:pt x="589094" y="1450762"/>
                </a:lnTo>
                <a:lnTo>
                  <a:pt x="593858" y="1448948"/>
                </a:lnTo>
                <a:lnTo>
                  <a:pt x="597714" y="1446907"/>
                </a:lnTo>
                <a:lnTo>
                  <a:pt x="601343" y="1444413"/>
                </a:lnTo>
                <a:lnTo>
                  <a:pt x="604292" y="1441919"/>
                </a:lnTo>
                <a:lnTo>
                  <a:pt x="606788" y="1439198"/>
                </a:lnTo>
                <a:lnTo>
                  <a:pt x="609056" y="1436250"/>
                </a:lnTo>
                <a:lnTo>
                  <a:pt x="610644" y="1433302"/>
                </a:lnTo>
                <a:lnTo>
                  <a:pt x="611778" y="1429901"/>
                </a:lnTo>
                <a:lnTo>
                  <a:pt x="612458" y="1426726"/>
                </a:lnTo>
                <a:lnTo>
                  <a:pt x="612685" y="1423325"/>
                </a:lnTo>
                <a:lnTo>
                  <a:pt x="612458" y="1419924"/>
                </a:lnTo>
                <a:lnTo>
                  <a:pt x="611778" y="1416749"/>
                </a:lnTo>
                <a:lnTo>
                  <a:pt x="610644" y="1413575"/>
                </a:lnTo>
                <a:lnTo>
                  <a:pt x="609056" y="1410627"/>
                </a:lnTo>
                <a:lnTo>
                  <a:pt x="606788" y="1407452"/>
                </a:lnTo>
                <a:lnTo>
                  <a:pt x="604292" y="1404958"/>
                </a:lnTo>
                <a:lnTo>
                  <a:pt x="601343" y="1402464"/>
                </a:lnTo>
                <a:lnTo>
                  <a:pt x="597714" y="1399970"/>
                </a:lnTo>
                <a:lnTo>
                  <a:pt x="593858" y="1397929"/>
                </a:lnTo>
                <a:lnTo>
                  <a:pt x="589094" y="1396115"/>
                </a:lnTo>
                <a:lnTo>
                  <a:pt x="584104" y="1394528"/>
                </a:lnTo>
                <a:lnTo>
                  <a:pt x="578887" y="1392940"/>
                </a:lnTo>
                <a:lnTo>
                  <a:pt x="572762" y="1391807"/>
                </a:lnTo>
                <a:lnTo>
                  <a:pt x="566411" y="1390900"/>
                </a:lnTo>
                <a:lnTo>
                  <a:pt x="559379" y="1390446"/>
                </a:lnTo>
                <a:lnTo>
                  <a:pt x="551893" y="1390219"/>
                </a:lnTo>
                <a:lnTo>
                  <a:pt x="465468" y="1390219"/>
                </a:lnTo>
                <a:close/>
                <a:moveTo>
                  <a:pt x="547461" y="827768"/>
                </a:moveTo>
                <a:lnTo>
                  <a:pt x="519798" y="846308"/>
                </a:lnTo>
                <a:lnTo>
                  <a:pt x="559944" y="846308"/>
                </a:lnTo>
                <a:lnTo>
                  <a:pt x="551997" y="834345"/>
                </a:lnTo>
                <a:lnTo>
                  <a:pt x="547461" y="827768"/>
                </a:lnTo>
                <a:close/>
                <a:moveTo>
                  <a:pt x="564727" y="755943"/>
                </a:moveTo>
                <a:lnTo>
                  <a:pt x="598942" y="808038"/>
                </a:lnTo>
                <a:lnTo>
                  <a:pt x="679127" y="755943"/>
                </a:lnTo>
                <a:lnTo>
                  <a:pt x="564727" y="755943"/>
                </a:lnTo>
                <a:close/>
                <a:moveTo>
                  <a:pt x="273918" y="755943"/>
                </a:moveTo>
                <a:lnTo>
                  <a:pt x="273918" y="846308"/>
                </a:lnTo>
                <a:lnTo>
                  <a:pt x="425020" y="846308"/>
                </a:lnTo>
                <a:lnTo>
                  <a:pt x="485322" y="805770"/>
                </a:lnTo>
                <a:lnTo>
                  <a:pt x="524556" y="779916"/>
                </a:lnTo>
                <a:lnTo>
                  <a:pt x="561586" y="755943"/>
                </a:lnTo>
                <a:lnTo>
                  <a:pt x="411666" y="755943"/>
                </a:lnTo>
                <a:lnTo>
                  <a:pt x="370497" y="842963"/>
                </a:lnTo>
                <a:lnTo>
                  <a:pt x="323850" y="818756"/>
                </a:lnTo>
                <a:lnTo>
                  <a:pt x="353355" y="755943"/>
                </a:lnTo>
                <a:lnTo>
                  <a:pt x="273918" y="755943"/>
                </a:lnTo>
                <a:close/>
                <a:moveTo>
                  <a:pt x="447869" y="648139"/>
                </a:moveTo>
                <a:lnTo>
                  <a:pt x="471036" y="659260"/>
                </a:lnTo>
                <a:lnTo>
                  <a:pt x="476469" y="648139"/>
                </a:lnTo>
                <a:lnTo>
                  <a:pt x="447869" y="648139"/>
                </a:lnTo>
                <a:close/>
                <a:moveTo>
                  <a:pt x="273918" y="648139"/>
                </a:moveTo>
                <a:lnTo>
                  <a:pt x="273918" y="743033"/>
                </a:lnTo>
                <a:lnTo>
                  <a:pt x="359419" y="743033"/>
                </a:lnTo>
                <a:lnTo>
                  <a:pt x="372308" y="715592"/>
                </a:lnTo>
                <a:lnTo>
                  <a:pt x="392914" y="673513"/>
                </a:lnTo>
                <a:lnTo>
                  <a:pt x="405067" y="648139"/>
                </a:lnTo>
                <a:lnTo>
                  <a:pt x="273918" y="648139"/>
                </a:lnTo>
                <a:close/>
                <a:moveTo>
                  <a:pt x="273918" y="548715"/>
                </a:moveTo>
                <a:lnTo>
                  <a:pt x="273918" y="634777"/>
                </a:lnTo>
                <a:lnTo>
                  <a:pt x="411466" y="634777"/>
                </a:lnTo>
                <a:lnTo>
                  <a:pt x="413068" y="631433"/>
                </a:lnTo>
                <a:lnTo>
                  <a:pt x="420034" y="634777"/>
                </a:lnTo>
                <a:lnTo>
                  <a:pt x="482997" y="634777"/>
                </a:lnTo>
                <a:lnTo>
                  <a:pt x="525042" y="548715"/>
                </a:lnTo>
                <a:lnTo>
                  <a:pt x="273918" y="548715"/>
                </a:lnTo>
                <a:close/>
                <a:moveTo>
                  <a:pt x="252412" y="469900"/>
                </a:moveTo>
                <a:lnTo>
                  <a:pt x="273918" y="469900"/>
                </a:lnTo>
                <a:lnTo>
                  <a:pt x="273918" y="535353"/>
                </a:lnTo>
                <a:lnTo>
                  <a:pt x="507374" y="535353"/>
                </a:lnTo>
                <a:lnTo>
                  <a:pt x="474433" y="518541"/>
                </a:lnTo>
                <a:lnTo>
                  <a:pt x="589691" y="469900"/>
                </a:lnTo>
                <a:lnTo>
                  <a:pt x="606435" y="535353"/>
                </a:lnTo>
                <a:lnTo>
                  <a:pt x="682527" y="535353"/>
                </a:lnTo>
                <a:lnTo>
                  <a:pt x="682527" y="548715"/>
                </a:lnTo>
                <a:lnTo>
                  <a:pt x="609854" y="548715"/>
                </a:lnTo>
                <a:lnTo>
                  <a:pt x="620713" y="591163"/>
                </a:lnTo>
                <a:lnTo>
                  <a:pt x="568406" y="564693"/>
                </a:lnTo>
                <a:lnTo>
                  <a:pt x="534887" y="634777"/>
                </a:lnTo>
                <a:lnTo>
                  <a:pt x="682301" y="634777"/>
                </a:lnTo>
                <a:lnTo>
                  <a:pt x="682301" y="648139"/>
                </a:lnTo>
                <a:lnTo>
                  <a:pt x="528496" y="648139"/>
                </a:lnTo>
                <a:lnTo>
                  <a:pt x="490284" y="728035"/>
                </a:lnTo>
                <a:lnTo>
                  <a:pt x="478282" y="722380"/>
                </a:lnTo>
                <a:lnTo>
                  <a:pt x="444316" y="705864"/>
                </a:lnTo>
                <a:lnTo>
                  <a:pt x="437070" y="702245"/>
                </a:lnTo>
                <a:lnTo>
                  <a:pt x="417773" y="743033"/>
                </a:lnTo>
                <a:lnTo>
                  <a:pt x="682301" y="743033"/>
                </a:lnTo>
                <a:lnTo>
                  <a:pt x="682301" y="753881"/>
                </a:lnTo>
                <a:lnTo>
                  <a:pt x="705758" y="738641"/>
                </a:lnTo>
                <a:lnTo>
                  <a:pt x="674461" y="688975"/>
                </a:lnTo>
                <a:lnTo>
                  <a:pt x="798513" y="706438"/>
                </a:lnTo>
                <a:lnTo>
                  <a:pt x="762681" y="826634"/>
                </a:lnTo>
                <a:lnTo>
                  <a:pt x="731385" y="776968"/>
                </a:lnTo>
                <a:lnTo>
                  <a:pt x="626904" y="846308"/>
                </a:lnTo>
                <a:lnTo>
                  <a:pt x="682301" y="846308"/>
                </a:lnTo>
                <a:lnTo>
                  <a:pt x="682301" y="859670"/>
                </a:lnTo>
                <a:lnTo>
                  <a:pt x="606771" y="859670"/>
                </a:lnTo>
                <a:lnTo>
                  <a:pt x="580345" y="877207"/>
                </a:lnTo>
                <a:lnTo>
                  <a:pt x="573088" y="866095"/>
                </a:lnTo>
                <a:lnTo>
                  <a:pt x="568820" y="859670"/>
                </a:lnTo>
                <a:lnTo>
                  <a:pt x="499859" y="859670"/>
                </a:lnTo>
                <a:lnTo>
                  <a:pt x="418193" y="914400"/>
                </a:lnTo>
                <a:lnTo>
                  <a:pt x="390525" y="869497"/>
                </a:lnTo>
                <a:lnTo>
                  <a:pt x="405143" y="859670"/>
                </a:lnTo>
                <a:lnTo>
                  <a:pt x="273918" y="859670"/>
                </a:lnTo>
                <a:lnTo>
                  <a:pt x="273918" y="950261"/>
                </a:lnTo>
                <a:lnTo>
                  <a:pt x="754062" y="950261"/>
                </a:lnTo>
                <a:lnTo>
                  <a:pt x="754062" y="971550"/>
                </a:lnTo>
                <a:lnTo>
                  <a:pt x="273918" y="971550"/>
                </a:lnTo>
                <a:lnTo>
                  <a:pt x="252412" y="971550"/>
                </a:lnTo>
                <a:lnTo>
                  <a:pt x="252412" y="950261"/>
                </a:lnTo>
                <a:lnTo>
                  <a:pt x="252412" y="469900"/>
                </a:lnTo>
                <a:close/>
                <a:moveTo>
                  <a:pt x="222527" y="136732"/>
                </a:moveTo>
                <a:lnTo>
                  <a:pt x="217536" y="136959"/>
                </a:lnTo>
                <a:lnTo>
                  <a:pt x="212546" y="137185"/>
                </a:lnTo>
                <a:lnTo>
                  <a:pt x="208009" y="137866"/>
                </a:lnTo>
                <a:lnTo>
                  <a:pt x="203246" y="138773"/>
                </a:lnTo>
                <a:lnTo>
                  <a:pt x="198482" y="139680"/>
                </a:lnTo>
                <a:lnTo>
                  <a:pt x="193945" y="141040"/>
                </a:lnTo>
                <a:lnTo>
                  <a:pt x="189409" y="142628"/>
                </a:lnTo>
                <a:lnTo>
                  <a:pt x="185326" y="144442"/>
                </a:lnTo>
                <a:lnTo>
                  <a:pt x="181016" y="146256"/>
                </a:lnTo>
                <a:lnTo>
                  <a:pt x="176706" y="148296"/>
                </a:lnTo>
                <a:lnTo>
                  <a:pt x="172850" y="150791"/>
                </a:lnTo>
                <a:lnTo>
                  <a:pt x="168767" y="153058"/>
                </a:lnTo>
                <a:lnTo>
                  <a:pt x="165137" y="155779"/>
                </a:lnTo>
                <a:lnTo>
                  <a:pt x="161508" y="158727"/>
                </a:lnTo>
                <a:lnTo>
                  <a:pt x="158105" y="161675"/>
                </a:lnTo>
                <a:lnTo>
                  <a:pt x="154703" y="164849"/>
                </a:lnTo>
                <a:lnTo>
                  <a:pt x="151527" y="168251"/>
                </a:lnTo>
                <a:lnTo>
                  <a:pt x="148578" y="171425"/>
                </a:lnTo>
                <a:lnTo>
                  <a:pt x="145629" y="175280"/>
                </a:lnTo>
                <a:lnTo>
                  <a:pt x="143134" y="178908"/>
                </a:lnTo>
                <a:lnTo>
                  <a:pt x="140639" y="182989"/>
                </a:lnTo>
                <a:lnTo>
                  <a:pt x="138144" y="187071"/>
                </a:lnTo>
                <a:lnTo>
                  <a:pt x="136102" y="190926"/>
                </a:lnTo>
                <a:lnTo>
                  <a:pt x="134287" y="195461"/>
                </a:lnTo>
                <a:lnTo>
                  <a:pt x="132246" y="199542"/>
                </a:lnTo>
                <a:lnTo>
                  <a:pt x="130885" y="204077"/>
                </a:lnTo>
                <a:lnTo>
                  <a:pt x="129524" y="208612"/>
                </a:lnTo>
                <a:lnTo>
                  <a:pt x="128616" y="213148"/>
                </a:lnTo>
                <a:lnTo>
                  <a:pt x="127709" y="218136"/>
                </a:lnTo>
                <a:lnTo>
                  <a:pt x="127255" y="222671"/>
                </a:lnTo>
                <a:lnTo>
                  <a:pt x="126802" y="227660"/>
                </a:lnTo>
                <a:lnTo>
                  <a:pt x="126802" y="232648"/>
                </a:lnTo>
                <a:lnTo>
                  <a:pt x="126802" y="1198840"/>
                </a:lnTo>
                <a:lnTo>
                  <a:pt x="126802" y="1203829"/>
                </a:lnTo>
                <a:lnTo>
                  <a:pt x="127255" y="1208591"/>
                </a:lnTo>
                <a:lnTo>
                  <a:pt x="127709" y="1213579"/>
                </a:lnTo>
                <a:lnTo>
                  <a:pt x="128616" y="1218341"/>
                </a:lnTo>
                <a:lnTo>
                  <a:pt x="129524" y="1222876"/>
                </a:lnTo>
                <a:lnTo>
                  <a:pt x="130885" y="1227411"/>
                </a:lnTo>
                <a:lnTo>
                  <a:pt x="132246" y="1231946"/>
                </a:lnTo>
                <a:lnTo>
                  <a:pt x="134287" y="1236254"/>
                </a:lnTo>
                <a:lnTo>
                  <a:pt x="136102" y="1240563"/>
                </a:lnTo>
                <a:lnTo>
                  <a:pt x="138144" y="1244418"/>
                </a:lnTo>
                <a:lnTo>
                  <a:pt x="140639" y="1248726"/>
                </a:lnTo>
                <a:lnTo>
                  <a:pt x="143134" y="1252354"/>
                </a:lnTo>
                <a:lnTo>
                  <a:pt x="145629" y="1256209"/>
                </a:lnTo>
                <a:lnTo>
                  <a:pt x="148578" y="1259837"/>
                </a:lnTo>
                <a:lnTo>
                  <a:pt x="151527" y="1263465"/>
                </a:lnTo>
                <a:lnTo>
                  <a:pt x="154703" y="1266639"/>
                </a:lnTo>
                <a:lnTo>
                  <a:pt x="158105" y="1269814"/>
                </a:lnTo>
                <a:lnTo>
                  <a:pt x="161508" y="1272762"/>
                </a:lnTo>
                <a:lnTo>
                  <a:pt x="165137" y="1275709"/>
                </a:lnTo>
                <a:lnTo>
                  <a:pt x="168767" y="1278430"/>
                </a:lnTo>
                <a:lnTo>
                  <a:pt x="172850" y="1280698"/>
                </a:lnTo>
                <a:lnTo>
                  <a:pt x="176706" y="1283192"/>
                </a:lnTo>
                <a:lnTo>
                  <a:pt x="181016" y="1285233"/>
                </a:lnTo>
                <a:lnTo>
                  <a:pt x="185326" y="1287274"/>
                </a:lnTo>
                <a:lnTo>
                  <a:pt x="189409" y="1288861"/>
                </a:lnTo>
                <a:lnTo>
                  <a:pt x="193945" y="1290448"/>
                </a:lnTo>
                <a:lnTo>
                  <a:pt x="198482" y="1291809"/>
                </a:lnTo>
                <a:lnTo>
                  <a:pt x="203246" y="1292716"/>
                </a:lnTo>
                <a:lnTo>
                  <a:pt x="208009" y="1293623"/>
                </a:lnTo>
                <a:lnTo>
                  <a:pt x="212546" y="1294303"/>
                </a:lnTo>
                <a:lnTo>
                  <a:pt x="217536" y="1294530"/>
                </a:lnTo>
                <a:lnTo>
                  <a:pt x="222527" y="1294757"/>
                </a:lnTo>
                <a:lnTo>
                  <a:pt x="795062" y="1294757"/>
                </a:lnTo>
                <a:lnTo>
                  <a:pt x="799825" y="1294530"/>
                </a:lnTo>
                <a:lnTo>
                  <a:pt x="804816" y="1294303"/>
                </a:lnTo>
                <a:lnTo>
                  <a:pt x="809579" y="1293623"/>
                </a:lnTo>
                <a:lnTo>
                  <a:pt x="814343" y="1292716"/>
                </a:lnTo>
                <a:lnTo>
                  <a:pt x="818880" y="1291809"/>
                </a:lnTo>
                <a:lnTo>
                  <a:pt x="823643" y="1290448"/>
                </a:lnTo>
                <a:lnTo>
                  <a:pt x="827953" y="1288861"/>
                </a:lnTo>
                <a:lnTo>
                  <a:pt x="832263" y="1287274"/>
                </a:lnTo>
                <a:lnTo>
                  <a:pt x="836573" y="1285233"/>
                </a:lnTo>
                <a:lnTo>
                  <a:pt x="840656" y="1283192"/>
                </a:lnTo>
                <a:lnTo>
                  <a:pt x="844512" y="1280698"/>
                </a:lnTo>
                <a:lnTo>
                  <a:pt x="848595" y="1278430"/>
                </a:lnTo>
                <a:lnTo>
                  <a:pt x="852451" y="1275709"/>
                </a:lnTo>
                <a:lnTo>
                  <a:pt x="856081" y="1272762"/>
                </a:lnTo>
                <a:lnTo>
                  <a:pt x="859256" y="1269814"/>
                </a:lnTo>
                <a:lnTo>
                  <a:pt x="862886" y="1266639"/>
                </a:lnTo>
                <a:lnTo>
                  <a:pt x="865835" y="1263465"/>
                </a:lnTo>
                <a:lnTo>
                  <a:pt x="869010" y="1259837"/>
                </a:lnTo>
                <a:lnTo>
                  <a:pt x="871732" y="1256209"/>
                </a:lnTo>
                <a:lnTo>
                  <a:pt x="874681" y="1252354"/>
                </a:lnTo>
                <a:lnTo>
                  <a:pt x="876950" y="1248726"/>
                </a:lnTo>
                <a:lnTo>
                  <a:pt x="879218" y="1244418"/>
                </a:lnTo>
                <a:lnTo>
                  <a:pt x="881260" y="1240563"/>
                </a:lnTo>
                <a:lnTo>
                  <a:pt x="883301" y="1236254"/>
                </a:lnTo>
                <a:lnTo>
                  <a:pt x="885116" y="1231946"/>
                </a:lnTo>
                <a:lnTo>
                  <a:pt x="886477" y="1227411"/>
                </a:lnTo>
                <a:lnTo>
                  <a:pt x="887838" y="1222876"/>
                </a:lnTo>
                <a:lnTo>
                  <a:pt x="888745" y="1218341"/>
                </a:lnTo>
                <a:lnTo>
                  <a:pt x="889879" y="1213579"/>
                </a:lnTo>
                <a:lnTo>
                  <a:pt x="890560" y="1208591"/>
                </a:lnTo>
                <a:lnTo>
                  <a:pt x="890787" y="1203829"/>
                </a:lnTo>
                <a:lnTo>
                  <a:pt x="891014" y="1198840"/>
                </a:lnTo>
                <a:lnTo>
                  <a:pt x="891014" y="232648"/>
                </a:lnTo>
                <a:lnTo>
                  <a:pt x="890787" y="227660"/>
                </a:lnTo>
                <a:lnTo>
                  <a:pt x="890560" y="222671"/>
                </a:lnTo>
                <a:lnTo>
                  <a:pt x="889879" y="218136"/>
                </a:lnTo>
                <a:lnTo>
                  <a:pt x="888745" y="213148"/>
                </a:lnTo>
                <a:lnTo>
                  <a:pt x="887838" y="208612"/>
                </a:lnTo>
                <a:lnTo>
                  <a:pt x="886477" y="204077"/>
                </a:lnTo>
                <a:lnTo>
                  <a:pt x="885116" y="199542"/>
                </a:lnTo>
                <a:lnTo>
                  <a:pt x="883301" y="195461"/>
                </a:lnTo>
                <a:lnTo>
                  <a:pt x="881260" y="190926"/>
                </a:lnTo>
                <a:lnTo>
                  <a:pt x="879218" y="187071"/>
                </a:lnTo>
                <a:lnTo>
                  <a:pt x="876950" y="182989"/>
                </a:lnTo>
                <a:lnTo>
                  <a:pt x="874681" y="178908"/>
                </a:lnTo>
                <a:lnTo>
                  <a:pt x="871732" y="175280"/>
                </a:lnTo>
                <a:lnTo>
                  <a:pt x="869010" y="171425"/>
                </a:lnTo>
                <a:lnTo>
                  <a:pt x="865835" y="168251"/>
                </a:lnTo>
                <a:lnTo>
                  <a:pt x="862886" y="164849"/>
                </a:lnTo>
                <a:lnTo>
                  <a:pt x="859256" y="161675"/>
                </a:lnTo>
                <a:lnTo>
                  <a:pt x="856081" y="158727"/>
                </a:lnTo>
                <a:lnTo>
                  <a:pt x="852451" y="155779"/>
                </a:lnTo>
                <a:lnTo>
                  <a:pt x="848595" y="153058"/>
                </a:lnTo>
                <a:lnTo>
                  <a:pt x="844512" y="150791"/>
                </a:lnTo>
                <a:lnTo>
                  <a:pt x="840656" y="148296"/>
                </a:lnTo>
                <a:lnTo>
                  <a:pt x="836573" y="146256"/>
                </a:lnTo>
                <a:lnTo>
                  <a:pt x="832263" y="144442"/>
                </a:lnTo>
                <a:lnTo>
                  <a:pt x="827953" y="142628"/>
                </a:lnTo>
                <a:lnTo>
                  <a:pt x="823643" y="141040"/>
                </a:lnTo>
                <a:lnTo>
                  <a:pt x="818880" y="139680"/>
                </a:lnTo>
                <a:lnTo>
                  <a:pt x="814343" y="138773"/>
                </a:lnTo>
                <a:lnTo>
                  <a:pt x="809579" y="137866"/>
                </a:lnTo>
                <a:lnTo>
                  <a:pt x="804816" y="137185"/>
                </a:lnTo>
                <a:lnTo>
                  <a:pt x="799825" y="136959"/>
                </a:lnTo>
                <a:lnTo>
                  <a:pt x="795062" y="136732"/>
                </a:lnTo>
                <a:lnTo>
                  <a:pt x="222527" y="136732"/>
                </a:lnTo>
                <a:close/>
                <a:moveTo>
                  <a:pt x="508567" y="34920"/>
                </a:moveTo>
                <a:lnTo>
                  <a:pt x="505619" y="35147"/>
                </a:lnTo>
                <a:lnTo>
                  <a:pt x="502216" y="35600"/>
                </a:lnTo>
                <a:lnTo>
                  <a:pt x="499494" y="36507"/>
                </a:lnTo>
                <a:lnTo>
                  <a:pt x="496545" y="37414"/>
                </a:lnTo>
                <a:lnTo>
                  <a:pt x="493596" y="39002"/>
                </a:lnTo>
                <a:lnTo>
                  <a:pt x="491101" y="40362"/>
                </a:lnTo>
                <a:lnTo>
                  <a:pt x="488606" y="42176"/>
                </a:lnTo>
                <a:lnTo>
                  <a:pt x="486337" y="44217"/>
                </a:lnTo>
                <a:lnTo>
                  <a:pt x="484523" y="46484"/>
                </a:lnTo>
                <a:lnTo>
                  <a:pt x="482708" y="48979"/>
                </a:lnTo>
                <a:lnTo>
                  <a:pt x="480893" y="51473"/>
                </a:lnTo>
                <a:lnTo>
                  <a:pt x="479759" y="54421"/>
                </a:lnTo>
                <a:lnTo>
                  <a:pt x="478625" y="57142"/>
                </a:lnTo>
                <a:lnTo>
                  <a:pt x="477944" y="60090"/>
                </a:lnTo>
                <a:lnTo>
                  <a:pt x="477491" y="63264"/>
                </a:lnTo>
                <a:lnTo>
                  <a:pt x="477264" y="66439"/>
                </a:lnTo>
                <a:lnTo>
                  <a:pt x="477491" y="69840"/>
                </a:lnTo>
                <a:lnTo>
                  <a:pt x="477944" y="72788"/>
                </a:lnTo>
                <a:lnTo>
                  <a:pt x="478625" y="75962"/>
                </a:lnTo>
                <a:lnTo>
                  <a:pt x="479759" y="78683"/>
                </a:lnTo>
                <a:lnTo>
                  <a:pt x="480893" y="81404"/>
                </a:lnTo>
                <a:lnTo>
                  <a:pt x="482708" y="84125"/>
                </a:lnTo>
                <a:lnTo>
                  <a:pt x="484523" y="86620"/>
                </a:lnTo>
                <a:lnTo>
                  <a:pt x="486337" y="88660"/>
                </a:lnTo>
                <a:lnTo>
                  <a:pt x="488606" y="90928"/>
                </a:lnTo>
                <a:lnTo>
                  <a:pt x="491101" y="92742"/>
                </a:lnTo>
                <a:lnTo>
                  <a:pt x="493596" y="94103"/>
                </a:lnTo>
                <a:lnTo>
                  <a:pt x="496545" y="95463"/>
                </a:lnTo>
                <a:lnTo>
                  <a:pt x="499494" y="96370"/>
                </a:lnTo>
                <a:lnTo>
                  <a:pt x="502216" y="97277"/>
                </a:lnTo>
                <a:lnTo>
                  <a:pt x="505619" y="97731"/>
                </a:lnTo>
                <a:lnTo>
                  <a:pt x="508567" y="97731"/>
                </a:lnTo>
                <a:lnTo>
                  <a:pt x="511970" y="97731"/>
                </a:lnTo>
                <a:lnTo>
                  <a:pt x="515146" y="97277"/>
                </a:lnTo>
                <a:lnTo>
                  <a:pt x="517868" y="96370"/>
                </a:lnTo>
                <a:lnTo>
                  <a:pt x="521043" y="95463"/>
                </a:lnTo>
                <a:lnTo>
                  <a:pt x="523765" y="94103"/>
                </a:lnTo>
                <a:lnTo>
                  <a:pt x="526487" y="92742"/>
                </a:lnTo>
                <a:lnTo>
                  <a:pt x="528756" y="90928"/>
                </a:lnTo>
                <a:lnTo>
                  <a:pt x="531024" y="88660"/>
                </a:lnTo>
                <a:lnTo>
                  <a:pt x="532839" y="86620"/>
                </a:lnTo>
                <a:lnTo>
                  <a:pt x="534880" y="84125"/>
                </a:lnTo>
                <a:lnTo>
                  <a:pt x="536468" y="81404"/>
                </a:lnTo>
                <a:lnTo>
                  <a:pt x="537602" y="78683"/>
                </a:lnTo>
                <a:lnTo>
                  <a:pt x="538737" y="75962"/>
                </a:lnTo>
                <a:lnTo>
                  <a:pt x="539417" y="72788"/>
                </a:lnTo>
                <a:lnTo>
                  <a:pt x="539871" y="69840"/>
                </a:lnTo>
                <a:lnTo>
                  <a:pt x="540098" y="66439"/>
                </a:lnTo>
                <a:lnTo>
                  <a:pt x="539871" y="63264"/>
                </a:lnTo>
                <a:lnTo>
                  <a:pt x="539417" y="60090"/>
                </a:lnTo>
                <a:lnTo>
                  <a:pt x="538737" y="57142"/>
                </a:lnTo>
                <a:lnTo>
                  <a:pt x="537602" y="54421"/>
                </a:lnTo>
                <a:lnTo>
                  <a:pt x="536468" y="51473"/>
                </a:lnTo>
                <a:lnTo>
                  <a:pt x="534880" y="48979"/>
                </a:lnTo>
                <a:lnTo>
                  <a:pt x="532839" y="46484"/>
                </a:lnTo>
                <a:lnTo>
                  <a:pt x="531024" y="44217"/>
                </a:lnTo>
                <a:lnTo>
                  <a:pt x="528756" y="42176"/>
                </a:lnTo>
                <a:lnTo>
                  <a:pt x="526487" y="40362"/>
                </a:lnTo>
                <a:lnTo>
                  <a:pt x="523765" y="39002"/>
                </a:lnTo>
                <a:lnTo>
                  <a:pt x="521043" y="37414"/>
                </a:lnTo>
                <a:lnTo>
                  <a:pt x="517868" y="36507"/>
                </a:lnTo>
                <a:lnTo>
                  <a:pt x="515146" y="35600"/>
                </a:lnTo>
                <a:lnTo>
                  <a:pt x="511970" y="35147"/>
                </a:lnTo>
                <a:lnTo>
                  <a:pt x="508567" y="34920"/>
                </a:lnTo>
                <a:close/>
                <a:moveTo>
                  <a:pt x="116821" y="0"/>
                </a:moveTo>
                <a:lnTo>
                  <a:pt x="123172" y="0"/>
                </a:lnTo>
                <a:lnTo>
                  <a:pt x="894189" y="0"/>
                </a:lnTo>
                <a:lnTo>
                  <a:pt x="900541" y="0"/>
                </a:lnTo>
                <a:lnTo>
                  <a:pt x="906892" y="454"/>
                </a:lnTo>
                <a:lnTo>
                  <a:pt x="913017" y="1361"/>
                </a:lnTo>
                <a:lnTo>
                  <a:pt x="919141" y="2495"/>
                </a:lnTo>
                <a:lnTo>
                  <a:pt x="925039" y="3855"/>
                </a:lnTo>
                <a:lnTo>
                  <a:pt x="930937" y="5442"/>
                </a:lnTo>
                <a:lnTo>
                  <a:pt x="936608" y="7483"/>
                </a:lnTo>
                <a:lnTo>
                  <a:pt x="942279" y="9751"/>
                </a:lnTo>
                <a:lnTo>
                  <a:pt x="947723" y="12245"/>
                </a:lnTo>
                <a:lnTo>
                  <a:pt x="952940" y="14739"/>
                </a:lnTo>
                <a:lnTo>
                  <a:pt x="958384" y="17914"/>
                </a:lnTo>
                <a:lnTo>
                  <a:pt x="963147" y="21088"/>
                </a:lnTo>
                <a:lnTo>
                  <a:pt x="968138" y="24490"/>
                </a:lnTo>
                <a:lnTo>
                  <a:pt x="972901" y="28118"/>
                </a:lnTo>
                <a:lnTo>
                  <a:pt x="977211" y="32199"/>
                </a:lnTo>
                <a:lnTo>
                  <a:pt x="981521" y="36054"/>
                </a:lnTo>
                <a:lnTo>
                  <a:pt x="985377" y="40362"/>
                </a:lnTo>
                <a:lnTo>
                  <a:pt x="989461" y="44670"/>
                </a:lnTo>
                <a:lnTo>
                  <a:pt x="993317" y="49432"/>
                </a:lnTo>
                <a:lnTo>
                  <a:pt x="996492" y="54421"/>
                </a:lnTo>
                <a:lnTo>
                  <a:pt x="999668" y="59183"/>
                </a:lnTo>
                <a:lnTo>
                  <a:pt x="1002844" y="64398"/>
                </a:lnTo>
                <a:lnTo>
                  <a:pt x="1005339" y="69840"/>
                </a:lnTo>
                <a:lnTo>
                  <a:pt x="1008061" y="75282"/>
                </a:lnTo>
                <a:lnTo>
                  <a:pt x="1010103" y="80724"/>
                </a:lnTo>
                <a:lnTo>
                  <a:pt x="1012144" y="86620"/>
                </a:lnTo>
                <a:lnTo>
                  <a:pt x="1013732" y="92515"/>
                </a:lnTo>
                <a:lnTo>
                  <a:pt x="1015093" y="98638"/>
                </a:lnTo>
                <a:lnTo>
                  <a:pt x="1016227" y="104306"/>
                </a:lnTo>
                <a:lnTo>
                  <a:pt x="1017135" y="110655"/>
                </a:lnTo>
                <a:lnTo>
                  <a:pt x="1017588" y="117004"/>
                </a:lnTo>
                <a:lnTo>
                  <a:pt x="1017588" y="123354"/>
                </a:lnTo>
                <a:lnTo>
                  <a:pt x="1017588" y="1418337"/>
                </a:lnTo>
                <a:lnTo>
                  <a:pt x="1017588" y="1424686"/>
                </a:lnTo>
                <a:lnTo>
                  <a:pt x="1017135" y="1431035"/>
                </a:lnTo>
                <a:lnTo>
                  <a:pt x="1016227" y="1436930"/>
                </a:lnTo>
                <a:lnTo>
                  <a:pt x="1015093" y="1443053"/>
                </a:lnTo>
                <a:lnTo>
                  <a:pt x="1013732" y="1449175"/>
                </a:lnTo>
                <a:lnTo>
                  <a:pt x="1012144" y="1455071"/>
                </a:lnTo>
                <a:lnTo>
                  <a:pt x="1010103" y="1460739"/>
                </a:lnTo>
                <a:lnTo>
                  <a:pt x="1008061" y="1466181"/>
                </a:lnTo>
                <a:lnTo>
                  <a:pt x="1005339" y="1471850"/>
                </a:lnTo>
                <a:lnTo>
                  <a:pt x="1002844" y="1477065"/>
                </a:lnTo>
                <a:lnTo>
                  <a:pt x="999668" y="1482054"/>
                </a:lnTo>
                <a:lnTo>
                  <a:pt x="996492" y="1487269"/>
                </a:lnTo>
                <a:lnTo>
                  <a:pt x="993317" y="1492031"/>
                </a:lnTo>
                <a:lnTo>
                  <a:pt x="989461" y="1496566"/>
                </a:lnTo>
                <a:lnTo>
                  <a:pt x="985377" y="1501101"/>
                </a:lnTo>
                <a:lnTo>
                  <a:pt x="981521" y="1505636"/>
                </a:lnTo>
                <a:lnTo>
                  <a:pt x="977211" y="1509491"/>
                </a:lnTo>
                <a:lnTo>
                  <a:pt x="972901" y="1513573"/>
                </a:lnTo>
                <a:lnTo>
                  <a:pt x="968138" y="1516974"/>
                </a:lnTo>
                <a:lnTo>
                  <a:pt x="963147" y="1520602"/>
                </a:lnTo>
                <a:lnTo>
                  <a:pt x="958384" y="1523776"/>
                </a:lnTo>
                <a:lnTo>
                  <a:pt x="952940" y="1526724"/>
                </a:lnTo>
                <a:lnTo>
                  <a:pt x="947723" y="1529445"/>
                </a:lnTo>
                <a:lnTo>
                  <a:pt x="942279" y="1531940"/>
                </a:lnTo>
                <a:lnTo>
                  <a:pt x="936608" y="1533980"/>
                </a:lnTo>
                <a:lnTo>
                  <a:pt x="930937" y="1536021"/>
                </a:lnTo>
                <a:lnTo>
                  <a:pt x="925039" y="1537835"/>
                </a:lnTo>
                <a:lnTo>
                  <a:pt x="919141" y="1538969"/>
                </a:lnTo>
                <a:lnTo>
                  <a:pt x="913017" y="1540103"/>
                </a:lnTo>
                <a:lnTo>
                  <a:pt x="906892" y="1540783"/>
                </a:lnTo>
                <a:lnTo>
                  <a:pt x="900541" y="1541236"/>
                </a:lnTo>
                <a:lnTo>
                  <a:pt x="894189" y="1541463"/>
                </a:lnTo>
                <a:lnTo>
                  <a:pt x="123172" y="1541463"/>
                </a:lnTo>
                <a:lnTo>
                  <a:pt x="116821" y="1541236"/>
                </a:lnTo>
                <a:lnTo>
                  <a:pt x="110696" y="1540783"/>
                </a:lnTo>
                <a:lnTo>
                  <a:pt x="104572" y="1540103"/>
                </a:lnTo>
                <a:lnTo>
                  <a:pt x="98447" y="1538969"/>
                </a:lnTo>
                <a:lnTo>
                  <a:pt x="92323" y="1537835"/>
                </a:lnTo>
                <a:lnTo>
                  <a:pt x="86425" y="1536021"/>
                </a:lnTo>
                <a:lnTo>
                  <a:pt x="80981" y="1533980"/>
                </a:lnTo>
                <a:lnTo>
                  <a:pt x="75310" y="1531940"/>
                </a:lnTo>
                <a:lnTo>
                  <a:pt x="69639" y="1529445"/>
                </a:lnTo>
                <a:lnTo>
                  <a:pt x="64422" y="1526724"/>
                </a:lnTo>
                <a:lnTo>
                  <a:pt x="59204" y="1523776"/>
                </a:lnTo>
                <a:lnTo>
                  <a:pt x="54214" y="1520602"/>
                </a:lnTo>
                <a:lnTo>
                  <a:pt x="49224" y="1516974"/>
                </a:lnTo>
                <a:lnTo>
                  <a:pt x="44687" y="1513573"/>
                </a:lnTo>
                <a:lnTo>
                  <a:pt x="40150" y="1509491"/>
                </a:lnTo>
                <a:lnTo>
                  <a:pt x="35840" y="1505636"/>
                </a:lnTo>
                <a:lnTo>
                  <a:pt x="31984" y="1501101"/>
                </a:lnTo>
                <a:lnTo>
                  <a:pt x="27901" y="1496566"/>
                </a:lnTo>
                <a:lnTo>
                  <a:pt x="24272" y="1492031"/>
                </a:lnTo>
                <a:lnTo>
                  <a:pt x="20869" y="1487269"/>
                </a:lnTo>
                <a:lnTo>
                  <a:pt x="17693" y="1482054"/>
                </a:lnTo>
                <a:lnTo>
                  <a:pt x="14744" y="1477065"/>
                </a:lnTo>
                <a:lnTo>
                  <a:pt x="12022" y="1471850"/>
                </a:lnTo>
                <a:lnTo>
                  <a:pt x="9527" y="1466181"/>
                </a:lnTo>
                <a:lnTo>
                  <a:pt x="7486" y="1460739"/>
                </a:lnTo>
                <a:lnTo>
                  <a:pt x="5217" y="1455071"/>
                </a:lnTo>
                <a:lnTo>
                  <a:pt x="3630" y="1449175"/>
                </a:lnTo>
                <a:lnTo>
                  <a:pt x="2268" y="1443053"/>
                </a:lnTo>
                <a:lnTo>
                  <a:pt x="1361" y="1436930"/>
                </a:lnTo>
                <a:lnTo>
                  <a:pt x="454" y="1431035"/>
                </a:lnTo>
                <a:lnTo>
                  <a:pt x="0" y="1424686"/>
                </a:lnTo>
                <a:lnTo>
                  <a:pt x="0" y="1418337"/>
                </a:lnTo>
                <a:lnTo>
                  <a:pt x="0" y="123354"/>
                </a:lnTo>
                <a:lnTo>
                  <a:pt x="0" y="117004"/>
                </a:lnTo>
                <a:lnTo>
                  <a:pt x="454" y="110655"/>
                </a:lnTo>
                <a:lnTo>
                  <a:pt x="1361" y="104306"/>
                </a:lnTo>
                <a:lnTo>
                  <a:pt x="2268" y="98638"/>
                </a:lnTo>
                <a:lnTo>
                  <a:pt x="3630" y="92515"/>
                </a:lnTo>
                <a:lnTo>
                  <a:pt x="5217" y="86620"/>
                </a:lnTo>
                <a:lnTo>
                  <a:pt x="7486" y="80724"/>
                </a:lnTo>
                <a:lnTo>
                  <a:pt x="9527" y="75282"/>
                </a:lnTo>
                <a:lnTo>
                  <a:pt x="12022" y="69840"/>
                </a:lnTo>
                <a:lnTo>
                  <a:pt x="14744" y="64398"/>
                </a:lnTo>
                <a:lnTo>
                  <a:pt x="17693" y="59183"/>
                </a:lnTo>
                <a:lnTo>
                  <a:pt x="20869" y="54421"/>
                </a:lnTo>
                <a:lnTo>
                  <a:pt x="24272" y="49432"/>
                </a:lnTo>
                <a:lnTo>
                  <a:pt x="27901" y="44670"/>
                </a:lnTo>
                <a:lnTo>
                  <a:pt x="31984" y="40362"/>
                </a:lnTo>
                <a:lnTo>
                  <a:pt x="35840" y="36054"/>
                </a:lnTo>
                <a:lnTo>
                  <a:pt x="40150" y="32199"/>
                </a:lnTo>
                <a:lnTo>
                  <a:pt x="44687" y="28118"/>
                </a:lnTo>
                <a:lnTo>
                  <a:pt x="49224" y="24490"/>
                </a:lnTo>
                <a:lnTo>
                  <a:pt x="54214" y="21088"/>
                </a:lnTo>
                <a:lnTo>
                  <a:pt x="59204" y="17914"/>
                </a:lnTo>
                <a:lnTo>
                  <a:pt x="64422" y="14739"/>
                </a:lnTo>
                <a:lnTo>
                  <a:pt x="69639" y="12245"/>
                </a:lnTo>
                <a:lnTo>
                  <a:pt x="75310" y="9751"/>
                </a:lnTo>
                <a:lnTo>
                  <a:pt x="80981" y="7483"/>
                </a:lnTo>
                <a:lnTo>
                  <a:pt x="86425" y="5442"/>
                </a:lnTo>
                <a:lnTo>
                  <a:pt x="92323" y="3855"/>
                </a:lnTo>
                <a:lnTo>
                  <a:pt x="98447" y="2495"/>
                </a:lnTo>
                <a:lnTo>
                  <a:pt x="104572" y="1361"/>
                </a:lnTo>
                <a:lnTo>
                  <a:pt x="110696" y="454"/>
                </a:lnTo>
                <a:lnTo>
                  <a:pt x="116821"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400">
              <a:solidFill>
                <a:srgbClr val="FFFFFF"/>
              </a:solidFill>
            </a:endParaRPr>
          </a:p>
        </p:txBody>
      </p:sp>
      <p:sp>
        <p:nvSpPr>
          <p:cNvPr id="30" name="文本框 20"/>
          <p:cNvSpPr txBox="1"/>
          <p:nvPr/>
        </p:nvSpPr>
        <p:spPr>
          <a:xfrm flipH="1">
            <a:off x="880745" y="3310255"/>
            <a:ext cx="1393190" cy="306705"/>
          </a:xfrm>
          <a:prstGeom prst="rect">
            <a:avLst/>
          </a:prstGeom>
          <a:noFill/>
          <a:ln w="9525">
            <a:noFill/>
            <a:miter/>
          </a:ln>
          <a:effectLst>
            <a:outerShdw sx="999" sy="999" algn="ctr" rotWithShape="0">
              <a:srgbClr val="000000"/>
            </a:outerShdw>
          </a:effectLst>
        </p:spPr>
        <p:txBody>
          <a:bodyPr wrap="square" anchor="t">
            <a:spAutoFit/>
          </a:bodyPr>
          <a:lstStyle/>
          <a:p>
            <a:pPr lvl="0"/>
            <a:r>
              <a:rPr lang="zh-CN" sz="1400" b="1">
                <a:solidFill>
                  <a:schemeClr val="bg1"/>
                </a:solidFill>
                <a:latin typeface="微软雅黑" panose="020B0503020204020204" charset="-122"/>
                <a:ea typeface="微软雅黑" panose="020B0503020204020204" charset="-122"/>
                <a:sym typeface="+mn-ea"/>
              </a:rPr>
              <a:t>以车供车贷款</a:t>
            </a:r>
            <a:endParaRPr lang="zh-CN" altLang="en-US" sz="1400" b="1">
              <a:solidFill>
                <a:schemeClr val="bg1"/>
              </a:solidFill>
              <a:latin typeface="微软雅黑" panose="020B0503020204020204" charset="-122"/>
              <a:ea typeface="微软雅黑" panose="020B0503020204020204" charset="-122"/>
              <a:sym typeface="+mn-ea"/>
            </a:endParaRPr>
          </a:p>
        </p:txBody>
      </p:sp>
      <p:sp>
        <p:nvSpPr>
          <p:cNvPr id="31" name="文本框 20"/>
          <p:cNvSpPr txBox="1"/>
          <p:nvPr/>
        </p:nvSpPr>
        <p:spPr>
          <a:xfrm flipH="1">
            <a:off x="901065" y="4471035"/>
            <a:ext cx="2113280" cy="306705"/>
          </a:xfrm>
          <a:prstGeom prst="rect">
            <a:avLst/>
          </a:prstGeom>
          <a:noFill/>
          <a:ln w="9525">
            <a:noFill/>
            <a:miter/>
          </a:ln>
          <a:effectLst>
            <a:outerShdw sx="999" sy="999" algn="ctr" rotWithShape="0">
              <a:srgbClr val="000000"/>
            </a:outerShdw>
          </a:effectLst>
        </p:spPr>
        <p:txBody>
          <a:bodyPr wrap="square" anchor="t">
            <a:spAutoFit/>
          </a:bodyPr>
          <a:lstStyle/>
          <a:p>
            <a:pPr lvl="0"/>
            <a:r>
              <a:rPr lang="zh-CN" sz="1400" b="1">
                <a:solidFill>
                  <a:schemeClr val="bg1"/>
                </a:solidFill>
                <a:latin typeface="微软雅黑" panose="020B0503020204020204" charset="-122"/>
                <a:ea typeface="微软雅黑" panose="020B0503020204020204" charset="-122"/>
                <a:sym typeface="+mn-ea"/>
              </a:rPr>
              <a:t>住房抵押汽车消费贷款</a:t>
            </a:r>
            <a:endParaRPr lang="zh-CN" altLang="en-US" sz="1400" b="1">
              <a:solidFill>
                <a:schemeClr val="bg1"/>
              </a:solidFill>
              <a:latin typeface="微软雅黑" panose="020B0503020204020204" charset="-122"/>
              <a:ea typeface="微软雅黑" panose="020B0503020204020204" charset="-122"/>
              <a:sym typeface="+mn-ea"/>
            </a:endParaRPr>
          </a:p>
        </p:txBody>
      </p:sp>
      <p:sp>
        <p:nvSpPr>
          <p:cNvPr id="32" name="文本框 20"/>
          <p:cNvSpPr txBox="1"/>
          <p:nvPr/>
        </p:nvSpPr>
        <p:spPr>
          <a:xfrm flipH="1">
            <a:off x="911225" y="5601970"/>
            <a:ext cx="2322195" cy="306705"/>
          </a:xfrm>
          <a:prstGeom prst="rect">
            <a:avLst/>
          </a:prstGeom>
          <a:noFill/>
          <a:ln w="9525">
            <a:noFill/>
            <a:miter/>
          </a:ln>
          <a:effectLst>
            <a:outerShdw sx="999" sy="999" algn="ctr" rotWithShape="0">
              <a:srgbClr val="000000"/>
            </a:outerShdw>
          </a:effectLst>
        </p:spPr>
        <p:txBody>
          <a:bodyPr wrap="square" anchor="t">
            <a:spAutoFit/>
          </a:bodyPr>
          <a:lstStyle/>
          <a:p>
            <a:pPr lvl="0"/>
            <a:r>
              <a:rPr lang="zh-CN" sz="1400" b="1">
                <a:solidFill>
                  <a:schemeClr val="bg1"/>
                </a:solidFill>
                <a:latin typeface="微软雅黑" panose="020B0503020204020204" charset="-122"/>
                <a:ea typeface="微软雅黑" panose="020B0503020204020204" charset="-122"/>
                <a:sym typeface="+mn-ea"/>
              </a:rPr>
              <a:t>有价证券质押汽车消费贷款</a:t>
            </a:r>
            <a:endParaRPr lang="zh-CN" altLang="en-US" sz="1400" b="1">
              <a:solidFill>
                <a:schemeClr val="bg1"/>
              </a:solidFill>
              <a:latin typeface="微软雅黑" panose="020B0503020204020204" charset="-122"/>
              <a:ea typeface="微软雅黑" panose="020B0503020204020204" charset="-122"/>
              <a:sym typeface="+mn-ea"/>
            </a:endParaRPr>
          </a:p>
        </p:txBody>
      </p:sp>
      <p:sp>
        <p:nvSpPr>
          <p:cNvPr id="33" name="TextBox 6"/>
          <p:cNvSpPr txBox="1"/>
          <p:nvPr/>
        </p:nvSpPr>
        <p:spPr>
          <a:xfrm>
            <a:off x="1045954" y="2020218"/>
            <a:ext cx="1991360" cy="460375"/>
          </a:xfrm>
          <a:prstGeom prst="rect">
            <a:avLst/>
          </a:prstGeom>
          <a:noFill/>
          <a:ln>
            <a:noFill/>
          </a:ln>
        </p:spPr>
        <p:txBody>
          <a:bodyPr wrap="none" rtlCol="0">
            <a:spAutoFit/>
          </a:bodyPr>
          <a:lstStyle/>
          <a:p>
            <a:pPr algn="l">
              <a:lnSpc>
                <a:spcPct val="150000"/>
              </a:lnSpc>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3.汽车消费信贷方式</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9" presetClass="entr" presetSubtype="0" fill="hold" grpId="0" nodeType="after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dissolve">
                                      <p:cBhvr>
                                        <p:cTn id="14" dur="500"/>
                                        <p:tgtEl>
                                          <p:spTgt spid="57"/>
                                        </p:tgtEl>
                                      </p:cBhvr>
                                    </p:animEffect>
                                  </p:childTnLst>
                                </p:cTn>
                              </p:par>
                              <p:par>
                                <p:cTn id="15" presetID="9"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par>
                                <p:cTn id="18" presetID="9" presetClass="entr" presetSubtype="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dissolve">
                                      <p:cBhvr>
                                        <p:cTn id="20" dur="500"/>
                                        <p:tgtEl>
                                          <p:spTgt spid="13"/>
                                        </p:tgtEl>
                                      </p:cBhvr>
                                    </p:animEffect>
                                  </p:childTnLst>
                                </p:cTn>
                              </p:par>
                              <p:par>
                                <p:cTn id="21" presetID="9"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dissolve">
                                      <p:cBhvr>
                                        <p:cTn id="23" dur="500"/>
                                        <p:tgtEl>
                                          <p:spTgt spid="12"/>
                                        </p:tgtEl>
                                      </p:cBhvr>
                                    </p:animEffect>
                                  </p:childTnLst>
                                </p:cTn>
                              </p:par>
                              <p:par>
                                <p:cTn id="24" presetID="9"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dissolve">
                                      <p:cBhvr>
                                        <p:cTn id="26" dur="500"/>
                                        <p:tgtEl>
                                          <p:spTgt spid="10"/>
                                        </p:tgtEl>
                                      </p:cBhvr>
                                    </p:animEffect>
                                  </p:childTnLst>
                                </p:cTn>
                              </p:par>
                              <p:par>
                                <p:cTn id="27" presetID="9"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dissolve">
                                      <p:cBhvr>
                                        <p:cTn id="29" dur="500"/>
                                        <p:tgtEl>
                                          <p:spTgt spid="11"/>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dissolve">
                                      <p:cBhvr>
                                        <p:cTn id="32" dur="500"/>
                                        <p:tgtEl>
                                          <p:spTgt spid="14"/>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dissolve">
                                      <p:cBhvr>
                                        <p:cTn id="35" dur="500"/>
                                        <p:tgtEl>
                                          <p:spTgt spid="15"/>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dissolve">
                                      <p:cBhvr>
                                        <p:cTn id="38" dur="500"/>
                                        <p:tgtEl>
                                          <p:spTgt spid="16"/>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dissolve">
                                      <p:cBhvr>
                                        <p:cTn id="41" dur="500"/>
                                        <p:tgtEl>
                                          <p:spTgt spid="17"/>
                                        </p:tgtEl>
                                      </p:cBhvr>
                                    </p:animEffect>
                                  </p:childTnLst>
                                </p:cTn>
                              </p:par>
                              <p:par>
                                <p:cTn id="42" presetID="9" presetClass="entr" presetSubtype="0"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dissolve">
                                      <p:cBhvr>
                                        <p:cTn id="44" dur="500"/>
                                        <p:tgtEl>
                                          <p:spTgt spid="18"/>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dissolve">
                                      <p:cBhvr>
                                        <p:cTn id="47" dur="500"/>
                                        <p:tgtEl>
                                          <p:spTgt spid="19"/>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dissolve">
                                      <p:cBhvr>
                                        <p:cTn id="50" dur="500"/>
                                        <p:tgtEl>
                                          <p:spTgt spid="20"/>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dissolve">
                                      <p:cBhvr>
                                        <p:cTn id="53" dur="500"/>
                                        <p:tgtEl>
                                          <p:spTgt spid="21"/>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dissolve">
                                      <p:cBhvr>
                                        <p:cTn id="56" dur="500"/>
                                        <p:tgtEl>
                                          <p:spTgt spid="22"/>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dissolve">
                                      <p:cBhvr>
                                        <p:cTn id="59" dur="500"/>
                                        <p:tgtEl>
                                          <p:spTgt spid="23"/>
                                        </p:tgtEl>
                                      </p:cBhvr>
                                    </p:animEffect>
                                  </p:childTnLst>
                                </p:cTn>
                              </p:par>
                              <p:par>
                                <p:cTn id="60" presetID="9" presetClass="entr" presetSubtype="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dissolve">
                                      <p:cBhvr>
                                        <p:cTn id="62" dur="500"/>
                                        <p:tgtEl>
                                          <p:spTgt spid="24"/>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dissolve">
                                      <p:cBhvr>
                                        <p:cTn id="65" dur="500"/>
                                        <p:tgtEl>
                                          <p:spTgt spid="25"/>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dissolve">
                                      <p:cBhvr>
                                        <p:cTn id="68" dur="500"/>
                                        <p:tgtEl>
                                          <p:spTgt spid="26"/>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Effect transition="in" filter="dissolve">
                                      <p:cBhvr>
                                        <p:cTn id="71" dur="500"/>
                                        <p:tgtEl>
                                          <p:spTgt spid="27"/>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2050"/>
                                        </p:tgtEl>
                                        <p:attrNameLst>
                                          <p:attrName>style.visibility</p:attrName>
                                        </p:attrNameLst>
                                      </p:cBhvr>
                                      <p:to>
                                        <p:strVal val="visible"/>
                                      </p:to>
                                    </p:set>
                                    <p:animEffect transition="in" filter="dissolve">
                                      <p:cBhvr>
                                        <p:cTn id="74" dur="500"/>
                                        <p:tgtEl>
                                          <p:spTgt spid="2050"/>
                                        </p:tgtEl>
                                      </p:cBhvr>
                                    </p:animEffect>
                                  </p:childTnLst>
                                </p:cTn>
                              </p:par>
                              <p:par>
                                <p:cTn id="75" presetID="9" presetClass="entr" presetSubtype="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dissolve">
                                      <p:cBhvr>
                                        <p:cTn id="77" dur="500"/>
                                        <p:tgtEl>
                                          <p:spTgt spid="28"/>
                                        </p:tgtEl>
                                      </p:cBhvr>
                                    </p:animEffect>
                                  </p:childTnLst>
                                </p:cTn>
                              </p:par>
                              <p:par>
                                <p:cTn id="78" presetID="9" presetClass="entr" presetSubtype="0"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dissolve">
                                      <p:cBhvr>
                                        <p:cTn id="80" dur="500"/>
                                        <p:tgtEl>
                                          <p:spTgt spid="29"/>
                                        </p:tgtEl>
                                      </p:cBhvr>
                                    </p:animEffect>
                                  </p:childTnLst>
                                </p:cTn>
                              </p:par>
                              <p:par>
                                <p:cTn id="81" presetID="9" presetClass="entr" presetSubtype="0"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dissolve">
                                      <p:cBhvr>
                                        <p:cTn id="83" dur="500"/>
                                        <p:tgtEl>
                                          <p:spTgt spid="30"/>
                                        </p:tgtEl>
                                      </p:cBhvr>
                                    </p:animEffect>
                                  </p:childTnLst>
                                </p:cTn>
                              </p:par>
                              <p:par>
                                <p:cTn id="84" presetID="9"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dissolve">
                                      <p:cBhvr>
                                        <p:cTn id="86" dur="500"/>
                                        <p:tgtEl>
                                          <p:spTgt spid="31"/>
                                        </p:tgtEl>
                                      </p:cBhvr>
                                    </p:animEffect>
                                  </p:childTnLst>
                                </p:cTn>
                              </p:par>
                              <p:par>
                                <p:cTn id="87" presetID="9" presetClass="entr" presetSubtype="0" fill="hold" grpId="0" nodeType="with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dissolve">
                                      <p:cBhvr>
                                        <p:cTn id="89" dur="500"/>
                                        <p:tgtEl>
                                          <p:spTgt spid="32"/>
                                        </p:tgtEl>
                                      </p:cBhvr>
                                    </p:animEffect>
                                  </p:childTnLst>
                                </p:cTn>
                              </p:par>
                              <p:par>
                                <p:cTn id="90" presetID="9" presetClass="entr" presetSubtype="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dissolve">
                                      <p:cBhvr>
                                        <p:cTn id="9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57" grpId="0"/>
      <p:bldP spid="57" grpId="1"/>
      <p:bldP spid="14" grpId="0"/>
      <p:bldP spid="14" grpId="1"/>
      <p:bldP spid="15" grpId="0" animBg="1"/>
      <p:bldP spid="15" grpId="1" animBg="1"/>
      <p:bldP spid="16" grpId="0" animBg="1"/>
      <p:bldP spid="16" grpId="1" animBg="1"/>
      <p:bldP spid="17" grpId="0" animBg="1"/>
      <p:bldP spid="17"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050" grpId="0" animBg="1"/>
      <p:bldP spid="2050"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p:bldP spid="3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TextBox 6"/>
          <p:cNvSpPr txBox="1"/>
          <p:nvPr/>
        </p:nvSpPr>
        <p:spPr>
          <a:xfrm>
            <a:off x="4721334" y="1205513"/>
            <a:ext cx="3383280" cy="368300"/>
          </a:xfrm>
          <a:prstGeom prst="rect">
            <a:avLst/>
          </a:prstGeom>
          <a:noFill/>
          <a:ln>
            <a:noFill/>
          </a:ln>
        </p:spPr>
        <p:txBody>
          <a:bodyPr wrap="none" rtlCol="0">
            <a:spAutoFit/>
          </a:bodyPr>
          <a:lstStyle/>
          <a:p>
            <a:pPr algn="l" fontAlgn="auto">
              <a:lnSpc>
                <a:spcPct val="100000"/>
              </a:lnSpc>
              <a:defRPr/>
            </a:pPr>
            <a:r>
              <a:rPr lang="zh-CN" altLang="en-US" b="1" dirty="0">
                <a:solidFill>
                  <a:schemeClr val="accent2"/>
                </a:solidFill>
                <a:latin typeface="微软雅黑" panose="020B0503020204020204" charset="-122"/>
                <a:ea typeface="微软雅黑" panose="020B0503020204020204" charset="-122"/>
                <a:sym typeface="+mn-ea"/>
              </a:rPr>
              <a:t>二、国外汽车消费信贷主要模式</a:t>
            </a:r>
            <a:endParaRPr lang="zh-CN" altLang="en-US" b="1" dirty="0">
              <a:solidFill>
                <a:schemeClr val="accent2"/>
              </a:solidFill>
              <a:latin typeface="微软雅黑" panose="020B0503020204020204" charset="-122"/>
              <a:ea typeface="微软雅黑" panose="020B0503020204020204" charset="-122"/>
              <a:sym typeface="+mn-ea"/>
            </a:endParaRPr>
          </a:p>
        </p:txBody>
      </p:sp>
      <p:pic>
        <p:nvPicPr>
          <p:cNvPr id="5" name="图片 4" descr="31393935333132383b31393939333839313bb9a4d7f7bbe3b1a8"/>
          <p:cNvPicPr>
            <a:picLocks noChangeAspect="1"/>
          </p:cNvPicPr>
          <p:nvPr/>
        </p:nvPicPr>
        <p:blipFill>
          <a:blip r:embed="rId1"/>
          <a:stretch>
            <a:fillRect/>
          </a:stretch>
        </p:blipFill>
        <p:spPr>
          <a:xfrm>
            <a:off x="4110990" y="1205230"/>
            <a:ext cx="551180" cy="551180"/>
          </a:xfrm>
          <a:prstGeom prst="rect">
            <a:avLst/>
          </a:prstGeom>
        </p:spPr>
      </p:pic>
      <p:cxnSp>
        <p:nvCxnSpPr>
          <p:cNvPr id="6" name="直接连接符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345174" y="2440461"/>
            <a:ext cx="360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345174" y="2521423"/>
            <a:ext cx="360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6"/>
          <p:cNvSpPr txBox="1"/>
          <p:nvPr/>
        </p:nvSpPr>
        <p:spPr>
          <a:xfrm>
            <a:off x="743059" y="1938303"/>
            <a:ext cx="2804160" cy="460375"/>
          </a:xfrm>
          <a:prstGeom prst="rect">
            <a:avLst/>
          </a:prstGeom>
          <a:noFill/>
          <a:ln>
            <a:noFill/>
          </a:ln>
        </p:spPr>
        <p:txBody>
          <a:bodyPr wrap="none" rtlCol="0">
            <a:spAutoFit/>
          </a:bodyPr>
          <a:lstStyle/>
          <a:p>
            <a:pPr>
              <a:lnSpc>
                <a:spcPct val="150000"/>
              </a:lnSpc>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1.美国汽车消费信贷主要模式</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99160" y="2543175"/>
            <a:ext cx="9154795" cy="737235"/>
          </a:xfrm>
          <a:prstGeom prst="rect">
            <a:avLst/>
          </a:prstGeom>
          <a:noFill/>
          <a:ln w="9525">
            <a:noFill/>
          </a:ln>
        </p:spPr>
        <p:txBody>
          <a:bodyPr wrap="square">
            <a:spAutoFit/>
          </a:bodyPr>
          <a:lstStyle/>
          <a:p>
            <a:pPr indent="355600" fontAlgn="auto">
              <a:lnSpc>
                <a:spcPct val="1500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目前，世界各国汽车消费信贷的模式各有不同，现介绍几种有代表性的信贷模式。</a:t>
            </a:r>
            <a:r>
              <a:rPr lang="zh-CN" sz="1400">
                <a:latin typeface="微软雅黑" panose="020B0503020204020204" charset="-122"/>
                <a:ea typeface="微软雅黑" panose="020B0503020204020204" charset="-122"/>
                <a:sym typeface="+mn-ea"/>
              </a:rPr>
              <a:t>在美国，向用户提供汽车消费信贷融资的方式主要有两种，即直接融资和间接融资。</a:t>
            </a:r>
            <a:endParaRPr lang="zh-CN" sz="1400" b="0">
              <a:latin typeface="微软雅黑" panose="020B0503020204020204" charset="-122"/>
              <a:ea typeface="微软雅黑" panose="020B0503020204020204" charset="-122"/>
            </a:endParaRPr>
          </a:p>
        </p:txBody>
      </p:sp>
      <p:sp>
        <p:nvSpPr>
          <p:cNvPr id="13316" name="Oval 6"/>
          <p:cNvSpPr/>
          <p:nvPr/>
        </p:nvSpPr>
        <p:spPr>
          <a:xfrm>
            <a:off x="1525905" y="3328670"/>
            <a:ext cx="1278255" cy="1278255"/>
          </a:xfrm>
          <a:prstGeom prst="ellipse">
            <a:avLst/>
          </a:prstGeom>
          <a:solidFill>
            <a:schemeClr val="accent2">
              <a:lumMod val="20000"/>
              <a:lumOff val="80000"/>
            </a:schemeClr>
          </a:solidFill>
          <a:ln w="9525">
            <a:noFill/>
          </a:ln>
        </p:spPr>
        <p:txBody>
          <a:bodyPr/>
          <a:lstStyle/>
          <a:p>
            <a:endParaRPr lang="zh-CN" altLang="en-US" sz="1600" dirty="0">
              <a:solidFill>
                <a:schemeClr val="accent2"/>
              </a:solidFill>
              <a:latin typeface="Arial" panose="020B0604020202020204" pitchFamily="34" charset="0"/>
            </a:endParaRPr>
          </a:p>
        </p:txBody>
      </p:sp>
      <p:sp>
        <p:nvSpPr>
          <p:cNvPr id="13317" name="Line 7"/>
          <p:cNvSpPr/>
          <p:nvPr/>
        </p:nvSpPr>
        <p:spPr>
          <a:xfrm>
            <a:off x="2804160" y="3968115"/>
            <a:ext cx="1496695" cy="0"/>
          </a:xfrm>
          <a:prstGeom prst="line">
            <a:avLst/>
          </a:prstGeom>
          <a:ln w="11" cap="flat" cmpd="sng">
            <a:solidFill>
              <a:schemeClr val="accent2"/>
            </a:solidFill>
            <a:prstDash val="dash"/>
            <a:headEnd type="none" w="med" len="med"/>
            <a:tailEnd type="none" w="med" len="med"/>
          </a:ln>
        </p:spPr>
      </p:sp>
      <p:sp>
        <p:nvSpPr>
          <p:cNvPr id="13318" name="Line 8"/>
          <p:cNvSpPr/>
          <p:nvPr/>
        </p:nvSpPr>
        <p:spPr>
          <a:xfrm>
            <a:off x="2649855" y="4384040"/>
            <a:ext cx="1064895" cy="622300"/>
          </a:xfrm>
          <a:prstGeom prst="line">
            <a:avLst/>
          </a:prstGeom>
          <a:ln w="11" cap="flat" cmpd="sng">
            <a:solidFill>
              <a:schemeClr val="accent2"/>
            </a:solidFill>
            <a:prstDash val="dash"/>
            <a:headEnd type="none" w="med" len="med"/>
            <a:tailEnd type="none" w="med" len="med"/>
          </a:ln>
        </p:spPr>
      </p:sp>
      <p:sp>
        <p:nvSpPr>
          <p:cNvPr id="13319" name="Line 9"/>
          <p:cNvSpPr/>
          <p:nvPr/>
        </p:nvSpPr>
        <p:spPr>
          <a:xfrm>
            <a:off x="2165350" y="4606290"/>
            <a:ext cx="0" cy="909320"/>
          </a:xfrm>
          <a:prstGeom prst="line">
            <a:avLst/>
          </a:prstGeom>
          <a:ln w="11" cap="flat" cmpd="sng">
            <a:solidFill>
              <a:schemeClr val="accent2"/>
            </a:solidFill>
            <a:prstDash val="dash"/>
            <a:headEnd type="none" w="med" len="med"/>
            <a:tailEnd type="none" w="med" len="med"/>
          </a:ln>
        </p:spPr>
      </p:sp>
      <p:sp>
        <p:nvSpPr>
          <p:cNvPr id="13322" name="Oval 12"/>
          <p:cNvSpPr/>
          <p:nvPr/>
        </p:nvSpPr>
        <p:spPr>
          <a:xfrm>
            <a:off x="3573145" y="4645025"/>
            <a:ext cx="942340" cy="943610"/>
          </a:xfrm>
          <a:prstGeom prst="ellipse">
            <a:avLst/>
          </a:prstGeom>
          <a:solidFill>
            <a:schemeClr val="accent6">
              <a:lumMod val="40000"/>
              <a:lumOff val="60000"/>
            </a:schemeClr>
          </a:solidFill>
          <a:ln w="9525">
            <a:noFill/>
          </a:ln>
        </p:spPr>
        <p:txBody>
          <a:bodyPr/>
          <a:lstStyle/>
          <a:p>
            <a:endParaRPr lang="zh-CN" altLang="en-US" sz="1600" dirty="0">
              <a:solidFill>
                <a:schemeClr val="accent2"/>
              </a:solidFill>
              <a:latin typeface="Arial" panose="020B0604020202020204" pitchFamily="34" charset="0"/>
            </a:endParaRPr>
          </a:p>
        </p:txBody>
      </p:sp>
      <p:sp>
        <p:nvSpPr>
          <p:cNvPr id="13323" name="Oval 13"/>
          <p:cNvSpPr/>
          <p:nvPr/>
        </p:nvSpPr>
        <p:spPr>
          <a:xfrm>
            <a:off x="3658870" y="4732655"/>
            <a:ext cx="770255" cy="770890"/>
          </a:xfrm>
          <a:prstGeom prst="ellipse">
            <a:avLst/>
          </a:prstGeom>
          <a:solidFill>
            <a:schemeClr val="accent6"/>
          </a:solidFill>
          <a:ln w="9525">
            <a:noFill/>
          </a:ln>
        </p:spPr>
        <p:txBody>
          <a:bodyPr/>
          <a:lstStyle/>
          <a:p>
            <a:endParaRPr lang="zh-CN" altLang="en-US" sz="1600" dirty="0">
              <a:solidFill>
                <a:schemeClr val="accent2"/>
              </a:solidFill>
              <a:latin typeface="Arial" panose="020B0604020202020204" pitchFamily="34" charset="0"/>
            </a:endParaRPr>
          </a:p>
        </p:txBody>
      </p:sp>
      <p:sp>
        <p:nvSpPr>
          <p:cNvPr id="13326" name="Oval 16"/>
          <p:cNvSpPr/>
          <p:nvPr/>
        </p:nvSpPr>
        <p:spPr>
          <a:xfrm>
            <a:off x="1598295" y="3400425"/>
            <a:ext cx="1134110" cy="1134745"/>
          </a:xfrm>
          <a:prstGeom prst="ellipse">
            <a:avLst/>
          </a:prstGeom>
          <a:solidFill>
            <a:schemeClr val="accent2"/>
          </a:solidFill>
          <a:ln w="9525">
            <a:noFill/>
          </a:ln>
        </p:spPr>
        <p:txBody>
          <a:bodyPr/>
          <a:lstStyle/>
          <a:p>
            <a:endParaRPr lang="zh-CN" altLang="en-US" sz="1600" dirty="0">
              <a:solidFill>
                <a:schemeClr val="accent2"/>
              </a:solidFill>
              <a:latin typeface="Arial" panose="020B0604020202020204" pitchFamily="34" charset="0"/>
            </a:endParaRPr>
          </a:p>
        </p:txBody>
      </p:sp>
      <p:sp>
        <p:nvSpPr>
          <p:cNvPr id="13327" name="TextBox 14"/>
          <p:cNvSpPr txBox="1"/>
          <p:nvPr/>
        </p:nvSpPr>
        <p:spPr>
          <a:xfrm>
            <a:off x="1743075" y="3612515"/>
            <a:ext cx="843280" cy="64516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rPr>
              <a:t>融资方式</a:t>
            </a:r>
            <a:endParaRPr lang="zh-CN" altLang="en-US" b="1" dirty="0">
              <a:solidFill>
                <a:schemeClr val="bg1"/>
              </a:solidFill>
              <a:latin typeface="微软雅黑" panose="020B0503020204020204" charset="-122"/>
              <a:ea typeface="微软雅黑" panose="020B0503020204020204" charset="-122"/>
            </a:endParaRPr>
          </a:p>
        </p:txBody>
      </p:sp>
      <p:sp>
        <p:nvSpPr>
          <p:cNvPr id="13329" name="TextBox 16"/>
          <p:cNvSpPr txBox="1"/>
          <p:nvPr/>
        </p:nvSpPr>
        <p:spPr>
          <a:xfrm>
            <a:off x="3694430" y="4815205"/>
            <a:ext cx="680720" cy="521970"/>
          </a:xfrm>
          <a:prstGeom prst="rect">
            <a:avLst/>
          </a:prstGeom>
          <a:noFill/>
          <a:ln w="9525">
            <a:noFill/>
          </a:ln>
        </p:spPr>
        <p:txBody>
          <a:bodyPr wrap="square">
            <a:spAutoFit/>
          </a:bodyPr>
          <a:lstStyle/>
          <a:p>
            <a:pPr algn="ctr"/>
            <a:r>
              <a:rPr lang="zh-CN" sz="1400" b="1">
                <a:solidFill>
                  <a:schemeClr val="bg1"/>
                </a:solidFill>
                <a:latin typeface="微软雅黑" panose="020B0503020204020204" charset="-122"/>
                <a:ea typeface="微软雅黑" panose="020B0503020204020204" charset="-122"/>
                <a:sym typeface="+mn-ea"/>
              </a:rPr>
              <a:t>间接融资</a:t>
            </a:r>
            <a:endParaRPr lang="zh-CN" altLang="en-US" sz="1400" b="1" dirty="0">
              <a:solidFill>
                <a:schemeClr val="bg1"/>
              </a:solidFill>
              <a:latin typeface="微软雅黑" panose="020B0503020204020204" charset="-122"/>
              <a:ea typeface="微软雅黑" panose="020B0503020204020204" charset="-122"/>
              <a:sym typeface="+mn-ea"/>
            </a:endParaRPr>
          </a:p>
        </p:txBody>
      </p:sp>
      <p:grpSp>
        <p:nvGrpSpPr>
          <p:cNvPr id="34" name="组合 33"/>
          <p:cNvGrpSpPr/>
          <p:nvPr/>
        </p:nvGrpSpPr>
        <p:grpSpPr>
          <a:xfrm>
            <a:off x="4375150" y="3482975"/>
            <a:ext cx="943200" cy="943200"/>
            <a:chOff x="6844" y="6150"/>
            <a:chExt cx="1644" cy="1644"/>
          </a:xfrm>
        </p:grpSpPr>
        <p:grpSp>
          <p:nvGrpSpPr>
            <p:cNvPr id="35" name="组合 34"/>
            <p:cNvGrpSpPr/>
            <p:nvPr/>
          </p:nvGrpSpPr>
          <p:grpSpPr>
            <a:xfrm>
              <a:off x="6844" y="6150"/>
              <a:ext cx="1644" cy="1644"/>
              <a:chOff x="6844" y="6150"/>
              <a:chExt cx="1106" cy="1106"/>
            </a:xfrm>
          </p:grpSpPr>
          <p:sp>
            <p:nvSpPr>
              <p:cNvPr id="13320" name="Oval 10"/>
              <p:cNvSpPr/>
              <p:nvPr/>
            </p:nvSpPr>
            <p:spPr>
              <a:xfrm>
                <a:off x="6844" y="6150"/>
                <a:ext cx="1107" cy="1106"/>
              </a:xfrm>
              <a:prstGeom prst="ellipse">
                <a:avLst/>
              </a:prstGeom>
              <a:solidFill>
                <a:schemeClr val="accent4">
                  <a:lumMod val="20000"/>
                  <a:lumOff val="80000"/>
                </a:schemeClr>
              </a:solidFill>
              <a:ln w="9525">
                <a:noFill/>
              </a:ln>
            </p:spPr>
            <p:txBody>
              <a:bodyPr/>
              <a:lstStyle/>
              <a:p>
                <a:endParaRPr lang="zh-CN" altLang="en-US" sz="1600" dirty="0">
                  <a:solidFill>
                    <a:schemeClr val="accent2"/>
                  </a:solidFill>
                  <a:latin typeface="Arial" panose="020B0604020202020204" pitchFamily="34" charset="0"/>
                </a:endParaRPr>
              </a:p>
            </p:txBody>
          </p:sp>
          <p:sp>
            <p:nvSpPr>
              <p:cNvPr id="13321" name="Oval 11"/>
              <p:cNvSpPr/>
              <p:nvPr/>
            </p:nvSpPr>
            <p:spPr>
              <a:xfrm>
                <a:off x="6945" y="6250"/>
                <a:ext cx="905" cy="905"/>
              </a:xfrm>
              <a:prstGeom prst="ellipse">
                <a:avLst/>
              </a:prstGeom>
              <a:solidFill>
                <a:schemeClr val="accent4"/>
              </a:solidFill>
              <a:ln w="9525">
                <a:noFill/>
              </a:ln>
            </p:spPr>
            <p:txBody>
              <a:bodyPr/>
              <a:lstStyle/>
              <a:p>
                <a:endParaRPr lang="zh-CN" altLang="en-US" sz="1600" dirty="0">
                  <a:solidFill>
                    <a:schemeClr val="accent2"/>
                  </a:solidFill>
                  <a:latin typeface="Arial" panose="020B0604020202020204" pitchFamily="34" charset="0"/>
                </a:endParaRPr>
              </a:p>
            </p:txBody>
          </p:sp>
        </p:grpSp>
        <p:sp>
          <p:nvSpPr>
            <p:cNvPr id="13330" name="TextBox 17"/>
            <p:cNvSpPr txBox="1"/>
            <p:nvPr/>
          </p:nvSpPr>
          <p:spPr>
            <a:xfrm>
              <a:off x="7094" y="6497"/>
              <a:ext cx="1149" cy="950"/>
            </a:xfrm>
            <a:prstGeom prst="rect">
              <a:avLst/>
            </a:prstGeom>
            <a:noFill/>
            <a:ln w="9525">
              <a:noFill/>
            </a:ln>
          </p:spPr>
          <p:txBody>
            <a:bodyPr wrap="square">
              <a:spAutoFit/>
            </a:bodyPr>
            <a:lstStyle/>
            <a:p>
              <a:pPr algn="ctr"/>
              <a:r>
                <a:rPr lang="zh-CN" sz="1400" b="1">
                  <a:solidFill>
                    <a:schemeClr val="bg1"/>
                  </a:solidFill>
                  <a:latin typeface="微软雅黑" panose="020B0503020204020204" charset="-122"/>
                  <a:ea typeface="微软雅黑" panose="020B0503020204020204" charset="-122"/>
                  <a:sym typeface="+mn-ea"/>
                </a:rPr>
                <a:t>直接融资</a:t>
              </a:r>
              <a:endParaRPr lang="zh-CN" altLang="en-US" sz="1400" b="1" dirty="0">
                <a:solidFill>
                  <a:schemeClr val="bg1"/>
                </a:solidFill>
                <a:latin typeface="微软雅黑" panose="020B0503020204020204" charset="-122"/>
                <a:ea typeface="微软雅黑" panose="020B0503020204020204" charset="-122"/>
                <a:sym typeface="+mn-ea"/>
              </a:endParaRPr>
            </a:p>
          </p:txBody>
        </p:sp>
      </p:grpSp>
      <p:sp>
        <p:nvSpPr>
          <p:cNvPr id="13331" name="TextBox 18"/>
          <p:cNvSpPr txBox="1"/>
          <p:nvPr/>
        </p:nvSpPr>
        <p:spPr>
          <a:xfrm>
            <a:off x="5393690" y="3742690"/>
            <a:ext cx="5448300" cy="460375"/>
          </a:xfrm>
          <a:prstGeom prst="rect">
            <a:avLst/>
          </a:prstGeom>
          <a:noFill/>
          <a:ln w="9525">
            <a:noFill/>
          </a:ln>
        </p:spPr>
        <p:txBody>
          <a:bodyPr wrap="square">
            <a:spAutoFit/>
          </a:bodyPr>
          <a:lstStyle/>
          <a:p>
            <a:r>
              <a:rPr lang="zh-CN" sz="1200">
                <a:latin typeface="微软雅黑" panose="020B0503020204020204" charset="-122"/>
                <a:ea typeface="微软雅黑" panose="020B0503020204020204" charset="-122"/>
                <a:sym typeface="+mn-ea"/>
              </a:rPr>
              <a:t>直接融资是由银行或信贷公司直接贷款给用户，用户获得贷款后向经销商购买汽车，然后按分期付款归还银行或信贷公司的贷款。</a:t>
            </a:r>
            <a:endParaRPr lang="zh-CN" altLang="en-US" sz="1200" dirty="0">
              <a:solidFill>
                <a:schemeClr val="accent2"/>
              </a:solidFill>
              <a:latin typeface="微软雅黑" panose="020B0503020204020204" charset="-122"/>
              <a:ea typeface="微软雅黑" panose="020B0503020204020204" charset="-122"/>
              <a:sym typeface="+mn-ea"/>
            </a:endParaRPr>
          </a:p>
        </p:txBody>
      </p:sp>
      <p:sp>
        <p:nvSpPr>
          <p:cNvPr id="13332" name="TextBox 19"/>
          <p:cNvSpPr txBox="1"/>
          <p:nvPr/>
        </p:nvSpPr>
        <p:spPr>
          <a:xfrm>
            <a:off x="4554220" y="4876800"/>
            <a:ext cx="6732905" cy="460375"/>
          </a:xfrm>
          <a:prstGeom prst="rect">
            <a:avLst/>
          </a:prstGeom>
          <a:noFill/>
          <a:ln w="9525">
            <a:noFill/>
          </a:ln>
        </p:spPr>
        <p:txBody>
          <a:bodyPr wrap="square">
            <a:spAutoFit/>
          </a:bodyPr>
          <a:lstStyle/>
          <a:p>
            <a:r>
              <a:rPr lang="zh-CN" sz="1200">
                <a:latin typeface="微软雅黑" panose="020B0503020204020204" charset="-122"/>
                <a:ea typeface="微软雅黑" panose="020B0503020204020204" charset="-122"/>
                <a:sym typeface="+mn-ea"/>
              </a:rPr>
              <a:t>间接融资是用户同意以分期付款的方式向经销商购买汽车，然后经销商把合同卖给信贷公司或银行，信贷公司或银行将贷款拨给经销商或清偿经销商存货融资的贷款。</a:t>
            </a:r>
            <a:endParaRPr lang="zh-CN" altLang="en-US" sz="1200" dirty="0">
              <a:solidFill>
                <a:schemeClr val="accent2"/>
              </a:solidFill>
              <a:latin typeface="微软雅黑" panose="020B0503020204020204" charset="-122"/>
              <a:ea typeface="微软雅黑" panose="020B0503020204020204" charset="-122"/>
              <a:sym typeface="+mn-ea"/>
            </a:endParaRPr>
          </a:p>
        </p:txBody>
      </p:sp>
      <p:sp>
        <p:nvSpPr>
          <p:cNvPr id="13333" name="TextBox 20"/>
          <p:cNvSpPr txBox="1"/>
          <p:nvPr/>
        </p:nvSpPr>
        <p:spPr>
          <a:xfrm>
            <a:off x="2707640" y="5659755"/>
            <a:ext cx="7790815" cy="645160"/>
          </a:xfrm>
          <a:prstGeom prst="rect">
            <a:avLst/>
          </a:prstGeom>
          <a:noFill/>
          <a:ln w="9525">
            <a:noFill/>
          </a:ln>
        </p:spPr>
        <p:txBody>
          <a:bodyPr wrap="square">
            <a:spAutoFit/>
          </a:bodyPr>
          <a:lstStyle/>
          <a:p>
            <a:pPr indent="0" fontAlgn="auto">
              <a:lnSpc>
                <a:spcPct val="150000"/>
              </a:lnSpc>
            </a:pPr>
            <a:r>
              <a:rPr lang="zh-CN" sz="1200">
                <a:latin typeface="微软雅黑" panose="020B0503020204020204" charset="-122"/>
                <a:ea typeface="微软雅黑" panose="020B0503020204020204" charset="-122"/>
                <a:sym typeface="+mn-ea"/>
              </a:rPr>
              <a:t>目前美国直接融资的比例约占整个用户分期付款融资的45%，间接融资占32%，而且统计资料显示，银行所占的比例逐年下降，汽车金融公司的比例逐渐上升。</a:t>
            </a:r>
            <a:endParaRPr lang="zh-CN" altLang="en-US" sz="1200" dirty="0">
              <a:solidFill>
                <a:schemeClr val="accent2"/>
              </a:solidFill>
              <a:latin typeface="微软雅黑" panose="020B0503020204020204" charset="-122"/>
              <a:ea typeface="微软雅黑" panose="020B0503020204020204" charset="-122"/>
              <a:sym typeface="+mn-ea"/>
            </a:endParaRPr>
          </a:p>
        </p:txBody>
      </p:sp>
      <p:grpSp>
        <p:nvGrpSpPr>
          <p:cNvPr id="36" name="组合 35"/>
          <p:cNvGrpSpPr/>
          <p:nvPr/>
        </p:nvGrpSpPr>
        <p:grpSpPr>
          <a:xfrm>
            <a:off x="1726565" y="5491480"/>
            <a:ext cx="904240" cy="906145"/>
            <a:chOff x="2875" y="9124"/>
            <a:chExt cx="1106" cy="1108"/>
          </a:xfrm>
        </p:grpSpPr>
        <p:sp>
          <p:nvSpPr>
            <p:cNvPr id="13324" name="Oval 14"/>
            <p:cNvSpPr/>
            <p:nvPr/>
          </p:nvSpPr>
          <p:spPr>
            <a:xfrm>
              <a:off x="2875" y="9124"/>
              <a:ext cx="1107" cy="1108"/>
            </a:xfrm>
            <a:prstGeom prst="ellipse">
              <a:avLst/>
            </a:prstGeom>
            <a:solidFill>
              <a:schemeClr val="accent5">
                <a:lumMod val="20000"/>
                <a:lumOff val="80000"/>
              </a:schemeClr>
            </a:solidFill>
            <a:ln w="9525">
              <a:noFill/>
            </a:ln>
          </p:spPr>
          <p:txBody>
            <a:bodyPr/>
            <a:lstStyle/>
            <a:p>
              <a:endParaRPr lang="zh-CN" altLang="en-US" sz="1600" dirty="0">
                <a:solidFill>
                  <a:schemeClr val="accent2"/>
                </a:solidFill>
                <a:latin typeface="Arial" panose="020B0604020202020204" pitchFamily="34" charset="0"/>
              </a:endParaRPr>
            </a:p>
          </p:txBody>
        </p:sp>
        <p:sp>
          <p:nvSpPr>
            <p:cNvPr id="13325" name="Oval 15"/>
            <p:cNvSpPr/>
            <p:nvPr/>
          </p:nvSpPr>
          <p:spPr>
            <a:xfrm>
              <a:off x="2976" y="9225"/>
              <a:ext cx="905" cy="905"/>
            </a:xfrm>
            <a:prstGeom prst="ellipse">
              <a:avLst/>
            </a:prstGeom>
            <a:solidFill>
              <a:schemeClr val="accent5"/>
            </a:solidFill>
            <a:ln w="9525">
              <a:noFill/>
            </a:ln>
          </p:spPr>
          <p:txBody>
            <a:bodyPr/>
            <a:lstStyle/>
            <a:p>
              <a:endParaRPr lang="zh-CN" altLang="en-US" sz="1600" dirty="0">
                <a:solidFill>
                  <a:schemeClr val="accent2"/>
                </a:solidFill>
                <a:latin typeface="Arial" panose="020B0604020202020204" pitchFamily="34" charset="0"/>
              </a:endParaRPr>
            </a:p>
          </p:txBody>
        </p:sp>
        <p:sp>
          <p:nvSpPr>
            <p:cNvPr id="47" name="KSO_Shape"/>
            <p:cNvSpPr/>
            <p:nvPr/>
          </p:nvSpPr>
          <p:spPr bwMode="auto">
            <a:xfrm>
              <a:off x="3272" y="9330"/>
              <a:ext cx="315" cy="624"/>
            </a:xfrm>
            <a:custGeom>
              <a:avLst/>
              <a:gdLst>
                <a:gd name="T0" fmla="*/ 958320 w 3223"/>
                <a:gd name="T1" fmla="*/ 1472914 h 6384"/>
                <a:gd name="T2" fmla="*/ 945503 w 3223"/>
                <a:gd name="T3" fmla="*/ 1543933 h 6384"/>
                <a:gd name="T4" fmla="*/ 922849 w 3223"/>
                <a:gd name="T5" fmla="*/ 1611074 h 6384"/>
                <a:gd name="T6" fmla="*/ 890955 w 3223"/>
                <a:gd name="T7" fmla="*/ 1673141 h 6384"/>
                <a:gd name="T8" fmla="*/ 851012 w 3223"/>
                <a:gd name="T9" fmla="*/ 1729838 h 6384"/>
                <a:gd name="T10" fmla="*/ 803320 w 3223"/>
                <a:gd name="T11" fmla="*/ 1779671 h 6384"/>
                <a:gd name="T12" fmla="*/ 748772 w 3223"/>
                <a:gd name="T13" fmla="*/ 1822939 h 6384"/>
                <a:gd name="T14" fmla="*/ 688560 w 3223"/>
                <a:gd name="T15" fmla="*/ 1857256 h 6384"/>
                <a:gd name="T16" fmla="*/ 623281 w 3223"/>
                <a:gd name="T17" fmla="*/ 1883217 h 6384"/>
                <a:gd name="T18" fmla="*/ 553531 w 3223"/>
                <a:gd name="T19" fmla="*/ 1899330 h 6384"/>
                <a:gd name="T20" fmla="*/ 480203 w 3223"/>
                <a:gd name="T21" fmla="*/ 1905000 h 6384"/>
                <a:gd name="T22" fmla="*/ 419396 w 3223"/>
                <a:gd name="T23" fmla="*/ 1900822 h 6384"/>
                <a:gd name="T24" fmla="*/ 348751 w 3223"/>
                <a:gd name="T25" fmla="*/ 1886499 h 6384"/>
                <a:gd name="T26" fmla="*/ 282578 w 3223"/>
                <a:gd name="T27" fmla="*/ 1862627 h 6384"/>
                <a:gd name="T28" fmla="*/ 221472 w 3223"/>
                <a:gd name="T29" fmla="*/ 1828907 h 6384"/>
                <a:gd name="T30" fmla="*/ 166029 w 3223"/>
                <a:gd name="T31" fmla="*/ 1787728 h 6384"/>
                <a:gd name="T32" fmla="*/ 117145 w 3223"/>
                <a:gd name="T33" fmla="*/ 1738790 h 6384"/>
                <a:gd name="T34" fmla="*/ 75712 w 3223"/>
                <a:gd name="T35" fmla="*/ 1683287 h 6384"/>
                <a:gd name="T36" fmla="*/ 42327 w 3223"/>
                <a:gd name="T37" fmla="*/ 1621816 h 6384"/>
                <a:gd name="T38" fmla="*/ 18183 w 3223"/>
                <a:gd name="T39" fmla="*/ 1555571 h 6384"/>
                <a:gd name="T40" fmla="*/ 3875 w 3223"/>
                <a:gd name="T41" fmla="*/ 1485148 h 6384"/>
                <a:gd name="T42" fmla="*/ 0 w 3223"/>
                <a:gd name="T43" fmla="*/ 1423976 h 6384"/>
                <a:gd name="T44" fmla="*/ 4173 w 3223"/>
                <a:gd name="T45" fmla="*/ 1361013 h 6384"/>
                <a:gd name="T46" fmla="*/ 16096 w 3223"/>
                <a:gd name="T47" fmla="*/ 1300139 h 6384"/>
                <a:gd name="T48" fmla="*/ 35471 w 3223"/>
                <a:gd name="T49" fmla="*/ 1243144 h 6384"/>
                <a:gd name="T50" fmla="*/ 61702 w 3223"/>
                <a:gd name="T51" fmla="*/ 1188835 h 6384"/>
                <a:gd name="T52" fmla="*/ 118635 w 3223"/>
                <a:gd name="T53" fmla="*/ 1108266 h 6384"/>
                <a:gd name="T54" fmla="*/ 207164 w 3223"/>
                <a:gd name="T55" fmla="*/ 1029189 h 6384"/>
                <a:gd name="T56" fmla="*/ 285559 w 3223"/>
                <a:gd name="T57" fmla="*/ 985623 h 6384"/>
                <a:gd name="T58" fmla="*/ 341895 w 3223"/>
                <a:gd name="T59" fmla="*/ 964436 h 6384"/>
                <a:gd name="T60" fmla="*/ 589002 w 3223"/>
                <a:gd name="T61" fmla="*/ 103247 h 6384"/>
                <a:gd name="T62" fmla="*/ 599137 w 3223"/>
                <a:gd name="T63" fmla="*/ 959065 h 6384"/>
                <a:gd name="T64" fmla="*/ 656964 w 3223"/>
                <a:gd name="T65" fmla="*/ 977566 h 6384"/>
                <a:gd name="T66" fmla="*/ 719858 w 3223"/>
                <a:gd name="T67" fmla="*/ 1008301 h 6384"/>
                <a:gd name="T68" fmla="*/ 814647 w 3223"/>
                <a:gd name="T69" fmla="*/ 1079619 h 6384"/>
                <a:gd name="T70" fmla="*/ 889166 w 3223"/>
                <a:gd name="T71" fmla="*/ 1171527 h 6384"/>
                <a:gd name="T72" fmla="*/ 917186 w 3223"/>
                <a:gd name="T73" fmla="*/ 1224344 h 6384"/>
                <a:gd name="T74" fmla="*/ 938945 w 3223"/>
                <a:gd name="T75" fmla="*/ 1281041 h 6384"/>
                <a:gd name="T76" fmla="*/ 953551 w 3223"/>
                <a:gd name="T77" fmla="*/ 1340125 h 6384"/>
                <a:gd name="T78" fmla="*/ 960407 w 3223"/>
                <a:gd name="T79" fmla="*/ 1402491 h 6384"/>
                <a:gd name="T80" fmla="*/ 471559 w 3223"/>
                <a:gd name="T81" fmla="*/ 1425766 h 6384"/>
                <a:gd name="T82" fmla="*/ 422674 w 3223"/>
                <a:gd name="T83" fmla="*/ 1435613 h 6384"/>
                <a:gd name="T84" fmla="*/ 380049 w 3223"/>
                <a:gd name="T85" fmla="*/ 1458889 h 6384"/>
                <a:gd name="T86" fmla="*/ 346068 w 3223"/>
                <a:gd name="T87" fmla="*/ 1492906 h 6384"/>
                <a:gd name="T88" fmla="*/ 322818 w 3223"/>
                <a:gd name="T89" fmla="*/ 1535578 h 6384"/>
                <a:gd name="T90" fmla="*/ 312982 w 3223"/>
                <a:gd name="T91" fmla="*/ 1584516 h 6384"/>
                <a:gd name="T92" fmla="*/ 315963 w 3223"/>
                <a:gd name="T93" fmla="*/ 1626889 h 6384"/>
                <a:gd name="T94" fmla="*/ 332953 w 3223"/>
                <a:gd name="T95" fmla="*/ 1673141 h 6384"/>
                <a:gd name="T96" fmla="*/ 361867 w 3223"/>
                <a:gd name="T97" fmla="*/ 1711934 h 6384"/>
                <a:gd name="T98" fmla="*/ 400319 w 3223"/>
                <a:gd name="T99" fmla="*/ 1740879 h 6384"/>
                <a:gd name="T100" fmla="*/ 446521 w 3223"/>
                <a:gd name="T101" fmla="*/ 1757589 h 6384"/>
                <a:gd name="T102" fmla="*/ 488848 w 3223"/>
                <a:gd name="T103" fmla="*/ 1760872 h 6384"/>
                <a:gd name="T104" fmla="*/ 538031 w 3223"/>
                <a:gd name="T105" fmla="*/ 1750726 h 6384"/>
                <a:gd name="T106" fmla="*/ 580358 w 3223"/>
                <a:gd name="T107" fmla="*/ 1727749 h 6384"/>
                <a:gd name="T108" fmla="*/ 614637 w 3223"/>
                <a:gd name="T109" fmla="*/ 1693433 h 6384"/>
                <a:gd name="T110" fmla="*/ 637589 w 3223"/>
                <a:gd name="T111" fmla="*/ 1651060 h 6384"/>
                <a:gd name="T112" fmla="*/ 647723 w 3223"/>
                <a:gd name="T113" fmla="*/ 1601823 h 6384"/>
                <a:gd name="T114" fmla="*/ 644444 w 3223"/>
                <a:gd name="T115" fmla="*/ 1559450 h 6384"/>
                <a:gd name="T116" fmla="*/ 627752 w 3223"/>
                <a:gd name="T117" fmla="*/ 1513198 h 6384"/>
                <a:gd name="T118" fmla="*/ 598838 w 3223"/>
                <a:gd name="T119" fmla="*/ 1474704 h 6384"/>
                <a:gd name="T120" fmla="*/ 560088 w 3223"/>
                <a:gd name="T121" fmla="*/ 1445759 h 6384"/>
                <a:gd name="T122" fmla="*/ 514184 w 3223"/>
                <a:gd name="T123" fmla="*/ 1428750 h 63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223" h="6384">
                  <a:moveTo>
                    <a:pt x="3223" y="4772"/>
                  </a:moveTo>
                  <a:lnTo>
                    <a:pt x="3223" y="4772"/>
                  </a:lnTo>
                  <a:lnTo>
                    <a:pt x="3223" y="4814"/>
                  </a:lnTo>
                  <a:lnTo>
                    <a:pt x="3220" y="4854"/>
                  </a:lnTo>
                  <a:lnTo>
                    <a:pt x="3218" y="4896"/>
                  </a:lnTo>
                  <a:lnTo>
                    <a:pt x="3215" y="4936"/>
                  </a:lnTo>
                  <a:lnTo>
                    <a:pt x="3210" y="4977"/>
                  </a:lnTo>
                  <a:lnTo>
                    <a:pt x="3204" y="5017"/>
                  </a:lnTo>
                  <a:lnTo>
                    <a:pt x="3197" y="5057"/>
                  </a:lnTo>
                  <a:lnTo>
                    <a:pt x="3190" y="5097"/>
                  </a:lnTo>
                  <a:lnTo>
                    <a:pt x="3181" y="5136"/>
                  </a:lnTo>
                  <a:lnTo>
                    <a:pt x="3172" y="5174"/>
                  </a:lnTo>
                  <a:lnTo>
                    <a:pt x="3162" y="5213"/>
                  </a:lnTo>
                  <a:lnTo>
                    <a:pt x="3150" y="5251"/>
                  </a:lnTo>
                  <a:lnTo>
                    <a:pt x="3138" y="5288"/>
                  </a:lnTo>
                  <a:lnTo>
                    <a:pt x="3125" y="5325"/>
                  </a:lnTo>
                  <a:lnTo>
                    <a:pt x="3111" y="5362"/>
                  </a:lnTo>
                  <a:lnTo>
                    <a:pt x="3096" y="5399"/>
                  </a:lnTo>
                  <a:lnTo>
                    <a:pt x="3081" y="5435"/>
                  </a:lnTo>
                  <a:lnTo>
                    <a:pt x="3065" y="5471"/>
                  </a:lnTo>
                  <a:lnTo>
                    <a:pt x="3046" y="5506"/>
                  </a:lnTo>
                  <a:lnTo>
                    <a:pt x="3029" y="5540"/>
                  </a:lnTo>
                  <a:lnTo>
                    <a:pt x="3009" y="5574"/>
                  </a:lnTo>
                  <a:lnTo>
                    <a:pt x="2989" y="5607"/>
                  </a:lnTo>
                  <a:lnTo>
                    <a:pt x="2969" y="5641"/>
                  </a:lnTo>
                  <a:lnTo>
                    <a:pt x="2948" y="5673"/>
                  </a:lnTo>
                  <a:lnTo>
                    <a:pt x="2926" y="5704"/>
                  </a:lnTo>
                  <a:lnTo>
                    <a:pt x="2903" y="5737"/>
                  </a:lnTo>
                  <a:lnTo>
                    <a:pt x="2880" y="5767"/>
                  </a:lnTo>
                  <a:lnTo>
                    <a:pt x="2855" y="5797"/>
                  </a:lnTo>
                  <a:lnTo>
                    <a:pt x="2830" y="5827"/>
                  </a:lnTo>
                  <a:lnTo>
                    <a:pt x="2805" y="5856"/>
                  </a:lnTo>
                  <a:lnTo>
                    <a:pt x="2778" y="5883"/>
                  </a:lnTo>
                  <a:lnTo>
                    <a:pt x="2751" y="5911"/>
                  </a:lnTo>
                  <a:lnTo>
                    <a:pt x="2724" y="5939"/>
                  </a:lnTo>
                  <a:lnTo>
                    <a:pt x="2695" y="5964"/>
                  </a:lnTo>
                  <a:lnTo>
                    <a:pt x="2666" y="5991"/>
                  </a:lnTo>
                  <a:lnTo>
                    <a:pt x="2637" y="6015"/>
                  </a:lnTo>
                  <a:lnTo>
                    <a:pt x="2606" y="6039"/>
                  </a:lnTo>
                  <a:lnTo>
                    <a:pt x="2576" y="6064"/>
                  </a:lnTo>
                  <a:lnTo>
                    <a:pt x="2545" y="6086"/>
                  </a:lnTo>
                  <a:lnTo>
                    <a:pt x="2512" y="6109"/>
                  </a:lnTo>
                  <a:lnTo>
                    <a:pt x="2480" y="6129"/>
                  </a:lnTo>
                  <a:lnTo>
                    <a:pt x="2448" y="6150"/>
                  </a:lnTo>
                  <a:lnTo>
                    <a:pt x="2414" y="6170"/>
                  </a:lnTo>
                  <a:lnTo>
                    <a:pt x="2380" y="6188"/>
                  </a:lnTo>
                  <a:lnTo>
                    <a:pt x="2345" y="6207"/>
                  </a:lnTo>
                  <a:lnTo>
                    <a:pt x="2310" y="6224"/>
                  </a:lnTo>
                  <a:lnTo>
                    <a:pt x="2274" y="6242"/>
                  </a:lnTo>
                  <a:lnTo>
                    <a:pt x="2239" y="6257"/>
                  </a:lnTo>
                  <a:lnTo>
                    <a:pt x="2203" y="6272"/>
                  </a:lnTo>
                  <a:lnTo>
                    <a:pt x="2166" y="6285"/>
                  </a:lnTo>
                  <a:lnTo>
                    <a:pt x="2129" y="6298"/>
                  </a:lnTo>
                  <a:lnTo>
                    <a:pt x="2091" y="6311"/>
                  </a:lnTo>
                  <a:lnTo>
                    <a:pt x="2053" y="6322"/>
                  </a:lnTo>
                  <a:lnTo>
                    <a:pt x="2014" y="6333"/>
                  </a:lnTo>
                  <a:lnTo>
                    <a:pt x="1975" y="6342"/>
                  </a:lnTo>
                  <a:lnTo>
                    <a:pt x="1936" y="6350"/>
                  </a:lnTo>
                  <a:lnTo>
                    <a:pt x="1897" y="6358"/>
                  </a:lnTo>
                  <a:lnTo>
                    <a:pt x="1857" y="6365"/>
                  </a:lnTo>
                  <a:lnTo>
                    <a:pt x="1817" y="6370"/>
                  </a:lnTo>
                  <a:lnTo>
                    <a:pt x="1777" y="6374"/>
                  </a:lnTo>
                  <a:lnTo>
                    <a:pt x="1736" y="6379"/>
                  </a:lnTo>
                  <a:lnTo>
                    <a:pt x="1694" y="6381"/>
                  </a:lnTo>
                  <a:lnTo>
                    <a:pt x="1653" y="6382"/>
                  </a:lnTo>
                  <a:lnTo>
                    <a:pt x="1611" y="6384"/>
                  </a:lnTo>
                  <a:lnTo>
                    <a:pt x="1570" y="6382"/>
                  </a:lnTo>
                  <a:lnTo>
                    <a:pt x="1528" y="6381"/>
                  </a:lnTo>
                  <a:lnTo>
                    <a:pt x="1488" y="6379"/>
                  </a:lnTo>
                  <a:lnTo>
                    <a:pt x="1447" y="6374"/>
                  </a:lnTo>
                  <a:lnTo>
                    <a:pt x="1407" y="6370"/>
                  </a:lnTo>
                  <a:lnTo>
                    <a:pt x="1366" y="6365"/>
                  </a:lnTo>
                  <a:lnTo>
                    <a:pt x="1326" y="6358"/>
                  </a:lnTo>
                  <a:lnTo>
                    <a:pt x="1287" y="6350"/>
                  </a:lnTo>
                  <a:lnTo>
                    <a:pt x="1247" y="6342"/>
                  </a:lnTo>
                  <a:lnTo>
                    <a:pt x="1209" y="6333"/>
                  </a:lnTo>
                  <a:lnTo>
                    <a:pt x="1170" y="6322"/>
                  </a:lnTo>
                  <a:lnTo>
                    <a:pt x="1132" y="6311"/>
                  </a:lnTo>
                  <a:lnTo>
                    <a:pt x="1095" y="6298"/>
                  </a:lnTo>
                  <a:lnTo>
                    <a:pt x="1057" y="6285"/>
                  </a:lnTo>
                  <a:lnTo>
                    <a:pt x="1021" y="6272"/>
                  </a:lnTo>
                  <a:lnTo>
                    <a:pt x="984" y="6257"/>
                  </a:lnTo>
                  <a:lnTo>
                    <a:pt x="948" y="6242"/>
                  </a:lnTo>
                  <a:lnTo>
                    <a:pt x="912" y="6224"/>
                  </a:lnTo>
                  <a:lnTo>
                    <a:pt x="878" y="6207"/>
                  </a:lnTo>
                  <a:lnTo>
                    <a:pt x="843" y="6188"/>
                  </a:lnTo>
                  <a:lnTo>
                    <a:pt x="810" y="6170"/>
                  </a:lnTo>
                  <a:lnTo>
                    <a:pt x="776" y="6150"/>
                  </a:lnTo>
                  <a:lnTo>
                    <a:pt x="743" y="6129"/>
                  </a:lnTo>
                  <a:lnTo>
                    <a:pt x="710" y="6109"/>
                  </a:lnTo>
                  <a:lnTo>
                    <a:pt x="679" y="6086"/>
                  </a:lnTo>
                  <a:lnTo>
                    <a:pt x="647" y="6064"/>
                  </a:lnTo>
                  <a:lnTo>
                    <a:pt x="617" y="6039"/>
                  </a:lnTo>
                  <a:lnTo>
                    <a:pt x="587" y="6015"/>
                  </a:lnTo>
                  <a:lnTo>
                    <a:pt x="557" y="5991"/>
                  </a:lnTo>
                  <a:lnTo>
                    <a:pt x="528" y="5964"/>
                  </a:lnTo>
                  <a:lnTo>
                    <a:pt x="500" y="5939"/>
                  </a:lnTo>
                  <a:lnTo>
                    <a:pt x="472" y="5911"/>
                  </a:lnTo>
                  <a:lnTo>
                    <a:pt x="445" y="5883"/>
                  </a:lnTo>
                  <a:lnTo>
                    <a:pt x="418" y="5856"/>
                  </a:lnTo>
                  <a:lnTo>
                    <a:pt x="393" y="5827"/>
                  </a:lnTo>
                  <a:lnTo>
                    <a:pt x="368" y="5797"/>
                  </a:lnTo>
                  <a:lnTo>
                    <a:pt x="344" y="5767"/>
                  </a:lnTo>
                  <a:lnTo>
                    <a:pt x="320" y="5737"/>
                  </a:lnTo>
                  <a:lnTo>
                    <a:pt x="297" y="5704"/>
                  </a:lnTo>
                  <a:lnTo>
                    <a:pt x="275" y="5673"/>
                  </a:lnTo>
                  <a:lnTo>
                    <a:pt x="254" y="5641"/>
                  </a:lnTo>
                  <a:lnTo>
                    <a:pt x="233" y="5607"/>
                  </a:lnTo>
                  <a:lnTo>
                    <a:pt x="214" y="5574"/>
                  </a:lnTo>
                  <a:lnTo>
                    <a:pt x="194" y="5540"/>
                  </a:lnTo>
                  <a:lnTo>
                    <a:pt x="177" y="5506"/>
                  </a:lnTo>
                  <a:lnTo>
                    <a:pt x="159" y="5471"/>
                  </a:lnTo>
                  <a:lnTo>
                    <a:pt x="142" y="5435"/>
                  </a:lnTo>
                  <a:lnTo>
                    <a:pt x="127" y="5399"/>
                  </a:lnTo>
                  <a:lnTo>
                    <a:pt x="112" y="5362"/>
                  </a:lnTo>
                  <a:lnTo>
                    <a:pt x="98" y="5325"/>
                  </a:lnTo>
                  <a:lnTo>
                    <a:pt x="84" y="5288"/>
                  </a:lnTo>
                  <a:lnTo>
                    <a:pt x="73" y="5251"/>
                  </a:lnTo>
                  <a:lnTo>
                    <a:pt x="61" y="5213"/>
                  </a:lnTo>
                  <a:lnTo>
                    <a:pt x="51" y="5174"/>
                  </a:lnTo>
                  <a:lnTo>
                    <a:pt x="41" y="5136"/>
                  </a:lnTo>
                  <a:lnTo>
                    <a:pt x="32" y="5097"/>
                  </a:lnTo>
                  <a:lnTo>
                    <a:pt x="25" y="5057"/>
                  </a:lnTo>
                  <a:lnTo>
                    <a:pt x="18" y="5017"/>
                  </a:lnTo>
                  <a:lnTo>
                    <a:pt x="13" y="4977"/>
                  </a:lnTo>
                  <a:lnTo>
                    <a:pt x="8" y="4936"/>
                  </a:lnTo>
                  <a:lnTo>
                    <a:pt x="4" y="4896"/>
                  </a:lnTo>
                  <a:lnTo>
                    <a:pt x="2" y="4854"/>
                  </a:lnTo>
                  <a:lnTo>
                    <a:pt x="1" y="4814"/>
                  </a:lnTo>
                  <a:lnTo>
                    <a:pt x="0" y="4772"/>
                  </a:lnTo>
                  <a:lnTo>
                    <a:pt x="0" y="4736"/>
                  </a:lnTo>
                  <a:lnTo>
                    <a:pt x="1" y="4700"/>
                  </a:lnTo>
                  <a:lnTo>
                    <a:pt x="3" y="4665"/>
                  </a:lnTo>
                  <a:lnTo>
                    <a:pt x="6" y="4630"/>
                  </a:lnTo>
                  <a:lnTo>
                    <a:pt x="9" y="4595"/>
                  </a:lnTo>
                  <a:lnTo>
                    <a:pt x="14" y="4561"/>
                  </a:lnTo>
                  <a:lnTo>
                    <a:pt x="18" y="4526"/>
                  </a:lnTo>
                  <a:lnTo>
                    <a:pt x="24" y="4491"/>
                  </a:lnTo>
                  <a:lnTo>
                    <a:pt x="31" y="4458"/>
                  </a:lnTo>
                  <a:lnTo>
                    <a:pt x="38" y="4424"/>
                  </a:lnTo>
                  <a:lnTo>
                    <a:pt x="45" y="4391"/>
                  </a:lnTo>
                  <a:lnTo>
                    <a:pt x="54" y="4357"/>
                  </a:lnTo>
                  <a:lnTo>
                    <a:pt x="63" y="4325"/>
                  </a:lnTo>
                  <a:lnTo>
                    <a:pt x="73" y="4293"/>
                  </a:lnTo>
                  <a:lnTo>
                    <a:pt x="83" y="4260"/>
                  </a:lnTo>
                  <a:lnTo>
                    <a:pt x="95" y="4228"/>
                  </a:lnTo>
                  <a:lnTo>
                    <a:pt x="106" y="4197"/>
                  </a:lnTo>
                  <a:lnTo>
                    <a:pt x="119" y="4166"/>
                  </a:lnTo>
                  <a:lnTo>
                    <a:pt x="132" y="4134"/>
                  </a:lnTo>
                  <a:lnTo>
                    <a:pt x="145" y="4103"/>
                  </a:lnTo>
                  <a:lnTo>
                    <a:pt x="159" y="4073"/>
                  </a:lnTo>
                  <a:lnTo>
                    <a:pt x="174" y="4043"/>
                  </a:lnTo>
                  <a:lnTo>
                    <a:pt x="190" y="4013"/>
                  </a:lnTo>
                  <a:lnTo>
                    <a:pt x="207" y="3984"/>
                  </a:lnTo>
                  <a:lnTo>
                    <a:pt x="223" y="3955"/>
                  </a:lnTo>
                  <a:lnTo>
                    <a:pt x="240" y="3926"/>
                  </a:lnTo>
                  <a:lnTo>
                    <a:pt x="276" y="3871"/>
                  </a:lnTo>
                  <a:lnTo>
                    <a:pt x="315" y="3817"/>
                  </a:lnTo>
                  <a:lnTo>
                    <a:pt x="356" y="3765"/>
                  </a:lnTo>
                  <a:lnTo>
                    <a:pt x="398" y="3714"/>
                  </a:lnTo>
                  <a:lnTo>
                    <a:pt x="443" y="3665"/>
                  </a:lnTo>
                  <a:lnTo>
                    <a:pt x="490" y="3618"/>
                  </a:lnTo>
                  <a:lnTo>
                    <a:pt x="538" y="3573"/>
                  </a:lnTo>
                  <a:lnTo>
                    <a:pt x="589" y="3529"/>
                  </a:lnTo>
                  <a:lnTo>
                    <a:pt x="641" y="3489"/>
                  </a:lnTo>
                  <a:lnTo>
                    <a:pt x="695" y="3449"/>
                  </a:lnTo>
                  <a:lnTo>
                    <a:pt x="751" y="3414"/>
                  </a:lnTo>
                  <a:lnTo>
                    <a:pt x="807" y="3379"/>
                  </a:lnTo>
                  <a:lnTo>
                    <a:pt x="866" y="3347"/>
                  </a:lnTo>
                  <a:lnTo>
                    <a:pt x="896" y="3332"/>
                  </a:lnTo>
                  <a:lnTo>
                    <a:pt x="926" y="3317"/>
                  </a:lnTo>
                  <a:lnTo>
                    <a:pt x="958" y="3303"/>
                  </a:lnTo>
                  <a:lnTo>
                    <a:pt x="988" y="3289"/>
                  </a:lnTo>
                  <a:lnTo>
                    <a:pt x="1019" y="3276"/>
                  </a:lnTo>
                  <a:lnTo>
                    <a:pt x="1051" y="3265"/>
                  </a:lnTo>
                  <a:lnTo>
                    <a:pt x="1082" y="3253"/>
                  </a:lnTo>
                  <a:lnTo>
                    <a:pt x="1115" y="3243"/>
                  </a:lnTo>
                  <a:lnTo>
                    <a:pt x="1147" y="3232"/>
                  </a:lnTo>
                  <a:lnTo>
                    <a:pt x="1180" y="3223"/>
                  </a:lnTo>
                  <a:lnTo>
                    <a:pt x="1213" y="3214"/>
                  </a:lnTo>
                  <a:lnTo>
                    <a:pt x="1246" y="3206"/>
                  </a:lnTo>
                  <a:lnTo>
                    <a:pt x="1246" y="0"/>
                  </a:lnTo>
                  <a:lnTo>
                    <a:pt x="1976" y="0"/>
                  </a:lnTo>
                  <a:lnTo>
                    <a:pt x="1976" y="346"/>
                  </a:lnTo>
                  <a:lnTo>
                    <a:pt x="3018" y="346"/>
                  </a:lnTo>
                  <a:lnTo>
                    <a:pt x="3018" y="1851"/>
                  </a:lnTo>
                  <a:lnTo>
                    <a:pt x="1976" y="1851"/>
                  </a:lnTo>
                  <a:lnTo>
                    <a:pt x="1976" y="3206"/>
                  </a:lnTo>
                  <a:lnTo>
                    <a:pt x="2010" y="3214"/>
                  </a:lnTo>
                  <a:lnTo>
                    <a:pt x="2043" y="3223"/>
                  </a:lnTo>
                  <a:lnTo>
                    <a:pt x="2076" y="3232"/>
                  </a:lnTo>
                  <a:lnTo>
                    <a:pt x="2108" y="3243"/>
                  </a:lnTo>
                  <a:lnTo>
                    <a:pt x="2140" y="3253"/>
                  </a:lnTo>
                  <a:lnTo>
                    <a:pt x="2173" y="3265"/>
                  </a:lnTo>
                  <a:lnTo>
                    <a:pt x="2204" y="3276"/>
                  </a:lnTo>
                  <a:lnTo>
                    <a:pt x="2235" y="3289"/>
                  </a:lnTo>
                  <a:lnTo>
                    <a:pt x="2266" y="3303"/>
                  </a:lnTo>
                  <a:lnTo>
                    <a:pt x="2296" y="3317"/>
                  </a:lnTo>
                  <a:lnTo>
                    <a:pt x="2326" y="3332"/>
                  </a:lnTo>
                  <a:lnTo>
                    <a:pt x="2356" y="3347"/>
                  </a:lnTo>
                  <a:lnTo>
                    <a:pt x="2415" y="3379"/>
                  </a:lnTo>
                  <a:lnTo>
                    <a:pt x="2472" y="3414"/>
                  </a:lnTo>
                  <a:lnTo>
                    <a:pt x="2527" y="3449"/>
                  </a:lnTo>
                  <a:lnTo>
                    <a:pt x="2582" y="3489"/>
                  </a:lnTo>
                  <a:lnTo>
                    <a:pt x="2634" y="3529"/>
                  </a:lnTo>
                  <a:lnTo>
                    <a:pt x="2684" y="3573"/>
                  </a:lnTo>
                  <a:lnTo>
                    <a:pt x="2733" y="3618"/>
                  </a:lnTo>
                  <a:lnTo>
                    <a:pt x="2780" y="3665"/>
                  </a:lnTo>
                  <a:lnTo>
                    <a:pt x="2824" y="3714"/>
                  </a:lnTo>
                  <a:lnTo>
                    <a:pt x="2867" y="3765"/>
                  </a:lnTo>
                  <a:lnTo>
                    <a:pt x="2907" y="3817"/>
                  </a:lnTo>
                  <a:lnTo>
                    <a:pt x="2947" y="3871"/>
                  </a:lnTo>
                  <a:lnTo>
                    <a:pt x="2983" y="3926"/>
                  </a:lnTo>
                  <a:lnTo>
                    <a:pt x="3000" y="3955"/>
                  </a:lnTo>
                  <a:lnTo>
                    <a:pt x="3017" y="3984"/>
                  </a:lnTo>
                  <a:lnTo>
                    <a:pt x="3032" y="4013"/>
                  </a:lnTo>
                  <a:lnTo>
                    <a:pt x="3048" y="4043"/>
                  </a:lnTo>
                  <a:lnTo>
                    <a:pt x="3063" y="4073"/>
                  </a:lnTo>
                  <a:lnTo>
                    <a:pt x="3077" y="4103"/>
                  </a:lnTo>
                  <a:lnTo>
                    <a:pt x="3091" y="4134"/>
                  </a:lnTo>
                  <a:lnTo>
                    <a:pt x="3104" y="4166"/>
                  </a:lnTo>
                  <a:lnTo>
                    <a:pt x="3117" y="4197"/>
                  </a:lnTo>
                  <a:lnTo>
                    <a:pt x="3128" y="4228"/>
                  </a:lnTo>
                  <a:lnTo>
                    <a:pt x="3140" y="4260"/>
                  </a:lnTo>
                  <a:lnTo>
                    <a:pt x="3150" y="4293"/>
                  </a:lnTo>
                  <a:lnTo>
                    <a:pt x="3160" y="4325"/>
                  </a:lnTo>
                  <a:lnTo>
                    <a:pt x="3168" y="4357"/>
                  </a:lnTo>
                  <a:lnTo>
                    <a:pt x="3178" y="4391"/>
                  </a:lnTo>
                  <a:lnTo>
                    <a:pt x="3185" y="4424"/>
                  </a:lnTo>
                  <a:lnTo>
                    <a:pt x="3193" y="4458"/>
                  </a:lnTo>
                  <a:lnTo>
                    <a:pt x="3199" y="4491"/>
                  </a:lnTo>
                  <a:lnTo>
                    <a:pt x="3204" y="4526"/>
                  </a:lnTo>
                  <a:lnTo>
                    <a:pt x="3209" y="4561"/>
                  </a:lnTo>
                  <a:lnTo>
                    <a:pt x="3214" y="4595"/>
                  </a:lnTo>
                  <a:lnTo>
                    <a:pt x="3217" y="4630"/>
                  </a:lnTo>
                  <a:lnTo>
                    <a:pt x="3219" y="4665"/>
                  </a:lnTo>
                  <a:lnTo>
                    <a:pt x="3222" y="4700"/>
                  </a:lnTo>
                  <a:lnTo>
                    <a:pt x="3223" y="4736"/>
                  </a:lnTo>
                  <a:lnTo>
                    <a:pt x="3223" y="4772"/>
                  </a:lnTo>
                  <a:close/>
                  <a:moveTo>
                    <a:pt x="1611" y="4777"/>
                  </a:moveTo>
                  <a:lnTo>
                    <a:pt x="1611" y="4777"/>
                  </a:lnTo>
                  <a:lnTo>
                    <a:pt x="1582" y="4778"/>
                  </a:lnTo>
                  <a:lnTo>
                    <a:pt x="1554" y="4780"/>
                  </a:lnTo>
                  <a:lnTo>
                    <a:pt x="1526" y="4784"/>
                  </a:lnTo>
                  <a:lnTo>
                    <a:pt x="1498" y="4788"/>
                  </a:lnTo>
                  <a:lnTo>
                    <a:pt x="1472" y="4795"/>
                  </a:lnTo>
                  <a:lnTo>
                    <a:pt x="1444" y="4802"/>
                  </a:lnTo>
                  <a:lnTo>
                    <a:pt x="1418" y="4811"/>
                  </a:lnTo>
                  <a:lnTo>
                    <a:pt x="1393" y="4822"/>
                  </a:lnTo>
                  <a:lnTo>
                    <a:pt x="1368" y="4832"/>
                  </a:lnTo>
                  <a:lnTo>
                    <a:pt x="1343" y="4845"/>
                  </a:lnTo>
                  <a:lnTo>
                    <a:pt x="1320" y="4859"/>
                  </a:lnTo>
                  <a:lnTo>
                    <a:pt x="1297" y="4874"/>
                  </a:lnTo>
                  <a:lnTo>
                    <a:pt x="1275" y="4889"/>
                  </a:lnTo>
                  <a:lnTo>
                    <a:pt x="1254" y="4906"/>
                  </a:lnTo>
                  <a:lnTo>
                    <a:pt x="1234" y="4923"/>
                  </a:lnTo>
                  <a:lnTo>
                    <a:pt x="1214" y="4942"/>
                  </a:lnTo>
                  <a:lnTo>
                    <a:pt x="1195" y="4962"/>
                  </a:lnTo>
                  <a:lnTo>
                    <a:pt x="1178" y="4982"/>
                  </a:lnTo>
                  <a:lnTo>
                    <a:pt x="1161" y="5003"/>
                  </a:lnTo>
                  <a:lnTo>
                    <a:pt x="1146" y="5025"/>
                  </a:lnTo>
                  <a:lnTo>
                    <a:pt x="1131" y="5048"/>
                  </a:lnTo>
                  <a:lnTo>
                    <a:pt x="1117" y="5071"/>
                  </a:lnTo>
                  <a:lnTo>
                    <a:pt x="1104" y="5096"/>
                  </a:lnTo>
                  <a:lnTo>
                    <a:pt x="1094" y="5121"/>
                  </a:lnTo>
                  <a:lnTo>
                    <a:pt x="1083" y="5146"/>
                  </a:lnTo>
                  <a:lnTo>
                    <a:pt x="1074" y="5172"/>
                  </a:lnTo>
                  <a:lnTo>
                    <a:pt x="1067" y="5200"/>
                  </a:lnTo>
                  <a:lnTo>
                    <a:pt x="1060" y="5226"/>
                  </a:lnTo>
                  <a:lnTo>
                    <a:pt x="1056" y="5254"/>
                  </a:lnTo>
                  <a:lnTo>
                    <a:pt x="1052" y="5282"/>
                  </a:lnTo>
                  <a:lnTo>
                    <a:pt x="1050" y="5310"/>
                  </a:lnTo>
                  <a:lnTo>
                    <a:pt x="1049" y="5339"/>
                  </a:lnTo>
                  <a:lnTo>
                    <a:pt x="1050" y="5368"/>
                  </a:lnTo>
                  <a:lnTo>
                    <a:pt x="1052" y="5397"/>
                  </a:lnTo>
                  <a:lnTo>
                    <a:pt x="1056" y="5425"/>
                  </a:lnTo>
                  <a:lnTo>
                    <a:pt x="1060" y="5452"/>
                  </a:lnTo>
                  <a:lnTo>
                    <a:pt x="1067" y="5480"/>
                  </a:lnTo>
                  <a:lnTo>
                    <a:pt x="1074" y="5507"/>
                  </a:lnTo>
                  <a:lnTo>
                    <a:pt x="1083" y="5533"/>
                  </a:lnTo>
                  <a:lnTo>
                    <a:pt x="1094" y="5559"/>
                  </a:lnTo>
                  <a:lnTo>
                    <a:pt x="1104" y="5583"/>
                  </a:lnTo>
                  <a:lnTo>
                    <a:pt x="1117" y="5607"/>
                  </a:lnTo>
                  <a:lnTo>
                    <a:pt x="1131" y="5630"/>
                  </a:lnTo>
                  <a:lnTo>
                    <a:pt x="1146" y="5654"/>
                  </a:lnTo>
                  <a:lnTo>
                    <a:pt x="1161" y="5675"/>
                  </a:lnTo>
                  <a:lnTo>
                    <a:pt x="1178" y="5697"/>
                  </a:lnTo>
                  <a:lnTo>
                    <a:pt x="1195" y="5717"/>
                  </a:lnTo>
                  <a:lnTo>
                    <a:pt x="1214" y="5737"/>
                  </a:lnTo>
                  <a:lnTo>
                    <a:pt x="1234" y="5755"/>
                  </a:lnTo>
                  <a:lnTo>
                    <a:pt x="1254" y="5774"/>
                  </a:lnTo>
                  <a:lnTo>
                    <a:pt x="1275" y="5790"/>
                  </a:lnTo>
                  <a:lnTo>
                    <a:pt x="1297" y="5806"/>
                  </a:lnTo>
                  <a:lnTo>
                    <a:pt x="1320" y="5820"/>
                  </a:lnTo>
                  <a:lnTo>
                    <a:pt x="1343" y="5834"/>
                  </a:lnTo>
                  <a:lnTo>
                    <a:pt x="1368" y="5846"/>
                  </a:lnTo>
                  <a:lnTo>
                    <a:pt x="1393" y="5857"/>
                  </a:lnTo>
                  <a:lnTo>
                    <a:pt x="1418" y="5867"/>
                  </a:lnTo>
                  <a:lnTo>
                    <a:pt x="1444" y="5876"/>
                  </a:lnTo>
                  <a:lnTo>
                    <a:pt x="1472" y="5883"/>
                  </a:lnTo>
                  <a:lnTo>
                    <a:pt x="1498" y="5890"/>
                  </a:lnTo>
                  <a:lnTo>
                    <a:pt x="1526" y="5895"/>
                  </a:lnTo>
                  <a:lnTo>
                    <a:pt x="1554" y="5898"/>
                  </a:lnTo>
                  <a:lnTo>
                    <a:pt x="1582" y="5901"/>
                  </a:lnTo>
                  <a:lnTo>
                    <a:pt x="1611" y="5902"/>
                  </a:lnTo>
                  <a:lnTo>
                    <a:pt x="1640" y="5901"/>
                  </a:lnTo>
                  <a:lnTo>
                    <a:pt x="1669" y="5898"/>
                  </a:lnTo>
                  <a:lnTo>
                    <a:pt x="1697" y="5895"/>
                  </a:lnTo>
                  <a:lnTo>
                    <a:pt x="1725" y="5890"/>
                  </a:lnTo>
                  <a:lnTo>
                    <a:pt x="1752" y="5883"/>
                  </a:lnTo>
                  <a:lnTo>
                    <a:pt x="1779" y="5876"/>
                  </a:lnTo>
                  <a:lnTo>
                    <a:pt x="1805" y="5867"/>
                  </a:lnTo>
                  <a:lnTo>
                    <a:pt x="1831" y="5857"/>
                  </a:lnTo>
                  <a:lnTo>
                    <a:pt x="1855" y="5846"/>
                  </a:lnTo>
                  <a:lnTo>
                    <a:pt x="1879" y="5834"/>
                  </a:lnTo>
                  <a:lnTo>
                    <a:pt x="1904" y="5820"/>
                  </a:lnTo>
                  <a:lnTo>
                    <a:pt x="1926" y="5806"/>
                  </a:lnTo>
                  <a:lnTo>
                    <a:pt x="1947" y="5790"/>
                  </a:lnTo>
                  <a:lnTo>
                    <a:pt x="1969" y="5774"/>
                  </a:lnTo>
                  <a:lnTo>
                    <a:pt x="1989" y="5755"/>
                  </a:lnTo>
                  <a:lnTo>
                    <a:pt x="2009" y="5737"/>
                  </a:lnTo>
                  <a:lnTo>
                    <a:pt x="2027" y="5717"/>
                  </a:lnTo>
                  <a:lnTo>
                    <a:pt x="2046" y="5697"/>
                  </a:lnTo>
                  <a:lnTo>
                    <a:pt x="2062" y="5675"/>
                  </a:lnTo>
                  <a:lnTo>
                    <a:pt x="2078" y="5654"/>
                  </a:lnTo>
                  <a:lnTo>
                    <a:pt x="2092" y="5630"/>
                  </a:lnTo>
                  <a:lnTo>
                    <a:pt x="2106" y="5607"/>
                  </a:lnTo>
                  <a:lnTo>
                    <a:pt x="2118" y="5583"/>
                  </a:lnTo>
                  <a:lnTo>
                    <a:pt x="2130" y="5559"/>
                  </a:lnTo>
                  <a:lnTo>
                    <a:pt x="2139" y="5533"/>
                  </a:lnTo>
                  <a:lnTo>
                    <a:pt x="2148" y="5507"/>
                  </a:lnTo>
                  <a:lnTo>
                    <a:pt x="2157" y="5480"/>
                  </a:lnTo>
                  <a:lnTo>
                    <a:pt x="2162" y="5452"/>
                  </a:lnTo>
                  <a:lnTo>
                    <a:pt x="2167" y="5425"/>
                  </a:lnTo>
                  <a:lnTo>
                    <a:pt x="2170" y="5397"/>
                  </a:lnTo>
                  <a:lnTo>
                    <a:pt x="2173" y="5368"/>
                  </a:lnTo>
                  <a:lnTo>
                    <a:pt x="2174" y="5339"/>
                  </a:lnTo>
                  <a:lnTo>
                    <a:pt x="2173" y="5310"/>
                  </a:lnTo>
                  <a:lnTo>
                    <a:pt x="2170" y="5282"/>
                  </a:lnTo>
                  <a:lnTo>
                    <a:pt x="2167" y="5254"/>
                  </a:lnTo>
                  <a:lnTo>
                    <a:pt x="2162" y="5226"/>
                  </a:lnTo>
                  <a:lnTo>
                    <a:pt x="2157" y="5200"/>
                  </a:lnTo>
                  <a:lnTo>
                    <a:pt x="2148" y="5172"/>
                  </a:lnTo>
                  <a:lnTo>
                    <a:pt x="2139" y="5146"/>
                  </a:lnTo>
                  <a:lnTo>
                    <a:pt x="2130" y="5121"/>
                  </a:lnTo>
                  <a:lnTo>
                    <a:pt x="2118" y="5096"/>
                  </a:lnTo>
                  <a:lnTo>
                    <a:pt x="2106" y="5071"/>
                  </a:lnTo>
                  <a:lnTo>
                    <a:pt x="2092" y="5048"/>
                  </a:lnTo>
                  <a:lnTo>
                    <a:pt x="2078" y="5025"/>
                  </a:lnTo>
                  <a:lnTo>
                    <a:pt x="2062" y="5003"/>
                  </a:lnTo>
                  <a:lnTo>
                    <a:pt x="2046" y="4982"/>
                  </a:lnTo>
                  <a:lnTo>
                    <a:pt x="2027" y="4962"/>
                  </a:lnTo>
                  <a:lnTo>
                    <a:pt x="2009" y="4942"/>
                  </a:lnTo>
                  <a:lnTo>
                    <a:pt x="1989" y="4923"/>
                  </a:lnTo>
                  <a:lnTo>
                    <a:pt x="1969" y="4906"/>
                  </a:lnTo>
                  <a:lnTo>
                    <a:pt x="1947" y="4889"/>
                  </a:lnTo>
                  <a:lnTo>
                    <a:pt x="1926" y="4874"/>
                  </a:lnTo>
                  <a:lnTo>
                    <a:pt x="1904" y="4859"/>
                  </a:lnTo>
                  <a:lnTo>
                    <a:pt x="1879" y="4845"/>
                  </a:lnTo>
                  <a:lnTo>
                    <a:pt x="1855" y="4832"/>
                  </a:lnTo>
                  <a:lnTo>
                    <a:pt x="1831" y="4822"/>
                  </a:lnTo>
                  <a:lnTo>
                    <a:pt x="1805" y="4811"/>
                  </a:lnTo>
                  <a:lnTo>
                    <a:pt x="1779" y="4802"/>
                  </a:lnTo>
                  <a:lnTo>
                    <a:pt x="1752" y="4795"/>
                  </a:lnTo>
                  <a:lnTo>
                    <a:pt x="1725" y="4788"/>
                  </a:lnTo>
                  <a:lnTo>
                    <a:pt x="1697" y="4784"/>
                  </a:lnTo>
                  <a:lnTo>
                    <a:pt x="1669" y="4780"/>
                  </a:lnTo>
                  <a:lnTo>
                    <a:pt x="1640" y="4778"/>
                  </a:lnTo>
                  <a:lnTo>
                    <a:pt x="1611" y="4777"/>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3200">
                <a:solidFill>
                  <a:srgbClr val="FFFFFF"/>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heckerboard(across)">
                                      <p:cBhvr>
                                        <p:cTn id="14" dur="500"/>
                                        <p:tgtEl>
                                          <p:spTgt spid="2"/>
                                        </p:tgtEl>
                                      </p:cBhvr>
                                    </p:animEffect>
                                  </p:childTnLst>
                                </p:cTn>
                              </p:par>
                              <p:par>
                                <p:cTn id="15" presetID="5" presetClass="entr" presetSubtype="1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par>
                                <p:cTn id="18" presetID="5" presetClass="entr" presetSubtype="1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heckerboard(across)">
                                      <p:cBhvr>
                                        <p:cTn id="20" dur="500"/>
                                        <p:tgtEl>
                                          <p:spTgt spid="6"/>
                                        </p:tgtEl>
                                      </p:cBhvr>
                                    </p:animEffect>
                                  </p:childTnLst>
                                </p:cTn>
                              </p:par>
                              <p:par>
                                <p:cTn id="21" presetID="5" presetClass="entr" presetSubtype="1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heckerboard(across)">
                                      <p:cBhvr>
                                        <p:cTn id="23" dur="500"/>
                                        <p:tgtEl>
                                          <p:spTgt spid="7"/>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heckerboard(across)">
                                      <p:cBhvr>
                                        <p:cTn id="26" dur="500"/>
                                        <p:tgtEl>
                                          <p:spTgt spid="9"/>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checkerboard(across)">
                                      <p:cBhvr>
                                        <p:cTn id="29" dur="500"/>
                                        <p:tgtEl>
                                          <p:spTgt spid="100"/>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13316"/>
                                        </p:tgtEl>
                                        <p:attrNameLst>
                                          <p:attrName>style.visibility</p:attrName>
                                        </p:attrNameLst>
                                      </p:cBhvr>
                                      <p:to>
                                        <p:strVal val="visible"/>
                                      </p:to>
                                    </p:set>
                                    <p:animEffect transition="in" filter="checkerboard(across)">
                                      <p:cBhvr>
                                        <p:cTn id="32" dur="500"/>
                                        <p:tgtEl>
                                          <p:spTgt spid="13316"/>
                                        </p:tgtEl>
                                      </p:cBhvr>
                                    </p:animEffect>
                                  </p:childTnLst>
                                </p:cTn>
                              </p:par>
                              <p:par>
                                <p:cTn id="33" presetID="5" presetClass="entr" presetSubtype="10" fill="hold" nodeType="withEffect">
                                  <p:stCondLst>
                                    <p:cond delay="0"/>
                                  </p:stCondLst>
                                  <p:childTnLst>
                                    <p:set>
                                      <p:cBhvr>
                                        <p:cTn id="34" dur="1" fill="hold">
                                          <p:stCondLst>
                                            <p:cond delay="0"/>
                                          </p:stCondLst>
                                        </p:cTn>
                                        <p:tgtEl>
                                          <p:spTgt spid="13317"/>
                                        </p:tgtEl>
                                        <p:attrNameLst>
                                          <p:attrName>style.visibility</p:attrName>
                                        </p:attrNameLst>
                                      </p:cBhvr>
                                      <p:to>
                                        <p:strVal val="visible"/>
                                      </p:to>
                                    </p:set>
                                    <p:animEffect transition="in" filter="checkerboard(across)">
                                      <p:cBhvr>
                                        <p:cTn id="35" dur="500"/>
                                        <p:tgtEl>
                                          <p:spTgt spid="13317"/>
                                        </p:tgtEl>
                                      </p:cBhvr>
                                    </p:animEffect>
                                  </p:childTnLst>
                                </p:cTn>
                              </p:par>
                              <p:par>
                                <p:cTn id="36" presetID="5" presetClass="entr" presetSubtype="10" fill="hold" nodeType="withEffect">
                                  <p:stCondLst>
                                    <p:cond delay="0"/>
                                  </p:stCondLst>
                                  <p:childTnLst>
                                    <p:set>
                                      <p:cBhvr>
                                        <p:cTn id="37" dur="1" fill="hold">
                                          <p:stCondLst>
                                            <p:cond delay="0"/>
                                          </p:stCondLst>
                                        </p:cTn>
                                        <p:tgtEl>
                                          <p:spTgt spid="13318"/>
                                        </p:tgtEl>
                                        <p:attrNameLst>
                                          <p:attrName>style.visibility</p:attrName>
                                        </p:attrNameLst>
                                      </p:cBhvr>
                                      <p:to>
                                        <p:strVal val="visible"/>
                                      </p:to>
                                    </p:set>
                                    <p:animEffect transition="in" filter="checkerboard(across)">
                                      <p:cBhvr>
                                        <p:cTn id="38" dur="500"/>
                                        <p:tgtEl>
                                          <p:spTgt spid="13318"/>
                                        </p:tgtEl>
                                      </p:cBhvr>
                                    </p:animEffect>
                                  </p:childTnLst>
                                </p:cTn>
                              </p:par>
                              <p:par>
                                <p:cTn id="39" presetID="5" presetClass="entr" presetSubtype="10" fill="hold" nodeType="withEffect">
                                  <p:stCondLst>
                                    <p:cond delay="0"/>
                                  </p:stCondLst>
                                  <p:childTnLst>
                                    <p:set>
                                      <p:cBhvr>
                                        <p:cTn id="40" dur="1" fill="hold">
                                          <p:stCondLst>
                                            <p:cond delay="0"/>
                                          </p:stCondLst>
                                        </p:cTn>
                                        <p:tgtEl>
                                          <p:spTgt spid="13319"/>
                                        </p:tgtEl>
                                        <p:attrNameLst>
                                          <p:attrName>style.visibility</p:attrName>
                                        </p:attrNameLst>
                                      </p:cBhvr>
                                      <p:to>
                                        <p:strVal val="visible"/>
                                      </p:to>
                                    </p:set>
                                    <p:animEffect transition="in" filter="checkerboard(across)">
                                      <p:cBhvr>
                                        <p:cTn id="41" dur="500"/>
                                        <p:tgtEl>
                                          <p:spTgt spid="13319"/>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13322"/>
                                        </p:tgtEl>
                                        <p:attrNameLst>
                                          <p:attrName>style.visibility</p:attrName>
                                        </p:attrNameLst>
                                      </p:cBhvr>
                                      <p:to>
                                        <p:strVal val="visible"/>
                                      </p:to>
                                    </p:set>
                                    <p:animEffect transition="in" filter="checkerboard(across)">
                                      <p:cBhvr>
                                        <p:cTn id="44" dur="500"/>
                                        <p:tgtEl>
                                          <p:spTgt spid="13322"/>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13323"/>
                                        </p:tgtEl>
                                        <p:attrNameLst>
                                          <p:attrName>style.visibility</p:attrName>
                                        </p:attrNameLst>
                                      </p:cBhvr>
                                      <p:to>
                                        <p:strVal val="visible"/>
                                      </p:to>
                                    </p:set>
                                    <p:animEffect transition="in" filter="checkerboard(across)">
                                      <p:cBhvr>
                                        <p:cTn id="47" dur="500"/>
                                        <p:tgtEl>
                                          <p:spTgt spid="13323"/>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13326"/>
                                        </p:tgtEl>
                                        <p:attrNameLst>
                                          <p:attrName>style.visibility</p:attrName>
                                        </p:attrNameLst>
                                      </p:cBhvr>
                                      <p:to>
                                        <p:strVal val="visible"/>
                                      </p:to>
                                    </p:set>
                                    <p:animEffect transition="in" filter="checkerboard(across)">
                                      <p:cBhvr>
                                        <p:cTn id="50" dur="500"/>
                                        <p:tgtEl>
                                          <p:spTgt spid="13326"/>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13327"/>
                                        </p:tgtEl>
                                        <p:attrNameLst>
                                          <p:attrName>style.visibility</p:attrName>
                                        </p:attrNameLst>
                                      </p:cBhvr>
                                      <p:to>
                                        <p:strVal val="visible"/>
                                      </p:to>
                                    </p:set>
                                    <p:animEffect transition="in" filter="checkerboard(across)">
                                      <p:cBhvr>
                                        <p:cTn id="53" dur="500"/>
                                        <p:tgtEl>
                                          <p:spTgt spid="13327"/>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13329"/>
                                        </p:tgtEl>
                                        <p:attrNameLst>
                                          <p:attrName>style.visibility</p:attrName>
                                        </p:attrNameLst>
                                      </p:cBhvr>
                                      <p:to>
                                        <p:strVal val="visible"/>
                                      </p:to>
                                    </p:set>
                                    <p:animEffect transition="in" filter="checkerboard(across)">
                                      <p:cBhvr>
                                        <p:cTn id="56" dur="500"/>
                                        <p:tgtEl>
                                          <p:spTgt spid="13329"/>
                                        </p:tgtEl>
                                      </p:cBhvr>
                                    </p:animEffect>
                                  </p:childTnLst>
                                </p:cTn>
                              </p:par>
                              <p:par>
                                <p:cTn id="57" presetID="5" presetClass="entr" presetSubtype="10" fill="hold" nodeType="with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checkerboard(across)">
                                      <p:cBhvr>
                                        <p:cTn id="59" dur="500"/>
                                        <p:tgtEl>
                                          <p:spTgt spid="34"/>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13331"/>
                                        </p:tgtEl>
                                        <p:attrNameLst>
                                          <p:attrName>style.visibility</p:attrName>
                                        </p:attrNameLst>
                                      </p:cBhvr>
                                      <p:to>
                                        <p:strVal val="visible"/>
                                      </p:to>
                                    </p:set>
                                    <p:animEffect transition="in" filter="checkerboard(across)">
                                      <p:cBhvr>
                                        <p:cTn id="62" dur="500"/>
                                        <p:tgtEl>
                                          <p:spTgt spid="13331"/>
                                        </p:tgtEl>
                                      </p:cBhvr>
                                    </p:animEffect>
                                  </p:childTnLst>
                                </p:cTn>
                              </p:par>
                              <p:par>
                                <p:cTn id="63" presetID="5" presetClass="entr" presetSubtype="10" fill="hold" grpId="0" nodeType="withEffect">
                                  <p:stCondLst>
                                    <p:cond delay="0"/>
                                  </p:stCondLst>
                                  <p:childTnLst>
                                    <p:set>
                                      <p:cBhvr>
                                        <p:cTn id="64" dur="1" fill="hold">
                                          <p:stCondLst>
                                            <p:cond delay="0"/>
                                          </p:stCondLst>
                                        </p:cTn>
                                        <p:tgtEl>
                                          <p:spTgt spid="13332"/>
                                        </p:tgtEl>
                                        <p:attrNameLst>
                                          <p:attrName>style.visibility</p:attrName>
                                        </p:attrNameLst>
                                      </p:cBhvr>
                                      <p:to>
                                        <p:strVal val="visible"/>
                                      </p:to>
                                    </p:set>
                                    <p:animEffect transition="in" filter="checkerboard(across)">
                                      <p:cBhvr>
                                        <p:cTn id="65" dur="500"/>
                                        <p:tgtEl>
                                          <p:spTgt spid="13332"/>
                                        </p:tgtEl>
                                      </p:cBhvr>
                                    </p:animEffect>
                                  </p:childTnLst>
                                </p:cTn>
                              </p:par>
                              <p:par>
                                <p:cTn id="66" presetID="5" presetClass="entr" presetSubtype="10" fill="hold" grpId="0" nodeType="withEffect">
                                  <p:stCondLst>
                                    <p:cond delay="0"/>
                                  </p:stCondLst>
                                  <p:childTnLst>
                                    <p:set>
                                      <p:cBhvr>
                                        <p:cTn id="67" dur="1" fill="hold">
                                          <p:stCondLst>
                                            <p:cond delay="0"/>
                                          </p:stCondLst>
                                        </p:cTn>
                                        <p:tgtEl>
                                          <p:spTgt spid="13333"/>
                                        </p:tgtEl>
                                        <p:attrNameLst>
                                          <p:attrName>style.visibility</p:attrName>
                                        </p:attrNameLst>
                                      </p:cBhvr>
                                      <p:to>
                                        <p:strVal val="visible"/>
                                      </p:to>
                                    </p:set>
                                    <p:animEffect transition="in" filter="checkerboard(across)">
                                      <p:cBhvr>
                                        <p:cTn id="68" dur="500"/>
                                        <p:tgtEl>
                                          <p:spTgt spid="13333"/>
                                        </p:tgtEl>
                                      </p:cBhvr>
                                    </p:animEffect>
                                  </p:childTnLst>
                                </p:cTn>
                              </p:par>
                              <p:par>
                                <p:cTn id="69" presetID="5" presetClass="entr" presetSubtype="10"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checkerboard(across)">
                                      <p:cBhvr>
                                        <p:cTn id="7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2" grpId="0"/>
      <p:bldP spid="2" grpId="1"/>
      <p:bldP spid="9" grpId="0"/>
      <p:bldP spid="9" grpId="1"/>
      <p:bldP spid="100" grpId="0"/>
      <p:bldP spid="100" grpId="1"/>
      <p:bldP spid="13316" grpId="0" animBg="1"/>
      <p:bldP spid="13316" grpId="1" animBg="1"/>
      <p:bldP spid="13322" grpId="0" animBg="1"/>
      <p:bldP spid="13322" grpId="1" animBg="1"/>
      <p:bldP spid="13323" grpId="0" animBg="1"/>
      <p:bldP spid="13323" grpId="1" animBg="1"/>
      <p:bldP spid="13326" grpId="0" animBg="1"/>
      <p:bldP spid="13326" grpId="1" animBg="1"/>
      <p:bldP spid="13327" grpId="0"/>
      <p:bldP spid="13327" grpId="1"/>
      <p:bldP spid="13329" grpId="0"/>
      <p:bldP spid="13329" grpId="1"/>
      <p:bldP spid="13331" grpId="0"/>
      <p:bldP spid="13331" grpId="1"/>
      <p:bldP spid="13332" grpId="0"/>
      <p:bldP spid="13332" grpId="1"/>
      <p:bldP spid="13333" grpId="0"/>
      <p:bldP spid="1333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TextBox 6"/>
          <p:cNvSpPr txBox="1"/>
          <p:nvPr/>
        </p:nvSpPr>
        <p:spPr>
          <a:xfrm>
            <a:off x="4721334" y="1205513"/>
            <a:ext cx="3383280" cy="368300"/>
          </a:xfrm>
          <a:prstGeom prst="rect">
            <a:avLst/>
          </a:prstGeom>
          <a:noFill/>
          <a:ln>
            <a:noFill/>
          </a:ln>
        </p:spPr>
        <p:txBody>
          <a:bodyPr wrap="none" rtlCol="0">
            <a:spAutoFit/>
          </a:bodyPr>
          <a:lstStyle/>
          <a:p>
            <a:pPr algn="l" fontAlgn="auto">
              <a:lnSpc>
                <a:spcPct val="100000"/>
              </a:lnSpc>
              <a:defRPr/>
            </a:pPr>
            <a:r>
              <a:rPr lang="zh-CN" altLang="en-US" b="1" dirty="0">
                <a:solidFill>
                  <a:schemeClr val="accent2"/>
                </a:solidFill>
                <a:latin typeface="微软雅黑" panose="020B0503020204020204" charset="-122"/>
                <a:ea typeface="微软雅黑" panose="020B0503020204020204" charset="-122"/>
                <a:sym typeface="+mn-ea"/>
              </a:rPr>
              <a:t>二、国外汽车消费信贷主要模式</a:t>
            </a:r>
            <a:endParaRPr lang="zh-CN" altLang="en-US" b="1" dirty="0">
              <a:solidFill>
                <a:schemeClr val="accent2"/>
              </a:solidFill>
              <a:latin typeface="微软雅黑" panose="020B0503020204020204" charset="-122"/>
              <a:ea typeface="微软雅黑" panose="020B0503020204020204" charset="-122"/>
              <a:sym typeface="+mn-ea"/>
            </a:endParaRPr>
          </a:p>
        </p:txBody>
      </p:sp>
      <p:pic>
        <p:nvPicPr>
          <p:cNvPr id="5" name="图片 4" descr="31393935333132383b31393939333839313bb9a4d7f7bbe3b1a8"/>
          <p:cNvPicPr>
            <a:picLocks noChangeAspect="1"/>
          </p:cNvPicPr>
          <p:nvPr/>
        </p:nvPicPr>
        <p:blipFill>
          <a:blip r:embed="rId1"/>
          <a:stretch>
            <a:fillRect/>
          </a:stretch>
        </p:blipFill>
        <p:spPr>
          <a:xfrm>
            <a:off x="4110990" y="1205230"/>
            <a:ext cx="551180" cy="551180"/>
          </a:xfrm>
          <a:prstGeom prst="rect">
            <a:avLst/>
          </a:prstGeom>
        </p:spPr>
      </p:pic>
      <p:cxnSp>
        <p:nvCxnSpPr>
          <p:cNvPr id="6" name="直接连接符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345174" y="2440461"/>
            <a:ext cx="360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345174" y="2521423"/>
            <a:ext cx="360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6"/>
          <p:cNvSpPr txBox="1"/>
          <p:nvPr/>
        </p:nvSpPr>
        <p:spPr>
          <a:xfrm>
            <a:off x="743694" y="1955448"/>
            <a:ext cx="2804160" cy="460375"/>
          </a:xfrm>
          <a:prstGeom prst="rect">
            <a:avLst/>
          </a:prstGeom>
          <a:noFill/>
          <a:ln>
            <a:noFill/>
          </a:ln>
        </p:spPr>
        <p:txBody>
          <a:bodyPr wrap="none" rtlCol="0">
            <a:spAutoFit/>
          </a:bodyPr>
          <a:lstStyle/>
          <a:p>
            <a:pPr>
              <a:lnSpc>
                <a:spcPct val="150000"/>
              </a:lnSpc>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1.美国汽车消费信贷主要模式</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155690" y="2056765"/>
            <a:ext cx="5638165" cy="4544060"/>
          </a:xfrm>
          <a:prstGeom prst="rect">
            <a:avLst/>
          </a:prstGeom>
          <a:noFill/>
          <a:ln w="9525">
            <a:noFill/>
          </a:ln>
        </p:spPr>
        <p:txBody>
          <a:bodyPr wrap="square">
            <a:spAutoFit/>
          </a:bodyPr>
          <a:lstStyle/>
          <a:p>
            <a:pPr indent="355600" algn="l" fontAlgn="auto">
              <a:lnSpc>
                <a:spcPct val="150000"/>
              </a:lnSpc>
              <a:buClrTx/>
              <a:buSzTx/>
              <a:buFontTx/>
              <a:extLst>
                <a:ext uri="{35155182-B16C-46BC-9424-99874614C6A1}">
                  <wpsdc:indentchars xmlns:wpsdc="http://www.wps.cn/officeDocument/2017/drawingmlCustomData" val="200" checksum="3837665281"/>
                </a:ext>
              </a:extLst>
            </a:pPr>
            <a:r>
              <a:rPr lang="zh-CN" sz="1400" b="1">
                <a:solidFill>
                  <a:schemeClr val="accent2">
                    <a:lumMod val="50000"/>
                  </a:schemeClr>
                </a:solidFill>
                <a:latin typeface="微软雅黑" panose="020B0503020204020204" charset="-122"/>
                <a:ea typeface="微软雅黑" panose="020B0503020204020204" charset="-122"/>
              </a:rPr>
              <a:t>（2）融资业务流程</a:t>
            </a:r>
            <a:endParaRPr lang="zh-CN" sz="1400" b="1">
              <a:solidFill>
                <a:schemeClr val="accent2">
                  <a:lumMod val="50000"/>
                </a:schemeClr>
              </a:solidFill>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流程图说明：</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A：用户在经销商处选定车型并填写贷款申请书。</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B：经销商将用户贷款资料通过计算机联网,传送到信贷公司在当地的分公司。</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C：信贷公司通过计算机联网向信用资料局调取用户的信用资料，进行信用评估。</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D：信贷公司通知经销商贷款的核准情况。</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E：经销商与用户签订汽车消费信贷销售合同，经销商向州政府汽车管理部门登记上牌，并登记信贷公司为车辆抵押权人，抵押权人将显示在汽车管理部门出具给用户的车辆所有权证明书上。</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F：经销商交车给用户。</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G：信贷公司在收到经销商的合同文件后，拨放贷款和佣金。</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H：用户按合同规定按期支付分期款给信贷公司。</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I：信贷公司将客户的付款状况信息提供给信用资料局。</a:t>
            </a:r>
            <a:endParaRPr lang="zh-CN" sz="1400" b="0">
              <a:latin typeface="微软雅黑" panose="020B0503020204020204" charset="-122"/>
              <a:ea typeface="微软雅黑" panose="020B0503020204020204" charset="-122"/>
            </a:endParaRPr>
          </a:p>
        </p:txBody>
      </p:sp>
      <p:grpSp>
        <p:nvGrpSpPr>
          <p:cNvPr id="8" name="组合 7"/>
          <p:cNvGrpSpPr/>
          <p:nvPr/>
        </p:nvGrpSpPr>
        <p:grpSpPr>
          <a:xfrm>
            <a:off x="345440" y="3073400"/>
            <a:ext cx="5608320" cy="2147570"/>
            <a:chOff x="869" y="4833"/>
            <a:chExt cx="8832" cy="3382"/>
          </a:xfrm>
        </p:grpSpPr>
        <p:sp>
          <p:nvSpPr>
            <p:cNvPr id="10" name="文本框 9"/>
            <p:cNvSpPr txBox="1"/>
            <p:nvPr/>
          </p:nvSpPr>
          <p:spPr>
            <a:xfrm>
              <a:off x="3364" y="7781"/>
              <a:ext cx="4258" cy="434"/>
            </a:xfrm>
            <a:prstGeom prst="rect">
              <a:avLst/>
            </a:prstGeom>
            <a:noFill/>
            <a:ln w="9525">
              <a:noFill/>
            </a:ln>
          </p:spPr>
          <p:txBody>
            <a:bodyPr wrap="square">
              <a:spAutoFit/>
            </a:bodyPr>
            <a:lstStyle/>
            <a:p>
              <a:pPr indent="304800"/>
              <a:r>
                <a:rPr lang="zh-CN" sz="1200">
                  <a:solidFill>
                    <a:schemeClr val="tx1"/>
                  </a:solidFill>
                  <a:latin typeface="微软雅黑" panose="020B0503020204020204" charset="-122"/>
                  <a:ea typeface="微软雅黑" panose="020B0503020204020204" charset="-122"/>
                  <a:cs typeface="微软雅黑" panose="020B0503020204020204" charset="-122"/>
                </a:rPr>
                <a:t>美国汽车消费信贷融资流程</a:t>
              </a:r>
              <a:endParaRPr lang="zh-CN" sz="12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1" name="Picutre 248" descr="E:\汽车活页教材\汽车金融资料\说明插图\汽车金融电子稿插图处理\Picutre 248.pngPicutre 248"/>
            <p:cNvPicPr/>
            <p:nvPr/>
          </p:nvPicPr>
          <p:blipFill>
            <a:blip r:embed="rId2"/>
            <a:srcRect/>
            <a:stretch>
              <a:fillRect/>
            </a:stretch>
          </p:blipFill>
          <p:spPr>
            <a:xfrm>
              <a:off x="869" y="4833"/>
              <a:ext cx="8833" cy="2813"/>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par>
                                <p:cTn id="15" presetID="14" presetClass="entr" presetSubtype="1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par>
                                <p:cTn id="18" presetID="14" presetClass="entr" presetSubtype="1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randombar(horizontal)">
                                      <p:cBhvr>
                                        <p:cTn id="20" dur="500"/>
                                        <p:tgtEl>
                                          <p:spTgt spid="6"/>
                                        </p:tgtEl>
                                      </p:cBhvr>
                                    </p:animEffect>
                                  </p:childTnLst>
                                </p:cTn>
                              </p:par>
                              <p:par>
                                <p:cTn id="21" presetID="14" presetClass="entr" presetSubtype="1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randombar(horizontal)">
                                      <p:cBhvr>
                                        <p:cTn id="26" dur="500"/>
                                        <p:tgtEl>
                                          <p:spTgt spid="9"/>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randombar(horizontal)">
                                      <p:cBhvr>
                                        <p:cTn id="29" dur="500"/>
                                        <p:tgtEl>
                                          <p:spTgt spid="3"/>
                                        </p:tgtEl>
                                      </p:cBhvr>
                                    </p:animEffect>
                                  </p:childTnLst>
                                </p:cTn>
                              </p:par>
                              <p:par>
                                <p:cTn id="30" presetID="14" presetClass="entr" presetSubtype="1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2" grpId="0"/>
      <p:bldP spid="2" grpId="1"/>
      <p:bldP spid="9" grpId="0"/>
      <p:bldP spid="9" grpId="1"/>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TextBox 6"/>
          <p:cNvSpPr txBox="1"/>
          <p:nvPr/>
        </p:nvSpPr>
        <p:spPr>
          <a:xfrm>
            <a:off x="4721334" y="1205513"/>
            <a:ext cx="3383280" cy="368300"/>
          </a:xfrm>
          <a:prstGeom prst="rect">
            <a:avLst/>
          </a:prstGeom>
          <a:noFill/>
          <a:ln>
            <a:noFill/>
          </a:ln>
        </p:spPr>
        <p:txBody>
          <a:bodyPr wrap="none" rtlCol="0">
            <a:spAutoFit/>
          </a:bodyPr>
          <a:lstStyle/>
          <a:p>
            <a:pPr algn="l" fontAlgn="auto">
              <a:lnSpc>
                <a:spcPct val="100000"/>
              </a:lnSpc>
              <a:defRPr/>
            </a:pPr>
            <a:r>
              <a:rPr lang="zh-CN" altLang="en-US" b="1" dirty="0">
                <a:solidFill>
                  <a:schemeClr val="accent2"/>
                </a:solidFill>
                <a:latin typeface="微软雅黑" panose="020B0503020204020204" charset="-122"/>
                <a:ea typeface="微软雅黑" panose="020B0503020204020204" charset="-122"/>
                <a:sym typeface="+mn-ea"/>
              </a:rPr>
              <a:t>二、国外汽车消费信贷主要模式</a:t>
            </a:r>
            <a:endParaRPr lang="zh-CN" altLang="en-US" b="1" dirty="0">
              <a:solidFill>
                <a:schemeClr val="accent2"/>
              </a:solidFill>
              <a:latin typeface="微软雅黑" panose="020B0503020204020204" charset="-122"/>
              <a:ea typeface="微软雅黑" panose="020B0503020204020204" charset="-122"/>
              <a:sym typeface="+mn-ea"/>
            </a:endParaRPr>
          </a:p>
        </p:txBody>
      </p:sp>
      <p:pic>
        <p:nvPicPr>
          <p:cNvPr id="5" name="图片 4" descr="31393935333132383b31393939333839313bb9a4d7f7bbe3b1a8"/>
          <p:cNvPicPr>
            <a:picLocks noChangeAspect="1"/>
          </p:cNvPicPr>
          <p:nvPr/>
        </p:nvPicPr>
        <p:blipFill>
          <a:blip r:embed="rId1"/>
          <a:stretch>
            <a:fillRect/>
          </a:stretch>
        </p:blipFill>
        <p:spPr>
          <a:xfrm>
            <a:off x="4110990" y="1205230"/>
            <a:ext cx="551180" cy="551180"/>
          </a:xfrm>
          <a:prstGeom prst="rect">
            <a:avLst/>
          </a:prstGeom>
        </p:spPr>
      </p:pic>
      <p:cxnSp>
        <p:nvCxnSpPr>
          <p:cNvPr id="6" name="直接连接符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345174" y="2440461"/>
            <a:ext cx="360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直接连接符 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345174" y="2521423"/>
            <a:ext cx="360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6"/>
          <p:cNvSpPr txBox="1"/>
          <p:nvPr/>
        </p:nvSpPr>
        <p:spPr>
          <a:xfrm>
            <a:off x="743059" y="1980213"/>
            <a:ext cx="2804160" cy="460375"/>
          </a:xfrm>
          <a:prstGeom prst="rect">
            <a:avLst/>
          </a:prstGeom>
          <a:noFill/>
          <a:ln>
            <a:noFill/>
          </a:ln>
        </p:spPr>
        <p:txBody>
          <a:bodyPr wrap="none" rtlCol="0">
            <a:spAutoFit/>
          </a:bodyPr>
          <a:lstStyle/>
          <a:p>
            <a:pPr>
              <a:lnSpc>
                <a:spcPct val="150000"/>
              </a:lnSpc>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1.美国汽车消费信贷主要模式</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155690" y="2056765"/>
            <a:ext cx="5638165" cy="4544060"/>
          </a:xfrm>
          <a:prstGeom prst="rect">
            <a:avLst/>
          </a:prstGeom>
          <a:noFill/>
          <a:ln w="9525">
            <a:noFill/>
          </a:ln>
        </p:spPr>
        <p:txBody>
          <a:bodyPr wrap="square">
            <a:spAutoFit/>
          </a:bodyPr>
          <a:lstStyle/>
          <a:p>
            <a:pPr indent="355600" algn="l" fontAlgn="auto">
              <a:lnSpc>
                <a:spcPct val="150000"/>
              </a:lnSpc>
              <a:buClrTx/>
              <a:buSzTx/>
              <a:buFontTx/>
              <a:extLst>
                <a:ext uri="{35155182-B16C-46BC-9424-99874614C6A1}">
                  <wpsdc:indentchars xmlns:wpsdc="http://www.wps.cn/officeDocument/2017/drawingmlCustomData" val="200" checksum="3837665281"/>
                </a:ext>
              </a:extLst>
            </a:pPr>
            <a:r>
              <a:rPr lang="zh-CN" sz="1400" b="1">
                <a:solidFill>
                  <a:schemeClr val="accent2">
                    <a:lumMod val="50000"/>
                  </a:schemeClr>
                </a:solidFill>
                <a:latin typeface="微软雅黑" panose="020B0503020204020204" charset="-122"/>
                <a:ea typeface="微软雅黑" panose="020B0503020204020204" charset="-122"/>
              </a:rPr>
              <a:t>（2）融资业务流程</a:t>
            </a:r>
            <a:endParaRPr lang="zh-CN" sz="1400" b="1">
              <a:solidFill>
                <a:schemeClr val="accent2">
                  <a:lumMod val="50000"/>
                </a:schemeClr>
              </a:solidFill>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流程图说明：</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A：用户在经销商处选定车型并填写贷款申请书。</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B：经销商将用户贷款资料通过计算机联网,传送到信贷公司在当地的分公司。</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C：信贷公司通过计算机联网向信用资料局调取用户的信用资料，进行信用评估。</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D：信贷公司通知经销商贷款的核准情况。</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E：经销商与用户签订汽车消费信贷销售合同，经销商向州政府汽车管理部门登记上牌，并登记信贷公司为车辆抵押权人，抵押权人将显示在汽车管理部门出具给用户的车辆所有权证明书上。</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F：经销商交车给用户。</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G：信贷公司在收到经销商的合同文件后，拨放贷款和佣金。</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H：用户按合同规定按期支付分期款给信贷公司。</a:t>
            </a:r>
            <a:endParaRPr lang="zh-CN" sz="1400" b="0">
              <a:latin typeface="微软雅黑" panose="020B0503020204020204" charset="-122"/>
              <a:ea typeface="微软雅黑" panose="020B0503020204020204" charset="-122"/>
            </a:endParaRPr>
          </a:p>
          <a:p>
            <a:pPr indent="355600" fontAlgn="auto">
              <a:lnSpc>
                <a:spcPts val="2300"/>
              </a:lnSpc>
              <a:extLst>
                <a:ext uri="{35155182-B16C-46BC-9424-99874614C6A1}">
                  <wpsdc:indentchars xmlns:wpsdc="http://www.wps.cn/officeDocument/2017/drawingmlCustomData" val="200" checksum="3837665281"/>
                </a:ext>
              </a:extLst>
            </a:pPr>
            <a:r>
              <a:rPr lang="zh-CN" sz="1400" b="0">
                <a:latin typeface="微软雅黑" panose="020B0503020204020204" charset="-122"/>
                <a:ea typeface="微软雅黑" panose="020B0503020204020204" charset="-122"/>
              </a:rPr>
              <a:t>I：信贷公司将客户的付款状况信息提供给信用资料局。</a:t>
            </a:r>
            <a:endParaRPr lang="zh-CN" sz="1400" b="0">
              <a:latin typeface="微软雅黑" panose="020B0503020204020204" charset="-122"/>
              <a:ea typeface="微软雅黑" panose="020B0503020204020204" charset="-122"/>
            </a:endParaRPr>
          </a:p>
        </p:txBody>
      </p:sp>
      <p:grpSp>
        <p:nvGrpSpPr>
          <p:cNvPr id="8" name="组合 7"/>
          <p:cNvGrpSpPr/>
          <p:nvPr/>
        </p:nvGrpSpPr>
        <p:grpSpPr>
          <a:xfrm>
            <a:off x="345440" y="3073400"/>
            <a:ext cx="5608320" cy="2147570"/>
            <a:chOff x="869" y="4833"/>
            <a:chExt cx="8832" cy="3382"/>
          </a:xfrm>
        </p:grpSpPr>
        <p:sp>
          <p:nvSpPr>
            <p:cNvPr id="10" name="文本框 9"/>
            <p:cNvSpPr txBox="1"/>
            <p:nvPr/>
          </p:nvSpPr>
          <p:spPr>
            <a:xfrm>
              <a:off x="3364" y="7781"/>
              <a:ext cx="4258" cy="434"/>
            </a:xfrm>
            <a:prstGeom prst="rect">
              <a:avLst/>
            </a:prstGeom>
            <a:noFill/>
            <a:ln w="9525">
              <a:noFill/>
            </a:ln>
          </p:spPr>
          <p:txBody>
            <a:bodyPr wrap="square">
              <a:spAutoFit/>
            </a:bodyPr>
            <a:lstStyle/>
            <a:p>
              <a:pPr indent="304800"/>
              <a:r>
                <a:rPr lang="zh-CN" sz="1200">
                  <a:solidFill>
                    <a:schemeClr val="tx1"/>
                  </a:solidFill>
                  <a:latin typeface="微软雅黑" panose="020B0503020204020204" charset="-122"/>
                  <a:ea typeface="微软雅黑" panose="020B0503020204020204" charset="-122"/>
                  <a:cs typeface="微软雅黑" panose="020B0503020204020204" charset="-122"/>
                </a:rPr>
                <a:t>美国汽车消费信贷融资流程</a:t>
              </a:r>
              <a:endParaRPr lang="zh-CN" sz="12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11" name="Picutre 248" descr="E:\汽车活页教材\汽车金融资料\说明插图\汽车金融电子稿插图处理\Picutre 248.pngPicutre 248"/>
            <p:cNvPicPr/>
            <p:nvPr/>
          </p:nvPicPr>
          <p:blipFill>
            <a:blip r:embed="rId2"/>
            <a:srcRect/>
            <a:stretch>
              <a:fillRect/>
            </a:stretch>
          </p:blipFill>
          <p:spPr>
            <a:xfrm>
              <a:off x="869" y="4833"/>
              <a:ext cx="8833" cy="2813"/>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9"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par>
                                <p:cTn id="15" presetID="9"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par>
                                <p:cTn id="18" presetID="9"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dissolve">
                                      <p:cBhvr>
                                        <p:cTn id="20" dur="500"/>
                                        <p:tgtEl>
                                          <p:spTgt spid="6"/>
                                        </p:tgtEl>
                                      </p:cBhvr>
                                    </p:animEffect>
                                  </p:childTnLst>
                                </p:cTn>
                              </p:par>
                              <p:par>
                                <p:cTn id="21" presetID="9"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ssolve">
                                      <p:cBhvr>
                                        <p:cTn id="23" dur="500"/>
                                        <p:tgtEl>
                                          <p:spTgt spid="7"/>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ssolve">
                                      <p:cBhvr>
                                        <p:cTn id="26" dur="500"/>
                                        <p:tgtEl>
                                          <p:spTgt spid="9"/>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dissolve">
                                      <p:cBhvr>
                                        <p:cTn id="29" dur="500"/>
                                        <p:tgtEl>
                                          <p:spTgt spid="3"/>
                                        </p:tgtEl>
                                      </p:cBhvr>
                                    </p:animEffect>
                                  </p:childTnLst>
                                </p:cTn>
                              </p:par>
                              <p:par>
                                <p:cTn id="30" presetID="9"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ssolv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4" grpId="0" bldLvl="0" animBg="1"/>
      <p:bldP spid="4" grpId="1" animBg="1"/>
      <p:bldP spid="2" grpId="0"/>
      <p:bldP spid="2" grpId="1"/>
      <p:bldP spid="9" grpId="0"/>
      <p:bldP spid="9" grpId="1"/>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471576"/>
            <a:ext cx="360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552538"/>
            <a:ext cx="360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6"/>
          <p:cNvSpPr txBox="1"/>
          <p:nvPr/>
        </p:nvSpPr>
        <p:spPr>
          <a:xfrm>
            <a:off x="806559" y="1999898"/>
            <a:ext cx="2804160" cy="460375"/>
          </a:xfrm>
          <a:prstGeom prst="rect">
            <a:avLst/>
          </a:prstGeom>
          <a:noFill/>
          <a:ln>
            <a:noFill/>
          </a:ln>
        </p:spPr>
        <p:txBody>
          <a:bodyPr wrap="none" rtlCol="0">
            <a:spAutoFit/>
          </a:bodyPr>
          <a:lstStyle/>
          <a:p>
            <a:pPr algn="l">
              <a:lnSpc>
                <a:spcPct val="150000"/>
              </a:lnSpc>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2.日本汽车消费信贷主要模式</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386080" y="2559050"/>
            <a:ext cx="4959985" cy="414020"/>
          </a:xfrm>
          <a:prstGeom prst="rect">
            <a:avLst/>
          </a:prstGeom>
          <a:noFill/>
          <a:ln w="9525">
            <a:noFill/>
          </a:ln>
        </p:spPr>
        <p:txBody>
          <a:bodyPr wrap="square">
            <a:spAutoFit/>
          </a:bodyPr>
          <a:lstStyle/>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日本汽车消费信贷融资的方式基本可以分为以下三种：</a:t>
            </a:r>
            <a:endParaRPr sz="1400">
              <a:latin typeface="微软雅黑" panose="020B0503020204020204" charset="-122"/>
              <a:ea typeface="微软雅黑" panose="020B0503020204020204" charset="-122"/>
              <a:sym typeface="+mn-ea"/>
            </a:endParaRPr>
          </a:p>
        </p:txBody>
      </p:sp>
      <p:sp>
        <p:nvSpPr>
          <p:cNvPr id="28" name="MH_SubTitle_1"/>
          <p:cNvSpPr/>
          <p:nvPr>
            <p:custDataLst>
              <p:tags r:id="rId1"/>
            </p:custDataLst>
          </p:nvPr>
        </p:nvSpPr>
        <p:spPr>
          <a:xfrm>
            <a:off x="2585085" y="4359910"/>
            <a:ext cx="1703705" cy="614680"/>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62549" tIns="319977" rIns="162549" bIns="81275" anchor="b"/>
          <a:lstStyle/>
          <a:p>
            <a:pPr algn="ctr">
              <a:defRPr/>
            </a:pPr>
            <a:r>
              <a:rPr sz="1800" b="1">
                <a:latin typeface="微软雅黑" panose="020B0503020204020204" charset="-122"/>
                <a:ea typeface="微软雅黑" panose="020B0503020204020204" charset="-122"/>
                <a:sym typeface="+mn-ea"/>
              </a:rPr>
              <a:t>直接融资</a:t>
            </a:r>
            <a:endParaRPr lang="zh-CN" altLang="en-US" sz="1800" b="1" dirty="0">
              <a:solidFill>
                <a:srgbClr val="FEFFFF"/>
              </a:solidFill>
              <a:cs typeface="+mn-ea"/>
              <a:sym typeface="+mn-lt"/>
            </a:endParaRPr>
          </a:p>
        </p:txBody>
      </p:sp>
      <p:sp>
        <p:nvSpPr>
          <p:cNvPr id="29" name="MH_SubTitle_2"/>
          <p:cNvSpPr/>
          <p:nvPr>
            <p:custDataLst>
              <p:tags r:id="rId2"/>
            </p:custDataLst>
          </p:nvPr>
        </p:nvSpPr>
        <p:spPr>
          <a:xfrm>
            <a:off x="5282565" y="4351020"/>
            <a:ext cx="1703705" cy="614680"/>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62549" tIns="319977" rIns="162549" bIns="81275" anchor="b"/>
          <a:lstStyle/>
          <a:p>
            <a:pPr algn="ctr">
              <a:defRPr/>
            </a:pPr>
            <a:r>
              <a:rPr sz="1800" b="1">
                <a:latin typeface="微软雅黑" panose="020B0503020204020204" charset="-122"/>
                <a:ea typeface="微软雅黑" panose="020B0503020204020204" charset="-122"/>
                <a:sym typeface="+mn-ea"/>
              </a:rPr>
              <a:t>间接融资</a:t>
            </a:r>
            <a:endParaRPr lang="zh-CN" altLang="en-US" sz="1800" b="1" dirty="0">
              <a:solidFill>
                <a:srgbClr val="FEFFFF"/>
              </a:solidFill>
              <a:cs typeface="+mn-ea"/>
              <a:sym typeface="+mn-lt"/>
            </a:endParaRPr>
          </a:p>
        </p:txBody>
      </p:sp>
      <p:sp>
        <p:nvSpPr>
          <p:cNvPr id="35" name="MH_SubTitle_3"/>
          <p:cNvSpPr/>
          <p:nvPr>
            <p:custDataLst>
              <p:tags r:id="rId3"/>
            </p:custDataLst>
          </p:nvPr>
        </p:nvSpPr>
        <p:spPr>
          <a:xfrm>
            <a:off x="7553325" y="4359910"/>
            <a:ext cx="2493645" cy="614680"/>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62549" tIns="319977" rIns="162549" bIns="81275" anchor="b"/>
          <a:lstStyle/>
          <a:p>
            <a:pPr algn="ctr">
              <a:defRPr/>
            </a:pPr>
            <a:r>
              <a:rPr sz="1800" b="1">
                <a:latin typeface="微软雅黑" panose="020B0503020204020204" charset="-122"/>
                <a:ea typeface="微软雅黑" panose="020B0503020204020204" charset="-122"/>
                <a:sym typeface="+mn-ea"/>
              </a:rPr>
              <a:t>附保证的代理贷款</a:t>
            </a:r>
            <a:endParaRPr lang="zh-CN" altLang="en-US" sz="1800" b="1" dirty="0">
              <a:solidFill>
                <a:srgbClr val="FEFFFF"/>
              </a:solidFill>
              <a:cs typeface="+mn-ea"/>
              <a:sym typeface="+mn-lt"/>
            </a:endParaRPr>
          </a:p>
        </p:txBody>
      </p:sp>
      <p:sp>
        <p:nvSpPr>
          <p:cNvPr id="27" name="MH_Other_1"/>
          <p:cNvSpPr/>
          <p:nvPr>
            <p:custDataLst>
              <p:tags r:id="rId4"/>
            </p:custDataLst>
          </p:nvPr>
        </p:nvSpPr>
        <p:spPr>
          <a:xfrm>
            <a:off x="1647190" y="3610610"/>
            <a:ext cx="8999855" cy="546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62549" tIns="81275" rIns="162549" bIns="81275" anchor="ctr">
            <a:normAutofit fontScale="25000" lnSpcReduction="20000"/>
          </a:bodyPr>
          <a:lstStyle/>
          <a:p>
            <a:pPr algn="ctr">
              <a:defRPr/>
            </a:pPr>
            <a:endParaRPr lang="zh-CN" altLang="en-US" sz="100">
              <a:solidFill>
                <a:srgbClr val="FFFFFF"/>
              </a:solidFill>
              <a:cs typeface="+mn-ea"/>
              <a:sym typeface="+mn-lt"/>
            </a:endParaRPr>
          </a:p>
        </p:txBody>
      </p:sp>
      <p:grpSp>
        <p:nvGrpSpPr>
          <p:cNvPr id="31" name="组合 30"/>
          <p:cNvGrpSpPr/>
          <p:nvPr/>
        </p:nvGrpSpPr>
        <p:grpSpPr>
          <a:xfrm>
            <a:off x="2945130" y="3172460"/>
            <a:ext cx="932180" cy="931545"/>
            <a:chOff x="1837356" y="2211757"/>
            <a:chExt cx="1110654" cy="1110191"/>
          </a:xfrm>
        </p:grpSpPr>
        <p:sp>
          <p:nvSpPr>
            <p:cNvPr id="46" name="椭圆 45"/>
            <p:cNvSpPr/>
            <p:nvPr/>
          </p:nvSpPr>
          <p:spPr bwMode="auto">
            <a:xfrm>
              <a:off x="1837356" y="2211757"/>
              <a:ext cx="1110654" cy="1110191"/>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endParaRPr>
            </a:p>
          </p:txBody>
        </p:sp>
        <p:sp>
          <p:nvSpPr>
            <p:cNvPr id="32" name="椭圆 31"/>
            <p:cNvSpPr/>
            <p:nvPr/>
          </p:nvSpPr>
          <p:spPr>
            <a:xfrm>
              <a:off x="2012273" y="2386442"/>
              <a:ext cx="760820" cy="760820"/>
            </a:xfrm>
            <a:prstGeom prst="ellipse">
              <a:avLst/>
            </a:prstGeom>
            <a:solidFill>
              <a:schemeClr val="accent4"/>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cs typeface="+mn-ea"/>
                <a:sym typeface="+mn-lt"/>
              </a:endParaRPr>
            </a:p>
          </p:txBody>
        </p:sp>
        <p:sp>
          <p:nvSpPr>
            <p:cNvPr id="33" name="KSO_Shape"/>
            <p:cNvSpPr/>
            <p:nvPr/>
          </p:nvSpPr>
          <p:spPr bwMode="auto">
            <a:xfrm>
              <a:off x="2195551" y="2569720"/>
              <a:ext cx="394264" cy="394264"/>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3200"/>
            </a:p>
          </p:txBody>
        </p:sp>
      </p:grpSp>
      <p:grpSp>
        <p:nvGrpSpPr>
          <p:cNvPr id="34" name="组合 33"/>
          <p:cNvGrpSpPr/>
          <p:nvPr/>
        </p:nvGrpSpPr>
        <p:grpSpPr>
          <a:xfrm>
            <a:off x="5642610" y="3171825"/>
            <a:ext cx="932180" cy="931545"/>
            <a:chOff x="4055699" y="2211725"/>
            <a:chExt cx="1110654" cy="1110191"/>
          </a:xfrm>
        </p:grpSpPr>
        <p:grpSp>
          <p:nvGrpSpPr>
            <p:cNvPr id="37" name="组合 36"/>
            <p:cNvGrpSpPr/>
            <p:nvPr/>
          </p:nvGrpSpPr>
          <p:grpSpPr>
            <a:xfrm>
              <a:off x="4055699" y="2211725"/>
              <a:ext cx="1110654" cy="1110191"/>
              <a:chOff x="1837356" y="2211757"/>
              <a:chExt cx="1110654" cy="1110191"/>
            </a:xfrm>
          </p:grpSpPr>
          <p:sp>
            <p:nvSpPr>
              <p:cNvPr id="39" name="椭圆 38"/>
              <p:cNvSpPr/>
              <p:nvPr/>
            </p:nvSpPr>
            <p:spPr bwMode="auto">
              <a:xfrm>
                <a:off x="1837356" y="2211757"/>
                <a:ext cx="1110654" cy="1110191"/>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endParaRPr>
              </a:p>
            </p:txBody>
          </p:sp>
          <p:sp>
            <p:nvSpPr>
              <p:cNvPr id="40" name="椭圆 39"/>
              <p:cNvSpPr/>
              <p:nvPr/>
            </p:nvSpPr>
            <p:spPr>
              <a:xfrm>
                <a:off x="2012273" y="2386442"/>
                <a:ext cx="760820" cy="760820"/>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cs typeface="+mn-ea"/>
                  <a:sym typeface="+mn-lt"/>
                </a:endParaRPr>
              </a:p>
            </p:txBody>
          </p:sp>
        </p:grpSp>
        <p:sp>
          <p:nvSpPr>
            <p:cNvPr id="41" name="KSO_Shape"/>
            <p:cNvSpPr/>
            <p:nvPr/>
          </p:nvSpPr>
          <p:spPr bwMode="auto">
            <a:xfrm>
              <a:off x="4405596" y="2560298"/>
              <a:ext cx="410860" cy="413045"/>
            </a:xfrm>
            <a:custGeom>
              <a:avLst/>
              <a:gdLst>
                <a:gd name="T0" fmla="*/ 942322 w 3841"/>
                <a:gd name="T1" fmla="*/ 1696878 h 3861"/>
                <a:gd name="T2" fmla="*/ 612206 w 3841"/>
                <a:gd name="T3" fmla="*/ 1630196 h 3861"/>
                <a:gd name="T4" fmla="*/ 0 w 3841"/>
                <a:gd name="T5" fmla="*/ 1797599 h 3861"/>
                <a:gd name="T6" fmla="*/ 282090 w 3841"/>
                <a:gd name="T7" fmla="*/ 1380724 h 3861"/>
                <a:gd name="T8" fmla="*/ 93719 w 3841"/>
                <a:gd name="T9" fmla="*/ 848206 h 3861"/>
                <a:gd name="T10" fmla="*/ 942322 w 3841"/>
                <a:gd name="T11" fmla="*/ 0 h 3861"/>
                <a:gd name="T12" fmla="*/ 1790924 w 3841"/>
                <a:gd name="T13" fmla="*/ 848206 h 3861"/>
                <a:gd name="T14" fmla="*/ 942322 w 3841"/>
                <a:gd name="T15" fmla="*/ 1696878 h 3861"/>
                <a:gd name="T16" fmla="*/ 682146 w 3841"/>
                <a:gd name="T17" fmla="*/ 1245496 h 3861"/>
                <a:gd name="T18" fmla="*/ 803375 w 3841"/>
                <a:gd name="T19" fmla="*/ 1371398 h 3861"/>
                <a:gd name="T20" fmla="*/ 956776 w 3841"/>
                <a:gd name="T21" fmla="*/ 1221248 h 3861"/>
                <a:gd name="T22" fmla="*/ 830884 w 3841"/>
                <a:gd name="T23" fmla="*/ 1092082 h 3861"/>
                <a:gd name="T24" fmla="*/ 682146 w 3841"/>
                <a:gd name="T25" fmla="*/ 1245496 h 3861"/>
                <a:gd name="T26" fmla="*/ 988948 w 3841"/>
                <a:gd name="T27" fmla="*/ 301698 h 3861"/>
                <a:gd name="T28" fmla="*/ 729705 w 3841"/>
                <a:gd name="T29" fmla="*/ 367913 h 3861"/>
                <a:gd name="T30" fmla="*/ 758613 w 3841"/>
                <a:gd name="T31" fmla="*/ 522726 h 3861"/>
                <a:gd name="T32" fmla="*/ 926002 w 3841"/>
                <a:gd name="T33" fmla="*/ 479826 h 3861"/>
                <a:gd name="T34" fmla="*/ 1015059 w 3841"/>
                <a:gd name="T35" fmla="*/ 553502 h 3861"/>
                <a:gd name="T36" fmla="*/ 892431 w 3841"/>
                <a:gd name="T37" fmla="*/ 723703 h 3861"/>
                <a:gd name="T38" fmla="*/ 752552 w 3841"/>
                <a:gd name="T39" fmla="*/ 978771 h 3861"/>
                <a:gd name="T40" fmla="*/ 747889 w 3841"/>
                <a:gd name="T41" fmla="*/ 1018406 h 3861"/>
                <a:gd name="T42" fmla="*/ 962837 w 3841"/>
                <a:gd name="T43" fmla="*/ 1018406 h 3861"/>
                <a:gd name="T44" fmla="*/ 970298 w 3841"/>
                <a:gd name="T45" fmla="*/ 981568 h 3861"/>
                <a:gd name="T46" fmla="*/ 1074741 w 3841"/>
                <a:gd name="T47" fmla="*/ 800643 h 3861"/>
                <a:gd name="T48" fmla="*/ 1242130 w 3841"/>
                <a:gd name="T49" fmla="*/ 510602 h 3861"/>
                <a:gd name="T50" fmla="*/ 988948 w 3841"/>
                <a:gd name="T51" fmla="*/ 301698 h 386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841" h="3861">
                  <a:moveTo>
                    <a:pt x="2021" y="3639"/>
                  </a:moveTo>
                  <a:cubicBezTo>
                    <a:pt x="1770" y="3639"/>
                    <a:pt x="1531" y="3588"/>
                    <a:pt x="1313" y="3496"/>
                  </a:cubicBezTo>
                  <a:cubicBezTo>
                    <a:pt x="830" y="3861"/>
                    <a:pt x="0" y="3855"/>
                    <a:pt x="0" y="3855"/>
                  </a:cubicBezTo>
                  <a:cubicBezTo>
                    <a:pt x="0" y="3855"/>
                    <a:pt x="417" y="3566"/>
                    <a:pt x="605" y="2961"/>
                  </a:cubicBezTo>
                  <a:cubicBezTo>
                    <a:pt x="352" y="2648"/>
                    <a:pt x="201" y="2252"/>
                    <a:pt x="201" y="1819"/>
                  </a:cubicBezTo>
                  <a:cubicBezTo>
                    <a:pt x="201" y="814"/>
                    <a:pt x="1016" y="0"/>
                    <a:pt x="2021" y="0"/>
                  </a:cubicBezTo>
                  <a:cubicBezTo>
                    <a:pt x="3026" y="0"/>
                    <a:pt x="3841" y="814"/>
                    <a:pt x="3841" y="1819"/>
                  </a:cubicBezTo>
                  <a:cubicBezTo>
                    <a:pt x="3841" y="2824"/>
                    <a:pt x="3026" y="3639"/>
                    <a:pt x="2021" y="3639"/>
                  </a:cubicBezTo>
                  <a:close/>
                  <a:moveTo>
                    <a:pt x="1463" y="2671"/>
                  </a:moveTo>
                  <a:cubicBezTo>
                    <a:pt x="1463" y="2826"/>
                    <a:pt x="1568" y="2941"/>
                    <a:pt x="1723" y="2941"/>
                  </a:cubicBezTo>
                  <a:cubicBezTo>
                    <a:pt x="1917" y="2941"/>
                    <a:pt x="2052" y="2806"/>
                    <a:pt x="2052" y="2619"/>
                  </a:cubicBezTo>
                  <a:cubicBezTo>
                    <a:pt x="2052" y="2457"/>
                    <a:pt x="1940" y="2342"/>
                    <a:pt x="1782" y="2342"/>
                  </a:cubicBezTo>
                  <a:cubicBezTo>
                    <a:pt x="1595" y="2342"/>
                    <a:pt x="1463" y="2497"/>
                    <a:pt x="1463" y="2671"/>
                  </a:cubicBezTo>
                  <a:close/>
                  <a:moveTo>
                    <a:pt x="2121" y="647"/>
                  </a:moveTo>
                  <a:cubicBezTo>
                    <a:pt x="1874" y="647"/>
                    <a:pt x="1687" y="716"/>
                    <a:pt x="1565" y="789"/>
                  </a:cubicBezTo>
                  <a:cubicBezTo>
                    <a:pt x="1627" y="1121"/>
                    <a:pt x="1627" y="1121"/>
                    <a:pt x="1627" y="1121"/>
                  </a:cubicBezTo>
                  <a:cubicBezTo>
                    <a:pt x="1720" y="1065"/>
                    <a:pt x="1838" y="1029"/>
                    <a:pt x="1986" y="1029"/>
                  </a:cubicBezTo>
                  <a:cubicBezTo>
                    <a:pt x="2134" y="1032"/>
                    <a:pt x="2177" y="1101"/>
                    <a:pt x="2177" y="1187"/>
                  </a:cubicBezTo>
                  <a:cubicBezTo>
                    <a:pt x="2177" y="1302"/>
                    <a:pt x="2042" y="1414"/>
                    <a:pt x="1914" y="1552"/>
                  </a:cubicBezTo>
                  <a:cubicBezTo>
                    <a:pt x="1729" y="1747"/>
                    <a:pt x="1641" y="1921"/>
                    <a:pt x="1614" y="2099"/>
                  </a:cubicBezTo>
                  <a:cubicBezTo>
                    <a:pt x="1611" y="2125"/>
                    <a:pt x="1608" y="2155"/>
                    <a:pt x="1604" y="2184"/>
                  </a:cubicBezTo>
                  <a:cubicBezTo>
                    <a:pt x="2065" y="2184"/>
                    <a:pt x="2065" y="2184"/>
                    <a:pt x="2065" y="2184"/>
                  </a:cubicBezTo>
                  <a:cubicBezTo>
                    <a:pt x="2072" y="2155"/>
                    <a:pt x="2075" y="2128"/>
                    <a:pt x="2081" y="2105"/>
                  </a:cubicBezTo>
                  <a:cubicBezTo>
                    <a:pt x="2111" y="1957"/>
                    <a:pt x="2177" y="1845"/>
                    <a:pt x="2305" y="1717"/>
                  </a:cubicBezTo>
                  <a:cubicBezTo>
                    <a:pt x="2490" y="1526"/>
                    <a:pt x="2664" y="1358"/>
                    <a:pt x="2664" y="1095"/>
                  </a:cubicBezTo>
                  <a:cubicBezTo>
                    <a:pt x="2664" y="825"/>
                    <a:pt x="2437" y="647"/>
                    <a:pt x="2121" y="647"/>
                  </a:cubicBezTo>
                  <a:close/>
                </a:path>
              </a:pathLst>
            </a:custGeom>
            <a:solidFill>
              <a:schemeClr val="bg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sz="3200"/>
            </a:p>
          </p:txBody>
        </p:sp>
      </p:grpSp>
      <p:grpSp>
        <p:nvGrpSpPr>
          <p:cNvPr id="42" name="组合 41"/>
          <p:cNvGrpSpPr/>
          <p:nvPr/>
        </p:nvGrpSpPr>
        <p:grpSpPr>
          <a:xfrm>
            <a:off x="8417560" y="3180715"/>
            <a:ext cx="932180" cy="931545"/>
            <a:chOff x="6273018" y="2211725"/>
            <a:chExt cx="1110654" cy="1110191"/>
          </a:xfrm>
        </p:grpSpPr>
        <p:grpSp>
          <p:nvGrpSpPr>
            <p:cNvPr id="43" name="组合 42"/>
            <p:cNvGrpSpPr/>
            <p:nvPr/>
          </p:nvGrpSpPr>
          <p:grpSpPr>
            <a:xfrm>
              <a:off x="6273018" y="2211725"/>
              <a:ext cx="1110654" cy="1110191"/>
              <a:chOff x="1837356" y="2211757"/>
              <a:chExt cx="1110654" cy="1110191"/>
            </a:xfrm>
          </p:grpSpPr>
          <p:sp>
            <p:nvSpPr>
              <p:cNvPr id="44" name="椭圆 43"/>
              <p:cNvSpPr/>
              <p:nvPr/>
            </p:nvSpPr>
            <p:spPr bwMode="auto">
              <a:xfrm>
                <a:off x="1837356" y="2211757"/>
                <a:ext cx="1110654" cy="1110191"/>
              </a:xfrm>
              <a:prstGeom prst="ellipse">
                <a:avLst/>
              </a:prstGeom>
              <a:gradFill flip="none" rotWithShape="1">
                <a:gsLst>
                  <a:gs pos="100000">
                    <a:schemeClr val="bg1"/>
                  </a:gs>
                  <a:gs pos="0">
                    <a:srgbClr val="E0E0E0"/>
                  </a:gs>
                </a:gsLst>
                <a:lin ang="8100000" scaled="0"/>
                <a:tileRect/>
              </a:gradFill>
              <a:ln w="349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prstClr val="white"/>
                  </a:solidFill>
                </a:endParaRPr>
              </a:p>
            </p:txBody>
          </p:sp>
          <p:sp>
            <p:nvSpPr>
              <p:cNvPr id="45" name="椭圆 44"/>
              <p:cNvSpPr/>
              <p:nvPr/>
            </p:nvSpPr>
            <p:spPr>
              <a:xfrm>
                <a:off x="2012273" y="2386442"/>
                <a:ext cx="760820" cy="760820"/>
              </a:xfrm>
              <a:prstGeom prst="ellipse">
                <a:avLst/>
              </a:prstGeom>
              <a:solidFill>
                <a:schemeClr val="accent6"/>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65000"/>
                      <a:lumOff val="35000"/>
                    </a:schemeClr>
                  </a:solidFill>
                  <a:cs typeface="+mn-ea"/>
                  <a:sym typeface="+mn-lt"/>
                </a:endParaRPr>
              </a:p>
            </p:txBody>
          </p:sp>
        </p:grpSp>
        <p:sp>
          <p:nvSpPr>
            <p:cNvPr id="47" name="KSO_Shape"/>
            <p:cNvSpPr/>
            <p:nvPr/>
          </p:nvSpPr>
          <p:spPr bwMode="auto">
            <a:xfrm>
              <a:off x="6709036" y="2530563"/>
              <a:ext cx="238619" cy="472515"/>
            </a:xfrm>
            <a:custGeom>
              <a:avLst/>
              <a:gdLst>
                <a:gd name="T0" fmla="*/ 958320 w 3223"/>
                <a:gd name="T1" fmla="*/ 1472914 h 6384"/>
                <a:gd name="T2" fmla="*/ 945503 w 3223"/>
                <a:gd name="T3" fmla="*/ 1543933 h 6384"/>
                <a:gd name="T4" fmla="*/ 922849 w 3223"/>
                <a:gd name="T5" fmla="*/ 1611074 h 6384"/>
                <a:gd name="T6" fmla="*/ 890955 w 3223"/>
                <a:gd name="T7" fmla="*/ 1673141 h 6384"/>
                <a:gd name="T8" fmla="*/ 851012 w 3223"/>
                <a:gd name="T9" fmla="*/ 1729838 h 6384"/>
                <a:gd name="T10" fmla="*/ 803320 w 3223"/>
                <a:gd name="T11" fmla="*/ 1779671 h 6384"/>
                <a:gd name="T12" fmla="*/ 748772 w 3223"/>
                <a:gd name="T13" fmla="*/ 1822939 h 6384"/>
                <a:gd name="T14" fmla="*/ 688560 w 3223"/>
                <a:gd name="T15" fmla="*/ 1857256 h 6384"/>
                <a:gd name="T16" fmla="*/ 623281 w 3223"/>
                <a:gd name="T17" fmla="*/ 1883217 h 6384"/>
                <a:gd name="T18" fmla="*/ 553531 w 3223"/>
                <a:gd name="T19" fmla="*/ 1899330 h 6384"/>
                <a:gd name="T20" fmla="*/ 480203 w 3223"/>
                <a:gd name="T21" fmla="*/ 1905000 h 6384"/>
                <a:gd name="T22" fmla="*/ 419396 w 3223"/>
                <a:gd name="T23" fmla="*/ 1900822 h 6384"/>
                <a:gd name="T24" fmla="*/ 348751 w 3223"/>
                <a:gd name="T25" fmla="*/ 1886499 h 6384"/>
                <a:gd name="T26" fmla="*/ 282578 w 3223"/>
                <a:gd name="T27" fmla="*/ 1862627 h 6384"/>
                <a:gd name="T28" fmla="*/ 221472 w 3223"/>
                <a:gd name="T29" fmla="*/ 1828907 h 6384"/>
                <a:gd name="T30" fmla="*/ 166029 w 3223"/>
                <a:gd name="T31" fmla="*/ 1787728 h 6384"/>
                <a:gd name="T32" fmla="*/ 117145 w 3223"/>
                <a:gd name="T33" fmla="*/ 1738790 h 6384"/>
                <a:gd name="T34" fmla="*/ 75712 w 3223"/>
                <a:gd name="T35" fmla="*/ 1683287 h 6384"/>
                <a:gd name="T36" fmla="*/ 42327 w 3223"/>
                <a:gd name="T37" fmla="*/ 1621816 h 6384"/>
                <a:gd name="T38" fmla="*/ 18183 w 3223"/>
                <a:gd name="T39" fmla="*/ 1555571 h 6384"/>
                <a:gd name="T40" fmla="*/ 3875 w 3223"/>
                <a:gd name="T41" fmla="*/ 1485148 h 6384"/>
                <a:gd name="T42" fmla="*/ 0 w 3223"/>
                <a:gd name="T43" fmla="*/ 1423976 h 6384"/>
                <a:gd name="T44" fmla="*/ 4173 w 3223"/>
                <a:gd name="T45" fmla="*/ 1361013 h 6384"/>
                <a:gd name="T46" fmla="*/ 16096 w 3223"/>
                <a:gd name="T47" fmla="*/ 1300139 h 6384"/>
                <a:gd name="T48" fmla="*/ 35471 w 3223"/>
                <a:gd name="T49" fmla="*/ 1243144 h 6384"/>
                <a:gd name="T50" fmla="*/ 61702 w 3223"/>
                <a:gd name="T51" fmla="*/ 1188835 h 6384"/>
                <a:gd name="T52" fmla="*/ 118635 w 3223"/>
                <a:gd name="T53" fmla="*/ 1108266 h 6384"/>
                <a:gd name="T54" fmla="*/ 207164 w 3223"/>
                <a:gd name="T55" fmla="*/ 1029189 h 6384"/>
                <a:gd name="T56" fmla="*/ 285559 w 3223"/>
                <a:gd name="T57" fmla="*/ 985623 h 6384"/>
                <a:gd name="T58" fmla="*/ 341895 w 3223"/>
                <a:gd name="T59" fmla="*/ 964436 h 6384"/>
                <a:gd name="T60" fmla="*/ 589002 w 3223"/>
                <a:gd name="T61" fmla="*/ 103247 h 6384"/>
                <a:gd name="T62" fmla="*/ 599137 w 3223"/>
                <a:gd name="T63" fmla="*/ 959065 h 6384"/>
                <a:gd name="T64" fmla="*/ 656964 w 3223"/>
                <a:gd name="T65" fmla="*/ 977566 h 6384"/>
                <a:gd name="T66" fmla="*/ 719858 w 3223"/>
                <a:gd name="T67" fmla="*/ 1008301 h 6384"/>
                <a:gd name="T68" fmla="*/ 814647 w 3223"/>
                <a:gd name="T69" fmla="*/ 1079619 h 6384"/>
                <a:gd name="T70" fmla="*/ 889166 w 3223"/>
                <a:gd name="T71" fmla="*/ 1171527 h 6384"/>
                <a:gd name="T72" fmla="*/ 917186 w 3223"/>
                <a:gd name="T73" fmla="*/ 1224344 h 6384"/>
                <a:gd name="T74" fmla="*/ 938945 w 3223"/>
                <a:gd name="T75" fmla="*/ 1281041 h 6384"/>
                <a:gd name="T76" fmla="*/ 953551 w 3223"/>
                <a:gd name="T77" fmla="*/ 1340125 h 6384"/>
                <a:gd name="T78" fmla="*/ 960407 w 3223"/>
                <a:gd name="T79" fmla="*/ 1402491 h 6384"/>
                <a:gd name="T80" fmla="*/ 471559 w 3223"/>
                <a:gd name="T81" fmla="*/ 1425766 h 6384"/>
                <a:gd name="T82" fmla="*/ 422674 w 3223"/>
                <a:gd name="T83" fmla="*/ 1435613 h 6384"/>
                <a:gd name="T84" fmla="*/ 380049 w 3223"/>
                <a:gd name="T85" fmla="*/ 1458889 h 6384"/>
                <a:gd name="T86" fmla="*/ 346068 w 3223"/>
                <a:gd name="T87" fmla="*/ 1492906 h 6384"/>
                <a:gd name="T88" fmla="*/ 322818 w 3223"/>
                <a:gd name="T89" fmla="*/ 1535578 h 6384"/>
                <a:gd name="T90" fmla="*/ 312982 w 3223"/>
                <a:gd name="T91" fmla="*/ 1584516 h 6384"/>
                <a:gd name="T92" fmla="*/ 315963 w 3223"/>
                <a:gd name="T93" fmla="*/ 1626889 h 6384"/>
                <a:gd name="T94" fmla="*/ 332953 w 3223"/>
                <a:gd name="T95" fmla="*/ 1673141 h 6384"/>
                <a:gd name="T96" fmla="*/ 361867 w 3223"/>
                <a:gd name="T97" fmla="*/ 1711934 h 6384"/>
                <a:gd name="T98" fmla="*/ 400319 w 3223"/>
                <a:gd name="T99" fmla="*/ 1740879 h 6384"/>
                <a:gd name="T100" fmla="*/ 446521 w 3223"/>
                <a:gd name="T101" fmla="*/ 1757589 h 6384"/>
                <a:gd name="T102" fmla="*/ 488848 w 3223"/>
                <a:gd name="T103" fmla="*/ 1760872 h 6384"/>
                <a:gd name="T104" fmla="*/ 538031 w 3223"/>
                <a:gd name="T105" fmla="*/ 1750726 h 6384"/>
                <a:gd name="T106" fmla="*/ 580358 w 3223"/>
                <a:gd name="T107" fmla="*/ 1727749 h 6384"/>
                <a:gd name="T108" fmla="*/ 614637 w 3223"/>
                <a:gd name="T109" fmla="*/ 1693433 h 6384"/>
                <a:gd name="T110" fmla="*/ 637589 w 3223"/>
                <a:gd name="T111" fmla="*/ 1651060 h 6384"/>
                <a:gd name="T112" fmla="*/ 647723 w 3223"/>
                <a:gd name="T113" fmla="*/ 1601823 h 6384"/>
                <a:gd name="T114" fmla="*/ 644444 w 3223"/>
                <a:gd name="T115" fmla="*/ 1559450 h 6384"/>
                <a:gd name="T116" fmla="*/ 627752 w 3223"/>
                <a:gd name="T117" fmla="*/ 1513198 h 6384"/>
                <a:gd name="T118" fmla="*/ 598838 w 3223"/>
                <a:gd name="T119" fmla="*/ 1474704 h 6384"/>
                <a:gd name="T120" fmla="*/ 560088 w 3223"/>
                <a:gd name="T121" fmla="*/ 1445759 h 6384"/>
                <a:gd name="T122" fmla="*/ 514184 w 3223"/>
                <a:gd name="T123" fmla="*/ 1428750 h 63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223" h="6384">
                  <a:moveTo>
                    <a:pt x="3223" y="4772"/>
                  </a:moveTo>
                  <a:lnTo>
                    <a:pt x="3223" y="4772"/>
                  </a:lnTo>
                  <a:lnTo>
                    <a:pt x="3223" y="4814"/>
                  </a:lnTo>
                  <a:lnTo>
                    <a:pt x="3220" y="4854"/>
                  </a:lnTo>
                  <a:lnTo>
                    <a:pt x="3218" y="4896"/>
                  </a:lnTo>
                  <a:lnTo>
                    <a:pt x="3215" y="4936"/>
                  </a:lnTo>
                  <a:lnTo>
                    <a:pt x="3210" y="4977"/>
                  </a:lnTo>
                  <a:lnTo>
                    <a:pt x="3204" y="5017"/>
                  </a:lnTo>
                  <a:lnTo>
                    <a:pt x="3197" y="5057"/>
                  </a:lnTo>
                  <a:lnTo>
                    <a:pt x="3190" y="5097"/>
                  </a:lnTo>
                  <a:lnTo>
                    <a:pt x="3181" y="5136"/>
                  </a:lnTo>
                  <a:lnTo>
                    <a:pt x="3172" y="5174"/>
                  </a:lnTo>
                  <a:lnTo>
                    <a:pt x="3162" y="5213"/>
                  </a:lnTo>
                  <a:lnTo>
                    <a:pt x="3150" y="5251"/>
                  </a:lnTo>
                  <a:lnTo>
                    <a:pt x="3138" y="5288"/>
                  </a:lnTo>
                  <a:lnTo>
                    <a:pt x="3125" y="5325"/>
                  </a:lnTo>
                  <a:lnTo>
                    <a:pt x="3111" y="5362"/>
                  </a:lnTo>
                  <a:lnTo>
                    <a:pt x="3096" y="5399"/>
                  </a:lnTo>
                  <a:lnTo>
                    <a:pt x="3081" y="5435"/>
                  </a:lnTo>
                  <a:lnTo>
                    <a:pt x="3065" y="5471"/>
                  </a:lnTo>
                  <a:lnTo>
                    <a:pt x="3046" y="5506"/>
                  </a:lnTo>
                  <a:lnTo>
                    <a:pt x="3029" y="5540"/>
                  </a:lnTo>
                  <a:lnTo>
                    <a:pt x="3009" y="5574"/>
                  </a:lnTo>
                  <a:lnTo>
                    <a:pt x="2989" y="5607"/>
                  </a:lnTo>
                  <a:lnTo>
                    <a:pt x="2969" y="5641"/>
                  </a:lnTo>
                  <a:lnTo>
                    <a:pt x="2948" y="5673"/>
                  </a:lnTo>
                  <a:lnTo>
                    <a:pt x="2926" y="5704"/>
                  </a:lnTo>
                  <a:lnTo>
                    <a:pt x="2903" y="5737"/>
                  </a:lnTo>
                  <a:lnTo>
                    <a:pt x="2880" y="5767"/>
                  </a:lnTo>
                  <a:lnTo>
                    <a:pt x="2855" y="5797"/>
                  </a:lnTo>
                  <a:lnTo>
                    <a:pt x="2830" y="5827"/>
                  </a:lnTo>
                  <a:lnTo>
                    <a:pt x="2805" y="5856"/>
                  </a:lnTo>
                  <a:lnTo>
                    <a:pt x="2778" y="5883"/>
                  </a:lnTo>
                  <a:lnTo>
                    <a:pt x="2751" y="5911"/>
                  </a:lnTo>
                  <a:lnTo>
                    <a:pt x="2724" y="5939"/>
                  </a:lnTo>
                  <a:lnTo>
                    <a:pt x="2695" y="5964"/>
                  </a:lnTo>
                  <a:lnTo>
                    <a:pt x="2666" y="5991"/>
                  </a:lnTo>
                  <a:lnTo>
                    <a:pt x="2637" y="6015"/>
                  </a:lnTo>
                  <a:lnTo>
                    <a:pt x="2606" y="6039"/>
                  </a:lnTo>
                  <a:lnTo>
                    <a:pt x="2576" y="6064"/>
                  </a:lnTo>
                  <a:lnTo>
                    <a:pt x="2545" y="6086"/>
                  </a:lnTo>
                  <a:lnTo>
                    <a:pt x="2512" y="6109"/>
                  </a:lnTo>
                  <a:lnTo>
                    <a:pt x="2480" y="6129"/>
                  </a:lnTo>
                  <a:lnTo>
                    <a:pt x="2448" y="6150"/>
                  </a:lnTo>
                  <a:lnTo>
                    <a:pt x="2414" y="6170"/>
                  </a:lnTo>
                  <a:lnTo>
                    <a:pt x="2380" y="6188"/>
                  </a:lnTo>
                  <a:lnTo>
                    <a:pt x="2345" y="6207"/>
                  </a:lnTo>
                  <a:lnTo>
                    <a:pt x="2310" y="6224"/>
                  </a:lnTo>
                  <a:lnTo>
                    <a:pt x="2274" y="6242"/>
                  </a:lnTo>
                  <a:lnTo>
                    <a:pt x="2239" y="6257"/>
                  </a:lnTo>
                  <a:lnTo>
                    <a:pt x="2203" y="6272"/>
                  </a:lnTo>
                  <a:lnTo>
                    <a:pt x="2166" y="6285"/>
                  </a:lnTo>
                  <a:lnTo>
                    <a:pt x="2129" y="6298"/>
                  </a:lnTo>
                  <a:lnTo>
                    <a:pt x="2091" y="6311"/>
                  </a:lnTo>
                  <a:lnTo>
                    <a:pt x="2053" y="6322"/>
                  </a:lnTo>
                  <a:lnTo>
                    <a:pt x="2014" y="6333"/>
                  </a:lnTo>
                  <a:lnTo>
                    <a:pt x="1975" y="6342"/>
                  </a:lnTo>
                  <a:lnTo>
                    <a:pt x="1936" y="6350"/>
                  </a:lnTo>
                  <a:lnTo>
                    <a:pt x="1897" y="6358"/>
                  </a:lnTo>
                  <a:lnTo>
                    <a:pt x="1857" y="6365"/>
                  </a:lnTo>
                  <a:lnTo>
                    <a:pt x="1817" y="6370"/>
                  </a:lnTo>
                  <a:lnTo>
                    <a:pt x="1777" y="6374"/>
                  </a:lnTo>
                  <a:lnTo>
                    <a:pt x="1736" y="6379"/>
                  </a:lnTo>
                  <a:lnTo>
                    <a:pt x="1694" y="6381"/>
                  </a:lnTo>
                  <a:lnTo>
                    <a:pt x="1653" y="6382"/>
                  </a:lnTo>
                  <a:lnTo>
                    <a:pt x="1611" y="6384"/>
                  </a:lnTo>
                  <a:lnTo>
                    <a:pt x="1570" y="6382"/>
                  </a:lnTo>
                  <a:lnTo>
                    <a:pt x="1528" y="6381"/>
                  </a:lnTo>
                  <a:lnTo>
                    <a:pt x="1488" y="6379"/>
                  </a:lnTo>
                  <a:lnTo>
                    <a:pt x="1447" y="6374"/>
                  </a:lnTo>
                  <a:lnTo>
                    <a:pt x="1407" y="6370"/>
                  </a:lnTo>
                  <a:lnTo>
                    <a:pt x="1366" y="6365"/>
                  </a:lnTo>
                  <a:lnTo>
                    <a:pt x="1326" y="6358"/>
                  </a:lnTo>
                  <a:lnTo>
                    <a:pt x="1287" y="6350"/>
                  </a:lnTo>
                  <a:lnTo>
                    <a:pt x="1247" y="6342"/>
                  </a:lnTo>
                  <a:lnTo>
                    <a:pt x="1209" y="6333"/>
                  </a:lnTo>
                  <a:lnTo>
                    <a:pt x="1170" y="6322"/>
                  </a:lnTo>
                  <a:lnTo>
                    <a:pt x="1132" y="6311"/>
                  </a:lnTo>
                  <a:lnTo>
                    <a:pt x="1095" y="6298"/>
                  </a:lnTo>
                  <a:lnTo>
                    <a:pt x="1057" y="6285"/>
                  </a:lnTo>
                  <a:lnTo>
                    <a:pt x="1021" y="6272"/>
                  </a:lnTo>
                  <a:lnTo>
                    <a:pt x="984" y="6257"/>
                  </a:lnTo>
                  <a:lnTo>
                    <a:pt x="948" y="6242"/>
                  </a:lnTo>
                  <a:lnTo>
                    <a:pt x="912" y="6224"/>
                  </a:lnTo>
                  <a:lnTo>
                    <a:pt x="878" y="6207"/>
                  </a:lnTo>
                  <a:lnTo>
                    <a:pt x="843" y="6188"/>
                  </a:lnTo>
                  <a:lnTo>
                    <a:pt x="810" y="6170"/>
                  </a:lnTo>
                  <a:lnTo>
                    <a:pt x="776" y="6150"/>
                  </a:lnTo>
                  <a:lnTo>
                    <a:pt x="743" y="6129"/>
                  </a:lnTo>
                  <a:lnTo>
                    <a:pt x="710" y="6109"/>
                  </a:lnTo>
                  <a:lnTo>
                    <a:pt x="679" y="6086"/>
                  </a:lnTo>
                  <a:lnTo>
                    <a:pt x="647" y="6064"/>
                  </a:lnTo>
                  <a:lnTo>
                    <a:pt x="617" y="6039"/>
                  </a:lnTo>
                  <a:lnTo>
                    <a:pt x="587" y="6015"/>
                  </a:lnTo>
                  <a:lnTo>
                    <a:pt x="557" y="5991"/>
                  </a:lnTo>
                  <a:lnTo>
                    <a:pt x="528" y="5964"/>
                  </a:lnTo>
                  <a:lnTo>
                    <a:pt x="500" y="5939"/>
                  </a:lnTo>
                  <a:lnTo>
                    <a:pt x="472" y="5911"/>
                  </a:lnTo>
                  <a:lnTo>
                    <a:pt x="445" y="5883"/>
                  </a:lnTo>
                  <a:lnTo>
                    <a:pt x="418" y="5856"/>
                  </a:lnTo>
                  <a:lnTo>
                    <a:pt x="393" y="5827"/>
                  </a:lnTo>
                  <a:lnTo>
                    <a:pt x="368" y="5797"/>
                  </a:lnTo>
                  <a:lnTo>
                    <a:pt x="344" y="5767"/>
                  </a:lnTo>
                  <a:lnTo>
                    <a:pt x="320" y="5737"/>
                  </a:lnTo>
                  <a:lnTo>
                    <a:pt x="297" y="5704"/>
                  </a:lnTo>
                  <a:lnTo>
                    <a:pt x="275" y="5673"/>
                  </a:lnTo>
                  <a:lnTo>
                    <a:pt x="254" y="5641"/>
                  </a:lnTo>
                  <a:lnTo>
                    <a:pt x="233" y="5607"/>
                  </a:lnTo>
                  <a:lnTo>
                    <a:pt x="214" y="5574"/>
                  </a:lnTo>
                  <a:lnTo>
                    <a:pt x="194" y="5540"/>
                  </a:lnTo>
                  <a:lnTo>
                    <a:pt x="177" y="5506"/>
                  </a:lnTo>
                  <a:lnTo>
                    <a:pt x="159" y="5471"/>
                  </a:lnTo>
                  <a:lnTo>
                    <a:pt x="142" y="5435"/>
                  </a:lnTo>
                  <a:lnTo>
                    <a:pt x="127" y="5399"/>
                  </a:lnTo>
                  <a:lnTo>
                    <a:pt x="112" y="5362"/>
                  </a:lnTo>
                  <a:lnTo>
                    <a:pt x="98" y="5325"/>
                  </a:lnTo>
                  <a:lnTo>
                    <a:pt x="84" y="5288"/>
                  </a:lnTo>
                  <a:lnTo>
                    <a:pt x="73" y="5251"/>
                  </a:lnTo>
                  <a:lnTo>
                    <a:pt x="61" y="5213"/>
                  </a:lnTo>
                  <a:lnTo>
                    <a:pt x="51" y="5174"/>
                  </a:lnTo>
                  <a:lnTo>
                    <a:pt x="41" y="5136"/>
                  </a:lnTo>
                  <a:lnTo>
                    <a:pt x="32" y="5097"/>
                  </a:lnTo>
                  <a:lnTo>
                    <a:pt x="25" y="5057"/>
                  </a:lnTo>
                  <a:lnTo>
                    <a:pt x="18" y="5017"/>
                  </a:lnTo>
                  <a:lnTo>
                    <a:pt x="13" y="4977"/>
                  </a:lnTo>
                  <a:lnTo>
                    <a:pt x="8" y="4936"/>
                  </a:lnTo>
                  <a:lnTo>
                    <a:pt x="4" y="4896"/>
                  </a:lnTo>
                  <a:lnTo>
                    <a:pt x="2" y="4854"/>
                  </a:lnTo>
                  <a:lnTo>
                    <a:pt x="1" y="4814"/>
                  </a:lnTo>
                  <a:lnTo>
                    <a:pt x="0" y="4772"/>
                  </a:lnTo>
                  <a:lnTo>
                    <a:pt x="0" y="4736"/>
                  </a:lnTo>
                  <a:lnTo>
                    <a:pt x="1" y="4700"/>
                  </a:lnTo>
                  <a:lnTo>
                    <a:pt x="3" y="4665"/>
                  </a:lnTo>
                  <a:lnTo>
                    <a:pt x="6" y="4630"/>
                  </a:lnTo>
                  <a:lnTo>
                    <a:pt x="9" y="4595"/>
                  </a:lnTo>
                  <a:lnTo>
                    <a:pt x="14" y="4561"/>
                  </a:lnTo>
                  <a:lnTo>
                    <a:pt x="18" y="4526"/>
                  </a:lnTo>
                  <a:lnTo>
                    <a:pt x="24" y="4491"/>
                  </a:lnTo>
                  <a:lnTo>
                    <a:pt x="31" y="4458"/>
                  </a:lnTo>
                  <a:lnTo>
                    <a:pt x="38" y="4424"/>
                  </a:lnTo>
                  <a:lnTo>
                    <a:pt x="45" y="4391"/>
                  </a:lnTo>
                  <a:lnTo>
                    <a:pt x="54" y="4357"/>
                  </a:lnTo>
                  <a:lnTo>
                    <a:pt x="63" y="4325"/>
                  </a:lnTo>
                  <a:lnTo>
                    <a:pt x="73" y="4293"/>
                  </a:lnTo>
                  <a:lnTo>
                    <a:pt x="83" y="4260"/>
                  </a:lnTo>
                  <a:lnTo>
                    <a:pt x="95" y="4228"/>
                  </a:lnTo>
                  <a:lnTo>
                    <a:pt x="106" y="4197"/>
                  </a:lnTo>
                  <a:lnTo>
                    <a:pt x="119" y="4166"/>
                  </a:lnTo>
                  <a:lnTo>
                    <a:pt x="132" y="4134"/>
                  </a:lnTo>
                  <a:lnTo>
                    <a:pt x="145" y="4103"/>
                  </a:lnTo>
                  <a:lnTo>
                    <a:pt x="159" y="4073"/>
                  </a:lnTo>
                  <a:lnTo>
                    <a:pt x="174" y="4043"/>
                  </a:lnTo>
                  <a:lnTo>
                    <a:pt x="190" y="4013"/>
                  </a:lnTo>
                  <a:lnTo>
                    <a:pt x="207" y="3984"/>
                  </a:lnTo>
                  <a:lnTo>
                    <a:pt x="223" y="3955"/>
                  </a:lnTo>
                  <a:lnTo>
                    <a:pt x="240" y="3926"/>
                  </a:lnTo>
                  <a:lnTo>
                    <a:pt x="276" y="3871"/>
                  </a:lnTo>
                  <a:lnTo>
                    <a:pt x="315" y="3817"/>
                  </a:lnTo>
                  <a:lnTo>
                    <a:pt x="356" y="3765"/>
                  </a:lnTo>
                  <a:lnTo>
                    <a:pt x="398" y="3714"/>
                  </a:lnTo>
                  <a:lnTo>
                    <a:pt x="443" y="3665"/>
                  </a:lnTo>
                  <a:lnTo>
                    <a:pt x="490" y="3618"/>
                  </a:lnTo>
                  <a:lnTo>
                    <a:pt x="538" y="3573"/>
                  </a:lnTo>
                  <a:lnTo>
                    <a:pt x="589" y="3529"/>
                  </a:lnTo>
                  <a:lnTo>
                    <a:pt x="641" y="3489"/>
                  </a:lnTo>
                  <a:lnTo>
                    <a:pt x="695" y="3449"/>
                  </a:lnTo>
                  <a:lnTo>
                    <a:pt x="751" y="3414"/>
                  </a:lnTo>
                  <a:lnTo>
                    <a:pt x="807" y="3379"/>
                  </a:lnTo>
                  <a:lnTo>
                    <a:pt x="866" y="3347"/>
                  </a:lnTo>
                  <a:lnTo>
                    <a:pt x="896" y="3332"/>
                  </a:lnTo>
                  <a:lnTo>
                    <a:pt x="926" y="3317"/>
                  </a:lnTo>
                  <a:lnTo>
                    <a:pt x="958" y="3303"/>
                  </a:lnTo>
                  <a:lnTo>
                    <a:pt x="988" y="3289"/>
                  </a:lnTo>
                  <a:lnTo>
                    <a:pt x="1019" y="3276"/>
                  </a:lnTo>
                  <a:lnTo>
                    <a:pt x="1051" y="3265"/>
                  </a:lnTo>
                  <a:lnTo>
                    <a:pt x="1082" y="3253"/>
                  </a:lnTo>
                  <a:lnTo>
                    <a:pt x="1115" y="3243"/>
                  </a:lnTo>
                  <a:lnTo>
                    <a:pt x="1147" y="3232"/>
                  </a:lnTo>
                  <a:lnTo>
                    <a:pt x="1180" y="3223"/>
                  </a:lnTo>
                  <a:lnTo>
                    <a:pt x="1213" y="3214"/>
                  </a:lnTo>
                  <a:lnTo>
                    <a:pt x="1246" y="3206"/>
                  </a:lnTo>
                  <a:lnTo>
                    <a:pt x="1246" y="0"/>
                  </a:lnTo>
                  <a:lnTo>
                    <a:pt x="1976" y="0"/>
                  </a:lnTo>
                  <a:lnTo>
                    <a:pt x="1976" y="346"/>
                  </a:lnTo>
                  <a:lnTo>
                    <a:pt x="3018" y="346"/>
                  </a:lnTo>
                  <a:lnTo>
                    <a:pt x="3018" y="1851"/>
                  </a:lnTo>
                  <a:lnTo>
                    <a:pt x="1976" y="1851"/>
                  </a:lnTo>
                  <a:lnTo>
                    <a:pt x="1976" y="3206"/>
                  </a:lnTo>
                  <a:lnTo>
                    <a:pt x="2010" y="3214"/>
                  </a:lnTo>
                  <a:lnTo>
                    <a:pt x="2043" y="3223"/>
                  </a:lnTo>
                  <a:lnTo>
                    <a:pt x="2076" y="3232"/>
                  </a:lnTo>
                  <a:lnTo>
                    <a:pt x="2108" y="3243"/>
                  </a:lnTo>
                  <a:lnTo>
                    <a:pt x="2140" y="3253"/>
                  </a:lnTo>
                  <a:lnTo>
                    <a:pt x="2173" y="3265"/>
                  </a:lnTo>
                  <a:lnTo>
                    <a:pt x="2204" y="3276"/>
                  </a:lnTo>
                  <a:lnTo>
                    <a:pt x="2235" y="3289"/>
                  </a:lnTo>
                  <a:lnTo>
                    <a:pt x="2266" y="3303"/>
                  </a:lnTo>
                  <a:lnTo>
                    <a:pt x="2296" y="3317"/>
                  </a:lnTo>
                  <a:lnTo>
                    <a:pt x="2326" y="3332"/>
                  </a:lnTo>
                  <a:lnTo>
                    <a:pt x="2356" y="3347"/>
                  </a:lnTo>
                  <a:lnTo>
                    <a:pt x="2415" y="3379"/>
                  </a:lnTo>
                  <a:lnTo>
                    <a:pt x="2472" y="3414"/>
                  </a:lnTo>
                  <a:lnTo>
                    <a:pt x="2527" y="3449"/>
                  </a:lnTo>
                  <a:lnTo>
                    <a:pt x="2582" y="3489"/>
                  </a:lnTo>
                  <a:lnTo>
                    <a:pt x="2634" y="3529"/>
                  </a:lnTo>
                  <a:lnTo>
                    <a:pt x="2684" y="3573"/>
                  </a:lnTo>
                  <a:lnTo>
                    <a:pt x="2733" y="3618"/>
                  </a:lnTo>
                  <a:lnTo>
                    <a:pt x="2780" y="3665"/>
                  </a:lnTo>
                  <a:lnTo>
                    <a:pt x="2824" y="3714"/>
                  </a:lnTo>
                  <a:lnTo>
                    <a:pt x="2867" y="3765"/>
                  </a:lnTo>
                  <a:lnTo>
                    <a:pt x="2907" y="3817"/>
                  </a:lnTo>
                  <a:lnTo>
                    <a:pt x="2947" y="3871"/>
                  </a:lnTo>
                  <a:lnTo>
                    <a:pt x="2983" y="3926"/>
                  </a:lnTo>
                  <a:lnTo>
                    <a:pt x="3000" y="3955"/>
                  </a:lnTo>
                  <a:lnTo>
                    <a:pt x="3017" y="3984"/>
                  </a:lnTo>
                  <a:lnTo>
                    <a:pt x="3032" y="4013"/>
                  </a:lnTo>
                  <a:lnTo>
                    <a:pt x="3048" y="4043"/>
                  </a:lnTo>
                  <a:lnTo>
                    <a:pt x="3063" y="4073"/>
                  </a:lnTo>
                  <a:lnTo>
                    <a:pt x="3077" y="4103"/>
                  </a:lnTo>
                  <a:lnTo>
                    <a:pt x="3091" y="4134"/>
                  </a:lnTo>
                  <a:lnTo>
                    <a:pt x="3104" y="4166"/>
                  </a:lnTo>
                  <a:lnTo>
                    <a:pt x="3117" y="4197"/>
                  </a:lnTo>
                  <a:lnTo>
                    <a:pt x="3128" y="4228"/>
                  </a:lnTo>
                  <a:lnTo>
                    <a:pt x="3140" y="4260"/>
                  </a:lnTo>
                  <a:lnTo>
                    <a:pt x="3150" y="4293"/>
                  </a:lnTo>
                  <a:lnTo>
                    <a:pt x="3160" y="4325"/>
                  </a:lnTo>
                  <a:lnTo>
                    <a:pt x="3168" y="4357"/>
                  </a:lnTo>
                  <a:lnTo>
                    <a:pt x="3178" y="4391"/>
                  </a:lnTo>
                  <a:lnTo>
                    <a:pt x="3185" y="4424"/>
                  </a:lnTo>
                  <a:lnTo>
                    <a:pt x="3193" y="4458"/>
                  </a:lnTo>
                  <a:lnTo>
                    <a:pt x="3199" y="4491"/>
                  </a:lnTo>
                  <a:lnTo>
                    <a:pt x="3204" y="4526"/>
                  </a:lnTo>
                  <a:lnTo>
                    <a:pt x="3209" y="4561"/>
                  </a:lnTo>
                  <a:lnTo>
                    <a:pt x="3214" y="4595"/>
                  </a:lnTo>
                  <a:lnTo>
                    <a:pt x="3217" y="4630"/>
                  </a:lnTo>
                  <a:lnTo>
                    <a:pt x="3219" y="4665"/>
                  </a:lnTo>
                  <a:lnTo>
                    <a:pt x="3222" y="4700"/>
                  </a:lnTo>
                  <a:lnTo>
                    <a:pt x="3223" y="4736"/>
                  </a:lnTo>
                  <a:lnTo>
                    <a:pt x="3223" y="4772"/>
                  </a:lnTo>
                  <a:close/>
                  <a:moveTo>
                    <a:pt x="1611" y="4777"/>
                  </a:moveTo>
                  <a:lnTo>
                    <a:pt x="1611" y="4777"/>
                  </a:lnTo>
                  <a:lnTo>
                    <a:pt x="1582" y="4778"/>
                  </a:lnTo>
                  <a:lnTo>
                    <a:pt x="1554" y="4780"/>
                  </a:lnTo>
                  <a:lnTo>
                    <a:pt x="1526" y="4784"/>
                  </a:lnTo>
                  <a:lnTo>
                    <a:pt x="1498" y="4788"/>
                  </a:lnTo>
                  <a:lnTo>
                    <a:pt x="1472" y="4795"/>
                  </a:lnTo>
                  <a:lnTo>
                    <a:pt x="1444" y="4802"/>
                  </a:lnTo>
                  <a:lnTo>
                    <a:pt x="1418" y="4811"/>
                  </a:lnTo>
                  <a:lnTo>
                    <a:pt x="1393" y="4822"/>
                  </a:lnTo>
                  <a:lnTo>
                    <a:pt x="1368" y="4832"/>
                  </a:lnTo>
                  <a:lnTo>
                    <a:pt x="1343" y="4845"/>
                  </a:lnTo>
                  <a:lnTo>
                    <a:pt x="1320" y="4859"/>
                  </a:lnTo>
                  <a:lnTo>
                    <a:pt x="1297" y="4874"/>
                  </a:lnTo>
                  <a:lnTo>
                    <a:pt x="1275" y="4889"/>
                  </a:lnTo>
                  <a:lnTo>
                    <a:pt x="1254" y="4906"/>
                  </a:lnTo>
                  <a:lnTo>
                    <a:pt x="1234" y="4923"/>
                  </a:lnTo>
                  <a:lnTo>
                    <a:pt x="1214" y="4942"/>
                  </a:lnTo>
                  <a:lnTo>
                    <a:pt x="1195" y="4962"/>
                  </a:lnTo>
                  <a:lnTo>
                    <a:pt x="1178" y="4982"/>
                  </a:lnTo>
                  <a:lnTo>
                    <a:pt x="1161" y="5003"/>
                  </a:lnTo>
                  <a:lnTo>
                    <a:pt x="1146" y="5025"/>
                  </a:lnTo>
                  <a:lnTo>
                    <a:pt x="1131" y="5048"/>
                  </a:lnTo>
                  <a:lnTo>
                    <a:pt x="1117" y="5071"/>
                  </a:lnTo>
                  <a:lnTo>
                    <a:pt x="1104" y="5096"/>
                  </a:lnTo>
                  <a:lnTo>
                    <a:pt x="1094" y="5121"/>
                  </a:lnTo>
                  <a:lnTo>
                    <a:pt x="1083" y="5146"/>
                  </a:lnTo>
                  <a:lnTo>
                    <a:pt x="1074" y="5172"/>
                  </a:lnTo>
                  <a:lnTo>
                    <a:pt x="1067" y="5200"/>
                  </a:lnTo>
                  <a:lnTo>
                    <a:pt x="1060" y="5226"/>
                  </a:lnTo>
                  <a:lnTo>
                    <a:pt x="1056" y="5254"/>
                  </a:lnTo>
                  <a:lnTo>
                    <a:pt x="1052" y="5282"/>
                  </a:lnTo>
                  <a:lnTo>
                    <a:pt x="1050" y="5310"/>
                  </a:lnTo>
                  <a:lnTo>
                    <a:pt x="1049" y="5339"/>
                  </a:lnTo>
                  <a:lnTo>
                    <a:pt x="1050" y="5368"/>
                  </a:lnTo>
                  <a:lnTo>
                    <a:pt x="1052" y="5397"/>
                  </a:lnTo>
                  <a:lnTo>
                    <a:pt x="1056" y="5425"/>
                  </a:lnTo>
                  <a:lnTo>
                    <a:pt x="1060" y="5452"/>
                  </a:lnTo>
                  <a:lnTo>
                    <a:pt x="1067" y="5480"/>
                  </a:lnTo>
                  <a:lnTo>
                    <a:pt x="1074" y="5507"/>
                  </a:lnTo>
                  <a:lnTo>
                    <a:pt x="1083" y="5533"/>
                  </a:lnTo>
                  <a:lnTo>
                    <a:pt x="1094" y="5559"/>
                  </a:lnTo>
                  <a:lnTo>
                    <a:pt x="1104" y="5583"/>
                  </a:lnTo>
                  <a:lnTo>
                    <a:pt x="1117" y="5607"/>
                  </a:lnTo>
                  <a:lnTo>
                    <a:pt x="1131" y="5630"/>
                  </a:lnTo>
                  <a:lnTo>
                    <a:pt x="1146" y="5654"/>
                  </a:lnTo>
                  <a:lnTo>
                    <a:pt x="1161" y="5675"/>
                  </a:lnTo>
                  <a:lnTo>
                    <a:pt x="1178" y="5697"/>
                  </a:lnTo>
                  <a:lnTo>
                    <a:pt x="1195" y="5717"/>
                  </a:lnTo>
                  <a:lnTo>
                    <a:pt x="1214" y="5737"/>
                  </a:lnTo>
                  <a:lnTo>
                    <a:pt x="1234" y="5755"/>
                  </a:lnTo>
                  <a:lnTo>
                    <a:pt x="1254" y="5774"/>
                  </a:lnTo>
                  <a:lnTo>
                    <a:pt x="1275" y="5790"/>
                  </a:lnTo>
                  <a:lnTo>
                    <a:pt x="1297" y="5806"/>
                  </a:lnTo>
                  <a:lnTo>
                    <a:pt x="1320" y="5820"/>
                  </a:lnTo>
                  <a:lnTo>
                    <a:pt x="1343" y="5834"/>
                  </a:lnTo>
                  <a:lnTo>
                    <a:pt x="1368" y="5846"/>
                  </a:lnTo>
                  <a:lnTo>
                    <a:pt x="1393" y="5857"/>
                  </a:lnTo>
                  <a:lnTo>
                    <a:pt x="1418" y="5867"/>
                  </a:lnTo>
                  <a:lnTo>
                    <a:pt x="1444" y="5876"/>
                  </a:lnTo>
                  <a:lnTo>
                    <a:pt x="1472" y="5883"/>
                  </a:lnTo>
                  <a:lnTo>
                    <a:pt x="1498" y="5890"/>
                  </a:lnTo>
                  <a:lnTo>
                    <a:pt x="1526" y="5895"/>
                  </a:lnTo>
                  <a:lnTo>
                    <a:pt x="1554" y="5898"/>
                  </a:lnTo>
                  <a:lnTo>
                    <a:pt x="1582" y="5901"/>
                  </a:lnTo>
                  <a:lnTo>
                    <a:pt x="1611" y="5902"/>
                  </a:lnTo>
                  <a:lnTo>
                    <a:pt x="1640" y="5901"/>
                  </a:lnTo>
                  <a:lnTo>
                    <a:pt x="1669" y="5898"/>
                  </a:lnTo>
                  <a:lnTo>
                    <a:pt x="1697" y="5895"/>
                  </a:lnTo>
                  <a:lnTo>
                    <a:pt x="1725" y="5890"/>
                  </a:lnTo>
                  <a:lnTo>
                    <a:pt x="1752" y="5883"/>
                  </a:lnTo>
                  <a:lnTo>
                    <a:pt x="1779" y="5876"/>
                  </a:lnTo>
                  <a:lnTo>
                    <a:pt x="1805" y="5867"/>
                  </a:lnTo>
                  <a:lnTo>
                    <a:pt x="1831" y="5857"/>
                  </a:lnTo>
                  <a:lnTo>
                    <a:pt x="1855" y="5846"/>
                  </a:lnTo>
                  <a:lnTo>
                    <a:pt x="1879" y="5834"/>
                  </a:lnTo>
                  <a:lnTo>
                    <a:pt x="1904" y="5820"/>
                  </a:lnTo>
                  <a:lnTo>
                    <a:pt x="1926" y="5806"/>
                  </a:lnTo>
                  <a:lnTo>
                    <a:pt x="1947" y="5790"/>
                  </a:lnTo>
                  <a:lnTo>
                    <a:pt x="1969" y="5774"/>
                  </a:lnTo>
                  <a:lnTo>
                    <a:pt x="1989" y="5755"/>
                  </a:lnTo>
                  <a:lnTo>
                    <a:pt x="2009" y="5737"/>
                  </a:lnTo>
                  <a:lnTo>
                    <a:pt x="2027" y="5717"/>
                  </a:lnTo>
                  <a:lnTo>
                    <a:pt x="2046" y="5697"/>
                  </a:lnTo>
                  <a:lnTo>
                    <a:pt x="2062" y="5675"/>
                  </a:lnTo>
                  <a:lnTo>
                    <a:pt x="2078" y="5654"/>
                  </a:lnTo>
                  <a:lnTo>
                    <a:pt x="2092" y="5630"/>
                  </a:lnTo>
                  <a:lnTo>
                    <a:pt x="2106" y="5607"/>
                  </a:lnTo>
                  <a:lnTo>
                    <a:pt x="2118" y="5583"/>
                  </a:lnTo>
                  <a:lnTo>
                    <a:pt x="2130" y="5559"/>
                  </a:lnTo>
                  <a:lnTo>
                    <a:pt x="2139" y="5533"/>
                  </a:lnTo>
                  <a:lnTo>
                    <a:pt x="2148" y="5507"/>
                  </a:lnTo>
                  <a:lnTo>
                    <a:pt x="2157" y="5480"/>
                  </a:lnTo>
                  <a:lnTo>
                    <a:pt x="2162" y="5452"/>
                  </a:lnTo>
                  <a:lnTo>
                    <a:pt x="2167" y="5425"/>
                  </a:lnTo>
                  <a:lnTo>
                    <a:pt x="2170" y="5397"/>
                  </a:lnTo>
                  <a:lnTo>
                    <a:pt x="2173" y="5368"/>
                  </a:lnTo>
                  <a:lnTo>
                    <a:pt x="2174" y="5339"/>
                  </a:lnTo>
                  <a:lnTo>
                    <a:pt x="2173" y="5310"/>
                  </a:lnTo>
                  <a:lnTo>
                    <a:pt x="2170" y="5282"/>
                  </a:lnTo>
                  <a:lnTo>
                    <a:pt x="2167" y="5254"/>
                  </a:lnTo>
                  <a:lnTo>
                    <a:pt x="2162" y="5226"/>
                  </a:lnTo>
                  <a:lnTo>
                    <a:pt x="2157" y="5200"/>
                  </a:lnTo>
                  <a:lnTo>
                    <a:pt x="2148" y="5172"/>
                  </a:lnTo>
                  <a:lnTo>
                    <a:pt x="2139" y="5146"/>
                  </a:lnTo>
                  <a:lnTo>
                    <a:pt x="2130" y="5121"/>
                  </a:lnTo>
                  <a:lnTo>
                    <a:pt x="2118" y="5096"/>
                  </a:lnTo>
                  <a:lnTo>
                    <a:pt x="2106" y="5071"/>
                  </a:lnTo>
                  <a:lnTo>
                    <a:pt x="2092" y="5048"/>
                  </a:lnTo>
                  <a:lnTo>
                    <a:pt x="2078" y="5025"/>
                  </a:lnTo>
                  <a:lnTo>
                    <a:pt x="2062" y="5003"/>
                  </a:lnTo>
                  <a:lnTo>
                    <a:pt x="2046" y="4982"/>
                  </a:lnTo>
                  <a:lnTo>
                    <a:pt x="2027" y="4962"/>
                  </a:lnTo>
                  <a:lnTo>
                    <a:pt x="2009" y="4942"/>
                  </a:lnTo>
                  <a:lnTo>
                    <a:pt x="1989" y="4923"/>
                  </a:lnTo>
                  <a:lnTo>
                    <a:pt x="1969" y="4906"/>
                  </a:lnTo>
                  <a:lnTo>
                    <a:pt x="1947" y="4889"/>
                  </a:lnTo>
                  <a:lnTo>
                    <a:pt x="1926" y="4874"/>
                  </a:lnTo>
                  <a:lnTo>
                    <a:pt x="1904" y="4859"/>
                  </a:lnTo>
                  <a:lnTo>
                    <a:pt x="1879" y="4845"/>
                  </a:lnTo>
                  <a:lnTo>
                    <a:pt x="1855" y="4832"/>
                  </a:lnTo>
                  <a:lnTo>
                    <a:pt x="1831" y="4822"/>
                  </a:lnTo>
                  <a:lnTo>
                    <a:pt x="1805" y="4811"/>
                  </a:lnTo>
                  <a:lnTo>
                    <a:pt x="1779" y="4802"/>
                  </a:lnTo>
                  <a:lnTo>
                    <a:pt x="1752" y="4795"/>
                  </a:lnTo>
                  <a:lnTo>
                    <a:pt x="1725" y="4788"/>
                  </a:lnTo>
                  <a:lnTo>
                    <a:pt x="1697" y="4784"/>
                  </a:lnTo>
                  <a:lnTo>
                    <a:pt x="1669" y="4780"/>
                  </a:lnTo>
                  <a:lnTo>
                    <a:pt x="1640" y="4778"/>
                  </a:lnTo>
                  <a:lnTo>
                    <a:pt x="1611" y="4777"/>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3200">
                <a:solidFill>
                  <a:srgbClr val="FFFFFF"/>
                </a:solidFill>
              </a:endParaRPr>
            </a:p>
          </p:txBody>
        </p:sp>
      </p:grpSp>
      <p:sp>
        <p:nvSpPr>
          <p:cNvPr id="51" name="文本框 50"/>
          <p:cNvSpPr txBox="1"/>
          <p:nvPr/>
        </p:nvSpPr>
        <p:spPr>
          <a:xfrm>
            <a:off x="1538605" y="5195570"/>
            <a:ext cx="9077325" cy="1060450"/>
          </a:xfrm>
          <a:prstGeom prst="rect">
            <a:avLst/>
          </a:prstGeom>
          <a:noFill/>
          <a:ln w="9525">
            <a:noFill/>
          </a:ln>
        </p:spPr>
        <p:txBody>
          <a:bodyPr wrap="square">
            <a:spAutoFit/>
          </a:bodyPr>
          <a:lstStyle/>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简单说是金融机构（通常是保险公司）提供贷款给用户购车，但是整个贷款的作业从信用核准到贷款后的服务及催收都由信贷公司处理，信贷公司保证在客户不付款时要代替客户向金融机构支付贷款，信贷公司则向提供贷款的金融机构收取一定的费用。</a:t>
            </a:r>
            <a:endParaRPr sz="1400">
              <a:latin typeface="微软雅黑" panose="020B0503020204020204" charset="-122"/>
              <a:ea typeface="微软雅黑" panose="020B0503020204020204" charset="-122"/>
              <a:sym typeface="+mn-ea"/>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 name="TextBox 6"/>
          <p:cNvSpPr txBox="1"/>
          <p:nvPr/>
        </p:nvSpPr>
        <p:spPr>
          <a:xfrm>
            <a:off x="4721334" y="1205513"/>
            <a:ext cx="3383280" cy="368300"/>
          </a:xfrm>
          <a:prstGeom prst="rect">
            <a:avLst/>
          </a:prstGeom>
          <a:noFill/>
          <a:ln>
            <a:noFill/>
          </a:ln>
        </p:spPr>
        <p:txBody>
          <a:bodyPr wrap="none" rtlCol="0">
            <a:spAutoFit/>
          </a:bodyPr>
          <a:lstStyle/>
          <a:p>
            <a:pPr algn="l" fontAlgn="auto">
              <a:lnSpc>
                <a:spcPct val="100000"/>
              </a:lnSpc>
              <a:defRPr/>
            </a:pPr>
            <a:r>
              <a:rPr lang="zh-CN" altLang="en-US" b="1" dirty="0">
                <a:solidFill>
                  <a:schemeClr val="accent2"/>
                </a:solidFill>
                <a:latin typeface="微软雅黑" panose="020B0503020204020204" charset="-122"/>
                <a:ea typeface="微软雅黑" panose="020B0503020204020204" charset="-122"/>
                <a:sym typeface="+mn-ea"/>
              </a:rPr>
              <a:t>二、国外汽车消费信贷主要模式</a:t>
            </a:r>
            <a:endParaRPr lang="zh-CN" altLang="en-US" b="1" dirty="0">
              <a:solidFill>
                <a:schemeClr val="accent2"/>
              </a:solidFill>
              <a:latin typeface="微软雅黑" panose="020B0503020204020204" charset="-122"/>
              <a:ea typeface="微软雅黑" panose="020B0503020204020204" charset="-122"/>
              <a:sym typeface="+mn-ea"/>
            </a:endParaRPr>
          </a:p>
        </p:txBody>
      </p:sp>
      <p:pic>
        <p:nvPicPr>
          <p:cNvPr id="8" name="图片 7" descr="31393935333132383b31393939333839313bb9a4d7f7bbe3b1a8"/>
          <p:cNvPicPr>
            <a:picLocks noChangeAspect="1"/>
          </p:cNvPicPr>
          <p:nvPr/>
        </p:nvPicPr>
        <p:blipFill>
          <a:blip r:embed="rId5"/>
          <a:stretch>
            <a:fillRect/>
          </a:stretch>
        </p:blipFill>
        <p:spPr>
          <a:xfrm>
            <a:off x="4110990" y="1205230"/>
            <a:ext cx="551180" cy="55118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500"/>
                                        <p:tgtEl>
                                          <p:spTgt spid="5"/>
                                        </p:tgtEl>
                                      </p:cBhvr>
                                    </p:animEffect>
                                  </p:childTnLst>
                                </p:cTn>
                              </p:par>
                              <p:par>
                                <p:cTn id="15" presetID="5" presetClass="entr" presetSubtype="1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checkerboard(across)">
                                      <p:cBhvr>
                                        <p:cTn id="20" dur="500"/>
                                        <p:tgtEl>
                                          <p:spTgt spid="9"/>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00"/>
                                        </p:tgtEl>
                                        <p:attrNameLst>
                                          <p:attrName>style.visibility</p:attrName>
                                        </p:attrNameLst>
                                      </p:cBhvr>
                                      <p:to>
                                        <p:strVal val="visible"/>
                                      </p:to>
                                    </p:set>
                                    <p:animEffect transition="in" filter="checkerboard(across)">
                                      <p:cBhvr>
                                        <p:cTn id="23" dur="500"/>
                                        <p:tgtEl>
                                          <p:spTgt spid="100"/>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checkerboard(across)">
                                      <p:cBhvr>
                                        <p:cTn id="26" dur="500"/>
                                        <p:tgtEl>
                                          <p:spTgt spid="28"/>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checkerboard(across)">
                                      <p:cBhvr>
                                        <p:cTn id="29" dur="500"/>
                                        <p:tgtEl>
                                          <p:spTgt spid="29"/>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checkerboard(across)">
                                      <p:cBhvr>
                                        <p:cTn id="32" dur="500"/>
                                        <p:tgtEl>
                                          <p:spTgt spid="35"/>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checkerboard(across)">
                                      <p:cBhvr>
                                        <p:cTn id="35" dur="500"/>
                                        <p:tgtEl>
                                          <p:spTgt spid="27"/>
                                        </p:tgtEl>
                                      </p:cBhvr>
                                    </p:animEffect>
                                  </p:childTnLst>
                                </p:cTn>
                              </p:par>
                              <p:par>
                                <p:cTn id="36" presetID="5" presetClass="entr" presetSubtype="10"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checkerboard(across)">
                                      <p:cBhvr>
                                        <p:cTn id="38" dur="500"/>
                                        <p:tgtEl>
                                          <p:spTgt spid="31"/>
                                        </p:tgtEl>
                                      </p:cBhvr>
                                    </p:animEffect>
                                  </p:childTnLst>
                                </p:cTn>
                              </p:par>
                              <p:par>
                                <p:cTn id="39" presetID="5" presetClass="entr" presetSubtype="1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checkerboard(across)">
                                      <p:cBhvr>
                                        <p:cTn id="41" dur="500"/>
                                        <p:tgtEl>
                                          <p:spTgt spid="34"/>
                                        </p:tgtEl>
                                      </p:cBhvr>
                                    </p:animEffect>
                                  </p:childTnLst>
                                </p:cTn>
                              </p:par>
                              <p:par>
                                <p:cTn id="42" presetID="5" presetClass="entr" presetSubtype="10" fill="hold"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checkerboard(across)">
                                      <p:cBhvr>
                                        <p:cTn id="44" dur="500"/>
                                        <p:tgtEl>
                                          <p:spTgt spid="42"/>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checkerboard(across)">
                                      <p:cBhvr>
                                        <p:cTn id="47" dur="500"/>
                                        <p:tgtEl>
                                          <p:spTgt spid="51"/>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checkerboard(across)">
                                      <p:cBhvr>
                                        <p:cTn id="50" dur="500"/>
                                        <p:tgtEl>
                                          <p:spTgt spid="7"/>
                                        </p:tgtEl>
                                      </p:cBhvr>
                                    </p:animEffect>
                                  </p:childTnLst>
                                </p:cTn>
                              </p:par>
                              <p:par>
                                <p:cTn id="51" presetID="5" presetClass="entr" presetSubtype="10" fill="hold" nodeType="with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checkerboard(across)">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0" grpId="0"/>
      <p:bldP spid="100" grpId="1"/>
      <p:bldP spid="28" grpId="0" animBg="1"/>
      <p:bldP spid="28" grpId="1" animBg="1"/>
      <p:bldP spid="29" grpId="0" animBg="1"/>
      <p:bldP spid="29" grpId="1" animBg="1"/>
      <p:bldP spid="35" grpId="0" animBg="1"/>
      <p:bldP spid="35" grpId="1" animBg="1"/>
      <p:bldP spid="27" grpId="0" animBg="1"/>
      <p:bldP spid="27" grpId="1" animBg="1"/>
      <p:bldP spid="51" grpId="0"/>
      <p:bldP spid="51" grpId="1"/>
      <p:bldP spid="48" grpId="0"/>
      <p:bldP spid="48" grpId="1"/>
      <p:bldP spid="4" grpId="0" bldLvl="0" animBg="1"/>
      <p:bldP spid="4" grpId="1" animBg="1"/>
      <p:bldP spid="7" grpId="0"/>
      <p:bldP spid="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471576"/>
            <a:ext cx="360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552538"/>
            <a:ext cx="360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6"/>
          <p:cNvSpPr txBox="1"/>
          <p:nvPr/>
        </p:nvSpPr>
        <p:spPr>
          <a:xfrm>
            <a:off x="806559" y="1999898"/>
            <a:ext cx="2804160" cy="460375"/>
          </a:xfrm>
          <a:prstGeom prst="rect">
            <a:avLst/>
          </a:prstGeom>
          <a:noFill/>
          <a:ln>
            <a:noFill/>
          </a:ln>
        </p:spPr>
        <p:txBody>
          <a:bodyPr wrap="none" rtlCol="0">
            <a:spAutoFit/>
          </a:bodyPr>
          <a:lstStyle/>
          <a:p>
            <a:pPr algn="l">
              <a:lnSpc>
                <a:spcPct val="150000"/>
              </a:lnSpc>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2.日本汽车消费信贷主要模式</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 name="TextBox 6"/>
          <p:cNvSpPr txBox="1"/>
          <p:nvPr/>
        </p:nvSpPr>
        <p:spPr>
          <a:xfrm>
            <a:off x="4721334" y="1205513"/>
            <a:ext cx="3383280" cy="368300"/>
          </a:xfrm>
          <a:prstGeom prst="rect">
            <a:avLst/>
          </a:prstGeom>
          <a:noFill/>
          <a:ln>
            <a:noFill/>
          </a:ln>
        </p:spPr>
        <p:txBody>
          <a:bodyPr wrap="none" rtlCol="0">
            <a:spAutoFit/>
          </a:bodyPr>
          <a:lstStyle/>
          <a:p>
            <a:pPr algn="l" fontAlgn="auto">
              <a:lnSpc>
                <a:spcPct val="100000"/>
              </a:lnSpc>
              <a:defRPr/>
            </a:pPr>
            <a:r>
              <a:rPr lang="zh-CN" altLang="en-US" b="1" dirty="0">
                <a:solidFill>
                  <a:schemeClr val="accent2"/>
                </a:solidFill>
                <a:latin typeface="微软雅黑" panose="020B0503020204020204" charset="-122"/>
                <a:ea typeface="微软雅黑" panose="020B0503020204020204" charset="-122"/>
                <a:sym typeface="+mn-ea"/>
              </a:rPr>
              <a:t>二、国外汽车消费信贷主要模式</a:t>
            </a:r>
            <a:endParaRPr lang="zh-CN" altLang="en-US" b="1" dirty="0">
              <a:solidFill>
                <a:schemeClr val="accent2"/>
              </a:solidFill>
              <a:latin typeface="微软雅黑" panose="020B0503020204020204" charset="-122"/>
              <a:ea typeface="微软雅黑" panose="020B0503020204020204" charset="-122"/>
              <a:sym typeface="+mn-ea"/>
            </a:endParaRPr>
          </a:p>
        </p:txBody>
      </p:sp>
      <p:pic>
        <p:nvPicPr>
          <p:cNvPr id="8" name="图片 7" descr="31393935333132383b31393939333839313bb9a4d7f7bbe3b1a8"/>
          <p:cNvPicPr>
            <a:picLocks noChangeAspect="1"/>
          </p:cNvPicPr>
          <p:nvPr/>
        </p:nvPicPr>
        <p:blipFill>
          <a:blip r:embed="rId1"/>
          <a:stretch>
            <a:fillRect/>
          </a:stretch>
        </p:blipFill>
        <p:spPr>
          <a:xfrm>
            <a:off x="4110990" y="1205230"/>
            <a:ext cx="551180" cy="551180"/>
          </a:xfrm>
          <a:prstGeom prst="rect">
            <a:avLst/>
          </a:prstGeom>
        </p:spPr>
      </p:pic>
      <p:sp>
        <p:nvSpPr>
          <p:cNvPr id="2" name="文本框 1"/>
          <p:cNvSpPr txBox="1"/>
          <p:nvPr/>
        </p:nvSpPr>
        <p:spPr>
          <a:xfrm>
            <a:off x="408305" y="2785745"/>
            <a:ext cx="5234305" cy="414020"/>
          </a:xfrm>
          <a:prstGeom prst="rect">
            <a:avLst/>
          </a:prstGeom>
          <a:noFill/>
          <a:ln w="9525">
            <a:noFill/>
          </a:ln>
        </p:spPr>
        <p:txBody>
          <a:bodyPr wrap="square">
            <a:spAutoFit/>
          </a:bodyPr>
          <a:lstStyle/>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这是日本较有特色的做法，其业务流程如下图所示。</a:t>
            </a:r>
            <a:endParaRPr sz="1400">
              <a:latin typeface="微软雅黑" panose="020B0503020204020204" charset="-122"/>
              <a:ea typeface="微软雅黑" panose="020B0503020204020204" charset="-122"/>
              <a:sym typeface="+mn-ea"/>
            </a:endParaRPr>
          </a:p>
        </p:txBody>
      </p:sp>
      <p:pic>
        <p:nvPicPr>
          <p:cNvPr id="3" name="图片 2" descr="Picutre 261"/>
          <p:cNvPicPr>
            <a:picLocks noChangeAspect="1"/>
          </p:cNvPicPr>
          <p:nvPr/>
        </p:nvPicPr>
        <p:blipFill>
          <a:blip r:embed="rId2"/>
          <a:stretch>
            <a:fillRect/>
          </a:stretch>
        </p:blipFill>
        <p:spPr>
          <a:xfrm>
            <a:off x="737235" y="3297555"/>
            <a:ext cx="4823460" cy="2816860"/>
          </a:xfrm>
          <a:prstGeom prst="rect">
            <a:avLst/>
          </a:prstGeom>
        </p:spPr>
      </p:pic>
      <p:sp>
        <p:nvSpPr>
          <p:cNvPr id="10" name="文本框 9"/>
          <p:cNvSpPr txBox="1"/>
          <p:nvPr/>
        </p:nvSpPr>
        <p:spPr>
          <a:xfrm>
            <a:off x="1341755" y="6169660"/>
            <a:ext cx="2703830" cy="275590"/>
          </a:xfrm>
          <a:prstGeom prst="rect">
            <a:avLst/>
          </a:prstGeom>
          <a:noFill/>
          <a:ln w="9525">
            <a:noFill/>
          </a:ln>
        </p:spPr>
        <p:txBody>
          <a:bodyPr wrap="square">
            <a:spAutoFit/>
          </a:bodyPr>
          <a:lstStyle/>
          <a:p>
            <a:pPr indent="304800"/>
            <a:r>
              <a:rPr lang="zh-CN" sz="1200">
                <a:latin typeface="微软雅黑" panose="020B0503020204020204" charset="-122"/>
                <a:ea typeface="微软雅黑" panose="020B0503020204020204" charset="-122"/>
                <a:cs typeface="微软雅黑" panose="020B0503020204020204" charset="-122"/>
              </a:rPr>
              <a:t>日本汽车消费信贷融资流程</a:t>
            </a:r>
            <a:endParaRPr lang="zh-CN" altLang="en-US" sz="1200">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5560695" y="2459990"/>
            <a:ext cx="6084570" cy="3969385"/>
          </a:xfrm>
          <a:prstGeom prst="rect">
            <a:avLst/>
          </a:prstGeom>
          <a:noFill/>
          <a:ln w="9525">
            <a:noFill/>
          </a:ln>
        </p:spPr>
        <p:txBody>
          <a:bodyPr wrap="square">
            <a:spAutoFit/>
          </a:bodyPr>
          <a:lstStyle/>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A：用户在经销商处选定车型并填写贷款申请。</a:t>
            </a:r>
            <a:endParaRPr sz="1400">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B：与信贷公司有合同关系的经销商将用户的贷款申请送到信贷公司。</a:t>
            </a:r>
            <a:endParaRPr sz="1400">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C：信贷公司对用户作信用评估及调査。</a:t>
            </a:r>
            <a:endParaRPr sz="1400">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D：信贷公司将核准贷款通知经销商及签有保证合同的金融机构。</a:t>
            </a:r>
            <a:endParaRPr sz="1400">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E：用户与提供贷款的金融机构签订融资合同。</a:t>
            </a:r>
            <a:endParaRPr sz="1400">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F：经销商将车辆交付给用户。</a:t>
            </a:r>
            <a:endParaRPr sz="1400">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G：经销商向信贷公司请求支付贷款。</a:t>
            </a:r>
            <a:endParaRPr sz="1400">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H：信贷公司向金融机构请求拨发贷款。</a:t>
            </a:r>
            <a:endParaRPr sz="1400">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I：金融机构拨发贷款给信贷公司。</a:t>
            </a:r>
            <a:endParaRPr sz="1400">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J:信贷公司将贷款转拨给经销商。</a:t>
            </a:r>
            <a:endParaRPr sz="1400">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K：用户向信贷公司分期付款。</a:t>
            </a:r>
            <a:endParaRPr sz="1400">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L：信贷公司向金融机构支付客户到期的分期款并收取应得的收入。</a:t>
            </a:r>
            <a:endParaRPr sz="1400">
              <a:latin typeface="微软雅黑" panose="020B0503020204020204" charset="-122"/>
              <a:ea typeface="微软雅黑" panose="020B0503020204020204"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par>
                                <p:cTn id="15" presetID="14" presetClass="entr" presetSubtype="1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randombar(horizontal)">
                                      <p:cBhvr>
                                        <p:cTn id="29" dur="500"/>
                                        <p:tgtEl>
                                          <p:spTgt spid="2"/>
                                        </p:tgtEl>
                                      </p:cBhvr>
                                    </p:animEffect>
                                  </p:childTnLst>
                                </p:cTn>
                              </p:par>
                              <p:par>
                                <p:cTn id="30" presetID="14" presetClass="entr" presetSubtype="1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randombar(horizontal)">
                                      <p:cBhvr>
                                        <p:cTn id="32" dur="500"/>
                                        <p:tgtEl>
                                          <p:spTgt spid="3"/>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randombar(horizont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48" grpId="0"/>
      <p:bldP spid="48" grpId="1"/>
      <p:bldP spid="4" grpId="0" bldLvl="0" animBg="1"/>
      <p:bldP spid="4" grpId="1" animBg="1"/>
      <p:bldP spid="7" grpId="0"/>
      <p:bldP spid="7" grpId="1"/>
      <p:bldP spid="2" grpId="0"/>
      <p:bldP spid="2" grpId="1"/>
      <p:bldP spid="10" grpId="0"/>
      <p:bldP spid="10" grpId="1"/>
      <p:bldP spid="11" grpId="0"/>
      <p:bldP spid="1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471576"/>
            <a:ext cx="360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552538"/>
            <a:ext cx="360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6"/>
          <p:cNvSpPr txBox="1"/>
          <p:nvPr/>
        </p:nvSpPr>
        <p:spPr>
          <a:xfrm>
            <a:off x="806559" y="1999898"/>
            <a:ext cx="2804160" cy="460375"/>
          </a:xfrm>
          <a:prstGeom prst="rect">
            <a:avLst/>
          </a:prstGeom>
          <a:noFill/>
          <a:ln>
            <a:noFill/>
          </a:ln>
        </p:spPr>
        <p:txBody>
          <a:bodyPr wrap="none" rtlCol="0">
            <a:spAutoFit/>
          </a:bodyPr>
          <a:lstStyle/>
          <a:p>
            <a:pPr algn="l">
              <a:lnSpc>
                <a:spcPct val="150000"/>
              </a:lnSpc>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2.日本汽车消费信贷主要模式</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 name="TextBox 6"/>
          <p:cNvSpPr txBox="1"/>
          <p:nvPr/>
        </p:nvSpPr>
        <p:spPr>
          <a:xfrm>
            <a:off x="4721334" y="1205513"/>
            <a:ext cx="3383280" cy="368300"/>
          </a:xfrm>
          <a:prstGeom prst="rect">
            <a:avLst/>
          </a:prstGeom>
          <a:noFill/>
          <a:ln>
            <a:noFill/>
          </a:ln>
        </p:spPr>
        <p:txBody>
          <a:bodyPr wrap="none" rtlCol="0">
            <a:spAutoFit/>
          </a:bodyPr>
          <a:lstStyle/>
          <a:p>
            <a:pPr algn="l" fontAlgn="auto">
              <a:lnSpc>
                <a:spcPct val="100000"/>
              </a:lnSpc>
              <a:defRPr/>
            </a:pPr>
            <a:r>
              <a:rPr lang="zh-CN" altLang="en-US" b="1" dirty="0">
                <a:solidFill>
                  <a:schemeClr val="accent2"/>
                </a:solidFill>
                <a:latin typeface="微软雅黑" panose="020B0503020204020204" charset="-122"/>
                <a:ea typeface="微软雅黑" panose="020B0503020204020204" charset="-122"/>
                <a:sym typeface="+mn-ea"/>
              </a:rPr>
              <a:t>二、国外汽车消费信贷主要模式</a:t>
            </a:r>
            <a:endParaRPr lang="zh-CN" altLang="en-US" b="1" dirty="0">
              <a:solidFill>
                <a:schemeClr val="accent2"/>
              </a:solidFill>
              <a:latin typeface="微软雅黑" panose="020B0503020204020204" charset="-122"/>
              <a:ea typeface="微软雅黑" panose="020B0503020204020204" charset="-122"/>
              <a:sym typeface="+mn-ea"/>
            </a:endParaRPr>
          </a:p>
        </p:txBody>
      </p:sp>
      <p:pic>
        <p:nvPicPr>
          <p:cNvPr id="8" name="图片 7" descr="31393935333132383b31393939333839313bb9a4d7f7bbe3b1a8"/>
          <p:cNvPicPr>
            <a:picLocks noChangeAspect="1"/>
          </p:cNvPicPr>
          <p:nvPr/>
        </p:nvPicPr>
        <p:blipFill>
          <a:blip r:embed="rId1"/>
          <a:stretch>
            <a:fillRect/>
          </a:stretch>
        </p:blipFill>
        <p:spPr>
          <a:xfrm>
            <a:off x="4110990" y="1205230"/>
            <a:ext cx="551180" cy="551180"/>
          </a:xfrm>
          <a:prstGeom prst="rect">
            <a:avLst/>
          </a:prstGeom>
        </p:spPr>
      </p:pic>
      <p:sp>
        <p:nvSpPr>
          <p:cNvPr id="100" name="文本框 99"/>
          <p:cNvSpPr txBox="1"/>
          <p:nvPr/>
        </p:nvSpPr>
        <p:spPr>
          <a:xfrm>
            <a:off x="1080770" y="2764155"/>
            <a:ext cx="5093970" cy="2999740"/>
          </a:xfrm>
          <a:prstGeom prst="rect">
            <a:avLst/>
          </a:prstGeom>
          <a:noFill/>
          <a:ln w="9525">
            <a:noFill/>
          </a:ln>
        </p:spPr>
        <p:txBody>
          <a:bodyPr wrap="square">
            <a:spAutoFit/>
          </a:bodyPr>
          <a:lstStyle/>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这种做法的好处是金融机构（银行或保险公司）对用户的贷款通过专业信贷公司的管理及对贷款的保证，将贷款风险降到最低。信贷公司也通过这样的安排不必考虑资金的筹措问题，可用本公司提供的专业服务获取适当的报酬，</a:t>
            </a:r>
            <a:r>
              <a:rPr sz="1400" b="1">
                <a:solidFill>
                  <a:schemeClr val="accent2"/>
                </a:solidFill>
                <a:latin typeface="微软雅黑" panose="020B0503020204020204" charset="-122"/>
                <a:ea typeface="微软雅黑" panose="020B0503020204020204" charset="-122"/>
                <a:sym typeface="+mn-ea"/>
              </a:rPr>
              <a:t>这是一种高度分工的做法</a:t>
            </a:r>
            <a:r>
              <a:rPr sz="1400" b="1">
                <a:latin typeface="微软雅黑" panose="020B0503020204020204" charset="-122"/>
                <a:ea typeface="微软雅黑" panose="020B0503020204020204" charset="-122"/>
                <a:sym typeface="+mn-ea"/>
              </a:rPr>
              <a:t>。</a:t>
            </a:r>
            <a:endParaRPr sz="1400" b="1">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日本汽车金融融资的特点是融资的主体由信贷公司、银行、汽车制造厂专属的信贷公司及经销商所组成。其中，</a:t>
            </a:r>
            <a:r>
              <a:rPr sz="1400" b="1">
                <a:solidFill>
                  <a:schemeClr val="accent2"/>
                </a:solidFill>
                <a:latin typeface="微软雅黑" panose="020B0503020204020204" charset="-122"/>
                <a:ea typeface="微软雅黑" panose="020B0503020204020204" charset="-122"/>
                <a:sym typeface="+mn-ea"/>
              </a:rPr>
              <a:t>专业信贷公司占业务量的比例最大</a:t>
            </a:r>
            <a:r>
              <a:rPr sz="1400">
                <a:latin typeface="微软雅黑" panose="020B0503020204020204" charset="-122"/>
                <a:ea typeface="微软雅黑" panose="020B0503020204020204" charset="-122"/>
                <a:sym typeface="+mn-ea"/>
              </a:rPr>
              <a:t>，并且逐年上升，银行占业务量的比例则逐年下降。</a:t>
            </a:r>
            <a:endParaRPr sz="1400">
              <a:latin typeface="微软雅黑" panose="020B0503020204020204" charset="-122"/>
              <a:ea typeface="微软雅黑" panose="020B0503020204020204" charset="-122"/>
              <a:sym typeface="+mn-ea"/>
            </a:endParaRPr>
          </a:p>
        </p:txBody>
      </p:sp>
      <p:pic>
        <p:nvPicPr>
          <p:cNvPr id="12" name="图片 11" descr="407a33dc2dadae531d18896a9301191f"/>
          <p:cNvPicPr>
            <a:picLocks noChangeAspect="1"/>
          </p:cNvPicPr>
          <p:nvPr/>
        </p:nvPicPr>
        <p:blipFill>
          <a:blip r:embed="rId2"/>
          <a:stretch>
            <a:fillRect/>
          </a:stretch>
        </p:blipFill>
        <p:spPr>
          <a:xfrm>
            <a:off x="6337935" y="2734945"/>
            <a:ext cx="3994150" cy="303403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3" presetClass="entr" presetSubtype="1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cTn>
                              </p:par>
                              <p:par>
                                <p:cTn id="15" presetID="3" presetClass="entr" presetSubtype="1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blinds(horizontal)">
                                      <p:cBhvr>
                                        <p:cTn id="29" dur="500"/>
                                        <p:tgtEl>
                                          <p:spTgt spid="100"/>
                                        </p:tgtEl>
                                      </p:cBhvr>
                                    </p:animEffect>
                                  </p:childTnLst>
                                </p:cTn>
                              </p:par>
                              <p:par>
                                <p:cTn id="30" presetID="3" presetClass="entr" presetSubtype="1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48" grpId="0"/>
      <p:bldP spid="48" grpId="1"/>
      <p:bldP spid="4" grpId="0" bldLvl="0" animBg="1"/>
      <p:bldP spid="4" grpId="1" animBg="1"/>
      <p:bldP spid="7" grpId="0"/>
      <p:bldP spid="7" grpId="1"/>
      <p:bldP spid="100" grpId="0"/>
      <p:bldP spid="10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471576"/>
            <a:ext cx="360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552538"/>
            <a:ext cx="360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6"/>
          <p:cNvSpPr txBox="1"/>
          <p:nvPr/>
        </p:nvSpPr>
        <p:spPr>
          <a:xfrm>
            <a:off x="806559" y="1999898"/>
            <a:ext cx="2600960" cy="460375"/>
          </a:xfrm>
          <a:prstGeom prst="rect">
            <a:avLst/>
          </a:prstGeom>
          <a:noFill/>
          <a:ln>
            <a:noFill/>
          </a:ln>
        </p:spPr>
        <p:txBody>
          <a:bodyPr wrap="none" rtlCol="0">
            <a:spAutoFit/>
          </a:bodyPr>
          <a:lstStyle/>
          <a:p>
            <a:pPr algn="l">
              <a:lnSpc>
                <a:spcPct val="150000"/>
              </a:lnSpc>
              <a:buClrTx/>
              <a:buSzTx/>
              <a:buFontTx/>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1.以银行为主体的信贷模式</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 name="TextBox 6"/>
          <p:cNvSpPr txBox="1"/>
          <p:nvPr/>
        </p:nvSpPr>
        <p:spPr>
          <a:xfrm>
            <a:off x="4721334" y="1205513"/>
            <a:ext cx="3383280" cy="368300"/>
          </a:xfrm>
          <a:prstGeom prst="rect">
            <a:avLst/>
          </a:prstGeom>
          <a:noFill/>
          <a:ln>
            <a:noFill/>
          </a:ln>
        </p:spPr>
        <p:txBody>
          <a:bodyPr wrap="none" rtlCol="0">
            <a:spAutoFit/>
          </a:bodyPr>
          <a:lstStyle/>
          <a:p>
            <a:pPr algn="l">
              <a:lnSpc>
                <a:spcPct val="100000"/>
              </a:lnSpc>
              <a:buClrTx/>
              <a:buSzTx/>
              <a:buFontTx/>
              <a:defRPr/>
            </a:pPr>
            <a:r>
              <a:rPr lang="zh-CN" altLang="en-US" b="1" dirty="0">
                <a:solidFill>
                  <a:schemeClr val="accent2"/>
                </a:solidFill>
                <a:latin typeface="微软雅黑" panose="020B0503020204020204" charset="-122"/>
                <a:ea typeface="微软雅黑" panose="020B0503020204020204" charset="-122"/>
                <a:sym typeface="+mn-ea"/>
              </a:rPr>
              <a:t>三、我国汽车消费信贷主要模式</a:t>
            </a:r>
            <a:endParaRPr lang="zh-CN" altLang="en-US" b="1" dirty="0">
              <a:solidFill>
                <a:schemeClr val="accent2"/>
              </a:solidFill>
              <a:latin typeface="微软雅黑" panose="020B0503020204020204" charset="-122"/>
              <a:ea typeface="微软雅黑" panose="020B0503020204020204" charset="-122"/>
              <a:sym typeface="+mn-ea"/>
            </a:endParaRPr>
          </a:p>
        </p:txBody>
      </p:sp>
      <p:pic>
        <p:nvPicPr>
          <p:cNvPr id="8" name="图片 7" descr="31393935333132383b31393939333839313bb9a4d7f7bbe3b1a8"/>
          <p:cNvPicPr>
            <a:picLocks noChangeAspect="1"/>
          </p:cNvPicPr>
          <p:nvPr/>
        </p:nvPicPr>
        <p:blipFill>
          <a:blip r:embed="rId1"/>
          <a:stretch>
            <a:fillRect/>
          </a:stretch>
        </p:blipFill>
        <p:spPr>
          <a:xfrm>
            <a:off x="4110990" y="1205230"/>
            <a:ext cx="551180" cy="551180"/>
          </a:xfrm>
          <a:prstGeom prst="rect">
            <a:avLst/>
          </a:prstGeom>
        </p:spPr>
      </p:pic>
      <p:sp>
        <p:nvSpPr>
          <p:cNvPr id="10" name="文本框 9"/>
          <p:cNvSpPr txBox="1"/>
          <p:nvPr/>
        </p:nvSpPr>
        <p:spPr>
          <a:xfrm>
            <a:off x="1127760" y="3561080"/>
            <a:ext cx="4699635" cy="1706880"/>
          </a:xfrm>
          <a:prstGeom prst="rect">
            <a:avLst/>
          </a:prstGeom>
          <a:noFill/>
          <a:ln w="9525">
            <a:noFill/>
          </a:ln>
        </p:spPr>
        <p:txBody>
          <a:bodyPr wrap="square">
            <a:spAutoFit/>
          </a:bodyPr>
          <a:lstStyle/>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银行直接面对汽车消费者，因此又称之为“直客”模式。由银行直接对消费者进行信用评定，并与符合贷款条件的消费者签订消费信贷协议，消费者将会从银行设立的汽车消费贷款机构获得一定的汽车贷款额度。消费者拿获得的贷款额度到汽车市场上选购自己满意的产品。</a:t>
            </a:r>
            <a:endParaRPr sz="1400">
              <a:latin typeface="微软雅黑" panose="020B0503020204020204" charset="-122"/>
              <a:ea typeface="微软雅黑" panose="020B0503020204020204" charset="-122"/>
              <a:sym typeface="+mn-ea"/>
            </a:endParaRPr>
          </a:p>
        </p:txBody>
      </p:sp>
      <p:pic>
        <p:nvPicPr>
          <p:cNvPr id="11" name="图片 10" descr="63d697728d0b03031abedf71229c6052"/>
          <p:cNvPicPr>
            <a:picLocks noChangeAspect="1"/>
          </p:cNvPicPr>
          <p:nvPr/>
        </p:nvPicPr>
        <p:blipFill>
          <a:blip r:embed="rId2"/>
          <a:stretch>
            <a:fillRect/>
          </a:stretch>
        </p:blipFill>
        <p:spPr>
          <a:xfrm>
            <a:off x="5473065" y="2708910"/>
            <a:ext cx="3886835" cy="3495675"/>
          </a:xfrm>
          <a:prstGeom prst="rect">
            <a:avLst/>
          </a:prstGeom>
        </p:spPr>
      </p:pic>
      <p:pic>
        <p:nvPicPr>
          <p:cNvPr id="13" name="图片 12" descr="5b2c99e2ed86753ff1e5135c90dba8af"/>
          <p:cNvPicPr>
            <a:picLocks noChangeAspect="1"/>
          </p:cNvPicPr>
          <p:nvPr/>
        </p:nvPicPr>
        <p:blipFill>
          <a:blip r:embed="rId3"/>
          <a:stretch>
            <a:fillRect/>
          </a:stretch>
        </p:blipFill>
        <p:spPr>
          <a:xfrm>
            <a:off x="8832850" y="2997200"/>
            <a:ext cx="1954530" cy="251777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500"/>
                                        <p:tgtEl>
                                          <p:spTgt spid="5"/>
                                        </p:tgtEl>
                                      </p:cBhvr>
                                    </p:animEffect>
                                  </p:childTnLst>
                                </p:cTn>
                              </p:par>
                              <p:par>
                                <p:cTn id="15" presetID="5" presetClass="entr" presetSubtype="1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checkerboard(across)">
                                      <p:cBhvr>
                                        <p:cTn id="20" dur="500"/>
                                        <p:tgtEl>
                                          <p:spTgt spid="9"/>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heckerboard(across)">
                                      <p:cBhvr>
                                        <p:cTn id="23" dur="500"/>
                                        <p:tgtEl>
                                          <p:spTgt spid="7"/>
                                        </p:tgtEl>
                                      </p:cBhvr>
                                    </p:animEffect>
                                  </p:childTnLst>
                                </p:cTn>
                              </p:par>
                              <p:par>
                                <p:cTn id="24" presetID="5"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heckerboard(across)">
                                      <p:cBhvr>
                                        <p:cTn id="26" dur="500"/>
                                        <p:tgtEl>
                                          <p:spTgt spid="8"/>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checkerboard(across)">
                                      <p:cBhvr>
                                        <p:cTn id="29" dur="500"/>
                                        <p:tgtEl>
                                          <p:spTgt spid="10"/>
                                        </p:tgtEl>
                                      </p:cBhvr>
                                    </p:animEffect>
                                  </p:childTnLst>
                                </p:cTn>
                              </p:par>
                              <p:par>
                                <p:cTn id="30" presetID="5" presetClass="entr" presetSubtype="1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heckerboard(across)">
                                      <p:cBhvr>
                                        <p:cTn id="32" dur="500"/>
                                        <p:tgtEl>
                                          <p:spTgt spid="11"/>
                                        </p:tgtEl>
                                      </p:cBhvr>
                                    </p:animEffect>
                                  </p:childTnLst>
                                </p:cTn>
                              </p:par>
                              <p:par>
                                <p:cTn id="33" presetID="5" presetClass="entr" presetSubtype="1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checkerboard(across)">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48" grpId="0"/>
      <p:bldP spid="48" grpId="1"/>
      <p:bldP spid="4" grpId="0" bldLvl="0" animBg="1"/>
      <p:bldP spid="4" grpId="1" animBg="1"/>
      <p:bldP spid="7" grpId="0"/>
      <p:bldP spid="7" grpId="1"/>
      <p:bldP spid="10" grpId="0"/>
      <p:bldP spid="1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RA7IGZ95I0VWYH2E3R3)K(6"/>
          <p:cNvPicPr>
            <a:picLocks noChangeAspect="1"/>
          </p:cNvPicPr>
          <p:nvPr/>
        </p:nvPicPr>
        <p:blipFill>
          <a:blip r:embed="rId1"/>
          <a:srcRect r="58014"/>
          <a:stretch>
            <a:fillRect/>
          </a:stretch>
        </p:blipFill>
        <p:spPr>
          <a:xfrm>
            <a:off x="7666990" y="-316230"/>
            <a:ext cx="4849200" cy="4849495"/>
          </a:xfrm>
          <a:prstGeom prst="ellipse">
            <a:avLst/>
          </a:prstGeom>
          <a:ln w="177800">
            <a:solidFill>
              <a:srgbClr val="ED7D31"/>
            </a:solidFill>
          </a:ln>
        </p:spPr>
      </p:pic>
      <p:sp>
        <p:nvSpPr>
          <p:cNvPr id="5" name="任意多边形: 形状 4"/>
          <p:cNvSpPr/>
          <p:nvPr/>
        </p:nvSpPr>
        <p:spPr>
          <a:xfrm>
            <a:off x="184285" y="5704478"/>
            <a:ext cx="3740015" cy="11535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方正粗黑宋简体" panose="02000000000000000000" charset="-122"/>
              <a:ea typeface="方正粗黑宋简体" panose="02000000000000000000" charset="-122"/>
            </a:endParaRPr>
          </a:p>
        </p:txBody>
      </p:sp>
      <p:sp>
        <p:nvSpPr>
          <p:cNvPr id="7" name="文本框 6"/>
          <p:cNvSpPr txBox="1"/>
          <p:nvPr/>
        </p:nvSpPr>
        <p:spPr>
          <a:xfrm>
            <a:off x="495300" y="333375"/>
            <a:ext cx="1210588" cy="707886"/>
          </a:xfrm>
          <a:prstGeom prst="rect">
            <a:avLst/>
          </a:prstGeom>
          <a:noFill/>
        </p:spPr>
        <p:txBody>
          <a:bodyPr wrap="none" rtlCol="0">
            <a:spAutoFit/>
          </a:bodyPr>
          <a:lstStyle/>
          <a:p>
            <a:r>
              <a:rPr lang="zh-CN" altLang="en-US" sz="4000" dirty="0">
                <a:latin typeface="方正粗黑宋简体" panose="02000000000000000000" charset="-122"/>
                <a:ea typeface="方正粗黑宋简体" panose="02000000000000000000" charset="-122"/>
              </a:rPr>
              <a:t>目录</a:t>
            </a:r>
            <a:endParaRPr lang="zh-CN" altLang="en-US" sz="4000" dirty="0">
              <a:latin typeface="方正粗黑宋简体" panose="02000000000000000000" charset="-122"/>
              <a:ea typeface="方正粗黑宋简体" panose="02000000000000000000" charset="-122"/>
            </a:endParaRPr>
          </a:p>
        </p:txBody>
      </p:sp>
      <p:sp>
        <p:nvSpPr>
          <p:cNvPr id="8" name="文本框 7"/>
          <p:cNvSpPr txBox="1"/>
          <p:nvPr/>
        </p:nvSpPr>
        <p:spPr>
          <a:xfrm>
            <a:off x="495300" y="1041261"/>
            <a:ext cx="1624099" cy="400110"/>
          </a:xfrm>
          <a:prstGeom prst="rect">
            <a:avLst/>
          </a:prstGeom>
          <a:noFill/>
        </p:spPr>
        <p:txBody>
          <a:bodyPr wrap="none" rtlCol="0">
            <a:spAutoFit/>
          </a:bodyPr>
          <a:lstStyle/>
          <a:p>
            <a:r>
              <a:rPr lang="en-US" altLang="zh-CN" sz="2000" dirty="0">
                <a:latin typeface="方正粗黑宋简体" panose="02000000000000000000" charset="-122"/>
                <a:ea typeface="方正粗黑宋简体" panose="02000000000000000000" charset="-122"/>
              </a:rPr>
              <a:t>CONTENTS</a:t>
            </a:r>
            <a:endParaRPr lang="en-US" altLang="zh-CN" sz="2000" dirty="0">
              <a:latin typeface="方正粗黑宋简体" panose="02000000000000000000" charset="-122"/>
              <a:ea typeface="方正粗黑宋简体" panose="02000000000000000000" charset="-122"/>
            </a:endParaRPr>
          </a:p>
        </p:txBody>
      </p:sp>
      <p:sp>
        <p:nvSpPr>
          <p:cNvPr id="9" name="矩形: 圆角 8"/>
          <p:cNvSpPr/>
          <p:nvPr/>
        </p:nvSpPr>
        <p:spPr>
          <a:xfrm>
            <a:off x="1562735" y="2427438"/>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0" name="矩形: 圆角 9"/>
          <p:cNvSpPr/>
          <p:nvPr/>
        </p:nvSpPr>
        <p:spPr>
          <a:xfrm>
            <a:off x="1562735" y="3303637"/>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4" name="矩形: 圆角 13"/>
          <p:cNvSpPr/>
          <p:nvPr/>
        </p:nvSpPr>
        <p:spPr>
          <a:xfrm>
            <a:off x="1562735" y="4274985"/>
            <a:ext cx="1857375" cy="4001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粗黑宋简体" panose="02000000000000000000" charset="-122"/>
              <a:ea typeface="方正粗黑宋简体" panose="02000000000000000000" charset="-122"/>
            </a:endParaRPr>
          </a:p>
        </p:txBody>
      </p:sp>
      <p:sp>
        <p:nvSpPr>
          <p:cNvPr id="15" name="文本框 14"/>
          <p:cNvSpPr txBox="1"/>
          <p:nvPr/>
        </p:nvSpPr>
        <p:spPr>
          <a:xfrm>
            <a:off x="1887410" y="2427438"/>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01</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6" name="文本框 15"/>
          <p:cNvSpPr txBox="1"/>
          <p:nvPr/>
        </p:nvSpPr>
        <p:spPr>
          <a:xfrm>
            <a:off x="1887410" y="3305615"/>
            <a:ext cx="1208023" cy="40011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02</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8" name="文本框 17"/>
          <p:cNvSpPr txBox="1"/>
          <p:nvPr/>
        </p:nvSpPr>
        <p:spPr>
          <a:xfrm>
            <a:off x="1887410" y="4280919"/>
            <a:ext cx="1247775" cy="398780"/>
          </a:xfrm>
          <a:prstGeom prst="rect">
            <a:avLst/>
          </a:prstGeom>
          <a:noFill/>
        </p:spPr>
        <p:txBody>
          <a:bodyPr wrap="none" rtlCol="0">
            <a:spAutoFit/>
          </a:bodyPr>
          <a:lstStyle/>
          <a:p>
            <a:r>
              <a:rPr lang="en-US" altLang="zh-CN" sz="2000" dirty="0">
                <a:solidFill>
                  <a:schemeClr val="bg1"/>
                </a:solidFill>
                <a:latin typeface="方正粗黑宋简体" panose="02000000000000000000" charset="-122"/>
                <a:ea typeface="方正粗黑宋简体" panose="02000000000000000000" charset="-122"/>
              </a:rPr>
              <a:t>PART 03</a:t>
            </a:r>
            <a:endParaRPr lang="en-US" altLang="zh-CN" sz="2000" dirty="0">
              <a:solidFill>
                <a:schemeClr val="bg1"/>
              </a:solidFill>
              <a:latin typeface="方正粗黑宋简体" panose="02000000000000000000" charset="-122"/>
              <a:ea typeface="方正粗黑宋简体" panose="02000000000000000000" charset="-122"/>
            </a:endParaRPr>
          </a:p>
        </p:txBody>
      </p:sp>
      <p:sp>
        <p:nvSpPr>
          <p:cNvPr id="19" name="文本框 18"/>
          <p:cNvSpPr txBox="1"/>
          <p:nvPr/>
        </p:nvSpPr>
        <p:spPr>
          <a:xfrm>
            <a:off x="3924419" y="2301461"/>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学习目标</a:t>
            </a:r>
            <a:endParaRPr lang="zh-CN" altLang="en-US" sz="3200" dirty="0">
              <a:latin typeface="方正粗黑宋简体" panose="02000000000000000000" charset="-122"/>
              <a:ea typeface="方正粗黑宋简体" panose="02000000000000000000" charset="-122"/>
            </a:endParaRPr>
          </a:p>
        </p:txBody>
      </p:sp>
      <p:sp>
        <p:nvSpPr>
          <p:cNvPr id="20" name="文本框 19"/>
          <p:cNvSpPr txBox="1"/>
          <p:nvPr/>
        </p:nvSpPr>
        <p:spPr>
          <a:xfrm>
            <a:off x="3924419" y="2827548"/>
            <a:ext cx="2038350"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LEARNING TARGET</a:t>
            </a:r>
            <a:endParaRPr lang="en-US" altLang="zh-CN" sz="1000" spc="300" dirty="0">
              <a:latin typeface="方正粗黑宋简体" panose="02000000000000000000" charset="-122"/>
              <a:ea typeface="方正粗黑宋简体" panose="02000000000000000000" charset="-122"/>
            </a:endParaRPr>
          </a:p>
        </p:txBody>
      </p:sp>
      <p:sp>
        <p:nvSpPr>
          <p:cNvPr id="21" name="文本框 20"/>
          <p:cNvSpPr txBox="1"/>
          <p:nvPr/>
        </p:nvSpPr>
        <p:spPr>
          <a:xfrm>
            <a:off x="3924419" y="3187185"/>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故事引入</a:t>
            </a:r>
            <a:endParaRPr lang="zh-CN" altLang="en-US" sz="3200" dirty="0">
              <a:latin typeface="方正粗黑宋简体" panose="02000000000000000000" charset="-122"/>
              <a:ea typeface="方正粗黑宋简体" panose="02000000000000000000" charset="-122"/>
            </a:endParaRPr>
          </a:p>
        </p:txBody>
      </p:sp>
      <p:sp>
        <p:nvSpPr>
          <p:cNvPr id="22" name="文本框 21"/>
          <p:cNvSpPr txBox="1"/>
          <p:nvPr/>
        </p:nvSpPr>
        <p:spPr>
          <a:xfrm>
            <a:off x="3924419" y="3725756"/>
            <a:ext cx="238315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STORY INTRODUCTION</a:t>
            </a:r>
            <a:endParaRPr lang="en-US" altLang="zh-CN" sz="1000" spc="300" dirty="0">
              <a:latin typeface="方正粗黑宋简体" panose="02000000000000000000" charset="-122"/>
              <a:ea typeface="方正粗黑宋简体" panose="02000000000000000000" charset="-122"/>
            </a:endParaRPr>
          </a:p>
        </p:txBody>
      </p:sp>
      <p:sp>
        <p:nvSpPr>
          <p:cNvPr id="25" name="文本框 24"/>
          <p:cNvSpPr txBox="1"/>
          <p:nvPr/>
        </p:nvSpPr>
        <p:spPr>
          <a:xfrm>
            <a:off x="3924419" y="4156348"/>
            <a:ext cx="1808480" cy="583565"/>
          </a:xfrm>
          <a:prstGeom prst="rect">
            <a:avLst/>
          </a:prstGeom>
          <a:noFill/>
        </p:spPr>
        <p:txBody>
          <a:bodyPr wrap="none" rtlCol="0">
            <a:spAutoFit/>
          </a:bodyPr>
          <a:lstStyle/>
          <a:p>
            <a:r>
              <a:rPr lang="zh-CN" altLang="en-US" sz="3200" dirty="0">
                <a:latin typeface="方正粗黑宋简体" panose="02000000000000000000" charset="-122"/>
                <a:ea typeface="方正粗黑宋简体" panose="02000000000000000000" charset="-122"/>
              </a:rPr>
              <a:t>知识链接</a:t>
            </a:r>
            <a:endParaRPr lang="zh-CN" altLang="en-US" sz="3200" dirty="0">
              <a:latin typeface="方正粗黑宋简体" panose="02000000000000000000" charset="-122"/>
              <a:ea typeface="方正粗黑宋简体" panose="02000000000000000000" charset="-122"/>
            </a:endParaRPr>
          </a:p>
        </p:txBody>
      </p:sp>
      <p:sp>
        <p:nvSpPr>
          <p:cNvPr id="26" name="文本框 25"/>
          <p:cNvSpPr txBox="1"/>
          <p:nvPr/>
        </p:nvSpPr>
        <p:spPr>
          <a:xfrm>
            <a:off x="3924419" y="4741123"/>
            <a:ext cx="1946275" cy="245110"/>
          </a:xfrm>
          <a:prstGeom prst="rect">
            <a:avLst/>
          </a:prstGeom>
          <a:noFill/>
        </p:spPr>
        <p:txBody>
          <a:bodyPr wrap="none" rtlCol="0">
            <a:spAutoFit/>
          </a:bodyPr>
          <a:lstStyle/>
          <a:p>
            <a:r>
              <a:rPr lang="en-US" altLang="zh-CN" sz="1000" spc="300" dirty="0">
                <a:latin typeface="方正粗黑宋简体" panose="02000000000000000000" charset="-122"/>
                <a:ea typeface="方正粗黑宋简体" panose="02000000000000000000" charset="-122"/>
              </a:rPr>
              <a:t>KNOWLEDGE LINK</a:t>
            </a:r>
            <a:endParaRPr lang="en-US" altLang="zh-CN" sz="1000" spc="300" dirty="0">
              <a:latin typeface="方正粗黑宋简体" panose="02000000000000000000" charset="-122"/>
              <a:ea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down)">
                                      <p:cBhvr>
                                        <p:cTn id="40" dur="500"/>
                                        <p:tgtEl>
                                          <p:spTgt spid="22"/>
                                        </p:tgtEl>
                                      </p:cBhvr>
                                    </p:animEffect>
                                  </p:childTnLst>
                                </p:cTn>
                              </p:par>
                            </p:childTnLst>
                          </p:cTn>
                        </p:par>
                        <p:par>
                          <p:cTn id="41" fill="hold">
                            <p:stCondLst>
                              <p:cond delay="2000"/>
                            </p:stCondLst>
                            <p:childTnLst>
                              <p:par>
                                <p:cTn id="42" presetID="22" presetClass="entr" presetSubtype="4"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down)">
                                      <p:cBhvr>
                                        <p:cTn id="44" dur="500"/>
                                        <p:tgtEl>
                                          <p:spTgt spid="14"/>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down)">
                                      <p:cBhvr>
                                        <p:cTn id="50" dur="500"/>
                                        <p:tgtEl>
                                          <p:spTgt spid="26"/>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down)">
                                      <p:cBhvr>
                                        <p:cTn id="5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p:bldP spid="8" grpId="0"/>
      <p:bldP spid="9" grpId="0" bldLvl="0" animBg="1"/>
      <p:bldP spid="10" grpId="0" bldLvl="0" animBg="1"/>
      <p:bldP spid="14" grpId="0" bldLvl="0" animBg="1"/>
      <p:bldP spid="15" grpId="0"/>
      <p:bldP spid="16" grpId="0"/>
      <p:bldP spid="18" grpId="0"/>
      <p:bldP spid="19" grpId="0"/>
      <p:bldP spid="20" grpId="0"/>
      <p:bldP spid="21" grpId="0"/>
      <p:bldP spid="22"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471576"/>
            <a:ext cx="360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552538"/>
            <a:ext cx="360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6"/>
          <p:cNvSpPr txBox="1"/>
          <p:nvPr/>
        </p:nvSpPr>
        <p:spPr>
          <a:xfrm>
            <a:off x="806559" y="1999898"/>
            <a:ext cx="2600960" cy="460375"/>
          </a:xfrm>
          <a:prstGeom prst="rect">
            <a:avLst/>
          </a:prstGeom>
          <a:noFill/>
          <a:ln>
            <a:noFill/>
          </a:ln>
        </p:spPr>
        <p:txBody>
          <a:bodyPr wrap="none" rtlCol="0">
            <a:spAutoFit/>
          </a:bodyPr>
          <a:lstStyle/>
          <a:p>
            <a:pPr algn="l">
              <a:lnSpc>
                <a:spcPct val="150000"/>
              </a:lnSpc>
              <a:buClrTx/>
              <a:buSzTx/>
              <a:buFontTx/>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1.以银行为主体的信贷模式</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 name="TextBox 6"/>
          <p:cNvSpPr txBox="1"/>
          <p:nvPr/>
        </p:nvSpPr>
        <p:spPr>
          <a:xfrm>
            <a:off x="4721334" y="1205513"/>
            <a:ext cx="3383280" cy="368300"/>
          </a:xfrm>
          <a:prstGeom prst="rect">
            <a:avLst/>
          </a:prstGeom>
          <a:noFill/>
          <a:ln>
            <a:noFill/>
          </a:ln>
        </p:spPr>
        <p:txBody>
          <a:bodyPr wrap="none" rtlCol="0">
            <a:spAutoFit/>
          </a:bodyPr>
          <a:lstStyle/>
          <a:p>
            <a:pPr algn="l">
              <a:lnSpc>
                <a:spcPct val="100000"/>
              </a:lnSpc>
              <a:buClrTx/>
              <a:buSzTx/>
              <a:buFontTx/>
              <a:defRPr/>
            </a:pPr>
            <a:r>
              <a:rPr lang="zh-CN" altLang="en-US" b="1" dirty="0">
                <a:solidFill>
                  <a:schemeClr val="accent2"/>
                </a:solidFill>
                <a:latin typeface="微软雅黑" panose="020B0503020204020204" charset="-122"/>
                <a:ea typeface="微软雅黑" panose="020B0503020204020204" charset="-122"/>
                <a:sym typeface="+mn-ea"/>
              </a:rPr>
              <a:t>三、我国汽车消费信贷主要模式</a:t>
            </a:r>
            <a:endParaRPr lang="zh-CN" altLang="en-US" b="1" dirty="0">
              <a:solidFill>
                <a:schemeClr val="accent2"/>
              </a:solidFill>
              <a:latin typeface="微软雅黑" panose="020B0503020204020204" charset="-122"/>
              <a:ea typeface="微软雅黑" panose="020B0503020204020204" charset="-122"/>
              <a:sym typeface="+mn-ea"/>
            </a:endParaRPr>
          </a:p>
        </p:txBody>
      </p:sp>
      <p:pic>
        <p:nvPicPr>
          <p:cNvPr id="8" name="图片 7" descr="31393935333132383b31393939333839313bb9a4d7f7bbe3b1a8"/>
          <p:cNvPicPr>
            <a:picLocks noChangeAspect="1"/>
          </p:cNvPicPr>
          <p:nvPr/>
        </p:nvPicPr>
        <p:blipFill>
          <a:blip r:embed="rId1"/>
          <a:stretch>
            <a:fillRect/>
          </a:stretch>
        </p:blipFill>
        <p:spPr>
          <a:xfrm>
            <a:off x="4110990" y="1205230"/>
            <a:ext cx="551180" cy="551180"/>
          </a:xfrm>
          <a:prstGeom prst="rect">
            <a:avLst/>
          </a:prstGeom>
        </p:spPr>
      </p:pic>
      <p:sp>
        <p:nvSpPr>
          <p:cNvPr id="100" name="文本框 99"/>
          <p:cNvSpPr txBox="1"/>
          <p:nvPr/>
        </p:nvSpPr>
        <p:spPr>
          <a:xfrm>
            <a:off x="551180" y="2846705"/>
            <a:ext cx="10285730" cy="414020"/>
          </a:xfrm>
          <a:prstGeom prst="rect">
            <a:avLst/>
          </a:prstGeom>
          <a:noFill/>
          <a:ln w="9525">
            <a:noFill/>
          </a:ln>
        </p:spPr>
        <p:txBody>
          <a:bodyPr wrap="square">
            <a:spAutoFit/>
          </a:bodyPr>
          <a:lstStyle/>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这种模式是比较传统的模式，可以充分发挥银行资金雄厚、网络广泛及贷款利率低的优势。但仍存在以下三个方面的问题：</a:t>
            </a:r>
            <a:endParaRPr sz="1400">
              <a:latin typeface="微软雅黑" panose="020B0503020204020204" charset="-122"/>
              <a:ea typeface="微软雅黑" panose="020B0503020204020204" charset="-122"/>
              <a:sym typeface="+mn-ea"/>
            </a:endParaRPr>
          </a:p>
        </p:txBody>
      </p:sp>
      <p:sp>
        <p:nvSpPr>
          <p:cNvPr id="15364" name="矩形 3"/>
          <p:cNvSpPr/>
          <p:nvPr/>
        </p:nvSpPr>
        <p:spPr>
          <a:xfrm>
            <a:off x="3275330" y="3556635"/>
            <a:ext cx="7430770" cy="570230"/>
          </a:xfrm>
          <a:prstGeom prst="rect">
            <a:avLst/>
          </a:prstGeom>
          <a:solidFill>
            <a:schemeClr val="accent2">
              <a:lumMod val="20000"/>
              <a:lumOff val="80000"/>
            </a:schemeClr>
          </a:solidFill>
          <a:ln w="9525" cap="flat" cmpd="sng">
            <a:noFill/>
            <a:prstDash val="solid"/>
            <a:miter/>
            <a:headEnd type="none" w="med" len="med"/>
            <a:tailEnd type="none" w="med" len="med"/>
          </a:ln>
        </p:spPr>
        <p:txBody>
          <a:bodyPr/>
          <a:lstStyle/>
          <a:p>
            <a:endParaRPr lang="zh-CN" altLang="en-US" sz="1800" dirty="0">
              <a:latin typeface="Arial" panose="020B0604020202020204" pitchFamily="34" charset="0"/>
            </a:endParaRPr>
          </a:p>
        </p:txBody>
      </p:sp>
      <p:sp>
        <p:nvSpPr>
          <p:cNvPr id="15365" name="右箭头 4"/>
          <p:cNvSpPr/>
          <p:nvPr/>
        </p:nvSpPr>
        <p:spPr>
          <a:xfrm>
            <a:off x="3203575" y="3631565"/>
            <a:ext cx="576580" cy="351155"/>
          </a:xfrm>
          <a:prstGeom prst="rightArrow">
            <a:avLst>
              <a:gd name="adj1" fmla="val 50000"/>
              <a:gd name="adj2" fmla="val 50000"/>
            </a:avLst>
          </a:prstGeom>
          <a:solidFill>
            <a:schemeClr val="accent2"/>
          </a:solidFill>
          <a:ln w="9525">
            <a:noFill/>
          </a:ln>
        </p:spPr>
        <p:txBody>
          <a:bodyPr/>
          <a:lstStyle/>
          <a:p>
            <a:endParaRPr lang="zh-CN" altLang="en-US" sz="1800" dirty="0">
              <a:latin typeface="Arial" panose="020B0604020202020204" pitchFamily="34" charset="0"/>
            </a:endParaRPr>
          </a:p>
        </p:txBody>
      </p:sp>
      <p:sp>
        <p:nvSpPr>
          <p:cNvPr id="15366" name="矩形 5"/>
          <p:cNvSpPr/>
          <p:nvPr/>
        </p:nvSpPr>
        <p:spPr>
          <a:xfrm>
            <a:off x="1350645" y="3556635"/>
            <a:ext cx="1972310" cy="570230"/>
          </a:xfrm>
          <a:prstGeom prst="rect">
            <a:avLst/>
          </a:prstGeom>
          <a:solidFill>
            <a:schemeClr val="accent2"/>
          </a:solidFill>
          <a:ln w="9525" cap="flat" cmpd="sng">
            <a:noFill/>
            <a:prstDash val="solid"/>
            <a:miter/>
            <a:headEnd type="none" w="med" len="med"/>
            <a:tailEnd type="none" w="med" len="med"/>
          </a:ln>
          <a:effectLst>
            <a:outerShdw dist="38100" dir="2699999" algn="ctr" rotWithShape="0">
              <a:srgbClr val="000000">
                <a:alpha val="37999"/>
              </a:srgbClr>
            </a:outerShdw>
          </a:effectLst>
        </p:spPr>
        <p:txBody>
          <a:bodyPr/>
          <a:lstStyle/>
          <a:p>
            <a:endParaRPr lang="zh-CN" altLang="en-US" sz="1800" dirty="0">
              <a:latin typeface="Arial" panose="020B0604020202020204" pitchFamily="34" charset="0"/>
            </a:endParaRPr>
          </a:p>
        </p:txBody>
      </p:sp>
      <p:sp>
        <p:nvSpPr>
          <p:cNvPr id="15367" name="矩形 6"/>
          <p:cNvSpPr/>
          <p:nvPr/>
        </p:nvSpPr>
        <p:spPr>
          <a:xfrm>
            <a:off x="3275330" y="4488180"/>
            <a:ext cx="7430770" cy="652145"/>
          </a:xfrm>
          <a:prstGeom prst="rect">
            <a:avLst/>
          </a:prstGeom>
          <a:solidFill>
            <a:schemeClr val="accent4">
              <a:lumMod val="20000"/>
              <a:lumOff val="80000"/>
            </a:schemeClr>
          </a:solidFill>
          <a:ln w="9525" cap="flat" cmpd="sng">
            <a:noFill/>
            <a:prstDash val="solid"/>
            <a:miter/>
            <a:headEnd type="none" w="med" len="med"/>
            <a:tailEnd type="none" w="med" len="med"/>
          </a:ln>
        </p:spPr>
        <p:txBody>
          <a:bodyPr/>
          <a:lstStyle/>
          <a:p>
            <a:endParaRPr lang="zh-CN" altLang="en-US" sz="1800" dirty="0">
              <a:latin typeface="Arial" panose="020B0604020202020204" pitchFamily="34" charset="0"/>
            </a:endParaRPr>
          </a:p>
        </p:txBody>
      </p:sp>
      <p:sp>
        <p:nvSpPr>
          <p:cNvPr id="15368" name="右箭头 7"/>
          <p:cNvSpPr/>
          <p:nvPr/>
        </p:nvSpPr>
        <p:spPr>
          <a:xfrm>
            <a:off x="3203575" y="4594860"/>
            <a:ext cx="576580" cy="400685"/>
          </a:xfrm>
          <a:prstGeom prst="rightArrow">
            <a:avLst>
              <a:gd name="adj1" fmla="val 50000"/>
              <a:gd name="adj2" fmla="val 50000"/>
            </a:avLst>
          </a:prstGeom>
          <a:solidFill>
            <a:schemeClr val="accent4"/>
          </a:solidFill>
          <a:ln w="9525">
            <a:noFill/>
          </a:ln>
        </p:spPr>
        <p:txBody>
          <a:bodyPr/>
          <a:lstStyle/>
          <a:p>
            <a:endParaRPr lang="zh-CN" altLang="en-US" sz="1800" dirty="0">
              <a:latin typeface="Arial" panose="020B0604020202020204" pitchFamily="34" charset="0"/>
            </a:endParaRPr>
          </a:p>
        </p:txBody>
      </p:sp>
      <p:sp>
        <p:nvSpPr>
          <p:cNvPr id="15369" name="矩形 8"/>
          <p:cNvSpPr/>
          <p:nvPr/>
        </p:nvSpPr>
        <p:spPr>
          <a:xfrm>
            <a:off x="1337945" y="4488180"/>
            <a:ext cx="1985010" cy="652145"/>
          </a:xfrm>
          <a:prstGeom prst="rect">
            <a:avLst/>
          </a:prstGeom>
          <a:solidFill>
            <a:schemeClr val="accent4"/>
          </a:solidFill>
          <a:ln w="9525" cap="flat" cmpd="sng">
            <a:noFill/>
            <a:prstDash val="solid"/>
            <a:miter/>
            <a:headEnd type="none" w="med" len="med"/>
            <a:tailEnd type="none" w="med" len="med"/>
          </a:ln>
          <a:effectLst>
            <a:outerShdw dist="38100" dir="2699999" algn="ctr" rotWithShape="0">
              <a:srgbClr val="000000">
                <a:alpha val="37999"/>
              </a:srgbClr>
            </a:outerShdw>
          </a:effectLst>
        </p:spPr>
        <p:txBody>
          <a:bodyPr/>
          <a:lstStyle/>
          <a:p>
            <a:endParaRPr lang="zh-CN" altLang="en-US" sz="1800" dirty="0">
              <a:latin typeface="Arial" panose="020B0604020202020204" pitchFamily="34" charset="0"/>
            </a:endParaRPr>
          </a:p>
        </p:txBody>
      </p:sp>
      <p:sp>
        <p:nvSpPr>
          <p:cNvPr id="15370" name="矩形 9"/>
          <p:cNvSpPr/>
          <p:nvPr/>
        </p:nvSpPr>
        <p:spPr>
          <a:xfrm>
            <a:off x="3275330" y="5526405"/>
            <a:ext cx="7430770" cy="542290"/>
          </a:xfrm>
          <a:prstGeom prst="rect">
            <a:avLst/>
          </a:prstGeom>
          <a:solidFill>
            <a:schemeClr val="accent6">
              <a:lumMod val="20000"/>
              <a:lumOff val="80000"/>
            </a:schemeClr>
          </a:solidFill>
          <a:ln w="9525" cap="flat" cmpd="sng">
            <a:noFill/>
            <a:prstDash val="solid"/>
            <a:miter/>
            <a:headEnd type="none" w="med" len="med"/>
            <a:tailEnd type="none" w="med" len="med"/>
          </a:ln>
        </p:spPr>
        <p:txBody>
          <a:bodyPr/>
          <a:lstStyle/>
          <a:p>
            <a:endParaRPr lang="zh-CN" altLang="en-US" sz="1800" dirty="0">
              <a:latin typeface="Arial" panose="020B0604020202020204" pitchFamily="34" charset="0"/>
            </a:endParaRPr>
          </a:p>
        </p:txBody>
      </p:sp>
      <p:sp>
        <p:nvSpPr>
          <p:cNvPr id="15371" name="右箭头 10"/>
          <p:cNvSpPr/>
          <p:nvPr/>
        </p:nvSpPr>
        <p:spPr>
          <a:xfrm>
            <a:off x="3203575" y="5589905"/>
            <a:ext cx="576580" cy="334645"/>
          </a:xfrm>
          <a:prstGeom prst="rightArrow">
            <a:avLst>
              <a:gd name="adj1" fmla="val 50000"/>
              <a:gd name="adj2" fmla="val 50000"/>
            </a:avLst>
          </a:prstGeom>
          <a:solidFill>
            <a:schemeClr val="accent6"/>
          </a:solidFill>
          <a:ln w="9525">
            <a:noFill/>
          </a:ln>
        </p:spPr>
        <p:txBody>
          <a:bodyPr/>
          <a:lstStyle/>
          <a:p>
            <a:endParaRPr lang="zh-CN" altLang="en-US" sz="1800" dirty="0">
              <a:latin typeface="Arial" panose="020B0604020202020204" pitchFamily="34" charset="0"/>
            </a:endParaRPr>
          </a:p>
        </p:txBody>
      </p:sp>
      <p:sp>
        <p:nvSpPr>
          <p:cNvPr id="15372" name="矩形 11"/>
          <p:cNvSpPr/>
          <p:nvPr/>
        </p:nvSpPr>
        <p:spPr>
          <a:xfrm>
            <a:off x="1350645" y="5526405"/>
            <a:ext cx="1972310" cy="542290"/>
          </a:xfrm>
          <a:prstGeom prst="rect">
            <a:avLst/>
          </a:prstGeom>
          <a:solidFill>
            <a:schemeClr val="accent6"/>
          </a:solidFill>
          <a:ln w="9525" cap="flat" cmpd="sng">
            <a:noFill/>
            <a:prstDash val="solid"/>
            <a:miter/>
            <a:headEnd type="none" w="med" len="med"/>
            <a:tailEnd type="none" w="med" len="med"/>
          </a:ln>
          <a:effectLst>
            <a:outerShdw dist="38100" dir="2699999" algn="ctr" rotWithShape="0">
              <a:srgbClr val="000000">
                <a:alpha val="37999"/>
              </a:srgbClr>
            </a:outerShdw>
          </a:effectLst>
        </p:spPr>
        <p:txBody>
          <a:bodyPr/>
          <a:lstStyle/>
          <a:p>
            <a:endParaRPr lang="zh-CN" altLang="en-US" sz="1800" dirty="0">
              <a:latin typeface="Arial" panose="020B0604020202020204" pitchFamily="34" charset="0"/>
            </a:endParaRPr>
          </a:p>
        </p:txBody>
      </p:sp>
      <p:sp>
        <p:nvSpPr>
          <p:cNvPr id="15376" name="TextBox 15"/>
          <p:cNvSpPr txBox="1"/>
          <p:nvPr/>
        </p:nvSpPr>
        <p:spPr>
          <a:xfrm>
            <a:off x="1993265" y="3639185"/>
            <a:ext cx="687705" cy="368300"/>
          </a:xfrm>
          <a:prstGeom prst="rect">
            <a:avLst/>
          </a:prstGeom>
          <a:noFill/>
          <a:ln w="9525">
            <a:noFill/>
          </a:ln>
        </p:spPr>
        <p:txBody>
          <a:bodyPr wrap="square">
            <a:spAutoFit/>
          </a:bodyPr>
          <a:lstStyle/>
          <a:p>
            <a:pPr algn="ctr"/>
            <a:r>
              <a:rPr lang="zh-CN" altLang="en-US" sz="1800" dirty="0">
                <a:solidFill>
                  <a:schemeClr val="bg1"/>
                </a:solidFill>
                <a:latin typeface="微软雅黑" panose="020B0503020204020204" charset="-122"/>
                <a:ea typeface="微软雅黑" panose="020B0503020204020204" charset="-122"/>
              </a:rPr>
              <a:t>（</a:t>
            </a:r>
            <a:r>
              <a:rPr lang="en-US" altLang="zh-CN" sz="1800" dirty="0">
                <a:solidFill>
                  <a:schemeClr val="bg1"/>
                </a:solidFill>
                <a:latin typeface="微软雅黑" panose="020B0503020204020204" charset="-122"/>
                <a:ea typeface="微软雅黑" panose="020B0503020204020204" charset="-122"/>
                <a:sym typeface="+mn-ea"/>
              </a:rPr>
              <a:t>1</a:t>
            </a:r>
            <a:r>
              <a:rPr lang="zh-CN" altLang="en-US" sz="1800" dirty="0">
                <a:solidFill>
                  <a:schemeClr val="bg1"/>
                </a:solidFill>
                <a:latin typeface="微软雅黑" panose="020B0503020204020204" charset="-122"/>
                <a:ea typeface="微软雅黑" panose="020B0503020204020204" charset="-122"/>
              </a:rPr>
              <a:t>）</a:t>
            </a:r>
            <a:endParaRPr lang="zh-CN" altLang="en-US" sz="1800" dirty="0">
              <a:solidFill>
                <a:schemeClr val="bg1"/>
              </a:solidFill>
              <a:latin typeface="微软雅黑" panose="020B0503020204020204" charset="-122"/>
              <a:ea typeface="微软雅黑" panose="020B0503020204020204" charset="-122"/>
            </a:endParaRPr>
          </a:p>
        </p:txBody>
      </p:sp>
      <p:sp>
        <p:nvSpPr>
          <p:cNvPr id="15377" name="TextBox 16"/>
          <p:cNvSpPr txBox="1"/>
          <p:nvPr/>
        </p:nvSpPr>
        <p:spPr>
          <a:xfrm>
            <a:off x="3937000" y="3650298"/>
            <a:ext cx="6408738" cy="337185"/>
          </a:xfrm>
          <a:prstGeom prst="rect">
            <a:avLst/>
          </a:prstGeom>
          <a:noFill/>
          <a:ln w="9525">
            <a:noFill/>
          </a:ln>
        </p:spPr>
        <p:txBody>
          <a:bodyPr wrap="square">
            <a:spAutoFit/>
          </a:bodyPr>
          <a:lstStyle/>
          <a:p>
            <a:r>
              <a:rPr sz="1600">
                <a:latin typeface="微软雅黑" panose="020B0503020204020204" charset="-122"/>
                <a:ea typeface="微软雅黑" panose="020B0503020204020204" charset="-122"/>
                <a:sym typeface="+mn-ea"/>
              </a:rPr>
              <a:t>银行不能及时按照汽车市场的快速变化而提供相应的金融服务</a:t>
            </a:r>
            <a:endParaRPr lang="zh-CN" altLang="en-US" sz="1600" dirty="0">
              <a:solidFill>
                <a:schemeClr val="accent1"/>
              </a:solidFill>
              <a:latin typeface="微软雅黑" panose="020B0503020204020204" charset="-122"/>
              <a:ea typeface="微软雅黑" panose="020B0503020204020204" charset="-122"/>
              <a:sym typeface="+mn-ea"/>
            </a:endParaRPr>
          </a:p>
        </p:txBody>
      </p:sp>
      <p:sp>
        <p:nvSpPr>
          <p:cNvPr id="15378" name="TextBox 17"/>
          <p:cNvSpPr txBox="1"/>
          <p:nvPr/>
        </p:nvSpPr>
        <p:spPr>
          <a:xfrm>
            <a:off x="2026285" y="4603115"/>
            <a:ext cx="608330" cy="368300"/>
          </a:xfrm>
          <a:prstGeom prst="rect">
            <a:avLst/>
          </a:prstGeom>
          <a:noFill/>
          <a:ln w="9525">
            <a:noFill/>
          </a:ln>
        </p:spPr>
        <p:txBody>
          <a:bodyPr wrap="square">
            <a:spAutoFit/>
          </a:bodyPr>
          <a:lstStyle/>
          <a:p>
            <a:pPr algn="ctr"/>
            <a:r>
              <a:rPr lang="zh-CN" altLang="en-US" sz="1800" dirty="0">
                <a:solidFill>
                  <a:schemeClr val="bg1"/>
                </a:solidFill>
                <a:latin typeface="微软雅黑" panose="020B0503020204020204" charset="-122"/>
                <a:ea typeface="微软雅黑" panose="020B0503020204020204" charset="-122"/>
                <a:sym typeface="+mn-ea"/>
              </a:rPr>
              <a:t>（</a:t>
            </a:r>
            <a:r>
              <a:rPr lang="en-US" altLang="zh-CN" sz="1800" dirty="0">
                <a:solidFill>
                  <a:schemeClr val="bg1"/>
                </a:solidFill>
                <a:latin typeface="微软雅黑" panose="020B0503020204020204" charset="-122"/>
                <a:ea typeface="微软雅黑" panose="020B0503020204020204" charset="-122"/>
                <a:sym typeface="+mn-ea"/>
              </a:rPr>
              <a:t>2</a:t>
            </a:r>
            <a:r>
              <a:rPr lang="zh-CN" altLang="en-US" sz="1800" dirty="0">
                <a:solidFill>
                  <a:schemeClr val="bg1"/>
                </a:solidFill>
                <a:latin typeface="微软雅黑" panose="020B0503020204020204" charset="-122"/>
                <a:ea typeface="微软雅黑" panose="020B0503020204020204" charset="-122"/>
                <a:sym typeface="+mn-ea"/>
              </a:rPr>
              <a:t>）</a:t>
            </a:r>
            <a:endParaRPr lang="zh-CN" altLang="en-US" sz="1800" dirty="0">
              <a:solidFill>
                <a:schemeClr val="bg1"/>
              </a:solidFill>
              <a:latin typeface="微软雅黑" panose="020B0503020204020204" charset="-122"/>
              <a:ea typeface="微软雅黑" panose="020B0503020204020204" charset="-122"/>
              <a:sym typeface="+mn-ea"/>
            </a:endParaRPr>
          </a:p>
        </p:txBody>
      </p:sp>
      <p:sp>
        <p:nvSpPr>
          <p:cNvPr id="15379" name="TextBox 18"/>
          <p:cNvSpPr txBox="1"/>
          <p:nvPr/>
        </p:nvSpPr>
        <p:spPr>
          <a:xfrm>
            <a:off x="3937000" y="4518025"/>
            <a:ext cx="6408738" cy="583565"/>
          </a:xfrm>
          <a:prstGeom prst="rect">
            <a:avLst/>
          </a:prstGeom>
          <a:noFill/>
          <a:ln w="9525">
            <a:noFill/>
          </a:ln>
        </p:spPr>
        <p:txBody>
          <a:bodyPr wrap="square">
            <a:spAutoFit/>
          </a:bodyPr>
          <a:lstStyle/>
          <a:p>
            <a:r>
              <a:rPr sz="1600">
                <a:latin typeface="微软雅黑" panose="020B0503020204020204" charset="-122"/>
                <a:ea typeface="微软雅黑" panose="020B0503020204020204" charset="-122"/>
                <a:sym typeface="+mn-ea"/>
              </a:rPr>
              <a:t>消费者选择银行放贷必须通过担保公司做担保，这中间要承担比较高的手续费和交付一定金额的贷款保证金，因此消费者承担费用较高</a:t>
            </a:r>
            <a:endParaRPr lang="zh-CN" altLang="en-US" sz="1600" dirty="0">
              <a:solidFill>
                <a:schemeClr val="accent1"/>
              </a:solidFill>
              <a:latin typeface="微软雅黑" panose="020B0503020204020204" charset="-122"/>
              <a:ea typeface="微软雅黑" panose="020B0503020204020204" charset="-122"/>
              <a:sym typeface="+mn-ea"/>
            </a:endParaRPr>
          </a:p>
        </p:txBody>
      </p:sp>
      <p:sp>
        <p:nvSpPr>
          <p:cNvPr id="15380" name="TextBox 19"/>
          <p:cNvSpPr txBox="1"/>
          <p:nvPr/>
        </p:nvSpPr>
        <p:spPr>
          <a:xfrm>
            <a:off x="1993265" y="5605145"/>
            <a:ext cx="580390" cy="368300"/>
          </a:xfrm>
          <a:prstGeom prst="rect">
            <a:avLst/>
          </a:prstGeom>
          <a:noFill/>
          <a:ln w="9525">
            <a:noFill/>
          </a:ln>
        </p:spPr>
        <p:txBody>
          <a:bodyPr wrap="square">
            <a:spAutoFit/>
          </a:bodyPr>
          <a:lstStyle/>
          <a:p>
            <a:pPr algn="ctr"/>
            <a:r>
              <a:rPr lang="zh-CN" altLang="en-US" sz="1800" dirty="0">
                <a:solidFill>
                  <a:schemeClr val="bg1"/>
                </a:solidFill>
                <a:latin typeface="微软雅黑" panose="020B0503020204020204" charset="-122"/>
                <a:ea typeface="微软雅黑" panose="020B0503020204020204" charset="-122"/>
                <a:sym typeface="+mn-ea"/>
              </a:rPr>
              <a:t>（</a:t>
            </a:r>
            <a:r>
              <a:rPr lang="en-US" altLang="zh-CN" sz="1800" dirty="0">
                <a:solidFill>
                  <a:schemeClr val="bg1"/>
                </a:solidFill>
                <a:latin typeface="微软雅黑" panose="020B0503020204020204" charset="-122"/>
                <a:ea typeface="微软雅黑" panose="020B0503020204020204" charset="-122"/>
                <a:sym typeface="+mn-ea"/>
              </a:rPr>
              <a:t>3</a:t>
            </a:r>
            <a:r>
              <a:rPr lang="zh-CN" altLang="en-US" sz="1800" dirty="0">
                <a:solidFill>
                  <a:schemeClr val="bg1"/>
                </a:solidFill>
                <a:latin typeface="微软雅黑" panose="020B0503020204020204" charset="-122"/>
                <a:ea typeface="微软雅黑" panose="020B0503020204020204" charset="-122"/>
                <a:sym typeface="+mn-ea"/>
              </a:rPr>
              <a:t>）</a:t>
            </a:r>
            <a:endParaRPr lang="zh-CN" altLang="en-US" sz="1800" dirty="0">
              <a:solidFill>
                <a:schemeClr val="bg1"/>
              </a:solidFill>
              <a:latin typeface="微软雅黑" panose="020B0503020204020204" charset="-122"/>
              <a:ea typeface="微软雅黑" panose="020B0503020204020204" charset="-122"/>
              <a:sym typeface="+mn-ea"/>
            </a:endParaRPr>
          </a:p>
        </p:txBody>
      </p:sp>
      <p:sp>
        <p:nvSpPr>
          <p:cNvPr id="15381" name="TextBox 20"/>
          <p:cNvSpPr txBox="1"/>
          <p:nvPr/>
        </p:nvSpPr>
        <p:spPr>
          <a:xfrm>
            <a:off x="3937000" y="5640388"/>
            <a:ext cx="6408738" cy="337185"/>
          </a:xfrm>
          <a:prstGeom prst="rect">
            <a:avLst/>
          </a:prstGeom>
          <a:noFill/>
          <a:ln w="9525">
            <a:noFill/>
          </a:ln>
        </p:spPr>
        <p:txBody>
          <a:bodyPr wrap="square">
            <a:spAutoFit/>
          </a:bodyPr>
          <a:lstStyle/>
          <a:p>
            <a:r>
              <a:rPr sz="1600">
                <a:latin typeface="微软雅黑" panose="020B0503020204020204" charset="-122"/>
                <a:ea typeface="微软雅黑" panose="020B0503020204020204" charset="-122"/>
                <a:sym typeface="+mn-ea"/>
              </a:rPr>
              <a:t>申请比较难，手续复杂，对贷款人的要求比较严格，获贷率不高</a:t>
            </a:r>
            <a:endParaRPr lang="zh-CN" altLang="en-US" sz="1600" dirty="0">
              <a:solidFill>
                <a:schemeClr val="accent1"/>
              </a:solidFill>
              <a:latin typeface="微软雅黑" panose="020B0503020204020204" charset="-122"/>
              <a:ea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9"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ssolve">
                                      <p:cBhvr>
                                        <p:cTn id="14" dur="500"/>
                                        <p:tgtEl>
                                          <p:spTgt spid="5"/>
                                        </p:tgtEl>
                                      </p:cBhvr>
                                    </p:animEffect>
                                  </p:childTnLst>
                                </p:cTn>
                              </p:par>
                              <p:par>
                                <p:cTn id="15" presetID="9"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dissolve">
                                      <p:cBhvr>
                                        <p:cTn id="20" dur="500"/>
                                        <p:tgtEl>
                                          <p:spTgt spid="9"/>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ssolve">
                                      <p:cBhvr>
                                        <p:cTn id="23" dur="500"/>
                                        <p:tgtEl>
                                          <p:spTgt spid="7"/>
                                        </p:tgtEl>
                                      </p:cBhvr>
                                    </p:animEffect>
                                  </p:childTnLst>
                                </p:cTn>
                              </p:par>
                              <p:par>
                                <p:cTn id="24" presetID="9"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dissolve">
                                      <p:cBhvr>
                                        <p:cTn id="26" dur="500"/>
                                        <p:tgtEl>
                                          <p:spTgt spid="8"/>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dissolve">
                                      <p:cBhvr>
                                        <p:cTn id="29" dur="500"/>
                                        <p:tgtEl>
                                          <p:spTgt spid="100"/>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5364"/>
                                        </p:tgtEl>
                                        <p:attrNameLst>
                                          <p:attrName>style.visibility</p:attrName>
                                        </p:attrNameLst>
                                      </p:cBhvr>
                                      <p:to>
                                        <p:strVal val="visible"/>
                                      </p:to>
                                    </p:set>
                                    <p:animEffect transition="in" filter="dissolve">
                                      <p:cBhvr>
                                        <p:cTn id="32" dur="500"/>
                                        <p:tgtEl>
                                          <p:spTgt spid="15364"/>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5365"/>
                                        </p:tgtEl>
                                        <p:attrNameLst>
                                          <p:attrName>style.visibility</p:attrName>
                                        </p:attrNameLst>
                                      </p:cBhvr>
                                      <p:to>
                                        <p:strVal val="visible"/>
                                      </p:to>
                                    </p:set>
                                    <p:animEffect transition="in" filter="dissolve">
                                      <p:cBhvr>
                                        <p:cTn id="35" dur="500"/>
                                        <p:tgtEl>
                                          <p:spTgt spid="15365"/>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5366"/>
                                        </p:tgtEl>
                                        <p:attrNameLst>
                                          <p:attrName>style.visibility</p:attrName>
                                        </p:attrNameLst>
                                      </p:cBhvr>
                                      <p:to>
                                        <p:strVal val="visible"/>
                                      </p:to>
                                    </p:set>
                                    <p:animEffect transition="in" filter="dissolve">
                                      <p:cBhvr>
                                        <p:cTn id="38" dur="500"/>
                                        <p:tgtEl>
                                          <p:spTgt spid="15366"/>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5367"/>
                                        </p:tgtEl>
                                        <p:attrNameLst>
                                          <p:attrName>style.visibility</p:attrName>
                                        </p:attrNameLst>
                                      </p:cBhvr>
                                      <p:to>
                                        <p:strVal val="visible"/>
                                      </p:to>
                                    </p:set>
                                    <p:animEffect transition="in" filter="dissolve">
                                      <p:cBhvr>
                                        <p:cTn id="41" dur="500"/>
                                        <p:tgtEl>
                                          <p:spTgt spid="15367"/>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15368"/>
                                        </p:tgtEl>
                                        <p:attrNameLst>
                                          <p:attrName>style.visibility</p:attrName>
                                        </p:attrNameLst>
                                      </p:cBhvr>
                                      <p:to>
                                        <p:strVal val="visible"/>
                                      </p:to>
                                    </p:set>
                                    <p:animEffect transition="in" filter="dissolve">
                                      <p:cBhvr>
                                        <p:cTn id="44" dur="500"/>
                                        <p:tgtEl>
                                          <p:spTgt spid="15368"/>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15369"/>
                                        </p:tgtEl>
                                        <p:attrNameLst>
                                          <p:attrName>style.visibility</p:attrName>
                                        </p:attrNameLst>
                                      </p:cBhvr>
                                      <p:to>
                                        <p:strVal val="visible"/>
                                      </p:to>
                                    </p:set>
                                    <p:animEffect transition="in" filter="dissolve">
                                      <p:cBhvr>
                                        <p:cTn id="47" dur="500"/>
                                        <p:tgtEl>
                                          <p:spTgt spid="15369"/>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15370"/>
                                        </p:tgtEl>
                                        <p:attrNameLst>
                                          <p:attrName>style.visibility</p:attrName>
                                        </p:attrNameLst>
                                      </p:cBhvr>
                                      <p:to>
                                        <p:strVal val="visible"/>
                                      </p:to>
                                    </p:set>
                                    <p:animEffect transition="in" filter="dissolve">
                                      <p:cBhvr>
                                        <p:cTn id="50" dur="500"/>
                                        <p:tgtEl>
                                          <p:spTgt spid="15370"/>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15371"/>
                                        </p:tgtEl>
                                        <p:attrNameLst>
                                          <p:attrName>style.visibility</p:attrName>
                                        </p:attrNameLst>
                                      </p:cBhvr>
                                      <p:to>
                                        <p:strVal val="visible"/>
                                      </p:to>
                                    </p:set>
                                    <p:animEffect transition="in" filter="dissolve">
                                      <p:cBhvr>
                                        <p:cTn id="53" dur="500"/>
                                        <p:tgtEl>
                                          <p:spTgt spid="15371"/>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15372"/>
                                        </p:tgtEl>
                                        <p:attrNameLst>
                                          <p:attrName>style.visibility</p:attrName>
                                        </p:attrNameLst>
                                      </p:cBhvr>
                                      <p:to>
                                        <p:strVal val="visible"/>
                                      </p:to>
                                    </p:set>
                                    <p:animEffect transition="in" filter="dissolve">
                                      <p:cBhvr>
                                        <p:cTn id="56" dur="500"/>
                                        <p:tgtEl>
                                          <p:spTgt spid="15372"/>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15376"/>
                                        </p:tgtEl>
                                        <p:attrNameLst>
                                          <p:attrName>style.visibility</p:attrName>
                                        </p:attrNameLst>
                                      </p:cBhvr>
                                      <p:to>
                                        <p:strVal val="visible"/>
                                      </p:to>
                                    </p:set>
                                    <p:animEffect transition="in" filter="dissolve">
                                      <p:cBhvr>
                                        <p:cTn id="59" dur="500"/>
                                        <p:tgtEl>
                                          <p:spTgt spid="15376"/>
                                        </p:tgtEl>
                                      </p:cBhvr>
                                    </p:animEffect>
                                  </p:childTnLst>
                                </p:cTn>
                              </p:par>
                              <p:par>
                                <p:cTn id="60" presetID="9" presetClass="entr" presetSubtype="0" fill="hold" grpId="0" nodeType="withEffect">
                                  <p:stCondLst>
                                    <p:cond delay="0"/>
                                  </p:stCondLst>
                                  <p:childTnLst>
                                    <p:set>
                                      <p:cBhvr>
                                        <p:cTn id="61" dur="1" fill="hold">
                                          <p:stCondLst>
                                            <p:cond delay="0"/>
                                          </p:stCondLst>
                                        </p:cTn>
                                        <p:tgtEl>
                                          <p:spTgt spid="15377"/>
                                        </p:tgtEl>
                                        <p:attrNameLst>
                                          <p:attrName>style.visibility</p:attrName>
                                        </p:attrNameLst>
                                      </p:cBhvr>
                                      <p:to>
                                        <p:strVal val="visible"/>
                                      </p:to>
                                    </p:set>
                                    <p:animEffect transition="in" filter="dissolve">
                                      <p:cBhvr>
                                        <p:cTn id="62" dur="500"/>
                                        <p:tgtEl>
                                          <p:spTgt spid="15377"/>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15378"/>
                                        </p:tgtEl>
                                        <p:attrNameLst>
                                          <p:attrName>style.visibility</p:attrName>
                                        </p:attrNameLst>
                                      </p:cBhvr>
                                      <p:to>
                                        <p:strVal val="visible"/>
                                      </p:to>
                                    </p:set>
                                    <p:animEffect transition="in" filter="dissolve">
                                      <p:cBhvr>
                                        <p:cTn id="65" dur="500"/>
                                        <p:tgtEl>
                                          <p:spTgt spid="15378"/>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15379"/>
                                        </p:tgtEl>
                                        <p:attrNameLst>
                                          <p:attrName>style.visibility</p:attrName>
                                        </p:attrNameLst>
                                      </p:cBhvr>
                                      <p:to>
                                        <p:strVal val="visible"/>
                                      </p:to>
                                    </p:set>
                                    <p:animEffect transition="in" filter="dissolve">
                                      <p:cBhvr>
                                        <p:cTn id="68" dur="500"/>
                                        <p:tgtEl>
                                          <p:spTgt spid="15379"/>
                                        </p:tgtEl>
                                      </p:cBhvr>
                                    </p:animEffect>
                                  </p:childTnLst>
                                </p:cTn>
                              </p:par>
                              <p:par>
                                <p:cTn id="69" presetID="9" presetClass="entr" presetSubtype="0" fill="hold" grpId="0" nodeType="withEffect">
                                  <p:stCondLst>
                                    <p:cond delay="0"/>
                                  </p:stCondLst>
                                  <p:childTnLst>
                                    <p:set>
                                      <p:cBhvr>
                                        <p:cTn id="70" dur="1" fill="hold">
                                          <p:stCondLst>
                                            <p:cond delay="0"/>
                                          </p:stCondLst>
                                        </p:cTn>
                                        <p:tgtEl>
                                          <p:spTgt spid="15380"/>
                                        </p:tgtEl>
                                        <p:attrNameLst>
                                          <p:attrName>style.visibility</p:attrName>
                                        </p:attrNameLst>
                                      </p:cBhvr>
                                      <p:to>
                                        <p:strVal val="visible"/>
                                      </p:to>
                                    </p:set>
                                    <p:animEffect transition="in" filter="dissolve">
                                      <p:cBhvr>
                                        <p:cTn id="71" dur="500"/>
                                        <p:tgtEl>
                                          <p:spTgt spid="15380"/>
                                        </p:tgtEl>
                                      </p:cBhvr>
                                    </p:animEffect>
                                  </p:childTnLst>
                                </p:cTn>
                              </p:par>
                              <p:par>
                                <p:cTn id="72" presetID="9" presetClass="entr" presetSubtype="0" fill="hold" grpId="0" nodeType="withEffect">
                                  <p:stCondLst>
                                    <p:cond delay="0"/>
                                  </p:stCondLst>
                                  <p:childTnLst>
                                    <p:set>
                                      <p:cBhvr>
                                        <p:cTn id="73" dur="1" fill="hold">
                                          <p:stCondLst>
                                            <p:cond delay="0"/>
                                          </p:stCondLst>
                                        </p:cTn>
                                        <p:tgtEl>
                                          <p:spTgt spid="15381"/>
                                        </p:tgtEl>
                                        <p:attrNameLst>
                                          <p:attrName>style.visibility</p:attrName>
                                        </p:attrNameLst>
                                      </p:cBhvr>
                                      <p:to>
                                        <p:strVal val="visible"/>
                                      </p:to>
                                    </p:set>
                                    <p:animEffect transition="in" filter="dissolve">
                                      <p:cBhvr>
                                        <p:cTn id="74" dur="500"/>
                                        <p:tgtEl>
                                          <p:spTgt spid="15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48" grpId="0"/>
      <p:bldP spid="48" grpId="1"/>
      <p:bldP spid="4" grpId="0" bldLvl="0" animBg="1"/>
      <p:bldP spid="4" grpId="1" animBg="1"/>
      <p:bldP spid="7" grpId="0"/>
      <p:bldP spid="7" grpId="1"/>
      <p:bldP spid="100" grpId="0"/>
      <p:bldP spid="100" grpId="1"/>
      <p:bldP spid="15364" grpId="0" animBg="1"/>
      <p:bldP spid="15364" grpId="1" animBg="1"/>
      <p:bldP spid="15365" grpId="0" animBg="1"/>
      <p:bldP spid="15365" grpId="1" animBg="1"/>
      <p:bldP spid="15366" grpId="0" animBg="1"/>
      <p:bldP spid="15366" grpId="1" animBg="1"/>
      <p:bldP spid="15367" grpId="0" animBg="1"/>
      <p:bldP spid="15367" grpId="1" animBg="1"/>
      <p:bldP spid="15368" grpId="0" animBg="1"/>
      <p:bldP spid="15368" grpId="1" animBg="1"/>
      <p:bldP spid="15369" grpId="0" animBg="1"/>
      <p:bldP spid="15369" grpId="1" animBg="1"/>
      <p:bldP spid="15370" grpId="0" animBg="1"/>
      <p:bldP spid="15370" grpId="1" animBg="1"/>
      <p:bldP spid="15371" grpId="0" animBg="1"/>
      <p:bldP spid="15371" grpId="1" animBg="1"/>
      <p:bldP spid="15372" grpId="0" animBg="1"/>
      <p:bldP spid="15372" grpId="1" animBg="1"/>
      <p:bldP spid="15376" grpId="0"/>
      <p:bldP spid="15376" grpId="1"/>
      <p:bldP spid="15377" grpId="0"/>
      <p:bldP spid="15377" grpId="1"/>
      <p:bldP spid="15378" grpId="0"/>
      <p:bldP spid="15378" grpId="1"/>
      <p:bldP spid="15379" grpId="0"/>
      <p:bldP spid="15379" grpId="1"/>
      <p:bldP spid="15380" grpId="0"/>
      <p:bldP spid="15380" grpId="1"/>
      <p:bldP spid="15381" grpId="0"/>
      <p:bldP spid="1538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471576"/>
            <a:ext cx="360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552538"/>
            <a:ext cx="360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6"/>
          <p:cNvSpPr txBox="1"/>
          <p:nvPr/>
        </p:nvSpPr>
        <p:spPr>
          <a:xfrm>
            <a:off x="603359" y="2011328"/>
            <a:ext cx="3210560" cy="460375"/>
          </a:xfrm>
          <a:prstGeom prst="rect">
            <a:avLst/>
          </a:prstGeom>
          <a:noFill/>
          <a:ln>
            <a:noFill/>
          </a:ln>
        </p:spPr>
        <p:txBody>
          <a:bodyPr wrap="none" rtlCol="0">
            <a:spAutoFit/>
          </a:bodyPr>
          <a:lstStyle/>
          <a:p>
            <a:pPr algn="l">
              <a:lnSpc>
                <a:spcPct val="150000"/>
              </a:lnSpc>
              <a:buClrTx/>
              <a:buSzTx/>
              <a:buFontTx/>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2.以汽车经销商为主体的信贷模式</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 name="TextBox 6"/>
          <p:cNvSpPr txBox="1"/>
          <p:nvPr/>
        </p:nvSpPr>
        <p:spPr>
          <a:xfrm>
            <a:off x="4721334" y="1205513"/>
            <a:ext cx="3383280" cy="368300"/>
          </a:xfrm>
          <a:prstGeom prst="rect">
            <a:avLst/>
          </a:prstGeom>
          <a:noFill/>
          <a:ln>
            <a:noFill/>
          </a:ln>
        </p:spPr>
        <p:txBody>
          <a:bodyPr wrap="none" rtlCol="0">
            <a:spAutoFit/>
          </a:bodyPr>
          <a:lstStyle/>
          <a:p>
            <a:pPr algn="l">
              <a:lnSpc>
                <a:spcPct val="100000"/>
              </a:lnSpc>
              <a:buClrTx/>
              <a:buSzTx/>
              <a:buFontTx/>
              <a:defRPr/>
            </a:pPr>
            <a:r>
              <a:rPr lang="zh-CN" altLang="en-US" b="1" dirty="0">
                <a:solidFill>
                  <a:schemeClr val="accent2"/>
                </a:solidFill>
                <a:latin typeface="微软雅黑" panose="020B0503020204020204" charset="-122"/>
                <a:ea typeface="微软雅黑" panose="020B0503020204020204" charset="-122"/>
                <a:sym typeface="+mn-ea"/>
              </a:rPr>
              <a:t>三、我国汽车消费信贷主要模式</a:t>
            </a:r>
            <a:endParaRPr lang="zh-CN" altLang="en-US" b="1" dirty="0">
              <a:solidFill>
                <a:schemeClr val="accent2"/>
              </a:solidFill>
              <a:latin typeface="微软雅黑" panose="020B0503020204020204" charset="-122"/>
              <a:ea typeface="微软雅黑" panose="020B0503020204020204" charset="-122"/>
              <a:sym typeface="+mn-ea"/>
            </a:endParaRPr>
          </a:p>
        </p:txBody>
      </p:sp>
      <p:pic>
        <p:nvPicPr>
          <p:cNvPr id="8" name="图片 7" descr="31393935333132383b31393939333839313bb9a4d7f7bbe3b1a8"/>
          <p:cNvPicPr>
            <a:picLocks noChangeAspect="1"/>
          </p:cNvPicPr>
          <p:nvPr/>
        </p:nvPicPr>
        <p:blipFill>
          <a:blip r:embed="rId1"/>
          <a:stretch>
            <a:fillRect/>
          </a:stretch>
        </p:blipFill>
        <p:spPr>
          <a:xfrm>
            <a:off x="4110990" y="1205230"/>
            <a:ext cx="551180" cy="551180"/>
          </a:xfrm>
          <a:prstGeom prst="rect">
            <a:avLst/>
          </a:prstGeom>
        </p:spPr>
      </p:pic>
      <p:sp>
        <p:nvSpPr>
          <p:cNvPr id="2" name="文本框 1"/>
          <p:cNvSpPr txBox="1"/>
          <p:nvPr/>
        </p:nvSpPr>
        <p:spPr>
          <a:xfrm>
            <a:off x="1127760" y="3573145"/>
            <a:ext cx="5231130" cy="1383665"/>
          </a:xfrm>
          <a:prstGeom prst="rect">
            <a:avLst/>
          </a:prstGeom>
          <a:noFill/>
          <a:ln w="9525">
            <a:noFill/>
          </a:ln>
        </p:spPr>
        <p:txBody>
          <a:bodyPr wrap="square">
            <a:spAutoFit/>
          </a:bodyPr>
          <a:lstStyle/>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该模式由汽车经销商直接面对消费者，与用户签订贷款协议，完成消费者的信用调査与评价。经销商负责为购车者办理贷款手续，以经销商自身资产为消费者承担连带责任保证，并代银行收缴贷款本息，而购车者可享受到经销商提供的一站式服务。</a:t>
            </a:r>
            <a:endParaRPr sz="1400">
              <a:latin typeface="微软雅黑" panose="020B0503020204020204" charset="-122"/>
              <a:ea typeface="微软雅黑" panose="020B0503020204020204" charset="-122"/>
              <a:sym typeface="+mn-ea"/>
            </a:endParaRPr>
          </a:p>
        </p:txBody>
      </p:sp>
      <p:pic>
        <p:nvPicPr>
          <p:cNvPr id="105" name="图片 104"/>
          <p:cNvPicPr/>
          <p:nvPr/>
        </p:nvPicPr>
        <p:blipFill>
          <a:blip r:embed="rId2">
            <a:clrChange>
              <a:clrFrom>
                <a:srgbClr val="FFF5F5">
                  <a:alpha val="100000"/>
                </a:srgbClr>
              </a:clrFrom>
              <a:clrTo>
                <a:srgbClr val="FFF5F5">
                  <a:alpha val="100000"/>
                  <a:alpha val="0"/>
                </a:srgbClr>
              </a:clrTo>
            </a:clrChange>
          </a:blip>
          <a:srcRect l="13218" r="13813"/>
          <a:stretch>
            <a:fillRect/>
          </a:stretch>
        </p:blipFill>
        <p:spPr>
          <a:xfrm>
            <a:off x="6456045" y="2383790"/>
            <a:ext cx="4756785" cy="323786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5" presetClass="entr" presetSubtype="1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500"/>
                                        <p:tgtEl>
                                          <p:spTgt spid="5"/>
                                        </p:tgtEl>
                                      </p:cBhvr>
                                    </p:animEffect>
                                  </p:childTnLst>
                                </p:cTn>
                              </p:par>
                              <p:par>
                                <p:cTn id="15" presetID="5" presetClass="entr" presetSubtype="1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checkerboard(across)">
                                      <p:cBhvr>
                                        <p:cTn id="20" dur="500"/>
                                        <p:tgtEl>
                                          <p:spTgt spid="9"/>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heckerboard(across)">
                                      <p:cBhvr>
                                        <p:cTn id="23" dur="500"/>
                                        <p:tgtEl>
                                          <p:spTgt spid="7"/>
                                        </p:tgtEl>
                                      </p:cBhvr>
                                    </p:animEffect>
                                  </p:childTnLst>
                                </p:cTn>
                              </p:par>
                              <p:par>
                                <p:cTn id="24" presetID="5"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heckerboard(across)">
                                      <p:cBhvr>
                                        <p:cTn id="26" dur="500"/>
                                        <p:tgtEl>
                                          <p:spTgt spid="8"/>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checkerboard(across)">
                                      <p:cBhvr>
                                        <p:cTn id="29" dur="500"/>
                                        <p:tgtEl>
                                          <p:spTgt spid="2"/>
                                        </p:tgtEl>
                                      </p:cBhvr>
                                    </p:animEffect>
                                  </p:childTnLst>
                                </p:cTn>
                              </p:par>
                              <p:par>
                                <p:cTn id="30" presetID="5" presetClass="entr" presetSubtype="10" fill="hold" nodeType="with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checkerboard(across)">
                                      <p:cBhvr>
                                        <p:cTn id="3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48" grpId="0"/>
      <p:bldP spid="48" grpId="1"/>
      <p:bldP spid="4" grpId="0" bldLvl="0" animBg="1"/>
      <p:bldP spid="4" grpId="1" animBg="1"/>
      <p:bldP spid="7" grpId="0"/>
      <p:bldP spid="7" grpId="1"/>
      <p:bldP spid="2" grpId="0"/>
      <p:bldP spid="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471576"/>
            <a:ext cx="3600000" cy="0"/>
          </a:xfrm>
          <a:prstGeom prst="line">
            <a:avLst/>
          </a:prstGeom>
          <a:ln w="127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CxnSpPr/>
          <p:nvPr/>
        </p:nvCxnSpPr>
        <p:spPr>
          <a:xfrm flipH="1">
            <a:off x="408039" y="2552538"/>
            <a:ext cx="3600000" cy="0"/>
          </a:xfrm>
          <a:prstGeom prst="line">
            <a:avLst/>
          </a:prstGeom>
          <a:ln w="38100">
            <a:solidFill>
              <a:schemeClr val="accent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TextBox 6"/>
          <p:cNvSpPr txBox="1"/>
          <p:nvPr/>
        </p:nvSpPr>
        <p:spPr>
          <a:xfrm>
            <a:off x="501124" y="2036728"/>
            <a:ext cx="3413760" cy="460375"/>
          </a:xfrm>
          <a:prstGeom prst="rect">
            <a:avLst/>
          </a:prstGeom>
          <a:noFill/>
          <a:ln>
            <a:noFill/>
          </a:ln>
        </p:spPr>
        <p:txBody>
          <a:bodyPr wrap="none" rtlCol="0">
            <a:spAutoFit/>
          </a:bodyPr>
          <a:lstStyle/>
          <a:p>
            <a:pPr algn="l">
              <a:lnSpc>
                <a:spcPct val="150000"/>
              </a:lnSpc>
              <a:buClrTx/>
              <a:buSzTx/>
              <a:buFontTx/>
              <a:defRPr/>
            </a:pPr>
            <a:r>
              <a:rPr sz="1600" b="1" dirty="0">
                <a:solidFill>
                  <a:schemeClr val="accent2"/>
                </a:solidFill>
                <a:latin typeface="微软雅黑" panose="020B0503020204020204" charset="-122"/>
                <a:ea typeface="微软雅黑" panose="020B0503020204020204" charset="-122"/>
                <a:cs typeface="微软雅黑" panose="020B0503020204020204" charset="-122"/>
                <a:sym typeface="+mn-ea"/>
              </a:rPr>
              <a:t>3.以汽车金融公司为主体的信贷模式</a:t>
            </a:r>
            <a:endParaRPr sz="1600" b="1" dirty="0">
              <a:solidFill>
                <a:schemeClr val="accent2"/>
              </a:solidFill>
              <a:latin typeface="微软雅黑" panose="020B0503020204020204" charset="-122"/>
              <a:ea typeface="微软雅黑" panose="020B0503020204020204" charset="-122"/>
              <a:cs typeface="微软雅黑" panose="020B0503020204020204" charset="-122"/>
              <a:sym typeface="+mn-ea"/>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知识链接</a:t>
            </a:r>
            <a:endParaRPr lang="zh-CN" altLang="en-US" sz="3200" b="1" dirty="0">
              <a:latin typeface="微软雅黑" panose="020B0503020204020204" charset="-122"/>
              <a:ea typeface="微软雅黑" panose="020B0503020204020204" charset="-122"/>
            </a:endParaRPr>
          </a:p>
        </p:txBody>
      </p:sp>
      <p:sp>
        <p:nvSpPr>
          <p:cNvPr id="4" name="空心弧 3"/>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7" name="TextBox 6"/>
          <p:cNvSpPr txBox="1"/>
          <p:nvPr/>
        </p:nvSpPr>
        <p:spPr>
          <a:xfrm>
            <a:off x="4721334" y="1205513"/>
            <a:ext cx="3383280" cy="368300"/>
          </a:xfrm>
          <a:prstGeom prst="rect">
            <a:avLst/>
          </a:prstGeom>
          <a:noFill/>
          <a:ln>
            <a:noFill/>
          </a:ln>
        </p:spPr>
        <p:txBody>
          <a:bodyPr wrap="none" rtlCol="0">
            <a:spAutoFit/>
          </a:bodyPr>
          <a:lstStyle/>
          <a:p>
            <a:pPr algn="l">
              <a:lnSpc>
                <a:spcPct val="100000"/>
              </a:lnSpc>
              <a:buClrTx/>
              <a:buSzTx/>
              <a:buFontTx/>
              <a:defRPr/>
            </a:pPr>
            <a:r>
              <a:rPr lang="zh-CN" altLang="en-US" b="1" dirty="0">
                <a:solidFill>
                  <a:schemeClr val="accent2"/>
                </a:solidFill>
                <a:latin typeface="微软雅黑" panose="020B0503020204020204" charset="-122"/>
                <a:ea typeface="微软雅黑" panose="020B0503020204020204" charset="-122"/>
                <a:sym typeface="+mn-ea"/>
              </a:rPr>
              <a:t>三、我国汽车消费信贷主要模式</a:t>
            </a:r>
            <a:endParaRPr lang="zh-CN" altLang="en-US" b="1" dirty="0">
              <a:solidFill>
                <a:schemeClr val="accent2"/>
              </a:solidFill>
              <a:latin typeface="微软雅黑" panose="020B0503020204020204" charset="-122"/>
              <a:ea typeface="微软雅黑" panose="020B0503020204020204" charset="-122"/>
              <a:sym typeface="+mn-ea"/>
            </a:endParaRPr>
          </a:p>
        </p:txBody>
      </p:sp>
      <p:pic>
        <p:nvPicPr>
          <p:cNvPr id="8" name="图片 7" descr="31393935333132383b31393939333839313bb9a4d7f7bbe3b1a8"/>
          <p:cNvPicPr>
            <a:picLocks noChangeAspect="1"/>
          </p:cNvPicPr>
          <p:nvPr/>
        </p:nvPicPr>
        <p:blipFill>
          <a:blip r:embed="rId1"/>
          <a:stretch>
            <a:fillRect/>
          </a:stretch>
        </p:blipFill>
        <p:spPr>
          <a:xfrm>
            <a:off x="4110990" y="1205230"/>
            <a:ext cx="551180" cy="551180"/>
          </a:xfrm>
          <a:prstGeom prst="rect">
            <a:avLst/>
          </a:prstGeom>
        </p:spPr>
      </p:pic>
      <p:sp>
        <p:nvSpPr>
          <p:cNvPr id="100" name="文本框 99"/>
          <p:cNvSpPr txBox="1"/>
          <p:nvPr/>
        </p:nvSpPr>
        <p:spPr>
          <a:xfrm>
            <a:off x="1056005" y="3357245"/>
            <a:ext cx="5427345" cy="2353310"/>
          </a:xfrm>
          <a:prstGeom prst="rect">
            <a:avLst/>
          </a:prstGeom>
          <a:noFill/>
          <a:ln w="9525">
            <a:noFill/>
          </a:ln>
        </p:spPr>
        <p:txBody>
          <a:bodyPr wrap="square">
            <a:spAutoFit/>
          </a:bodyPr>
          <a:lstStyle/>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该模式是由汽车金融公司直接面对消费者，组织进行消费者的资信调查、担保、审批工作，向消费者提供分期付款服务。</a:t>
            </a:r>
            <a:endParaRPr sz="1400">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此模式与以银行为主体的“直客”模式的运作基本一致，但放贷主体通常是汽车集团所属的汽车金融公司。</a:t>
            </a:r>
            <a:endParaRPr sz="1400">
              <a:latin typeface="微软雅黑" panose="020B0503020204020204" charset="-122"/>
              <a:ea typeface="微软雅黑" panose="020B0503020204020204" charset="-122"/>
              <a:sym typeface="+mn-ea"/>
            </a:endParaRPr>
          </a:p>
          <a:p>
            <a:pPr indent="355600" fontAlgn="auto">
              <a:lnSpc>
                <a:spcPct val="150000"/>
              </a:lnSpc>
              <a:extLst>
                <a:ext uri="{35155182-B16C-46BC-9424-99874614C6A1}">
                  <wpsdc:indentchars xmlns:wpsdc="http://www.wps.cn/officeDocument/2017/drawingmlCustomData" val="200" checksum="3837665281"/>
                </a:ext>
              </a:extLst>
            </a:pPr>
            <a:r>
              <a:rPr sz="1400">
                <a:latin typeface="微软雅黑" panose="020B0503020204020204" charset="-122"/>
                <a:ea typeface="微软雅黑" panose="020B0503020204020204" charset="-122"/>
                <a:sym typeface="+mn-ea"/>
              </a:rPr>
              <a:t>汽车金融公司的优势在于其更加专业化，所提供的汽车贷款更灵活、更专业、更具针对性，而且手续简便。劣势在于贷款利率较高，通常比银行现行利率约高出1~2个百分点。</a:t>
            </a:r>
            <a:endParaRPr sz="1400">
              <a:latin typeface="微软雅黑" panose="020B0503020204020204" charset="-122"/>
              <a:ea typeface="微软雅黑" panose="020B0503020204020204" charset="-122"/>
              <a:sym typeface="+mn-ea"/>
            </a:endParaRPr>
          </a:p>
        </p:txBody>
      </p:sp>
      <p:grpSp>
        <p:nvGrpSpPr>
          <p:cNvPr id="10" name="组合 9"/>
          <p:cNvGrpSpPr/>
          <p:nvPr/>
        </p:nvGrpSpPr>
        <p:grpSpPr>
          <a:xfrm>
            <a:off x="6675120" y="2997200"/>
            <a:ext cx="3740074" cy="2931923"/>
            <a:chOff x="10393" y="4833"/>
            <a:chExt cx="6685" cy="5241"/>
          </a:xfrm>
        </p:grpSpPr>
        <p:pic>
          <p:nvPicPr>
            <p:cNvPr id="107" name="图片 106"/>
            <p:cNvPicPr/>
            <p:nvPr/>
          </p:nvPicPr>
          <p:blipFill>
            <a:blip r:embed="rId2">
              <a:clrChange>
                <a:clrFrom>
                  <a:srgbClr val="FFFFFF">
                    <a:alpha val="100000"/>
                  </a:srgbClr>
                </a:clrFrom>
                <a:clrTo>
                  <a:srgbClr val="FFFFFF">
                    <a:alpha val="100000"/>
                    <a:alpha val="0"/>
                  </a:srgbClr>
                </a:clrTo>
              </a:clrChange>
            </a:blip>
            <a:srcRect t="22803" b="21263"/>
            <a:stretch>
              <a:fillRect/>
            </a:stretch>
          </p:blipFill>
          <p:spPr>
            <a:xfrm>
              <a:off x="10393" y="4833"/>
              <a:ext cx="3987" cy="2229"/>
            </a:xfrm>
            <a:prstGeom prst="rect">
              <a:avLst/>
            </a:prstGeom>
            <a:noFill/>
            <a:ln w="9525">
              <a:noFill/>
            </a:ln>
          </p:spPr>
        </p:pic>
        <p:pic>
          <p:nvPicPr>
            <p:cNvPr id="108" name="图片 107"/>
            <p:cNvPicPr/>
            <p:nvPr/>
          </p:nvPicPr>
          <p:blipFill>
            <a:blip r:embed="rId3">
              <a:clrChange>
                <a:clrFrom>
                  <a:srgbClr val="FFFFFF">
                    <a:alpha val="100000"/>
                  </a:srgbClr>
                </a:clrFrom>
                <a:clrTo>
                  <a:srgbClr val="FFFFFF">
                    <a:alpha val="100000"/>
                    <a:alpha val="0"/>
                  </a:srgbClr>
                </a:clrTo>
              </a:clrChange>
            </a:blip>
            <a:srcRect l="9241" t="22403" r="8514" b="15765"/>
            <a:stretch>
              <a:fillRect/>
            </a:stretch>
          </p:blipFill>
          <p:spPr>
            <a:xfrm>
              <a:off x="10393" y="7665"/>
              <a:ext cx="6648" cy="2409"/>
            </a:xfrm>
            <a:prstGeom prst="rect">
              <a:avLst/>
            </a:prstGeom>
            <a:noFill/>
            <a:ln w="9525">
              <a:noFill/>
            </a:ln>
          </p:spPr>
        </p:pic>
        <p:pic>
          <p:nvPicPr>
            <p:cNvPr id="109" name="图片 108"/>
            <p:cNvPicPr/>
            <p:nvPr/>
          </p:nvPicPr>
          <p:blipFill>
            <a:blip r:embed="rId4">
              <a:clrChange>
                <a:clrFrom>
                  <a:srgbClr val="FFFFFF">
                    <a:alpha val="100000"/>
                  </a:srgbClr>
                </a:clrFrom>
                <a:clrTo>
                  <a:srgbClr val="FFFFFF">
                    <a:alpha val="100000"/>
                    <a:alpha val="0"/>
                  </a:srgbClr>
                </a:clrTo>
              </a:clrChange>
            </a:blip>
            <a:srcRect b="17624"/>
            <a:stretch>
              <a:fillRect/>
            </a:stretch>
          </p:blipFill>
          <p:spPr>
            <a:xfrm>
              <a:off x="14249" y="4833"/>
              <a:ext cx="2829" cy="2229"/>
            </a:xfrm>
            <a:prstGeom prst="rect">
              <a:avLst/>
            </a:prstGeom>
            <a:noFill/>
            <a:ln w="9525">
              <a:noFill/>
            </a:ln>
          </p:spPr>
        </p:pic>
      </p:gr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edge">
                                      <p:cBhvr>
                                        <p:cTn id="7" dur="2000"/>
                                        <p:tgtEl>
                                          <p:spTgt spid="48"/>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par>
                          <p:cTn id="11" fill="hold">
                            <p:stCondLst>
                              <p:cond delay="2000"/>
                            </p:stCondLst>
                            <p:childTnLst>
                              <p:par>
                                <p:cTn id="12" presetID="14" presetClass="entr" presetSubtype="1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par>
                                <p:cTn id="15" presetID="14" presetClass="entr" presetSubtype="1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randombar(horizontal)">
                                      <p:cBhvr>
                                        <p:cTn id="20" dur="500"/>
                                        <p:tgtEl>
                                          <p:spTgt spid="9"/>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500"/>
                                        <p:tgtEl>
                                          <p:spTgt spid="7"/>
                                        </p:tgtEl>
                                      </p:cBhvr>
                                    </p:animEffect>
                                  </p:childTnLst>
                                </p:cTn>
                              </p:par>
                              <p:par>
                                <p:cTn id="24" presetID="14"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randombar(horizontal)">
                                      <p:cBhvr>
                                        <p:cTn id="29" dur="500"/>
                                        <p:tgtEl>
                                          <p:spTgt spid="100"/>
                                        </p:tgtEl>
                                      </p:cBhvr>
                                    </p:animEffect>
                                  </p:childTnLst>
                                </p:cTn>
                              </p:par>
                              <p:par>
                                <p:cTn id="30" presetID="14" presetClass="entr" presetSubtype="1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48" grpId="0"/>
      <p:bldP spid="48" grpId="1"/>
      <p:bldP spid="4" grpId="0" bldLvl="0" animBg="1"/>
      <p:bldP spid="4" grpId="1" animBg="1"/>
      <p:bldP spid="7" grpId="0"/>
      <p:bldP spid="7" grpId="1"/>
      <p:bldP spid="100" grpId="0"/>
      <p:bldP spid="10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52621" y="2"/>
            <a:ext cx="13975032" cy="6857998"/>
            <a:chOff x="-152621" y="2"/>
            <a:chExt cx="13975032" cy="6857998"/>
          </a:xfrm>
        </p:grpSpPr>
        <p:sp>
          <p:nvSpPr>
            <p:cNvPr id="39" name="任意多边形: 形状 38"/>
            <p:cNvSpPr/>
            <p:nvPr/>
          </p:nvSpPr>
          <p:spPr>
            <a:xfrm>
              <a:off x="161581"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4" name="任意多边形: 形状 33"/>
            <p:cNvSpPr/>
            <p:nvPr/>
          </p:nvSpPr>
          <p:spPr>
            <a:xfrm>
              <a:off x="4480" y="2"/>
              <a:ext cx="13660830" cy="6857998"/>
            </a:xfrm>
            <a:custGeom>
              <a:avLst/>
              <a:gdLst>
                <a:gd name="connsiteX0" fmla="*/ 188788 w 13660830"/>
                <a:gd name="connsiteY0" fmla="*/ 0 h 6857998"/>
                <a:gd name="connsiteX1" fmla="*/ 1034702 w 13660830"/>
                <a:gd name="connsiteY1" fmla="*/ 0 h 6857998"/>
                <a:gd name="connsiteX2" fmla="*/ 1059499 w 13660830"/>
                <a:gd name="connsiteY2" fmla="*/ 326093 h 6857998"/>
                <a:gd name="connsiteX3" fmla="*/ 8016603 w 13660830"/>
                <a:gd name="connsiteY3" fmla="*/ 6604287 h 6857998"/>
                <a:gd name="connsiteX4" fmla="*/ 13412904 w 13660830"/>
                <a:gd name="connsiteY4" fmla="*/ 4059410 h 6857998"/>
                <a:gd name="connsiteX5" fmla="*/ 13660830 w 13660830"/>
                <a:gd name="connsiteY5" fmla="*/ 3727862 h 6857998"/>
                <a:gd name="connsiteX6" fmla="*/ 13562073 w 13660830"/>
                <a:gd name="connsiteY6" fmla="*/ 4019730 h 6857998"/>
                <a:gd name="connsiteX7" fmla="*/ 11848382 w 13660830"/>
                <a:gd name="connsiteY7" fmla="*/ 6648359 h 6857998"/>
                <a:gd name="connsiteX8" fmla="*/ 11614239 w 13660830"/>
                <a:gd name="connsiteY8" fmla="*/ 6857998 h 6857998"/>
                <a:gd name="connsiteX9" fmla="*/ 2367636 w 13660830"/>
                <a:gd name="connsiteY9" fmla="*/ 6857998 h 6857998"/>
                <a:gd name="connsiteX10" fmla="*/ 2291133 w 13660830"/>
                <a:gd name="connsiteY10" fmla="*/ 6791730 h 6857998"/>
                <a:gd name="connsiteX11" fmla="*/ 0 w 13660830"/>
                <a:gd name="connsiteY11" fmla="*/ 1615229 h 6857998"/>
                <a:gd name="connsiteX12" fmla="*/ 179075 w 13660830"/>
                <a:gd name="connsiteY12" fmla="*/ 3590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660830" h="6857998">
                  <a:moveTo>
                    <a:pt x="188788" y="0"/>
                  </a:moveTo>
                  <a:lnTo>
                    <a:pt x="1034702" y="0"/>
                  </a:lnTo>
                  <a:lnTo>
                    <a:pt x="1059499" y="326093"/>
                  </a:lnTo>
                  <a:cubicBezTo>
                    <a:pt x="1417621" y="3852461"/>
                    <a:pt x="4395750" y="6604287"/>
                    <a:pt x="8016603" y="6604287"/>
                  </a:cubicBezTo>
                  <a:cubicBezTo>
                    <a:pt x="10189115" y="6604287"/>
                    <a:pt x="12130246" y="5613631"/>
                    <a:pt x="13412904" y="4059410"/>
                  </a:cubicBezTo>
                  <a:lnTo>
                    <a:pt x="13660830" y="3727862"/>
                  </a:lnTo>
                  <a:lnTo>
                    <a:pt x="13562073" y="4019730"/>
                  </a:lnTo>
                  <a:cubicBezTo>
                    <a:pt x="13194407" y="5023875"/>
                    <a:pt x="12603062" y="5920199"/>
                    <a:pt x="11848382" y="6648359"/>
                  </a:cubicBezTo>
                  <a:lnTo>
                    <a:pt x="11614239" y="6857998"/>
                  </a:lnTo>
                  <a:lnTo>
                    <a:pt x="2367636" y="6857998"/>
                  </a:lnTo>
                  <a:lnTo>
                    <a:pt x="2291133" y="6791730"/>
                  </a:lnTo>
                  <a:cubicBezTo>
                    <a:pt x="883642" y="5512477"/>
                    <a:pt x="0" y="3667046"/>
                    <a:pt x="0" y="1615229"/>
                  </a:cubicBezTo>
                  <a:cubicBezTo>
                    <a:pt x="0" y="1072102"/>
                    <a:pt x="61916" y="543435"/>
                    <a:pt x="179075" y="35903"/>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35" name="任意多边形: 形状 34"/>
            <p:cNvSpPr/>
            <p:nvPr/>
          </p:nvSpPr>
          <p:spPr>
            <a:xfrm>
              <a:off x="-152621" y="2"/>
              <a:ext cx="13660830" cy="6857998"/>
            </a:xfrm>
            <a:custGeom>
              <a:avLst/>
              <a:gdLst>
                <a:gd name="connsiteX0" fmla="*/ 13660830 w 13660830"/>
                <a:gd name="connsiteY0" fmla="*/ 3988372 h 6857998"/>
                <a:gd name="connsiteX1" fmla="*/ 13562073 w 13660830"/>
                <a:gd name="connsiteY1" fmla="*/ 4280240 h 6857998"/>
                <a:gd name="connsiteX2" fmla="*/ 12211831 w 13660830"/>
                <a:gd name="connsiteY2" fmla="*/ 6531055 h 6857998"/>
                <a:gd name="connsiteX3" fmla="*/ 11897318 w 13660830"/>
                <a:gd name="connsiteY3" fmla="*/ 6857998 h 6857998"/>
                <a:gd name="connsiteX4" fmla="*/ 8255666 w 13660830"/>
                <a:gd name="connsiteY4" fmla="*/ 6857998 h 6857998"/>
                <a:gd name="connsiteX5" fmla="*/ 8421134 w 13660830"/>
                <a:gd name="connsiteY5" fmla="*/ 6853292 h 6857998"/>
                <a:gd name="connsiteX6" fmla="*/ 13412904 w 13660830"/>
                <a:gd name="connsiteY6" fmla="*/ 4319920 h 6857998"/>
                <a:gd name="connsiteX7" fmla="*/ 259262 w 13660830"/>
                <a:gd name="connsiteY7" fmla="*/ 0 h 6857998"/>
                <a:gd name="connsiteX8" fmla="*/ 1026641 w 13660830"/>
                <a:gd name="connsiteY8" fmla="*/ 0 h 6857998"/>
                <a:gd name="connsiteX9" fmla="*/ 1032493 w 13660830"/>
                <a:gd name="connsiteY9" fmla="*/ 231457 h 6857998"/>
                <a:gd name="connsiteX10" fmla="*/ 7667910 w 13660830"/>
                <a:gd name="connsiteY10" fmla="*/ 6856255 h 6857998"/>
                <a:gd name="connsiteX11" fmla="*/ 7739054 w 13660830"/>
                <a:gd name="connsiteY11" fmla="*/ 6857998 h 6857998"/>
                <a:gd name="connsiteX12" fmla="*/ 2087399 w 13660830"/>
                <a:gd name="connsiteY12" fmla="*/ 6857998 h 6857998"/>
                <a:gd name="connsiteX13" fmla="*/ 2048264 w 13660830"/>
                <a:gd name="connsiteY13" fmla="*/ 6820686 h 6857998"/>
                <a:gd name="connsiteX14" fmla="*/ 0 w 13660830"/>
                <a:gd name="connsiteY14" fmla="*/ 1875740 h 6857998"/>
                <a:gd name="connsiteX15" fmla="*/ 179075 w 13660830"/>
                <a:gd name="connsiteY15" fmla="*/ 29641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660830" h="6857998">
                  <a:moveTo>
                    <a:pt x="13660830" y="3988372"/>
                  </a:moveTo>
                  <a:lnTo>
                    <a:pt x="13562073" y="4280240"/>
                  </a:lnTo>
                  <a:cubicBezTo>
                    <a:pt x="13255684" y="5117028"/>
                    <a:pt x="12793964" y="5878939"/>
                    <a:pt x="12211831" y="6531055"/>
                  </a:cubicBezTo>
                  <a:lnTo>
                    <a:pt x="11897318" y="6857998"/>
                  </a:lnTo>
                  <a:lnTo>
                    <a:pt x="8255666" y="6857998"/>
                  </a:lnTo>
                  <a:lnTo>
                    <a:pt x="8421134" y="6853292"/>
                  </a:lnTo>
                  <a:cubicBezTo>
                    <a:pt x="10429184" y="6738764"/>
                    <a:pt x="12210412" y="5777002"/>
                    <a:pt x="13412904" y="4319920"/>
                  </a:cubicBezTo>
                  <a:close/>
                  <a:moveTo>
                    <a:pt x="259262" y="0"/>
                  </a:moveTo>
                  <a:lnTo>
                    <a:pt x="1026641" y="0"/>
                  </a:lnTo>
                  <a:lnTo>
                    <a:pt x="1032493" y="231457"/>
                  </a:lnTo>
                  <a:cubicBezTo>
                    <a:pt x="1213940" y="3810990"/>
                    <a:pt x="4086902" y="6680412"/>
                    <a:pt x="7667910" y="6856255"/>
                  </a:cubicBezTo>
                  <a:lnTo>
                    <a:pt x="7739054" y="6857998"/>
                  </a:lnTo>
                  <a:lnTo>
                    <a:pt x="2087399" y="6857998"/>
                  </a:lnTo>
                  <a:lnTo>
                    <a:pt x="2048264" y="6820686"/>
                  </a:lnTo>
                  <a:cubicBezTo>
                    <a:pt x="782742" y="5555164"/>
                    <a:pt x="0" y="3806862"/>
                    <a:pt x="0" y="1875740"/>
                  </a:cubicBezTo>
                  <a:cubicBezTo>
                    <a:pt x="0" y="1332612"/>
                    <a:pt x="61917" y="803945"/>
                    <a:pt x="179075" y="2964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grpSp>
      <p:sp>
        <p:nvSpPr>
          <p:cNvPr id="40" name="文本框 39"/>
          <p:cNvSpPr txBox="1"/>
          <p:nvPr/>
        </p:nvSpPr>
        <p:spPr>
          <a:xfrm>
            <a:off x="6362897" y="2635435"/>
            <a:ext cx="5260800" cy="1106805"/>
          </a:xfrm>
          <a:prstGeom prst="rect">
            <a:avLst/>
          </a:prstGeom>
          <a:noFill/>
        </p:spPr>
        <p:txBody>
          <a:bodyPr wrap="square" rtlCol="0">
            <a:spAutoFit/>
          </a:bodyPr>
          <a:lstStyle/>
          <a:p>
            <a:r>
              <a:rPr lang="zh-CN" altLang="en-US" sz="6600" dirty="0">
                <a:latin typeface="思源宋体 CN Heavy" panose="02020900000000000000" pitchFamily="18" charset="-122"/>
                <a:ea typeface="思源宋体 CN Heavy" panose="02020900000000000000" pitchFamily="18" charset="-122"/>
                <a:sym typeface="+mn-ea"/>
              </a:rPr>
              <a:t>谢谢您的观看</a:t>
            </a:r>
            <a:endParaRPr lang="zh-CN" altLang="en-US" sz="6600" b="1" dirty="0">
              <a:latin typeface="方正粗黑宋简体" panose="02000000000000000000" charset="-122"/>
              <a:ea typeface="方正粗黑宋简体" panose="02000000000000000000" charset="-122"/>
            </a:endParaRPr>
          </a:p>
        </p:txBody>
      </p:sp>
      <p:sp>
        <p:nvSpPr>
          <p:cNvPr id="41" name="文本框 40"/>
          <p:cNvSpPr txBox="1"/>
          <p:nvPr/>
        </p:nvSpPr>
        <p:spPr>
          <a:xfrm>
            <a:off x="7615665" y="2106930"/>
            <a:ext cx="2755265" cy="398780"/>
          </a:xfrm>
          <a:prstGeom prst="rect">
            <a:avLst/>
          </a:prstGeom>
          <a:noFill/>
        </p:spPr>
        <p:txBody>
          <a:bodyPr wrap="square" rtlCol="0">
            <a:spAutoFit/>
          </a:bodyPr>
          <a:lstStyle/>
          <a:p>
            <a:pPr algn="r"/>
            <a:r>
              <a:rPr lang="en-US" altLang="zh-CN" sz="2000" spc="600" dirty="0">
                <a:solidFill>
                  <a:schemeClr val="accent2"/>
                </a:solidFill>
                <a:latin typeface="微软雅黑" panose="020B0503020204020204" charset="-122"/>
                <a:ea typeface="微软雅黑" panose="020B0503020204020204" charset="-122"/>
              </a:rPr>
              <a:t>Auto Finance</a:t>
            </a:r>
            <a:endParaRPr lang="en-US" altLang="zh-CN" sz="2000" spc="600" dirty="0">
              <a:solidFill>
                <a:schemeClr val="accent2"/>
              </a:solidFill>
              <a:latin typeface="微软雅黑" panose="020B0503020204020204" charset="-122"/>
              <a:ea typeface="微软雅黑" panose="020B0503020204020204" charset="-122"/>
            </a:endParaRPr>
          </a:p>
        </p:txBody>
      </p:sp>
      <p:sp>
        <p:nvSpPr>
          <p:cNvPr id="43" name="文本框 42"/>
          <p:cNvSpPr txBox="1"/>
          <p:nvPr/>
        </p:nvSpPr>
        <p:spPr>
          <a:xfrm>
            <a:off x="9977902" y="442058"/>
            <a:ext cx="1554480" cy="368300"/>
          </a:xfrm>
          <a:prstGeom prst="rect">
            <a:avLst/>
          </a:prstGeom>
          <a:noFill/>
        </p:spPr>
        <p:txBody>
          <a:bodyPr wrap="none" rtlCol="0">
            <a:spAutoFit/>
          </a:bodyPr>
          <a:lstStyle/>
          <a:p>
            <a:r>
              <a:rPr lang="zh-CN" altLang="en-US" dirty="0">
                <a:latin typeface="微软雅黑" panose="020B0503020204020204" charset="-122"/>
                <a:ea typeface="微软雅黑" panose="020B0503020204020204" charset="-122"/>
              </a:rPr>
              <a:t>汽车金融服务</a:t>
            </a:r>
            <a:endParaRPr lang="zh-CN" altLang="en-US" dirty="0">
              <a:latin typeface="微软雅黑" panose="020B0503020204020204" charset="-122"/>
              <a:ea typeface="微软雅黑" panose="020B0503020204020204" charset="-122"/>
            </a:endParaRPr>
          </a:p>
        </p:txBody>
      </p:sp>
      <p:sp>
        <p:nvSpPr>
          <p:cNvPr id="5" name="椭圆 4"/>
          <p:cNvSpPr/>
          <p:nvPr/>
        </p:nvSpPr>
        <p:spPr>
          <a:xfrm>
            <a:off x="9627235" y="450850"/>
            <a:ext cx="350520" cy="350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思源黑体 CN Regular" panose="020B0500000000000000" pitchFamily="34" charset="-122"/>
              <a:ea typeface="思源黑体 CN Regular" panose="020B0500000000000000" pitchFamily="34" charset="-122"/>
            </a:endParaRPr>
          </a:p>
        </p:txBody>
      </p:sp>
      <p:pic>
        <p:nvPicPr>
          <p:cNvPr id="2" name="图片 1" descr="RA7IGZ95I0VWYH2E3R3)K(6"/>
          <p:cNvPicPr/>
          <p:nvPr/>
        </p:nvPicPr>
        <p:blipFill>
          <a:blip r:embed="rId1"/>
          <a:srcRect l="32830" t="-14" r="25806" b="14"/>
          <a:stretch>
            <a:fillRect/>
          </a:stretch>
        </p:blipFill>
        <p:spPr>
          <a:xfrm>
            <a:off x="1203960" y="1552575"/>
            <a:ext cx="4377600" cy="4377600"/>
          </a:xfrm>
          <a:prstGeom prst="ellipse">
            <a:avLst/>
          </a:prstGeom>
          <a:ln w="50800">
            <a:solidFill>
              <a:srgbClr val="C00000"/>
            </a:solidFill>
          </a:ln>
        </p:spPr>
      </p:pic>
      <p:sp>
        <p:nvSpPr>
          <p:cNvPr id="3" name="矩形: 圆角 43"/>
          <p:cNvSpPr/>
          <p:nvPr/>
        </p:nvSpPr>
        <p:spPr>
          <a:xfrm>
            <a:off x="6777782" y="4109252"/>
            <a:ext cx="4431030" cy="49149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6869857" y="4155607"/>
            <a:ext cx="3484880" cy="398780"/>
          </a:xfrm>
          <a:prstGeom prst="rect">
            <a:avLst/>
          </a:prstGeom>
          <a:noFill/>
        </p:spPr>
        <p:txBody>
          <a:bodyPr wrap="none" rtlCol="0">
            <a:spAutoFit/>
          </a:bodyPr>
          <a:lstStyle/>
          <a:p>
            <a:pPr algn="l"/>
            <a:r>
              <a:rPr lang="zh-CN" altLang="en-US" sz="2000" dirty="0">
                <a:solidFill>
                  <a:schemeClr val="bg1"/>
                </a:solidFill>
                <a:latin typeface="微软雅黑" panose="020B0503020204020204" charset="-122"/>
                <a:ea typeface="微软雅黑" panose="020B0503020204020204" charset="-122"/>
                <a:sym typeface="+mn-ea"/>
              </a:rPr>
              <a:t>模块三　汽车消费信贷的流程</a:t>
            </a:r>
            <a:endParaRPr lang="zh-CN" altLang="en-US" sz="2000" dirty="0">
              <a:solidFill>
                <a:schemeClr val="bg1"/>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down)">
                                      <p:cBhvr>
                                        <p:cTn id="10" dur="500"/>
                                        <p:tgtEl>
                                          <p:spTgt spid="4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5" grpId="0" bldLvl="0" animBg="1"/>
      <p:bldP spid="5" grpId="1" animBg="1"/>
      <p:bldP spid="3" grpId="0" bldLvl="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5360" y="3292160"/>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学习目标</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21238" y="4259185"/>
            <a:ext cx="2549525" cy="306705"/>
          </a:xfrm>
          <a:prstGeom prst="rect">
            <a:avLst/>
          </a:prstGeom>
          <a:noFill/>
        </p:spPr>
        <p:txBody>
          <a:bodyPr wrap="none" rtlCol="0">
            <a:spAutoFit/>
          </a:bodyPr>
          <a:lstStyle/>
          <a:p>
            <a:pPr algn="ctr"/>
            <a:r>
              <a:rPr lang="en-US" altLang="zh-CN" sz="1400" spc="300" dirty="0">
                <a:solidFill>
                  <a:schemeClr val="bg1"/>
                </a:solidFill>
                <a:latin typeface="方正粗黑宋简体" panose="02000000000000000000" charset="-122"/>
                <a:ea typeface="方正粗黑宋简体" panose="02000000000000000000" charset="-122"/>
                <a:sym typeface="+mn-ea"/>
              </a:rPr>
              <a:t>LEARNING TARGET</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01</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RA7IGZ95I0VWYH2E3R3)K(6"/>
          <p:cNvPicPr>
            <a:picLocks noChangeAspect="1"/>
          </p:cNvPicPr>
          <p:nvPr/>
        </p:nvPicPr>
        <p:blipFill>
          <a:blip r:embed="rId1"/>
          <a:srcRect l="32830" t="-14" r="25806" b="14"/>
          <a:stretch>
            <a:fillRect/>
          </a:stretch>
        </p:blipFill>
        <p:spPr>
          <a:xfrm>
            <a:off x="1723390" y="2284730"/>
            <a:ext cx="2433600" cy="2433600"/>
          </a:xfrm>
          <a:prstGeom prst="ellipse">
            <a:avLst/>
          </a:prstGeom>
          <a:ln w="50800">
            <a:noFill/>
          </a:ln>
        </p:spPr>
      </p:pic>
      <p:sp>
        <p:nvSpPr>
          <p:cNvPr id="5" name="空心弧 4"/>
          <p:cNvSpPr/>
          <p:nvPr/>
        </p:nvSpPr>
        <p:spPr>
          <a:xfrm rot="16200000">
            <a:off x="1101725" y="1636395"/>
            <a:ext cx="3730625" cy="3730625"/>
          </a:xfrm>
          <a:prstGeom prst="blockArc">
            <a:avLst>
              <a:gd name="adj1" fmla="val 10800000"/>
              <a:gd name="adj2" fmla="val 92758"/>
              <a:gd name="adj3" fmla="val 13722"/>
            </a:avLst>
          </a:prstGeom>
          <a:gradFill>
            <a:gsLst>
              <a:gs pos="54000">
                <a:srgbClr val="FFC880">
                  <a:alpha val="100000"/>
                </a:srgbClr>
              </a:gs>
              <a:gs pos="0">
                <a:srgbClr val="FF90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Light" panose="020B0300000000000000" pitchFamily="34" charset="-122"/>
              <a:ea typeface="思源黑体 CN Light" panose="020B0300000000000000" pitchFamily="34" charset="-122"/>
            </a:endParaRPr>
          </a:p>
        </p:txBody>
      </p:sp>
      <p:sp>
        <p:nvSpPr>
          <p:cNvPr id="48" name="文本框 47"/>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rPr>
              <a:t>学习目标</a:t>
            </a:r>
            <a:endParaRPr lang="zh-CN" altLang="en-US" sz="3200" b="1" dirty="0">
              <a:latin typeface="微软雅黑" panose="020B0503020204020204" charset="-122"/>
              <a:ea typeface="微软雅黑" panose="020B0503020204020204" charset="-122"/>
            </a:endParaRPr>
          </a:p>
        </p:txBody>
      </p:sp>
      <p:sp>
        <p:nvSpPr>
          <p:cNvPr id="11" name="空心弧 10"/>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endParaRPr>
          </a:p>
        </p:txBody>
      </p:sp>
      <p:sp>
        <p:nvSpPr>
          <p:cNvPr id="3" name="椭圆 2"/>
          <p:cNvSpPr/>
          <p:nvPr/>
        </p:nvSpPr>
        <p:spPr>
          <a:xfrm>
            <a:off x="4173855" y="18834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椭圆 3"/>
          <p:cNvSpPr/>
          <p:nvPr/>
        </p:nvSpPr>
        <p:spPr>
          <a:xfrm>
            <a:off x="4492625" y="317246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4173855" y="4461510"/>
            <a:ext cx="658495" cy="658495"/>
          </a:xfrm>
          <a:prstGeom prst="ellipse">
            <a:avLst/>
          </a:prstGeom>
          <a:solidFill>
            <a:schemeClr val="accent2"/>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0" name="矩形: 圆顶角 792"/>
          <p:cNvSpPr/>
          <p:nvPr/>
        </p:nvSpPr>
        <p:spPr>
          <a:xfrm rot="5400000" flipH="1">
            <a:off x="7454900" y="-58420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2" name="矩形: 圆顶角 792"/>
          <p:cNvSpPr/>
          <p:nvPr/>
        </p:nvSpPr>
        <p:spPr>
          <a:xfrm rot="5400000" flipH="1">
            <a:off x="7892415" y="705485"/>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4" name="矩形: 圆顶角 792"/>
          <p:cNvSpPr/>
          <p:nvPr/>
        </p:nvSpPr>
        <p:spPr>
          <a:xfrm rot="5400000" flipH="1">
            <a:off x="7454900" y="1995170"/>
            <a:ext cx="985520" cy="5593080"/>
          </a:xfrm>
          <a:prstGeom prst="round2SameRect">
            <a:avLst/>
          </a:prstGeom>
          <a:solidFill>
            <a:schemeClr val="bg1"/>
          </a:solidFill>
          <a:ln>
            <a:noFill/>
          </a:ln>
          <a:effectLst>
            <a:outerShdw blurRad="355600" dist="63500" dir="2700000" sx="101000" sy="101000" algn="tl" rotWithShape="0">
              <a:schemeClr val="bg1">
                <a:lumMod val="65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4214495" y="195135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01</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4476115" y="3240405"/>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02</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19" name="文本框 18"/>
          <p:cNvSpPr txBox="1"/>
          <p:nvPr/>
        </p:nvSpPr>
        <p:spPr>
          <a:xfrm>
            <a:off x="4156710" y="4538980"/>
            <a:ext cx="588623" cy="523220"/>
          </a:xfrm>
          <a:prstGeom prst="rect">
            <a:avLst/>
          </a:prstGeom>
          <a:noFill/>
        </p:spPr>
        <p:txBody>
          <a:bodyPr wrap="none" rtlCol="0">
            <a:spAutoFit/>
          </a:bodyPr>
          <a:lstStyle/>
          <a:p>
            <a:r>
              <a:rPr lang="en-US" altLang="zh-CN" sz="2800" b="1" i="1" dirty="0">
                <a:solidFill>
                  <a:schemeClr val="bg1"/>
                </a:solidFill>
                <a:latin typeface="思源黑体 CN Light" panose="020B0300000000000000" pitchFamily="34" charset="-122"/>
                <a:ea typeface="思源黑体 CN Light" panose="020B0300000000000000" pitchFamily="34" charset="-122"/>
              </a:rPr>
              <a:t>03</a:t>
            </a:r>
            <a:endParaRPr lang="en-US" altLang="zh-CN" sz="2800" b="1" i="1" dirty="0">
              <a:solidFill>
                <a:schemeClr val="bg1"/>
              </a:solidFill>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5337810" y="2059940"/>
            <a:ext cx="5220335" cy="306705"/>
          </a:xfrm>
          <a:prstGeom prst="rect">
            <a:avLst/>
          </a:prstGeom>
          <a:solidFill>
            <a:srgbClr val="000000">
              <a:alpha val="0"/>
            </a:srgbClr>
          </a:solidFill>
        </p:spPr>
        <p:txBody>
          <a:bodyPr wrap="square" rtlCol="0" anchor="t">
            <a:spAutoFit/>
          </a:bodyPr>
          <a:lstStyle/>
          <a:p>
            <a:pPr algn="l"/>
            <a:r>
              <a:rPr sz="1400" dirty="0" smtClean="0">
                <a:latin typeface="微软雅黑" panose="020B0503020204020204" charset="-122"/>
                <a:ea typeface="微软雅黑" panose="020B0503020204020204" charset="-122"/>
              </a:rPr>
              <a:t>能</a:t>
            </a:r>
            <a:r>
              <a:rPr lang="zh-CN" altLang="en-US" sz="1400" dirty="0" smtClean="0">
                <a:latin typeface="微软雅黑" panose="020B0503020204020204" charset="-122"/>
                <a:ea typeface="微软雅黑" panose="020B0503020204020204" charset="-122"/>
              </a:rPr>
              <a:t>理</a:t>
            </a:r>
            <a:r>
              <a:rPr sz="1400" dirty="0" err="1" smtClean="0">
                <a:latin typeface="微软雅黑" panose="020B0503020204020204" charset="-122"/>
                <a:ea typeface="微软雅黑" panose="020B0503020204020204" charset="-122"/>
              </a:rPr>
              <a:t>解汽车消费信贷的基本概念与主要方式</a:t>
            </a:r>
            <a:endParaRPr sz="1400" dirty="0">
              <a:latin typeface="微软雅黑" panose="020B0503020204020204" charset="-122"/>
              <a:ea typeface="微软雅黑" panose="020B0503020204020204" charset="-122"/>
            </a:endParaRPr>
          </a:p>
        </p:txBody>
      </p:sp>
      <p:sp>
        <p:nvSpPr>
          <p:cNvPr id="21" name="文本框 20"/>
          <p:cNvSpPr txBox="1"/>
          <p:nvPr/>
        </p:nvSpPr>
        <p:spPr>
          <a:xfrm>
            <a:off x="5775325" y="3348990"/>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能运用现代信息搜集方法了解国内外汽车消费信贷模式的资讯</a:t>
            </a:r>
            <a:endParaRPr sz="1400" dirty="0">
              <a:latin typeface="微软雅黑" panose="020B0503020204020204" charset="-122"/>
              <a:ea typeface="微软雅黑" panose="020B0503020204020204" charset="-122"/>
            </a:endParaRPr>
          </a:p>
        </p:txBody>
      </p:sp>
      <p:sp>
        <p:nvSpPr>
          <p:cNvPr id="22" name="文本框 21"/>
          <p:cNvSpPr txBox="1"/>
          <p:nvPr/>
        </p:nvSpPr>
        <p:spPr>
          <a:xfrm>
            <a:off x="5337810" y="4637405"/>
            <a:ext cx="5220335" cy="306705"/>
          </a:xfrm>
          <a:prstGeom prst="rect">
            <a:avLst/>
          </a:prstGeom>
          <a:solidFill>
            <a:srgbClr val="000000">
              <a:alpha val="0"/>
            </a:srgbClr>
          </a:solidFill>
        </p:spPr>
        <p:txBody>
          <a:bodyPr wrap="square" rtlCol="0" anchor="t">
            <a:spAutoFit/>
          </a:bodyPr>
          <a:lstStyle/>
          <a:p>
            <a:pPr algn="l"/>
            <a:r>
              <a:rPr sz="1400" dirty="0">
                <a:latin typeface="微软雅黑" panose="020B0503020204020204" charset="-122"/>
                <a:ea typeface="微软雅黑" panose="020B0503020204020204" charset="-122"/>
              </a:rPr>
              <a:t>能合理运用小组合作学习法，进行团队协作，完成此次任务</a:t>
            </a:r>
            <a:endParaRPr sz="1400" dirty="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checkerboard(across)">
                                      <p:cBhvr>
                                        <p:cTn id="7" dur="500"/>
                                        <p:tgtEl>
                                          <p:spTgt spid="48"/>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heckerboard(across)">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linds(horizontal)">
                                      <p:cBhvr>
                                        <p:cTn id="23" dur="500"/>
                                        <p:tgtEl>
                                          <p:spTgt spid="1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linds(horizontal)">
                                      <p:cBhvr>
                                        <p:cTn id="26" dur="500"/>
                                        <p:tgtEl>
                                          <p:spTgt spid="20"/>
                                        </p:tgtEl>
                                      </p:cBhvr>
                                    </p:animEffect>
                                  </p:childTnLst>
                                </p:cTn>
                              </p:par>
                            </p:childTnLst>
                          </p:cTn>
                        </p:par>
                        <p:par>
                          <p:cTn id="27" fill="hold">
                            <p:stCondLst>
                              <p:cond delay="1000"/>
                            </p:stCondLst>
                            <p:childTnLst>
                              <p:par>
                                <p:cTn id="28" presetID="3" presetClass="entr" presetSubtype="1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linds(horizontal)">
                                      <p:cBhvr>
                                        <p:cTn id="30" dur="500"/>
                                        <p:tgtEl>
                                          <p:spTgt spid="4"/>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linds(horizontal)">
                                      <p:cBhvr>
                                        <p:cTn id="39" dur="500"/>
                                        <p:tgtEl>
                                          <p:spTgt spid="21"/>
                                        </p:tgtEl>
                                      </p:cBhvr>
                                    </p:animEffect>
                                  </p:childTnLst>
                                </p:cTn>
                              </p:par>
                            </p:childTnLst>
                          </p:cTn>
                        </p:par>
                        <p:par>
                          <p:cTn id="40" fill="hold">
                            <p:stCondLst>
                              <p:cond delay="1500"/>
                            </p:stCondLst>
                            <p:childTnLst>
                              <p:par>
                                <p:cTn id="41" presetID="5" presetClass="entr" presetSubtype="1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checkerboard(across)">
                                      <p:cBhvr>
                                        <p:cTn id="43" dur="500"/>
                                        <p:tgtEl>
                                          <p:spTgt spid="8"/>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checkerboard(across)">
                                      <p:cBhvr>
                                        <p:cTn id="46" dur="500"/>
                                        <p:tgtEl>
                                          <p:spTgt spid="14"/>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checkerboard(across)">
                                      <p:cBhvr>
                                        <p:cTn id="49" dur="500"/>
                                        <p:tgtEl>
                                          <p:spTgt spid="19"/>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checkerboard(across)">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48" grpId="0"/>
      <p:bldP spid="48" grpId="1"/>
      <p:bldP spid="11" grpId="0" bldLvl="0" animBg="1"/>
      <p:bldP spid="11" grpId="1" animBg="1"/>
      <p:bldP spid="3" grpId="0" bldLvl="0" animBg="1"/>
      <p:bldP spid="3" grpId="1" animBg="1"/>
      <p:bldP spid="4" grpId="0" bldLvl="0" animBg="1"/>
      <p:bldP spid="4" grpId="1" animBg="1"/>
      <p:bldP spid="8" grpId="0" bldLvl="0" animBg="1"/>
      <p:bldP spid="8" grpId="1" animBg="1"/>
      <p:bldP spid="10" grpId="0" bldLvl="0" animBg="1"/>
      <p:bldP spid="10" grpId="1" animBg="1"/>
      <p:bldP spid="12" grpId="0" bldLvl="0" animBg="1"/>
      <p:bldP spid="12" grpId="1" animBg="1"/>
      <p:bldP spid="14" grpId="0" bldLvl="0" animBg="1"/>
      <p:bldP spid="14" grpId="1" animBg="1"/>
      <p:bldP spid="17" grpId="0"/>
      <p:bldP spid="17" grpId="1"/>
      <p:bldP spid="18" grpId="0"/>
      <p:bldP spid="18" grpId="1"/>
      <p:bldP spid="19" grpId="0"/>
      <p:bldP spid="19" grpId="1"/>
      <p:bldP spid="20" grpId="0" bldLvl="0" animBg="1"/>
      <p:bldP spid="20" grpId="1" animBg="1"/>
      <p:bldP spid="21" grpId="0" bldLvl="0" animBg="1"/>
      <p:bldP spid="21" grpId="1" animBg="1"/>
      <p:bldP spid="22" grpId="0" bldLvl="0" animBg="1"/>
      <p:bldP spid="2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故事引入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602380" y="4275060"/>
            <a:ext cx="2986405"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STORY INTRODUCTION</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67790" cy="1200329"/>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02</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故事引入</a:t>
            </a:r>
            <a:endParaRPr lang="zh-CN" altLang="en-US" sz="3200" b="1" dirty="0">
              <a:latin typeface="微软雅黑" panose="020B0503020204020204" charset="-122"/>
              <a:ea typeface="微软雅黑" panose="020B0503020204020204" charset="-122"/>
              <a:sym typeface="+mn-ea"/>
            </a:endParaRPr>
          </a:p>
        </p:txBody>
      </p:sp>
      <p:sp>
        <p:nvSpPr>
          <p:cNvPr id="7" name="空心弧 6"/>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
        <p:nvSpPr>
          <p:cNvPr id="2" name="TextBox 6"/>
          <p:cNvSpPr txBox="1"/>
          <p:nvPr/>
        </p:nvSpPr>
        <p:spPr>
          <a:xfrm>
            <a:off x="4236720" y="2210435"/>
            <a:ext cx="6991350" cy="2999740"/>
          </a:xfrm>
          <a:prstGeom prst="rect">
            <a:avLst/>
          </a:prstGeom>
          <a:noFill/>
          <a:ln>
            <a:noFill/>
          </a:ln>
        </p:spPr>
        <p:txBody>
          <a:bodyPr wrap="square" rtlCol="0">
            <a:spAutoFit/>
          </a:bodyPr>
          <a:lstStyle/>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消费是拉动经济增长的第一动力，从各国政府直接发钞或各类消费优惠券到国内各路电商掀起的消费节，都是旨在通过刺激消费，恢复经济增长。</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美国的消费信贷始于分期付款，分期付款的高潮起源于汽车公司的附加服务。早期买得起车的都是有钱人，愿意也有能力在最短时间内用现金一次性付清车款。为了让更多美国人开上汽车，亨利•福特于1908年推出面向大众的T型车，然而，尽管他已将成本降了很多，但大多数美国人买不起，也借不到钱买车。在如何满足口袋钱不够的美国人实现汽车梦方面，福特提出的付款方案很陈旧，他认为借钱买车不是好主意，要求购车人每周在存款账户存入5-10美元，账户由福特汽车的当地经销商管理，钱攒够了，就可以得到车，这个想法无人喝彩，最终不了了之。</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08" name="图片 107"/>
          <p:cNvPicPr>
            <a:picLocks noChangeAspect="1"/>
          </p:cNvPicPr>
          <p:nvPr/>
        </p:nvPicPr>
        <p:blipFill>
          <a:blip r:embed="rId1">
            <a:clrChange>
              <a:clrFrom>
                <a:srgbClr val="FFFFFF">
                  <a:alpha val="100000"/>
                </a:srgbClr>
              </a:clrFrom>
              <a:clrTo>
                <a:srgbClr val="FFFFFF">
                  <a:alpha val="100000"/>
                  <a:alpha val="0"/>
                </a:srgbClr>
              </a:clrTo>
            </a:clrChange>
          </a:blip>
          <a:srcRect b="47339"/>
          <a:stretch>
            <a:fillRect/>
          </a:stretch>
        </p:blipFill>
        <p:spPr>
          <a:xfrm>
            <a:off x="1055370" y="1622425"/>
            <a:ext cx="2532380" cy="1302385"/>
          </a:xfrm>
          <a:prstGeom prst="rect">
            <a:avLst/>
          </a:prstGeom>
          <a:noFill/>
          <a:ln w="9525">
            <a:noFill/>
          </a:ln>
        </p:spPr>
      </p:pic>
      <p:pic>
        <p:nvPicPr>
          <p:cNvPr id="109" name="图片 108"/>
          <p:cNvPicPr>
            <a:picLocks noChangeAspect="1"/>
          </p:cNvPicPr>
          <p:nvPr/>
        </p:nvPicPr>
        <p:blipFill>
          <a:blip r:embed="rId2"/>
          <a:srcRect b="6852"/>
          <a:stretch>
            <a:fillRect/>
          </a:stretch>
        </p:blipFill>
        <p:spPr>
          <a:xfrm>
            <a:off x="1055370" y="2924810"/>
            <a:ext cx="2532380" cy="1570990"/>
          </a:xfrm>
          <a:prstGeom prst="rect">
            <a:avLst/>
          </a:prstGeom>
          <a:noFill/>
          <a:ln w="9525">
            <a:noFill/>
          </a:ln>
        </p:spPr>
      </p:pic>
      <p:grpSp>
        <p:nvGrpSpPr>
          <p:cNvPr id="9" name="组合 8"/>
          <p:cNvGrpSpPr/>
          <p:nvPr/>
        </p:nvGrpSpPr>
        <p:grpSpPr>
          <a:xfrm>
            <a:off x="1054735" y="4448810"/>
            <a:ext cx="2533015" cy="1556385"/>
            <a:chOff x="1095" y="8822"/>
            <a:chExt cx="5103" cy="3135"/>
          </a:xfrm>
        </p:grpSpPr>
        <p:sp>
          <p:nvSpPr>
            <p:cNvPr id="5" name="矩形 4"/>
            <p:cNvSpPr/>
            <p:nvPr/>
          </p:nvSpPr>
          <p:spPr>
            <a:xfrm>
              <a:off x="1095" y="8822"/>
              <a:ext cx="5103" cy="31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77278bdf791fa37d7047d6d2987227cb"/>
            <p:cNvPicPr>
              <a:picLocks noChangeAspect="1"/>
            </p:cNvPicPr>
            <p:nvPr/>
          </p:nvPicPr>
          <p:blipFill>
            <a:blip r:embed="rId3"/>
            <a:srcRect l="40777" t="37310" r="6538" b="30780"/>
            <a:stretch>
              <a:fillRect/>
            </a:stretch>
          </p:blipFill>
          <p:spPr>
            <a:xfrm>
              <a:off x="1450" y="9686"/>
              <a:ext cx="4394" cy="1407"/>
            </a:xfrm>
            <a:prstGeom prst="rect">
              <a:avLst/>
            </a:prstGeom>
          </p:spPr>
        </p:pic>
      </p:grpSp>
      <p:sp>
        <p:nvSpPr>
          <p:cNvPr id="10" name="矩形 9"/>
          <p:cNvSpPr/>
          <p:nvPr/>
        </p:nvSpPr>
        <p:spPr>
          <a:xfrm>
            <a:off x="1054735" y="1622425"/>
            <a:ext cx="2530475" cy="4382135"/>
          </a:xfrm>
          <a:prstGeom prst="rect">
            <a:avLst/>
          </a:prstGeom>
          <a:noFill/>
          <a:ln w="50800">
            <a:solidFill>
              <a:schemeClr val="accent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edge">
                                      <p:cBhvr>
                                        <p:cTn id="10" dur="2000"/>
                                        <p:tgtEl>
                                          <p:spTgt spid="7"/>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heckerboard(across)">
                                      <p:cBhvr>
                                        <p:cTn id="14" dur="500"/>
                                        <p:tgtEl>
                                          <p:spTgt spid="2"/>
                                        </p:tgtEl>
                                      </p:cBhvr>
                                    </p:animEffect>
                                  </p:childTnLst>
                                </p:cTn>
                              </p:par>
                              <p:par>
                                <p:cTn id="15" presetID="5" presetClass="entr" presetSubtype="10" fill="hold" nodeType="withEffect">
                                  <p:stCondLst>
                                    <p:cond delay="0"/>
                                  </p:stCondLst>
                                  <p:childTnLst>
                                    <p:set>
                                      <p:cBhvr>
                                        <p:cTn id="16" dur="1" fill="hold">
                                          <p:stCondLst>
                                            <p:cond delay="0"/>
                                          </p:stCondLst>
                                        </p:cTn>
                                        <p:tgtEl>
                                          <p:spTgt spid="108"/>
                                        </p:tgtEl>
                                        <p:attrNameLst>
                                          <p:attrName>style.visibility</p:attrName>
                                        </p:attrNameLst>
                                      </p:cBhvr>
                                      <p:to>
                                        <p:strVal val="visible"/>
                                      </p:to>
                                    </p:set>
                                    <p:animEffect transition="in" filter="checkerboard(across)">
                                      <p:cBhvr>
                                        <p:cTn id="17" dur="500"/>
                                        <p:tgtEl>
                                          <p:spTgt spid="108"/>
                                        </p:tgtEl>
                                      </p:cBhvr>
                                    </p:animEffect>
                                  </p:childTnLst>
                                </p:cTn>
                              </p:par>
                              <p:par>
                                <p:cTn id="18" presetID="5" presetClass="entr" presetSubtype="10" fill="hold" nodeType="withEffect">
                                  <p:stCondLst>
                                    <p:cond delay="0"/>
                                  </p:stCondLst>
                                  <p:childTnLst>
                                    <p:set>
                                      <p:cBhvr>
                                        <p:cTn id="19" dur="1" fill="hold">
                                          <p:stCondLst>
                                            <p:cond delay="0"/>
                                          </p:stCondLst>
                                        </p:cTn>
                                        <p:tgtEl>
                                          <p:spTgt spid="109"/>
                                        </p:tgtEl>
                                        <p:attrNameLst>
                                          <p:attrName>style.visibility</p:attrName>
                                        </p:attrNameLst>
                                      </p:cBhvr>
                                      <p:to>
                                        <p:strVal val="visible"/>
                                      </p:to>
                                    </p:set>
                                    <p:animEffect transition="in" filter="checkerboard(across)">
                                      <p:cBhvr>
                                        <p:cTn id="20" dur="500"/>
                                        <p:tgtEl>
                                          <p:spTgt spid="109"/>
                                        </p:tgtEl>
                                      </p:cBhvr>
                                    </p:animEffect>
                                  </p:childTnLst>
                                </p:cTn>
                              </p:par>
                              <p:par>
                                <p:cTn id="21" presetID="5" presetClass="entr" presetSubtype="1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heckerboard(across)">
                                      <p:cBhvr>
                                        <p:cTn id="23" dur="500"/>
                                        <p:tgtEl>
                                          <p:spTgt spid="9"/>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checkerboard(across)">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bldLvl="0" animBg="1"/>
      <p:bldP spid="7" grpId="1" animBg="1"/>
      <p:bldP spid="2" grpId="0"/>
      <p:bldP spid="2" grpId="1"/>
      <p:bldP spid="10" grpId="0" animBg="1"/>
      <p:bldP spid="1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990600" y="2569210"/>
            <a:ext cx="6113780" cy="2676525"/>
          </a:xfrm>
          <a:prstGeom prst="rect">
            <a:avLst/>
          </a:prstGeom>
          <a:noFill/>
          <a:ln>
            <a:noFill/>
          </a:ln>
        </p:spPr>
        <p:txBody>
          <a:bodyPr wrap="square" rtlCol="0">
            <a:spAutoFit/>
          </a:bodyPr>
          <a:lstStyle/>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通用汽车公司最先迈出汽车贷款的关键一步，它于1919成立了金融子公司，提供购车分期付款计划，客户只需要支付35%的首付就可以提车，其余金额一年内付清。通用汽车成立金融服务公司的初衷是为了解决汽车经销商问题。当时汽车制造已实现大规模生产，而经销商受到资金限制，每次只能购买几辆车，严重影响了汽车的产供销效率。通用汽车公司通过向经销商和买车人提供贷款的方式，拉动汽车销售，从而带动母公司的汽车生产。很快，通用汽车超越福特公司成为美国最主要的机车制造商，也将现代意义上的消费信贷带入一个新时代。</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rcRect b="12059"/>
          <a:stretch>
            <a:fillRect/>
          </a:stretch>
        </p:blipFill>
        <p:spPr>
          <a:xfrm>
            <a:off x="7104380" y="2420620"/>
            <a:ext cx="4406265" cy="2973070"/>
          </a:xfrm>
          <a:prstGeom prst="rect">
            <a:avLst/>
          </a:prstGeom>
          <a:noFill/>
          <a:ln>
            <a:noFill/>
          </a:ln>
        </p:spPr>
      </p:pic>
      <p:sp>
        <p:nvSpPr>
          <p:cNvPr id="6" name="文本框 5"/>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故事引入</a:t>
            </a:r>
            <a:endParaRPr lang="zh-CN" altLang="en-US" sz="3200" b="1" dirty="0">
              <a:latin typeface="微软雅黑" panose="020B0503020204020204" charset="-122"/>
              <a:ea typeface="微软雅黑" panose="020B0503020204020204" charset="-122"/>
              <a:sym typeface="+mn-ea"/>
            </a:endParaRPr>
          </a:p>
        </p:txBody>
      </p:sp>
      <p:sp>
        <p:nvSpPr>
          <p:cNvPr id="7" name="空心弧 6"/>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edge">
                                      <p:cBhvr>
                                        <p:cTn id="10" dur="2000"/>
                                        <p:tgtEl>
                                          <p:spTgt spid="7"/>
                                        </p:tgtEl>
                                      </p:cBhvr>
                                    </p:animEffect>
                                  </p:childTnLst>
                                </p:cTn>
                              </p:par>
                            </p:childTnLst>
                          </p:cTn>
                        </p:par>
                        <p:par>
                          <p:cTn id="11" fill="hold">
                            <p:stCondLst>
                              <p:cond delay="2000"/>
                            </p:stCondLst>
                            <p:childTnLst>
                              <p:par>
                                <p:cTn id="12" presetID="5"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500"/>
                                        <p:tgtEl>
                                          <p:spTgt spid="3"/>
                                        </p:tgtEl>
                                      </p:cBhvr>
                                    </p:animEffect>
                                  </p:childTnLst>
                                </p:cTn>
                              </p:par>
                              <p:par>
                                <p:cTn id="15" presetID="5" presetClass="entr" presetSubtype="1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7" grpId="0" bldLvl="0" animBg="1"/>
      <p:bldP spid="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1237615" y="1851025"/>
            <a:ext cx="5762625" cy="1706880"/>
          </a:xfrm>
          <a:prstGeom prst="rect">
            <a:avLst/>
          </a:prstGeom>
          <a:noFill/>
          <a:ln>
            <a:noFill/>
          </a:ln>
        </p:spPr>
        <p:txBody>
          <a:bodyPr wrap="square" rtlCol="0">
            <a:spAutoFit/>
          </a:bodyPr>
          <a:lstStyle/>
          <a:p>
            <a:pPr indent="355600" algn="l"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1928年，福特公司成立自己的汽车贷款子公司。制造商旗下的金融公司为汽车消费市场带来巨变，到了1930，全美三分之二的汽车。除所有的汽车制造商外，梅西、希尔斯等大型百货公司也推出分期付款计划，顾客从购买缝纫机、洗衣机、吸尘器到电收音机和家具等，都可以享受分期付款的便利。</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rcRect l="4889" t="2618" r="3048" b="16473"/>
          <a:stretch>
            <a:fillRect/>
          </a:stretch>
        </p:blipFill>
        <p:spPr>
          <a:xfrm>
            <a:off x="7244715" y="1624965"/>
            <a:ext cx="3778885" cy="2158365"/>
          </a:xfrm>
          <a:prstGeom prst="rect">
            <a:avLst/>
          </a:prstGeom>
          <a:noFill/>
          <a:ln>
            <a:noFill/>
          </a:ln>
        </p:spPr>
      </p:pic>
      <p:sp>
        <p:nvSpPr>
          <p:cNvPr id="5" name="TextBox 6"/>
          <p:cNvSpPr txBox="1"/>
          <p:nvPr/>
        </p:nvSpPr>
        <p:spPr>
          <a:xfrm>
            <a:off x="4689475" y="4311650"/>
            <a:ext cx="6793865" cy="1383665"/>
          </a:xfrm>
          <a:prstGeom prst="rect">
            <a:avLst/>
          </a:prstGeom>
          <a:noFill/>
          <a:ln>
            <a:noFill/>
          </a:ln>
        </p:spPr>
        <p:txBody>
          <a:bodyPr wrap="square" rtlCol="0">
            <a:spAutoFit/>
          </a:bodyPr>
          <a:lstStyle/>
          <a:p>
            <a:pPr indent="355600" fontAlgn="auto">
              <a:lnSpc>
                <a:spcPct val="150000"/>
              </a:lnSpc>
              <a:defRPr/>
              <a:extLst>
                <a:ext uri="{35155182-B16C-46BC-9424-99874614C6A1}">
                  <wpsdc:indentchars xmlns:wpsdc="http://www.wps.cn/officeDocument/2017/drawingmlCustomData" val="200" checksum="3837665281"/>
                </a:ext>
              </a:extLst>
            </a:pPr>
            <a:r>
              <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rPr>
              <a:t>1946年美国银行家协会消费信用委员会（The Consumer Credit Committee of the American Bankers Association）宣布，商业银行可以提供耐用品、汽车和个人贷款后，商业银行正式进入消费信贷领域，压低了以前金融公司的贷款价格，让更多人有能力提前消费，也将分期付款的做法进一步向全美普及。</a:t>
            </a:r>
            <a:endParaRPr lang="zh-CN" altLang="en-US" sz="1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11" name="图片 110"/>
          <p:cNvPicPr/>
          <p:nvPr/>
        </p:nvPicPr>
        <p:blipFill>
          <a:blip r:embed="rId2">
            <a:clrChange>
              <a:clrFrom>
                <a:srgbClr val="FFFFFF">
                  <a:alpha val="100000"/>
                </a:srgbClr>
              </a:clrFrom>
              <a:clrTo>
                <a:srgbClr val="FFFFFF">
                  <a:alpha val="100000"/>
                  <a:alpha val="0"/>
                </a:srgbClr>
              </a:clrTo>
            </a:clrChange>
          </a:blip>
          <a:srcRect l="9683" t="18319" r="10220" b="13702"/>
          <a:stretch>
            <a:fillRect/>
          </a:stretch>
        </p:blipFill>
        <p:spPr>
          <a:xfrm>
            <a:off x="1635125" y="4098290"/>
            <a:ext cx="2790825" cy="1809750"/>
          </a:xfrm>
          <a:prstGeom prst="rect">
            <a:avLst/>
          </a:prstGeom>
          <a:noFill/>
          <a:ln w="9525">
            <a:noFill/>
          </a:ln>
        </p:spPr>
      </p:pic>
      <p:sp>
        <p:nvSpPr>
          <p:cNvPr id="7" name="文本框 6"/>
          <p:cNvSpPr txBox="1"/>
          <p:nvPr/>
        </p:nvSpPr>
        <p:spPr>
          <a:xfrm>
            <a:off x="899160" y="424815"/>
            <a:ext cx="1808480" cy="583565"/>
          </a:xfrm>
          <a:prstGeom prst="rect">
            <a:avLst/>
          </a:prstGeom>
          <a:noFill/>
        </p:spPr>
        <p:txBody>
          <a:bodyPr wrap="none" rtlCol="0">
            <a:spAutoFit/>
          </a:bodyPr>
          <a:lstStyle/>
          <a:p>
            <a:r>
              <a:rPr lang="zh-CN" altLang="en-US" sz="3200" b="1" dirty="0">
                <a:latin typeface="微软雅黑" panose="020B0503020204020204" charset="-122"/>
                <a:ea typeface="微软雅黑" panose="020B0503020204020204" charset="-122"/>
                <a:sym typeface="+mn-ea"/>
              </a:rPr>
              <a:t>故事引入</a:t>
            </a:r>
            <a:endParaRPr lang="zh-CN" altLang="en-US" sz="3200" b="1" dirty="0">
              <a:latin typeface="微软雅黑" panose="020B0503020204020204" charset="-122"/>
              <a:ea typeface="微软雅黑" panose="020B0503020204020204" charset="-122"/>
              <a:sym typeface="+mn-ea"/>
            </a:endParaRPr>
          </a:p>
        </p:txBody>
      </p:sp>
      <p:sp>
        <p:nvSpPr>
          <p:cNvPr id="8" name="空心弧 7"/>
          <p:cNvSpPr/>
          <p:nvPr/>
        </p:nvSpPr>
        <p:spPr>
          <a:xfrm>
            <a:off x="410210" y="471805"/>
            <a:ext cx="488950" cy="488950"/>
          </a:xfrm>
          <a:prstGeom prst="blockArc">
            <a:avLst>
              <a:gd name="adj1" fmla="val 4582896"/>
              <a:gd name="adj2" fmla="val 921332"/>
              <a:gd name="adj3" fmla="val 319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edge">
                                      <p:cBhvr>
                                        <p:cTn id="10" dur="2000"/>
                                        <p:tgtEl>
                                          <p:spTgt spid="8"/>
                                        </p:tgtEl>
                                      </p:cBhvr>
                                    </p:animEffect>
                                  </p:childTnLst>
                                </p:cTn>
                              </p:par>
                            </p:childTnLst>
                          </p:cTn>
                        </p:par>
                        <p:par>
                          <p:cTn id="11" fill="hold">
                            <p:stCondLst>
                              <p:cond delay="2000"/>
                            </p:stCondLst>
                            <p:childTnLst>
                              <p:par>
                                <p:cTn id="12" presetID="9"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dissolve">
                                      <p:cBhvr>
                                        <p:cTn id="14" dur="500"/>
                                        <p:tgtEl>
                                          <p:spTgt spid="3"/>
                                        </p:tgtEl>
                                      </p:cBhvr>
                                    </p:animEffect>
                                  </p:childTnLst>
                                </p:cTn>
                              </p:par>
                              <p:par>
                                <p:cTn id="15" presetID="9"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ssolve">
                                      <p:cBhvr>
                                        <p:cTn id="20" dur="500"/>
                                        <p:tgtEl>
                                          <p:spTgt spid="5"/>
                                        </p:tgtEl>
                                      </p:cBhvr>
                                    </p:animEffect>
                                  </p:childTnLst>
                                </p:cTn>
                              </p:par>
                              <p:par>
                                <p:cTn id="21" presetID="9" presetClass="entr" presetSubtype="0" fill="hold" nodeType="withEffect">
                                  <p:stCondLst>
                                    <p:cond delay="0"/>
                                  </p:stCondLst>
                                  <p:childTnLst>
                                    <p:set>
                                      <p:cBhvr>
                                        <p:cTn id="22" dur="1" fill="hold">
                                          <p:stCondLst>
                                            <p:cond delay="0"/>
                                          </p:stCondLst>
                                        </p:cTn>
                                        <p:tgtEl>
                                          <p:spTgt spid="111"/>
                                        </p:tgtEl>
                                        <p:attrNameLst>
                                          <p:attrName>style.visibility</p:attrName>
                                        </p:attrNameLst>
                                      </p:cBhvr>
                                      <p:to>
                                        <p:strVal val="visible"/>
                                      </p:to>
                                    </p:set>
                                    <p:animEffect transition="in" filter="dissolve">
                                      <p:cBhvr>
                                        <p:cTn id="23"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7" grpId="0"/>
      <p:bldP spid="7" grpId="1"/>
      <p:bldP spid="8" grpId="0" bldLvl="0" animBg="1"/>
      <p:bldP spid="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428874" y="-90488"/>
            <a:ext cx="7334252" cy="733425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2" name="椭圆 1"/>
          <p:cNvSpPr/>
          <p:nvPr/>
        </p:nvSpPr>
        <p:spPr>
          <a:xfrm>
            <a:off x="3471862" y="952499"/>
            <a:ext cx="5248275" cy="5248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4" name="文本框 3"/>
          <p:cNvSpPr txBox="1"/>
          <p:nvPr/>
        </p:nvSpPr>
        <p:spPr>
          <a:xfrm>
            <a:off x="4784942" y="3308035"/>
            <a:ext cx="2621280" cy="829945"/>
          </a:xfrm>
          <a:prstGeom prst="rect">
            <a:avLst/>
          </a:prstGeom>
          <a:noFill/>
        </p:spPr>
        <p:txBody>
          <a:bodyPr wrap="none" rtlCol="0">
            <a:spAutoFit/>
          </a:bodyPr>
          <a:lstStyle/>
          <a:p>
            <a:r>
              <a:rPr lang="zh-CN" altLang="en-US" sz="4800" dirty="0">
                <a:solidFill>
                  <a:schemeClr val="bg1"/>
                </a:solidFill>
                <a:latin typeface="思源宋体 CN Medium" panose="02020500000000000000" pitchFamily="18" charset="-122"/>
                <a:ea typeface="思源宋体 CN Medium" panose="02020500000000000000" pitchFamily="18" charset="-122"/>
              </a:rPr>
              <a:t>知识链接</a:t>
            </a:r>
            <a:endParaRPr lang="zh-CN" altLang="en-US" sz="4800" dirty="0">
              <a:solidFill>
                <a:schemeClr val="bg1"/>
              </a:solidFill>
              <a:latin typeface="思源宋体 CN Medium" panose="02020500000000000000" pitchFamily="18" charset="-122"/>
              <a:ea typeface="思源宋体 CN Medium" panose="02020500000000000000" pitchFamily="18" charset="-122"/>
            </a:endParaRPr>
          </a:p>
        </p:txBody>
      </p:sp>
      <p:sp>
        <p:nvSpPr>
          <p:cNvPr id="5" name="文本框 4"/>
          <p:cNvSpPr txBox="1"/>
          <p:nvPr/>
        </p:nvSpPr>
        <p:spPr>
          <a:xfrm>
            <a:off x="4877970" y="4259820"/>
            <a:ext cx="2435860" cy="306705"/>
          </a:xfrm>
          <a:prstGeom prst="rect">
            <a:avLst/>
          </a:prstGeom>
          <a:noFill/>
        </p:spPr>
        <p:txBody>
          <a:bodyPr wrap="none" rtlCol="0">
            <a:spAutoFit/>
          </a:bodyPr>
          <a:lstStyle/>
          <a:p>
            <a:pPr algn="l"/>
            <a:r>
              <a:rPr lang="en-US" altLang="zh-CN" sz="1400" spc="300" dirty="0">
                <a:solidFill>
                  <a:schemeClr val="bg1"/>
                </a:solidFill>
                <a:latin typeface="方正粗黑宋简体" panose="02000000000000000000" charset="-122"/>
                <a:ea typeface="方正粗黑宋简体" panose="02000000000000000000" charset="-122"/>
                <a:sym typeface="+mn-ea"/>
              </a:rPr>
              <a:t>KNOWLEDGE LINK</a:t>
            </a:r>
            <a:endParaRPr lang="en-US" altLang="zh-CN" sz="1400" spc="300" dirty="0">
              <a:solidFill>
                <a:schemeClr val="bg1"/>
              </a:solidFill>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4162104" y="2108203"/>
            <a:ext cx="3831590" cy="1198880"/>
          </a:xfrm>
          <a:prstGeom prst="rect">
            <a:avLst/>
          </a:prstGeom>
          <a:noFill/>
        </p:spPr>
        <p:txBody>
          <a:bodyPr wrap="none" rtlCol="0">
            <a:spAutoFit/>
          </a:bodyPr>
          <a:lstStyle/>
          <a:p>
            <a:r>
              <a:rPr lang="en-US" altLang="zh-CN" sz="7200" dirty="0">
                <a:solidFill>
                  <a:schemeClr val="bg1"/>
                </a:solidFill>
                <a:latin typeface="思源宋体 CN Medium" panose="02020500000000000000" pitchFamily="18" charset="-122"/>
                <a:ea typeface="思源宋体 CN Medium" panose="02020500000000000000" pitchFamily="18" charset="-122"/>
              </a:rPr>
              <a:t>PART 03</a:t>
            </a:r>
            <a:endParaRPr lang="zh-CN" altLang="en-US" sz="7200" dirty="0">
              <a:solidFill>
                <a:schemeClr val="bg1"/>
              </a:solidFill>
              <a:latin typeface="思源宋体 CN Medium" panose="02020500000000000000" pitchFamily="18" charset="-122"/>
              <a:ea typeface="思源宋体 CN Medium" panose="02020500000000000000" pitchFamily="18" charset="-122"/>
            </a:endParaRPr>
          </a:p>
        </p:txBody>
      </p:sp>
      <p:sp>
        <p:nvSpPr>
          <p:cNvPr id="7" name="任意多边形: 形状 6"/>
          <p:cNvSpPr/>
          <p:nvPr/>
        </p:nvSpPr>
        <p:spPr>
          <a:xfrm rot="5400000">
            <a:off x="-889416" y="4823240"/>
            <a:ext cx="2572152" cy="793321"/>
          </a:xfrm>
          <a:custGeom>
            <a:avLst/>
            <a:gdLst>
              <a:gd name="connsiteX0" fmla="*/ 2341703 w 4683406"/>
              <a:gd name="connsiteY0" fmla="*/ 0 h 1444488"/>
              <a:gd name="connsiteX1" fmla="*/ 4649122 w 4683406"/>
              <a:gd name="connsiteY1" fmla="*/ 1373319 h 1444488"/>
              <a:gd name="connsiteX2" fmla="*/ 4683406 w 4683406"/>
              <a:gd name="connsiteY2" fmla="*/ 1444488 h 1444488"/>
              <a:gd name="connsiteX3" fmla="*/ 0 w 4683406"/>
              <a:gd name="connsiteY3" fmla="*/ 1444488 h 1444488"/>
              <a:gd name="connsiteX4" fmla="*/ 34285 w 4683406"/>
              <a:gd name="connsiteY4" fmla="*/ 1373319 h 1444488"/>
              <a:gd name="connsiteX5" fmla="*/ 2341703 w 4683406"/>
              <a:gd name="connsiteY5" fmla="*/ 0 h 14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3406" h="1444488">
                <a:moveTo>
                  <a:pt x="2341703" y="0"/>
                </a:moveTo>
                <a:cubicBezTo>
                  <a:pt x="3338077" y="0"/>
                  <a:pt x="4204752" y="555309"/>
                  <a:pt x="4649122" y="1373319"/>
                </a:cubicBezTo>
                <a:lnTo>
                  <a:pt x="4683406" y="1444488"/>
                </a:lnTo>
                <a:lnTo>
                  <a:pt x="0" y="1444488"/>
                </a:lnTo>
                <a:lnTo>
                  <a:pt x="34285" y="1373319"/>
                </a:lnTo>
                <a:cubicBezTo>
                  <a:pt x="478654" y="555309"/>
                  <a:pt x="1345329" y="0"/>
                  <a:pt x="23417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Light" panose="020B0300000000000000" pitchFamily="34" charset="-122"/>
              <a:ea typeface="思源黑体 CN Light" panose="020B0300000000000000" pitchFamily="34" charset="-122"/>
            </a:endParaRPr>
          </a:p>
        </p:txBody>
      </p:sp>
      <p:sp>
        <p:nvSpPr>
          <p:cNvPr id="8" name="椭圆 7"/>
          <p:cNvSpPr/>
          <p:nvPr/>
        </p:nvSpPr>
        <p:spPr>
          <a:xfrm>
            <a:off x="10977562" y="462965"/>
            <a:ext cx="2428875" cy="24288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Light" panose="020B0300000000000000" pitchFamily="34" charset="-122"/>
              <a:ea typeface="思源黑体 CN Light" panose="020B0300000000000000" pitchFamily="34" charset="-122"/>
            </a:endParaRPr>
          </a:p>
        </p:txBody>
      </p:sp>
      <p:cxnSp>
        <p:nvCxnSpPr>
          <p:cNvPr id="10" name="直接连接符 9"/>
          <p:cNvCxnSpPr/>
          <p:nvPr/>
        </p:nvCxnSpPr>
        <p:spPr>
          <a:xfrm>
            <a:off x="5783047" y="1998971"/>
            <a:ext cx="62590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down)">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4" grpId="0"/>
      <p:bldP spid="5" grpId="0"/>
      <p:bldP spid="6" grpId="0"/>
      <p:bldP spid="7" grpId="0" bldLvl="0" animBg="1"/>
      <p:bldP spid="8" grpId="0" bldLvl="0" animBg="1"/>
    </p:bldLst>
  </p:timing>
</p:sld>
</file>

<file path=ppt/tags/tag1.xml><?xml version="1.0" encoding="utf-8"?>
<p:tagLst xmlns:p="http://schemas.openxmlformats.org/presentationml/2006/main">
  <p:tag name="MH" val="20151107164156"/>
  <p:tag name="MH_LIBRARY" val="GRAPHIC"/>
  <p:tag name="MH_TYPE" val="SubTitle"/>
  <p:tag name="MH_ORDER" val="1"/>
</p:tagLst>
</file>

<file path=ppt/tags/tag10.xml><?xml version="1.0" encoding="utf-8"?>
<p:tagLst xmlns:p="http://schemas.openxmlformats.org/presentationml/2006/main">
  <p:tag name="MH_TYPE" val="#NeiR#"/>
  <p:tag name="MH_NUMBER" val="4"/>
  <p:tag name="MH_CATEGORY" val="#BingLLB#"/>
  <p:tag name="MH_LAYOUT" val="SubTitleDesc"/>
  <p:tag name="MH" val="20151024181304"/>
  <p:tag name="MH_LIBRARY" val="GRAPHIC"/>
</p:tagLst>
</file>

<file path=ppt/tags/tag11.xml><?xml version="1.0" encoding="utf-8"?>
<p:tagLst xmlns:p="http://schemas.openxmlformats.org/presentationml/2006/main">
  <p:tag name="MH_TYPE" val="#NeiR#"/>
  <p:tag name="MH_NUMBER" val="4"/>
  <p:tag name="MH_CATEGORY" val="#BingLLB#"/>
  <p:tag name="MH_LAYOUT" val="SubTitleDesc"/>
  <p:tag name="MH" val="20151024181304"/>
  <p:tag name="MH_LIBRARY" val="GRAPHIC"/>
</p:tagLst>
</file>

<file path=ppt/tags/tag12.xml><?xml version="1.0" encoding="utf-8"?>
<p:tagLst xmlns:p="http://schemas.openxmlformats.org/presentationml/2006/main">
  <p:tag name="COMMONDATA" val="eyJoZGlkIjoiMWRjMmE5ZjQ2ODQ1MTc2YmI3NTBmNjllOWYwMWYwNDcifQ=="/>
  <p:tag name="commondata" val="eyJoZGlkIjoiYzc3ZmJlZmQ1MjM0NDJlMjBiYjEyZjk4M2QxZTFjODEifQ=="/>
</p:tagLst>
</file>

<file path=ppt/tags/tag2.xml><?xml version="1.0" encoding="utf-8"?>
<p:tagLst xmlns:p="http://schemas.openxmlformats.org/presentationml/2006/main">
  <p:tag name="MH" val="20151107164156"/>
  <p:tag name="MH_LIBRARY" val="GRAPHIC"/>
  <p:tag name="MH_TYPE" val="SubTitle"/>
  <p:tag name="MH_ORDER" val="2"/>
</p:tagLst>
</file>

<file path=ppt/tags/tag3.xml><?xml version="1.0" encoding="utf-8"?>
<p:tagLst xmlns:p="http://schemas.openxmlformats.org/presentationml/2006/main">
  <p:tag name="MH" val="20151107164156"/>
  <p:tag name="MH_LIBRARY" val="GRAPHIC"/>
  <p:tag name="MH_TYPE" val="SubTitle"/>
  <p:tag name="MH_ORDER" val="3"/>
</p:tagLst>
</file>

<file path=ppt/tags/tag4.xml><?xml version="1.0" encoding="utf-8"?>
<p:tagLst xmlns:p="http://schemas.openxmlformats.org/presentationml/2006/main">
  <p:tag name="MH" val="20151107164156"/>
  <p:tag name="MH_LIBRARY" val="GRAPHIC"/>
  <p:tag name="MH_TYPE" val="Other"/>
  <p:tag name="MH_ORDER" val="1"/>
</p:tagLst>
</file>

<file path=ppt/tags/tag5.xml><?xml version="1.0" encoding="utf-8"?>
<p:tagLst xmlns:p="http://schemas.openxmlformats.org/presentationml/2006/main">
  <p:tag name="MH_TYPE" val="#NeiR#"/>
  <p:tag name="MH_NUMBER" val="4"/>
  <p:tag name="MH_CATEGORY" val="#BingLLB#"/>
  <p:tag name="MH_LAYOUT" val="SubTitleDesc"/>
  <p:tag name="MH" val="20151024181304"/>
  <p:tag name="MH_LIBRARY" val="GRAPHIC"/>
</p:tagLst>
</file>

<file path=ppt/tags/tag6.xml><?xml version="1.0" encoding="utf-8"?>
<p:tagLst xmlns:p="http://schemas.openxmlformats.org/presentationml/2006/main">
  <p:tag name="MH_TYPE" val="#NeiR#"/>
  <p:tag name="MH_NUMBER" val="4"/>
  <p:tag name="MH_CATEGORY" val="#BingLLB#"/>
  <p:tag name="MH_LAYOUT" val="SubTitleDesc"/>
  <p:tag name="MH" val="20151024181304"/>
  <p:tag name="MH_LIBRARY" val="GRAPHIC"/>
</p:tagLst>
</file>

<file path=ppt/tags/tag7.xml><?xml version="1.0" encoding="utf-8"?>
<p:tagLst xmlns:p="http://schemas.openxmlformats.org/presentationml/2006/main">
  <p:tag name="MH_TYPE" val="#NeiR#"/>
  <p:tag name="MH_NUMBER" val="4"/>
  <p:tag name="MH_CATEGORY" val="#BingLLB#"/>
  <p:tag name="MH_LAYOUT" val="SubTitleDesc"/>
  <p:tag name="MH" val="20151024181304"/>
  <p:tag name="MH_LIBRARY" val="GRAPHIC"/>
</p:tagLst>
</file>

<file path=ppt/tags/tag8.xml><?xml version="1.0" encoding="utf-8"?>
<p:tagLst xmlns:p="http://schemas.openxmlformats.org/presentationml/2006/main">
  <p:tag name="MH_TYPE" val="#NeiR#"/>
  <p:tag name="MH_NUMBER" val="4"/>
  <p:tag name="MH_CATEGORY" val="#BingLLB#"/>
  <p:tag name="MH_LAYOUT" val="SubTitleDesc"/>
  <p:tag name="MH" val="20151024181304"/>
  <p:tag name="MH_LIBRARY" val="GRAPHIC"/>
</p:tagLst>
</file>

<file path=ppt/tags/tag9.xml><?xml version="1.0" encoding="utf-8"?>
<p:tagLst xmlns:p="http://schemas.openxmlformats.org/presentationml/2006/main">
  <p:tag name="MH_TYPE" val="#NeiR#"/>
  <p:tag name="MH_NUMBER" val="4"/>
  <p:tag name="MH_CATEGORY" val="#BingLLB#"/>
  <p:tag name="MH_LAYOUT" val="SubTitleDesc"/>
  <p:tag name="MH" val="20151024181304"/>
  <p:tag name="MH_LIBRARY" val="GRAPHI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4134</Words>
  <Application>WPS 演示</Application>
  <PresentationFormat>自定义</PresentationFormat>
  <Paragraphs>278</Paragraphs>
  <Slides>23</Slides>
  <Notes>11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23</vt:i4>
      </vt:variant>
    </vt:vector>
  </HeadingPairs>
  <TitlesOfParts>
    <vt:vector size="39" baseType="lpstr">
      <vt:lpstr>Arial</vt:lpstr>
      <vt:lpstr>宋体</vt:lpstr>
      <vt:lpstr>Wingdings</vt:lpstr>
      <vt:lpstr>思源黑体 CN Light</vt:lpstr>
      <vt:lpstr>黑体</vt:lpstr>
      <vt:lpstr>方正粗黑宋简体</vt:lpstr>
      <vt:lpstr>微软雅黑</vt:lpstr>
      <vt:lpstr>思源黑体 CN Regular</vt:lpstr>
      <vt:lpstr>思源宋体 CN Medium</vt:lpstr>
      <vt:lpstr>Arial Unicode MS</vt:lpstr>
      <vt:lpstr>Calibri</vt:lpstr>
      <vt:lpstr>Arial Narrow</vt:lpstr>
      <vt:lpstr>思源宋体 CN Heavy</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晓静</dc:creator>
  <cp:lastModifiedBy>香樟树</cp:lastModifiedBy>
  <cp:revision>295</cp:revision>
  <dcterms:created xsi:type="dcterms:W3CDTF">2022-01-06T03:07:00Z</dcterms:created>
  <dcterms:modified xsi:type="dcterms:W3CDTF">2024-06-18T14:26:12Z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3773BE81EC5346D08F6EF6C97C55620B</vt:lpwstr>
  </property>
</Properties>
</file>