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3"/>
  </p:sldMasterIdLst>
  <p:notesMasterIdLst>
    <p:notesMasterId r:id="rId6"/>
  </p:notesMasterIdLst>
  <p:sldIdLst>
    <p:sldId id="256" r:id="rId4"/>
    <p:sldId id="699" r:id="rId5"/>
    <p:sldId id="481" r:id="rId7"/>
    <p:sldId id="470" r:id="rId8"/>
    <p:sldId id="487" r:id="rId9"/>
    <p:sldId id="740" r:id="rId10"/>
    <p:sldId id="741" r:id="rId11"/>
    <p:sldId id="742" r:id="rId12"/>
    <p:sldId id="743" r:id="rId13"/>
    <p:sldId id="744" r:id="rId14"/>
    <p:sldId id="745" r:id="rId15"/>
    <p:sldId id="496" r:id="rId16"/>
  </p:sldIdLst>
  <p:sldSz cx="12192000" cy="6858000"/>
  <p:notesSz cx="6858000" cy="9144000"/>
  <p:embeddedFontLst>
    <p:embeddedFont>
      <p:font typeface="方正粗黑宋简体" panose="02000000000000000000" charset="-122"/>
      <p:regular r:id="rId21"/>
    </p:embeddedFont>
    <p:embeddedFont>
      <p:font typeface="微软雅黑" panose="020B0503020204020204" charset="-122"/>
      <p:regular r:id="rId22"/>
    </p:embeddedFont>
    <p:embeddedFont>
      <p:font typeface="等线" panose="02010600030101010101" charset="-122"/>
      <p:regular r:id="rId23"/>
    </p:embeddedFont>
  </p:embeddedFontLst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7" userDrawn="1">
          <p15:clr>
            <a:srgbClr val="A4A3A4"/>
          </p15:clr>
        </p15:guide>
        <p15:guide id="2" pos="381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  <a:srgbClr val="43D58E"/>
    <a:srgbClr val="F4B183"/>
    <a:srgbClr val="2C5568"/>
    <a:srgbClr val="C00000"/>
    <a:srgbClr val="046EA2"/>
    <a:srgbClr val="033E6A"/>
    <a:srgbClr val="86D1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浅色样式 1 - 强调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>
        <p:scale>
          <a:sx n="41" d="100"/>
          <a:sy n="41" d="100"/>
        </p:scale>
        <p:origin x="1628" y="604"/>
      </p:cViewPr>
      <p:guideLst>
        <p:guide orient="horz" pos="2117"/>
        <p:guide pos="381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2" d="100"/>
        <a:sy n="3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4" Type="http://schemas.openxmlformats.org/officeDocument/2006/relationships/tags" Target="tags/tag3.xml"/><Relationship Id="rId23" Type="http://schemas.openxmlformats.org/officeDocument/2006/relationships/font" Target="fonts/font3.fntdata"/><Relationship Id="rId22" Type="http://schemas.openxmlformats.org/officeDocument/2006/relationships/font" Target="fonts/font2.fntdata"/><Relationship Id="rId21" Type="http://schemas.openxmlformats.org/officeDocument/2006/relationships/font" Target="fonts/font1.fntdata"/><Relationship Id="rId20" Type="http://schemas.openxmlformats.org/officeDocument/2006/relationships/commentAuthors" Target="commentAuthors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fld id="{F3A10C64-83F0-48CF-8FE3-0F81FAF67178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fld id="{28AD01E3-C28A-40DC-AEF7-F757DE35034A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思源黑体 CN Light" panose="020B0300000000000000" pitchFamily="34" charset="-122"/>
        <a:ea typeface="思源黑体 CN Light" panose="020B0300000000000000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思源黑体 CN Light" panose="020B0300000000000000" pitchFamily="34" charset="-122"/>
        <a:ea typeface="思源黑体 CN Light" panose="020B0300000000000000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思源黑体 CN Light" panose="020B0300000000000000" pitchFamily="34" charset="-122"/>
        <a:ea typeface="思源黑体 CN Light" panose="020B0300000000000000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思源黑体 CN Light" panose="020B0300000000000000" pitchFamily="34" charset="-122"/>
        <a:ea typeface="思源黑体 CN Light" panose="020B0300000000000000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思源黑体 CN Light" panose="020B0300000000000000" pitchFamily="34" charset="-122"/>
        <a:ea typeface="思源黑体 CN Light" panose="020B0300000000000000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over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5C01-B7B3-48FF-96BD-CF3468EFFF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77E9-DC4E-4BC1-8958-430635127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2">
                <a:lumMod val="20000"/>
                <a:lumOff val="80000"/>
                <a:alpha val="80000"/>
              </a:schemeClr>
            </a:gs>
            <a:gs pos="0">
              <a:schemeClr val="bg1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fld id="{F4715C01-B7B3-48FF-96BD-CF3468EFFF7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fld id="{CA1677E9-DC4E-4BC1-8958-430635127205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思源黑体 CN Light" panose="020B0300000000000000" pitchFamily="34" charset="-122"/>
          <a:ea typeface="思源黑体 CN Light" panose="020B0300000000000000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思源黑体 CN Light" panose="020B0300000000000000" pitchFamily="34" charset="-122"/>
          <a:ea typeface="思源黑体 CN Light" panose="020B0300000000000000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思源黑体 CN Light" panose="020B0300000000000000" pitchFamily="34" charset="-122"/>
          <a:ea typeface="思源黑体 CN Light" panose="020B0300000000000000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思源黑体 CN Light" panose="020B0300000000000000" pitchFamily="34" charset="-122"/>
          <a:ea typeface="思源黑体 CN Light" panose="020B0300000000000000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思源黑体 CN Light" panose="020B0300000000000000" pitchFamily="34" charset="-122"/>
          <a:ea typeface="思源黑体 CN Light" panose="020B0300000000000000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思源黑体 CN Light" panose="020B0300000000000000" pitchFamily="34" charset="-122"/>
          <a:ea typeface="思源黑体 CN Light" panose="020B0300000000000000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2">
                <a:lumMod val="20000"/>
                <a:lumOff val="80000"/>
                <a:alpha val="80000"/>
              </a:schemeClr>
            </a:gs>
            <a:gs pos="0">
              <a:schemeClr val="bg1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fld id="{F4715C01-B7B3-48FF-96BD-CF3468EFFF7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fld id="{CA1677E9-DC4E-4BC1-8958-430635127205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思源黑体 CN Light" panose="020B0300000000000000" pitchFamily="34" charset="-122"/>
          <a:ea typeface="思源黑体 CN Light" panose="020B0300000000000000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思源黑体 CN Light" panose="020B0300000000000000" pitchFamily="34" charset="-122"/>
          <a:ea typeface="思源黑体 CN Light" panose="020B0300000000000000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思源黑体 CN Light" panose="020B0300000000000000" pitchFamily="34" charset="-122"/>
          <a:ea typeface="思源黑体 CN Light" panose="020B0300000000000000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思源黑体 CN Light" panose="020B0300000000000000" pitchFamily="34" charset="-122"/>
          <a:ea typeface="思源黑体 CN Light" panose="020B0300000000000000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思源黑体 CN Light" panose="020B0300000000000000" pitchFamily="34" charset="-122"/>
          <a:ea typeface="思源黑体 CN Light" panose="020B0300000000000000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思源黑体 CN Light" panose="020B0300000000000000" pitchFamily="34" charset="-122"/>
          <a:ea typeface="思源黑体 CN Light" panose="020B0300000000000000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组合 45"/>
          <p:cNvGrpSpPr/>
          <p:nvPr/>
        </p:nvGrpSpPr>
        <p:grpSpPr>
          <a:xfrm>
            <a:off x="-152621" y="2"/>
            <a:ext cx="13975032" cy="6857998"/>
            <a:chOff x="-152621" y="2"/>
            <a:chExt cx="13975032" cy="6857998"/>
          </a:xfrm>
        </p:grpSpPr>
        <p:sp>
          <p:nvSpPr>
            <p:cNvPr id="39" name="任意多边形: 形状 38"/>
            <p:cNvSpPr/>
            <p:nvPr/>
          </p:nvSpPr>
          <p:spPr>
            <a:xfrm>
              <a:off x="161581" y="2"/>
              <a:ext cx="13660830" cy="6857998"/>
            </a:xfrm>
            <a:custGeom>
              <a:avLst/>
              <a:gdLst>
                <a:gd name="connsiteX0" fmla="*/ 188788 w 13660830"/>
                <a:gd name="connsiteY0" fmla="*/ 0 h 6857998"/>
                <a:gd name="connsiteX1" fmla="*/ 1034702 w 13660830"/>
                <a:gd name="connsiteY1" fmla="*/ 0 h 6857998"/>
                <a:gd name="connsiteX2" fmla="*/ 1059499 w 13660830"/>
                <a:gd name="connsiteY2" fmla="*/ 326093 h 6857998"/>
                <a:gd name="connsiteX3" fmla="*/ 8016603 w 13660830"/>
                <a:gd name="connsiteY3" fmla="*/ 6604287 h 6857998"/>
                <a:gd name="connsiteX4" fmla="*/ 13412904 w 13660830"/>
                <a:gd name="connsiteY4" fmla="*/ 4059410 h 6857998"/>
                <a:gd name="connsiteX5" fmla="*/ 13660830 w 13660830"/>
                <a:gd name="connsiteY5" fmla="*/ 3727862 h 6857998"/>
                <a:gd name="connsiteX6" fmla="*/ 13562073 w 13660830"/>
                <a:gd name="connsiteY6" fmla="*/ 4019730 h 6857998"/>
                <a:gd name="connsiteX7" fmla="*/ 11848382 w 13660830"/>
                <a:gd name="connsiteY7" fmla="*/ 6648359 h 6857998"/>
                <a:gd name="connsiteX8" fmla="*/ 11614239 w 13660830"/>
                <a:gd name="connsiteY8" fmla="*/ 6857998 h 6857998"/>
                <a:gd name="connsiteX9" fmla="*/ 2367636 w 13660830"/>
                <a:gd name="connsiteY9" fmla="*/ 6857998 h 6857998"/>
                <a:gd name="connsiteX10" fmla="*/ 2291133 w 13660830"/>
                <a:gd name="connsiteY10" fmla="*/ 6791730 h 6857998"/>
                <a:gd name="connsiteX11" fmla="*/ 0 w 13660830"/>
                <a:gd name="connsiteY11" fmla="*/ 1615229 h 6857998"/>
                <a:gd name="connsiteX12" fmla="*/ 179075 w 13660830"/>
                <a:gd name="connsiteY12" fmla="*/ 35903 h 685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60830" h="6857998">
                  <a:moveTo>
                    <a:pt x="188788" y="0"/>
                  </a:moveTo>
                  <a:lnTo>
                    <a:pt x="1034702" y="0"/>
                  </a:lnTo>
                  <a:lnTo>
                    <a:pt x="1059499" y="326093"/>
                  </a:lnTo>
                  <a:cubicBezTo>
                    <a:pt x="1417621" y="3852461"/>
                    <a:pt x="4395750" y="6604287"/>
                    <a:pt x="8016603" y="6604287"/>
                  </a:cubicBezTo>
                  <a:cubicBezTo>
                    <a:pt x="10189115" y="6604287"/>
                    <a:pt x="12130246" y="5613631"/>
                    <a:pt x="13412904" y="4059410"/>
                  </a:cubicBezTo>
                  <a:lnTo>
                    <a:pt x="13660830" y="3727862"/>
                  </a:lnTo>
                  <a:lnTo>
                    <a:pt x="13562073" y="4019730"/>
                  </a:lnTo>
                  <a:cubicBezTo>
                    <a:pt x="13194407" y="5023875"/>
                    <a:pt x="12603062" y="5920199"/>
                    <a:pt x="11848382" y="6648359"/>
                  </a:cubicBezTo>
                  <a:lnTo>
                    <a:pt x="11614239" y="6857998"/>
                  </a:lnTo>
                  <a:lnTo>
                    <a:pt x="2367636" y="6857998"/>
                  </a:lnTo>
                  <a:lnTo>
                    <a:pt x="2291133" y="6791730"/>
                  </a:lnTo>
                  <a:cubicBezTo>
                    <a:pt x="883642" y="5512477"/>
                    <a:pt x="0" y="3667046"/>
                    <a:pt x="0" y="1615229"/>
                  </a:cubicBezTo>
                  <a:cubicBezTo>
                    <a:pt x="0" y="1072102"/>
                    <a:pt x="61916" y="543435"/>
                    <a:pt x="179075" y="35903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sp>
          <p:nvSpPr>
            <p:cNvPr id="34" name="任意多边形: 形状 33"/>
            <p:cNvSpPr/>
            <p:nvPr/>
          </p:nvSpPr>
          <p:spPr>
            <a:xfrm>
              <a:off x="4480" y="2"/>
              <a:ext cx="13660830" cy="6857998"/>
            </a:xfrm>
            <a:custGeom>
              <a:avLst/>
              <a:gdLst>
                <a:gd name="connsiteX0" fmla="*/ 188788 w 13660830"/>
                <a:gd name="connsiteY0" fmla="*/ 0 h 6857998"/>
                <a:gd name="connsiteX1" fmla="*/ 1034702 w 13660830"/>
                <a:gd name="connsiteY1" fmla="*/ 0 h 6857998"/>
                <a:gd name="connsiteX2" fmla="*/ 1059499 w 13660830"/>
                <a:gd name="connsiteY2" fmla="*/ 326093 h 6857998"/>
                <a:gd name="connsiteX3" fmla="*/ 8016603 w 13660830"/>
                <a:gd name="connsiteY3" fmla="*/ 6604287 h 6857998"/>
                <a:gd name="connsiteX4" fmla="*/ 13412904 w 13660830"/>
                <a:gd name="connsiteY4" fmla="*/ 4059410 h 6857998"/>
                <a:gd name="connsiteX5" fmla="*/ 13660830 w 13660830"/>
                <a:gd name="connsiteY5" fmla="*/ 3727862 h 6857998"/>
                <a:gd name="connsiteX6" fmla="*/ 13562073 w 13660830"/>
                <a:gd name="connsiteY6" fmla="*/ 4019730 h 6857998"/>
                <a:gd name="connsiteX7" fmla="*/ 11848382 w 13660830"/>
                <a:gd name="connsiteY7" fmla="*/ 6648359 h 6857998"/>
                <a:gd name="connsiteX8" fmla="*/ 11614239 w 13660830"/>
                <a:gd name="connsiteY8" fmla="*/ 6857998 h 6857998"/>
                <a:gd name="connsiteX9" fmla="*/ 2367636 w 13660830"/>
                <a:gd name="connsiteY9" fmla="*/ 6857998 h 6857998"/>
                <a:gd name="connsiteX10" fmla="*/ 2291133 w 13660830"/>
                <a:gd name="connsiteY10" fmla="*/ 6791730 h 6857998"/>
                <a:gd name="connsiteX11" fmla="*/ 0 w 13660830"/>
                <a:gd name="connsiteY11" fmla="*/ 1615229 h 6857998"/>
                <a:gd name="connsiteX12" fmla="*/ 179075 w 13660830"/>
                <a:gd name="connsiteY12" fmla="*/ 35903 h 685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60830" h="6857998">
                  <a:moveTo>
                    <a:pt x="188788" y="0"/>
                  </a:moveTo>
                  <a:lnTo>
                    <a:pt x="1034702" y="0"/>
                  </a:lnTo>
                  <a:lnTo>
                    <a:pt x="1059499" y="326093"/>
                  </a:lnTo>
                  <a:cubicBezTo>
                    <a:pt x="1417621" y="3852461"/>
                    <a:pt x="4395750" y="6604287"/>
                    <a:pt x="8016603" y="6604287"/>
                  </a:cubicBezTo>
                  <a:cubicBezTo>
                    <a:pt x="10189115" y="6604287"/>
                    <a:pt x="12130246" y="5613631"/>
                    <a:pt x="13412904" y="4059410"/>
                  </a:cubicBezTo>
                  <a:lnTo>
                    <a:pt x="13660830" y="3727862"/>
                  </a:lnTo>
                  <a:lnTo>
                    <a:pt x="13562073" y="4019730"/>
                  </a:lnTo>
                  <a:cubicBezTo>
                    <a:pt x="13194407" y="5023875"/>
                    <a:pt x="12603062" y="5920199"/>
                    <a:pt x="11848382" y="6648359"/>
                  </a:cubicBezTo>
                  <a:lnTo>
                    <a:pt x="11614239" y="6857998"/>
                  </a:lnTo>
                  <a:lnTo>
                    <a:pt x="2367636" y="6857998"/>
                  </a:lnTo>
                  <a:lnTo>
                    <a:pt x="2291133" y="6791730"/>
                  </a:lnTo>
                  <a:cubicBezTo>
                    <a:pt x="883642" y="5512477"/>
                    <a:pt x="0" y="3667046"/>
                    <a:pt x="0" y="1615229"/>
                  </a:cubicBezTo>
                  <a:cubicBezTo>
                    <a:pt x="0" y="1072102"/>
                    <a:pt x="61916" y="543435"/>
                    <a:pt x="179075" y="35903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sp>
          <p:nvSpPr>
            <p:cNvPr id="35" name="任意多边形: 形状 34"/>
            <p:cNvSpPr/>
            <p:nvPr/>
          </p:nvSpPr>
          <p:spPr>
            <a:xfrm>
              <a:off x="-152621" y="2"/>
              <a:ext cx="13660830" cy="6857998"/>
            </a:xfrm>
            <a:custGeom>
              <a:avLst/>
              <a:gdLst>
                <a:gd name="connsiteX0" fmla="*/ 13660830 w 13660830"/>
                <a:gd name="connsiteY0" fmla="*/ 3988372 h 6857998"/>
                <a:gd name="connsiteX1" fmla="*/ 13562073 w 13660830"/>
                <a:gd name="connsiteY1" fmla="*/ 4280240 h 6857998"/>
                <a:gd name="connsiteX2" fmla="*/ 12211831 w 13660830"/>
                <a:gd name="connsiteY2" fmla="*/ 6531055 h 6857998"/>
                <a:gd name="connsiteX3" fmla="*/ 11897318 w 13660830"/>
                <a:gd name="connsiteY3" fmla="*/ 6857998 h 6857998"/>
                <a:gd name="connsiteX4" fmla="*/ 8255666 w 13660830"/>
                <a:gd name="connsiteY4" fmla="*/ 6857998 h 6857998"/>
                <a:gd name="connsiteX5" fmla="*/ 8421134 w 13660830"/>
                <a:gd name="connsiteY5" fmla="*/ 6853292 h 6857998"/>
                <a:gd name="connsiteX6" fmla="*/ 13412904 w 13660830"/>
                <a:gd name="connsiteY6" fmla="*/ 4319920 h 6857998"/>
                <a:gd name="connsiteX7" fmla="*/ 259262 w 13660830"/>
                <a:gd name="connsiteY7" fmla="*/ 0 h 6857998"/>
                <a:gd name="connsiteX8" fmla="*/ 1026641 w 13660830"/>
                <a:gd name="connsiteY8" fmla="*/ 0 h 6857998"/>
                <a:gd name="connsiteX9" fmla="*/ 1032493 w 13660830"/>
                <a:gd name="connsiteY9" fmla="*/ 231457 h 6857998"/>
                <a:gd name="connsiteX10" fmla="*/ 7667910 w 13660830"/>
                <a:gd name="connsiteY10" fmla="*/ 6856255 h 6857998"/>
                <a:gd name="connsiteX11" fmla="*/ 7739054 w 13660830"/>
                <a:gd name="connsiteY11" fmla="*/ 6857998 h 6857998"/>
                <a:gd name="connsiteX12" fmla="*/ 2087399 w 13660830"/>
                <a:gd name="connsiteY12" fmla="*/ 6857998 h 6857998"/>
                <a:gd name="connsiteX13" fmla="*/ 2048264 w 13660830"/>
                <a:gd name="connsiteY13" fmla="*/ 6820686 h 6857998"/>
                <a:gd name="connsiteX14" fmla="*/ 0 w 13660830"/>
                <a:gd name="connsiteY14" fmla="*/ 1875740 h 6857998"/>
                <a:gd name="connsiteX15" fmla="*/ 179075 w 13660830"/>
                <a:gd name="connsiteY15" fmla="*/ 296413 h 685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660830" h="6857998">
                  <a:moveTo>
                    <a:pt x="13660830" y="3988372"/>
                  </a:moveTo>
                  <a:lnTo>
                    <a:pt x="13562073" y="4280240"/>
                  </a:lnTo>
                  <a:cubicBezTo>
                    <a:pt x="13255684" y="5117028"/>
                    <a:pt x="12793964" y="5878939"/>
                    <a:pt x="12211831" y="6531055"/>
                  </a:cubicBezTo>
                  <a:lnTo>
                    <a:pt x="11897318" y="6857998"/>
                  </a:lnTo>
                  <a:lnTo>
                    <a:pt x="8255666" y="6857998"/>
                  </a:lnTo>
                  <a:lnTo>
                    <a:pt x="8421134" y="6853292"/>
                  </a:lnTo>
                  <a:cubicBezTo>
                    <a:pt x="10429184" y="6738764"/>
                    <a:pt x="12210412" y="5777002"/>
                    <a:pt x="13412904" y="4319920"/>
                  </a:cubicBezTo>
                  <a:close/>
                  <a:moveTo>
                    <a:pt x="259262" y="0"/>
                  </a:moveTo>
                  <a:lnTo>
                    <a:pt x="1026641" y="0"/>
                  </a:lnTo>
                  <a:lnTo>
                    <a:pt x="1032493" y="231457"/>
                  </a:lnTo>
                  <a:cubicBezTo>
                    <a:pt x="1213940" y="3810990"/>
                    <a:pt x="4086902" y="6680412"/>
                    <a:pt x="7667910" y="6856255"/>
                  </a:cubicBezTo>
                  <a:lnTo>
                    <a:pt x="7739054" y="6857998"/>
                  </a:lnTo>
                  <a:lnTo>
                    <a:pt x="2087399" y="6857998"/>
                  </a:lnTo>
                  <a:lnTo>
                    <a:pt x="2048264" y="6820686"/>
                  </a:lnTo>
                  <a:cubicBezTo>
                    <a:pt x="782742" y="5555164"/>
                    <a:pt x="0" y="3806862"/>
                    <a:pt x="0" y="1875740"/>
                  </a:cubicBezTo>
                  <a:cubicBezTo>
                    <a:pt x="0" y="1332612"/>
                    <a:pt x="61917" y="803945"/>
                    <a:pt x="179075" y="29641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5781150" y="2174875"/>
            <a:ext cx="642175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latin typeface="方正粗黑宋简体" panose="02000000000000000000" charset="-122"/>
                <a:ea typeface="方正粗黑宋简体" panose="02000000000000000000" charset="-122"/>
              </a:rPr>
              <a:t>任务二　了解汽车金融服务的内容</a:t>
            </a:r>
            <a:endParaRPr lang="zh-CN" altLang="en-US" sz="4800" b="1" dirty="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614395" y="1390650"/>
            <a:ext cx="27552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spc="6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rPr>
              <a:t>Auto Finance</a:t>
            </a:r>
            <a:endParaRPr lang="en-US" altLang="zh-CN" sz="2000" spc="600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977902" y="442058"/>
            <a:ext cx="1554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汽车金融服务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矩形: 圆角 43"/>
          <p:cNvSpPr/>
          <p:nvPr/>
        </p:nvSpPr>
        <p:spPr>
          <a:xfrm>
            <a:off x="6776512" y="4128770"/>
            <a:ext cx="4431030" cy="49149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accent2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249587" y="4175927"/>
            <a:ext cx="2722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模块一　汽车金融服务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9627235" y="450850"/>
            <a:ext cx="350520" cy="350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600" dirty="0"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pic>
        <p:nvPicPr>
          <p:cNvPr id="2" name="图片 1" descr="RA7IGZ95I0VWYH2E3R3)K(6"/>
          <p:cNvPicPr/>
          <p:nvPr/>
        </p:nvPicPr>
        <p:blipFill>
          <a:blip r:embed="rId1"/>
          <a:srcRect l="32830" t="-14" r="25806" b="14"/>
          <a:stretch>
            <a:fillRect/>
          </a:stretch>
        </p:blipFill>
        <p:spPr>
          <a:xfrm>
            <a:off x="1203960" y="1552575"/>
            <a:ext cx="4377600" cy="4377600"/>
          </a:xfrm>
          <a:prstGeom prst="ellipse">
            <a:avLst/>
          </a:prstGeom>
          <a:ln w="508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3" grpId="0"/>
      <p:bldP spid="44" grpId="0" bldLvl="0" animBg="1"/>
      <p:bldP spid="45" grpId="0"/>
      <p:bldP spid="5" grpId="0" bldLvl="0" animBg="1"/>
      <p:bldP spid="5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9160" y="424815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学习准备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" name="空心弧 3"/>
          <p:cNvSpPr/>
          <p:nvPr/>
        </p:nvSpPr>
        <p:spPr>
          <a:xfrm>
            <a:off x="410210" y="471805"/>
            <a:ext cx="488950" cy="488950"/>
          </a:xfrm>
          <a:prstGeom prst="blockArc">
            <a:avLst>
              <a:gd name="adj1" fmla="val 4582896"/>
              <a:gd name="adj2" fmla="val 921332"/>
              <a:gd name="adj3" fmla="val 31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3630930" y="1386205"/>
            <a:ext cx="4930775" cy="491490"/>
            <a:chOff x="5879" y="849"/>
            <a:chExt cx="7765" cy="774"/>
          </a:xfrm>
        </p:grpSpPr>
        <p:sp>
          <p:nvSpPr>
            <p:cNvPr id="56" name="矩形: 圆角 43"/>
            <p:cNvSpPr/>
            <p:nvPr/>
          </p:nvSpPr>
          <p:spPr>
            <a:xfrm>
              <a:off x="5879" y="849"/>
              <a:ext cx="7765" cy="77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6594" y="922"/>
              <a:ext cx="6381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三、汽车金融的作用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63" name="TextBox 6"/>
          <p:cNvSpPr txBox="1"/>
          <p:nvPr/>
        </p:nvSpPr>
        <p:spPr>
          <a:xfrm>
            <a:off x="899269" y="2074193"/>
            <a:ext cx="2600960" cy="4603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p>
            <a:pPr algn="l">
              <a:lnSpc>
                <a:spcPct val="150000"/>
              </a:lnSpc>
              <a:defRPr/>
            </a:pPr>
            <a:r>
              <a:rPr lang="en-US" altLang="zh-CN" sz="16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</a:t>
            </a:r>
            <a:r>
              <a:rPr lang="zh-CN" altLang="en-US" sz="16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汽车金融服务的微观作用</a:t>
            </a:r>
            <a:endParaRPr lang="zh-CN" altLang="en-US" sz="1600" b="1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64" name="直接连接符 16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754749" y="2547141"/>
            <a:ext cx="2880000" cy="0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接连接符 164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754749" y="2628103"/>
            <a:ext cx="2880000" cy="0"/>
          </a:xfrm>
          <a:prstGeom prst="line">
            <a:avLst/>
          </a:prstGeom>
          <a:ln w="381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6"/>
          <p:cNvSpPr/>
          <p:nvPr/>
        </p:nvSpPr>
        <p:spPr>
          <a:xfrm>
            <a:off x="1415415" y="2875280"/>
            <a:ext cx="1164590" cy="116459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en-US" sz="2400" b="1">
              <a:solidFill>
                <a:srgbClr val="FEFABC"/>
              </a:solidFill>
              <a:latin typeface="微软雅黑" panose="020B0503020204020204" charset="-122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5" name="Oval 8"/>
          <p:cNvSpPr/>
          <p:nvPr/>
        </p:nvSpPr>
        <p:spPr>
          <a:xfrm>
            <a:off x="2120900" y="3858895"/>
            <a:ext cx="360045" cy="360045"/>
          </a:xfrm>
          <a:prstGeom prst="ellipse">
            <a:avLst/>
          </a:prstGeom>
          <a:solidFill>
            <a:schemeClr val="bg1"/>
          </a:solidFill>
          <a:ln w="57150">
            <a:solidFill>
              <a:srgbClr val="1240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Bebas" pitchFamily="2" charset="0"/>
              </a:rPr>
              <a:t>1</a:t>
            </a:r>
            <a:endParaRPr lang="en-US" sz="1600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6" name="TextBox 9"/>
          <p:cNvSpPr txBox="1"/>
          <p:nvPr/>
        </p:nvSpPr>
        <p:spPr>
          <a:xfrm>
            <a:off x="2639060" y="3013710"/>
            <a:ext cx="237744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/>
            <a:r>
              <a:rPr lang="zh-CN" altLang="en-US" sz="1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Lato Regular"/>
                <a:sym typeface="Bebas" pitchFamily="2" charset="0"/>
              </a:rPr>
              <a:t>对生产企业而言，汽车金融服务是实现生产和销售资金分离的主要途径，提高了资金的使用效率。</a:t>
            </a:r>
            <a:endParaRPr lang="zh-CN" altLang="en-US" sz="16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Lato Regular"/>
              <a:sym typeface="Bebas" pitchFamily="2" charset="0"/>
            </a:endParaRPr>
          </a:p>
        </p:txBody>
      </p:sp>
      <p:sp>
        <p:nvSpPr>
          <p:cNvPr id="15" name="Oval 11"/>
          <p:cNvSpPr/>
          <p:nvPr/>
        </p:nvSpPr>
        <p:spPr>
          <a:xfrm>
            <a:off x="2945130" y="4851400"/>
            <a:ext cx="1164590" cy="1164590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en-US" sz="2400" b="1">
              <a:solidFill>
                <a:srgbClr val="FEFABC"/>
              </a:solidFill>
              <a:latin typeface="微软雅黑" panose="020B0503020204020204" charset="-122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8" name="Oval 13"/>
          <p:cNvSpPr/>
          <p:nvPr/>
        </p:nvSpPr>
        <p:spPr>
          <a:xfrm>
            <a:off x="3650615" y="5835650"/>
            <a:ext cx="360045" cy="360045"/>
          </a:xfrm>
          <a:prstGeom prst="ellipse">
            <a:avLst/>
          </a:prstGeom>
          <a:solidFill>
            <a:schemeClr val="bg1"/>
          </a:solidFill>
          <a:ln w="57150">
            <a:solidFill>
              <a:srgbClr val="5372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Bebas" pitchFamily="2" charset="0"/>
              </a:rPr>
              <a:t>2</a:t>
            </a:r>
            <a:endParaRPr lang="en-US" sz="1600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9" name="TextBox 14"/>
          <p:cNvSpPr txBox="1"/>
          <p:nvPr/>
        </p:nvSpPr>
        <p:spPr>
          <a:xfrm>
            <a:off x="4209415" y="5114925"/>
            <a:ext cx="296418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/>
            <a:r>
              <a:rPr lang="zh-CN" altLang="en-US" sz="1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Lato Regular"/>
                <a:sym typeface="Bebas" pitchFamily="2" charset="0"/>
              </a:rPr>
              <a:t>对经销商而言，汽车金融服务是实现批发和零售资金分离的重要渠道，是现代汽车营销系统中一个不可缺少的基本组成部分</a:t>
            </a:r>
            <a:endParaRPr lang="zh-CN" altLang="en-US" sz="16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Lato Regular"/>
              <a:sym typeface="Bebas" pitchFamily="2" charset="0"/>
            </a:endParaRPr>
          </a:p>
        </p:txBody>
      </p:sp>
      <p:sp>
        <p:nvSpPr>
          <p:cNvPr id="20" name="Oval 16"/>
          <p:cNvSpPr/>
          <p:nvPr/>
        </p:nvSpPr>
        <p:spPr>
          <a:xfrm>
            <a:off x="5504815" y="2875280"/>
            <a:ext cx="1164590" cy="116459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en-US" sz="2400" b="1">
              <a:solidFill>
                <a:srgbClr val="FEFABC"/>
              </a:solidFill>
              <a:latin typeface="微软雅黑" panose="020B0503020204020204" charset="-122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24" name="Oval 18"/>
          <p:cNvSpPr/>
          <p:nvPr/>
        </p:nvSpPr>
        <p:spPr>
          <a:xfrm>
            <a:off x="6210935" y="3858895"/>
            <a:ext cx="360045" cy="360045"/>
          </a:xfrm>
          <a:prstGeom prst="ellipse">
            <a:avLst/>
          </a:prstGeom>
          <a:solidFill>
            <a:schemeClr val="bg1"/>
          </a:solidFill>
          <a:ln w="57150">
            <a:solidFill>
              <a:srgbClr val="1240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Bebas" pitchFamily="2" charset="0"/>
              </a:rPr>
              <a:t>3</a:t>
            </a:r>
            <a:endParaRPr lang="en-US" sz="1600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27" name="TextBox 19"/>
          <p:cNvSpPr txBox="1"/>
          <p:nvPr/>
        </p:nvSpPr>
        <p:spPr>
          <a:xfrm>
            <a:off x="6816725" y="3136900"/>
            <a:ext cx="26854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/>
            <a:r>
              <a:rPr lang="zh-CN" altLang="en-US" sz="1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Lato Regular"/>
                <a:sym typeface="Bebas" pitchFamily="2" charset="0"/>
              </a:rPr>
              <a:t>对消费者而言，汽车金融是汽车消费的理想方式</a:t>
            </a:r>
            <a:endParaRPr lang="zh-CN" altLang="en-US" sz="16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Lato Regular"/>
              <a:sym typeface="Bebas" pitchFamily="2" charset="0"/>
            </a:endParaRPr>
          </a:p>
        </p:txBody>
      </p:sp>
      <p:sp>
        <p:nvSpPr>
          <p:cNvPr id="33" name="Oval 21"/>
          <p:cNvSpPr/>
          <p:nvPr/>
        </p:nvSpPr>
        <p:spPr>
          <a:xfrm>
            <a:off x="7273925" y="4851400"/>
            <a:ext cx="1164590" cy="1164590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en-US" sz="2400" b="1">
              <a:solidFill>
                <a:srgbClr val="FEFABC"/>
              </a:solidFill>
              <a:latin typeface="微软雅黑" panose="020B0503020204020204" charset="-122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34" name="Oval 23"/>
          <p:cNvSpPr/>
          <p:nvPr/>
        </p:nvSpPr>
        <p:spPr>
          <a:xfrm>
            <a:off x="7979410" y="5835650"/>
            <a:ext cx="360045" cy="360045"/>
          </a:xfrm>
          <a:prstGeom prst="ellipse">
            <a:avLst/>
          </a:prstGeom>
          <a:solidFill>
            <a:schemeClr val="bg1"/>
          </a:solidFill>
          <a:ln w="57150">
            <a:solidFill>
              <a:srgbClr val="5372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Bebas" pitchFamily="2" charset="0"/>
              </a:rPr>
              <a:t>4</a:t>
            </a:r>
            <a:endParaRPr lang="en-US" sz="1600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Bebas" pitchFamily="2" charset="0"/>
            </a:endParaRPr>
          </a:p>
        </p:txBody>
      </p:sp>
      <p:cxnSp>
        <p:nvCxnSpPr>
          <p:cNvPr id="36" name="Straight Arrow Connector 26"/>
          <p:cNvCxnSpPr>
            <a:stCxn id="5" idx="5"/>
            <a:endCxn id="15" idx="1"/>
          </p:cNvCxnSpPr>
          <p:nvPr/>
        </p:nvCxnSpPr>
        <p:spPr>
          <a:xfrm>
            <a:off x="2428240" y="4166235"/>
            <a:ext cx="687705" cy="85598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27"/>
          <p:cNvCxnSpPr>
            <a:endCxn id="20" idx="3"/>
          </p:cNvCxnSpPr>
          <p:nvPr/>
        </p:nvCxnSpPr>
        <p:spPr>
          <a:xfrm flipV="1">
            <a:off x="3977640" y="3869055"/>
            <a:ext cx="1697990" cy="111506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28"/>
          <p:cNvCxnSpPr>
            <a:stCxn id="24" idx="5"/>
            <a:endCxn id="33" idx="1"/>
          </p:cNvCxnSpPr>
          <p:nvPr/>
        </p:nvCxnSpPr>
        <p:spPr>
          <a:xfrm>
            <a:off x="6518275" y="4166235"/>
            <a:ext cx="926465" cy="85598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14"/>
          <p:cNvSpPr txBox="1"/>
          <p:nvPr/>
        </p:nvSpPr>
        <p:spPr>
          <a:xfrm>
            <a:off x="8616315" y="5317490"/>
            <a:ext cx="29381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/>
            <a:r>
              <a:rPr lang="zh-CN" altLang="en-US" sz="1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Lato Regular"/>
                <a:sym typeface="Bebas" pitchFamily="2" charset="0"/>
              </a:rPr>
              <a:t>汽车金融的发展能够完善个人金融服务体系</a:t>
            </a:r>
            <a:endParaRPr lang="zh-CN" altLang="en-US" sz="16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Lato Regular"/>
              <a:sym typeface="Bebas" pitchFamily="2" charset="0"/>
            </a:endParaRPr>
          </a:p>
        </p:txBody>
      </p:sp>
      <p:sp>
        <p:nvSpPr>
          <p:cNvPr id="40" name="Freeform 28"/>
          <p:cNvSpPr>
            <a:spLocks noEditPoints="1"/>
          </p:cNvSpPr>
          <p:nvPr/>
        </p:nvSpPr>
        <p:spPr bwMode="auto">
          <a:xfrm>
            <a:off x="7626350" y="5203825"/>
            <a:ext cx="459740" cy="459740"/>
          </a:xfrm>
          <a:custGeom>
            <a:avLst/>
            <a:gdLst>
              <a:gd name="T0" fmla="*/ 86 w 127"/>
              <a:gd name="T1" fmla="*/ 19 h 127"/>
              <a:gd name="T2" fmla="*/ 81 w 127"/>
              <a:gd name="T3" fmla="*/ 15 h 127"/>
              <a:gd name="T4" fmla="*/ 115 w 127"/>
              <a:gd name="T5" fmla="*/ 61 h 127"/>
              <a:gd name="T6" fmla="*/ 127 w 127"/>
              <a:gd name="T7" fmla="*/ 61 h 127"/>
              <a:gd name="T8" fmla="*/ 107 w 127"/>
              <a:gd name="T9" fmla="*/ 80 h 127"/>
              <a:gd name="T10" fmla="*/ 88 w 127"/>
              <a:gd name="T11" fmla="*/ 61 h 127"/>
              <a:gd name="T12" fmla="*/ 99 w 127"/>
              <a:gd name="T13" fmla="*/ 61 h 127"/>
              <a:gd name="T14" fmla="*/ 76 w 127"/>
              <a:gd name="T15" fmla="*/ 30 h 127"/>
              <a:gd name="T16" fmla="*/ 86 w 127"/>
              <a:gd name="T17" fmla="*/ 19 h 127"/>
              <a:gd name="T18" fmla="*/ 97 w 127"/>
              <a:gd name="T19" fmla="*/ 76 h 127"/>
              <a:gd name="T20" fmla="*/ 66 w 127"/>
              <a:gd name="T21" fmla="*/ 99 h 127"/>
              <a:gd name="T22" fmla="*/ 66 w 127"/>
              <a:gd name="T23" fmla="*/ 88 h 127"/>
              <a:gd name="T24" fmla="*/ 47 w 127"/>
              <a:gd name="T25" fmla="*/ 107 h 127"/>
              <a:gd name="T26" fmla="*/ 66 w 127"/>
              <a:gd name="T27" fmla="*/ 127 h 127"/>
              <a:gd name="T28" fmla="*/ 66 w 127"/>
              <a:gd name="T29" fmla="*/ 115 h 127"/>
              <a:gd name="T30" fmla="*/ 112 w 127"/>
              <a:gd name="T31" fmla="*/ 81 h 127"/>
              <a:gd name="T32" fmla="*/ 107 w 127"/>
              <a:gd name="T33" fmla="*/ 86 h 127"/>
              <a:gd name="T34" fmla="*/ 97 w 127"/>
              <a:gd name="T35" fmla="*/ 76 h 127"/>
              <a:gd name="T36" fmla="*/ 51 w 127"/>
              <a:gd name="T37" fmla="*/ 97 h 127"/>
              <a:gd name="T38" fmla="*/ 28 w 127"/>
              <a:gd name="T39" fmla="*/ 66 h 127"/>
              <a:gd name="T40" fmla="*/ 39 w 127"/>
              <a:gd name="T41" fmla="*/ 66 h 127"/>
              <a:gd name="T42" fmla="*/ 19 w 127"/>
              <a:gd name="T43" fmla="*/ 47 h 127"/>
              <a:gd name="T44" fmla="*/ 0 w 127"/>
              <a:gd name="T45" fmla="*/ 66 h 127"/>
              <a:gd name="T46" fmla="*/ 12 w 127"/>
              <a:gd name="T47" fmla="*/ 66 h 127"/>
              <a:gd name="T48" fmla="*/ 46 w 127"/>
              <a:gd name="T49" fmla="*/ 112 h 127"/>
              <a:gd name="T50" fmla="*/ 41 w 127"/>
              <a:gd name="T51" fmla="*/ 107 h 127"/>
              <a:gd name="T52" fmla="*/ 51 w 127"/>
              <a:gd name="T53" fmla="*/ 97 h 127"/>
              <a:gd name="T54" fmla="*/ 30 w 127"/>
              <a:gd name="T55" fmla="*/ 51 h 127"/>
              <a:gd name="T56" fmla="*/ 61 w 127"/>
              <a:gd name="T57" fmla="*/ 28 h 127"/>
              <a:gd name="T58" fmla="*/ 61 w 127"/>
              <a:gd name="T59" fmla="*/ 39 h 127"/>
              <a:gd name="T60" fmla="*/ 80 w 127"/>
              <a:gd name="T61" fmla="*/ 19 h 127"/>
              <a:gd name="T62" fmla="*/ 61 w 127"/>
              <a:gd name="T63" fmla="*/ 0 h 127"/>
              <a:gd name="T64" fmla="*/ 61 w 127"/>
              <a:gd name="T65" fmla="*/ 12 h 127"/>
              <a:gd name="T66" fmla="*/ 15 w 127"/>
              <a:gd name="T67" fmla="*/ 46 h 127"/>
              <a:gd name="T68" fmla="*/ 19 w 127"/>
              <a:gd name="T69" fmla="*/ 41 h 127"/>
              <a:gd name="T70" fmla="*/ 30 w 127"/>
              <a:gd name="T71" fmla="*/ 51 h 127"/>
              <a:gd name="T72" fmla="*/ 39 w 127"/>
              <a:gd name="T73" fmla="*/ 63 h 127"/>
              <a:gd name="T74" fmla="*/ 63 w 127"/>
              <a:gd name="T75" fmla="*/ 87 h 127"/>
              <a:gd name="T76" fmla="*/ 87 w 127"/>
              <a:gd name="T77" fmla="*/ 63 h 127"/>
              <a:gd name="T78" fmla="*/ 63 w 127"/>
              <a:gd name="T79" fmla="*/ 39 h 127"/>
              <a:gd name="T80" fmla="*/ 39 w 127"/>
              <a:gd name="T81" fmla="*/ 63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7" h="127">
                <a:moveTo>
                  <a:pt x="86" y="19"/>
                </a:moveTo>
                <a:cubicBezTo>
                  <a:pt x="81" y="15"/>
                  <a:pt x="81" y="15"/>
                  <a:pt x="81" y="15"/>
                </a:cubicBezTo>
                <a:cubicBezTo>
                  <a:pt x="100" y="22"/>
                  <a:pt x="114" y="39"/>
                  <a:pt x="115" y="61"/>
                </a:cubicBezTo>
                <a:cubicBezTo>
                  <a:pt x="127" y="61"/>
                  <a:pt x="127" y="61"/>
                  <a:pt x="127" y="61"/>
                </a:cubicBezTo>
                <a:cubicBezTo>
                  <a:pt x="107" y="80"/>
                  <a:pt x="107" y="80"/>
                  <a:pt x="107" y="80"/>
                </a:cubicBezTo>
                <a:cubicBezTo>
                  <a:pt x="88" y="61"/>
                  <a:pt x="88" y="61"/>
                  <a:pt x="88" y="61"/>
                </a:cubicBezTo>
                <a:cubicBezTo>
                  <a:pt x="99" y="61"/>
                  <a:pt x="99" y="61"/>
                  <a:pt x="99" y="61"/>
                </a:cubicBezTo>
                <a:cubicBezTo>
                  <a:pt x="98" y="46"/>
                  <a:pt x="89" y="34"/>
                  <a:pt x="76" y="30"/>
                </a:cubicBezTo>
                <a:cubicBezTo>
                  <a:pt x="86" y="19"/>
                  <a:pt x="86" y="19"/>
                  <a:pt x="86" y="19"/>
                </a:cubicBezTo>
                <a:close/>
                <a:moveTo>
                  <a:pt x="97" y="76"/>
                </a:moveTo>
                <a:cubicBezTo>
                  <a:pt x="92" y="89"/>
                  <a:pt x="80" y="98"/>
                  <a:pt x="66" y="99"/>
                </a:cubicBezTo>
                <a:cubicBezTo>
                  <a:pt x="66" y="88"/>
                  <a:pt x="66" y="88"/>
                  <a:pt x="66" y="88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66" y="127"/>
                  <a:pt x="66" y="127"/>
                  <a:pt x="66" y="127"/>
                </a:cubicBezTo>
                <a:cubicBezTo>
                  <a:pt x="66" y="115"/>
                  <a:pt x="66" y="115"/>
                  <a:pt x="66" y="115"/>
                </a:cubicBezTo>
                <a:cubicBezTo>
                  <a:pt x="87" y="114"/>
                  <a:pt x="105" y="100"/>
                  <a:pt x="112" y="81"/>
                </a:cubicBezTo>
                <a:cubicBezTo>
                  <a:pt x="107" y="86"/>
                  <a:pt x="107" y="86"/>
                  <a:pt x="107" y="86"/>
                </a:cubicBezTo>
                <a:cubicBezTo>
                  <a:pt x="97" y="76"/>
                  <a:pt x="97" y="76"/>
                  <a:pt x="97" y="76"/>
                </a:cubicBezTo>
                <a:close/>
                <a:moveTo>
                  <a:pt x="51" y="97"/>
                </a:moveTo>
                <a:cubicBezTo>
                  <a:pt x="38" y="92"/>
                  <a:pt x="29" y="80"/>
                  <a:pt x="28" y="66"/>
                </a:cubicBezTo>
                <a:cubicBezTo>
                  <a:pt x="39" y="66"/>
                  <a:pt x="39" y="66"/>
                  <a:pt x="39" y="66"/>
                </a:cubicBezTo>
                <a:cubicBezTo>
                  <a:pt x="19" y="47"/>
                  <a:pt x="19" y="47"/>
                  <a:pt x="19" y="47"/>
                </a:cubicBezTo>
                <a:cubicBezTo>
                  <a:pt x="0" y="66"/>
                  <a:pt x="0" y="66"/>
                  <a:pt x="0" y="66"/>
                </a:cubicBezTo>
                <a:cubicBezTo>
                  <a:pt x="12" y="66"/>
                  <a:pt x="12" y="66"/>
                  <a:pt x="12" y="66"/>
                </a:cubicBezTo>
                <a:cubicBezTo>
                  <a:pt x="13" y="87"/>
                  <a:pt x="27" y="105"/>
                  <a:pt x="46" y="112"/>
                </a:cubicBezTo>
                <a:cubicBezTo>
                  <a:pt x="41" y="107"/>
                  <a:pt x="41" y="107"/>
                  <a:pt x="41" y="107"/>
                </a:cubicBezTo>
                <a:cubicBezTo>
                  <a:pt x="51" y="97"/>
                  <a:pt x="51" y="97"/>
                  <a:pt x="51" y="97"/>
                </a:cubicBezTo>
                <a:close/>
                <a:moveTo>
                  <a:pt x="30" y="51"/>
                </a:moveTo>
                <a:cubicBezTo>
                  <a:pt x="34" y="38"/>
                  <a:pt x="46" y="29"/>
                  <a:pt x="61" y="28"/>
                </a:cubicBezTo>
                <a:cubicBezTo>
                  <a:pt x="61" y="39"/>
                  <a:pt x="61" y="39"/>
                  <a:pt x="61" y="39"/>
                </a:cubicBezTo>
                <a:cubicBezTo>
                  <a:pt x="80" y="19"/>
                  <a:pt x="80" y="19"/>
                  <a:pt x="80" y="19"/>
                </a:cubicBezTo>
                <a:cubicBezTo>
                  <a:pt x="61" y="0"/>
                  <a:pt x="61" y="0"/>
                  <a:pt x="61" y="0"/>
                </a:cubicBezTo>
                <a:cubicBezTo>
                  <a:pt x="61" y="12"/>
                  <a:pt x="61" y="12"/>
                  <a:pt x="61" y="12"/>
                </a:cubicBezTo>
                <a:cubicBezTo>
                  <a:pt x="39" y="13"/>
                  <a:pt x="21" y="27"/>
                  <a:pt x="15" y="46"/>
                </a:cubicBezTo>
                <a:cubicBezTo>
                  <a:pt x="19" y="41"/>
                  <a:pt x="19" y="41"/>
                  <a:pt x="19" y="41"/>
                </a:cubicBezTo>
                <a:cubicBezTo>
                  <a:pt x="30" y="51"/>
                  <a:pt x="30" y="51"/>
                  <a:pt x="30" y="51"/>
                </a:cubicBezTo>
                <a:close/>
                <a:moveTo>
                  <a:pt x="39" y="63"/>
                </a:moveTo>
                <a:cubicBezTo>
                  <a:pt x="39" y="77"/>
                  <a:pt x="50" y="87"/>
                  <a:pt x="63" y="87"/>
                </a:cubicBezTo>
                <a:cubicBezTo>
                  <a:pt x="77" y="87"/>
                  <a:pt x="87" y="77"/>
                  <a:pt x="87" y="63"/>
                </a:cubicBezTo>
                <a:cubicBezTo>
                  <a:pt x="87" y="50"/>
                  <a:pt x="77" y="39"/>
                  <a:pt x="63" y="39"/>
                </a:cubicBezTo>
                <a:cubicBezTo>
                  <a:pt x="50" y="39"/>
                  <a:pt x="39" y="50"/>
                  <a:pt x="39" y="63"/>
                </a:cubicBezTo>
              </a:path>
            </a:pathLst>
          </a:custGeom>
          <a:solidFill>
            <a:srgbClr val="FEFAB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endParaRPr lang="zh-CN" altLang="en-US" b="1">
              <a:latin typeface="微软雅黑" panose="020B0503020204020204" charset="-122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41" name="Freeform 96"/>
          <p:cNvSpPr>
            <a:spLocks noEditPoints="1"/>
          </p:cNvSpPr>
          <p:nvPr/>
        </p:nvSpPr>
        <p:spPr bwMode="auto">
          <a:xfrm>
            <a:off x="5942330" y="3225800"/>
            <a:ext cx="289560" cy="462915"/>
          </a:xfrm>
          <a:custGeom>
            <a:avLst/>
            <a:gdLst>
              <a:gd name="T0" fmla="*/ 56 w 80"/>
              <a:gd name="T1" fmla="*/ 104 h 128"/>
              <a:gd name="T2" fmla="*/ 52 w 80"/>
              <a:gd name="T3" fmla="*/ 108 h 128"/>
              <a:gd name="T4" fmla="*/ 28 w 80"/>
              <a:gd name="T5" fmla="*/ 108 h 128"/>
              <a:gd name="T6" fmla="*/ 24 w 80"/>
              <a:gd name="T7" fmla="*/ 104 h 128"/>
              <a:gd name="T8" fmla="*/ 28 w 80"/>
              <a:gd name="T9" fmla="*/ 100 h 128"/>
              <a:gd name="T10" fmla="*/ 52 w 80"/>
              <a:gd name="T11" fmla="*/ 100 h 128"/>
              <a:gd name="T12" fmla="*/ 56 w 80"/>
              <a:gd name="T13" fmla="*/ 104 h 128"/>
              <a:gd name="T14" fmla="*/ 52 w 80"/>
              <a:gd name="T15" fmla="*/ 112 h 128"/>
              <a:gd name="T16" fmla="*/ 28 w 80"/>
              <a:gd name="T17" fmla="*/ 112 h 128"/>
              <a:gd name="T18" fmla="*/ 24 w 80"/>
              <a:gd name="T19" fmla="*/ 116 h 128"/>
              <a:gd name="T20" fmla="*/ 28 w 80"/>
              <a:gd name="T21" fmla="*/ 120 h 128"/>
              <a:gd name="T22" fmla="*/ 36 w 80"/>
              <a:gd name="T23" fmla="*/ 128 h 128"/>
              <a:gd name="T24" fmla="*/ 44 w 80"/>
              <a:gd name="T25" fmla="*/ 128 h 128"/>
              <a:gd name="T26" fmla="*/ 52 w 80"/>
              <a:gd name="T27" fmla="*/ 120 h 128"/>
              <a:gd name="T28" fmla="*/ 56 w 80"/>
              <a:gd name="T29" fmla="*/ 116 h 128"/>
              <a:gd name="T30" fmla="*/ 52 w 80"/>
              <a:gd name="T31" fmla="*/ 112 h 128"/>
              <a:gd name="T32" fmla="*/ 40 w 80"/>
              <a:gd name="T33" fmla="*/ 8 h 128"/>
              <a:gd name="T34" fmla="*/ 72 w 80"/>
              <a:gd name="T35" fmla="*/ 40 h 128"/>
              <a:gd name="T36" fmla="*/ 56 w 80"/>
              <a:gd name="T37" fmla="*/ 68 h 128"/>
              <a:gd name="T38" fmla="*/ 52 w 80"/>
              <a:gd name="T39" fmla="*/ 70 h 128"/>
              <a:gd name="T40" fmla="*/ 52 w 80"/>
              <a:gd name="T41" fmla="*/ 88 h 128"/>
              <a:gd name="T42" fmla="*/ 28 w 80"/>
              <a:gd name="T43" fmla="*/ 88 h 128"/>
              <a:gd name="T44" fmla="*/ 28 w 80"/>
              <a:gd name="T45" fmla="*/ 70 h 128"/>
              <a:gd name="T46" fmla="*/ 24 w 80"/>
              <a:gd name="T47" fmla="*/ 68 h 128"/>
              <a:gd name="T48" fmla="*/ 8 w 80"/>
              <a:gd name="T49" fmla="*/ 40 h 128"/>
              <a:gd name="T50" fmla="*/ 40 w 80"/>
              <a:gd name="T51" fmla="*/ 8 h 128"/>
              <a:gd name="T52" fmla="*/ 40 w 80"/>
              <a:gd name="T53" fmla="*/ 0 h 128"/>
              <a:gd name="T54" fmla="*/ 0 w 80"/>
              <a:gd name="T55" fmla="*/ 40 h 128"/>
              <a:gd name="T56" fmla="*/ 20 w 80"/>
              <a:gd name="T57" fmla="*/ 75 h 128"/>
              <a:gd name="T58" fmla="*/ 20 w 80"/>
              <a:gd name="T59" fmla="*/ 88 h 128"/>
              <a:gd name="T60" fmla="*/ 28 w 80"/>
              <a:gd name="T61" fmla="*/ 96 h 128"/>
              <a:gd name="T62" fmla="*/ 52 w 80"/>
              <a:gd name="T63" fmla="*/ 96 h 128"/>
              <a:gd name="T64" fmla="*/ 60 w 80"/>
              <a:gd name="T65" fmla="*/ 88 h 128"/>
              <a:gd name="T66" fmla="*/ 60 w 80"/>
              <a:gd name="T67" fmla="*/ 75 h 128"/>
              <a:gd name="T68" fmla="*/ 80 w 80"/>
              <a:gd name="T69" fmla="*/ 40 h 128"/>
              <a:gd name="T70" fmla="*/ 40 w 80"/>
              <a:gd name="T71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0" h="128">
                <a:moveTo>
                  <a:pt x="56" y="104"/>
                </a:moveTo>
                <a:cubicBezTo>
                  <a:pt x="56" y="106"/>
                  <a:pt x="54" y="108"/>
                  <a:pt x="52" y="108"/>
                </a:cubicBezTo>
                <a:cubicBezTo>
                  <a:pt x="28" y="108"/>
                  <a:pt x="28" y="108"/>
                  <a:pt x="28" y="108"/>
                </a:cubicBezTo>
                <a:cubicBezTo>
                  <a:pt x="26" y="108"/>
                  <a:pt x="24" y="106"/>
                  <a:pt x="24" y="104"/>
                </a:cubicBezTo>
                <a:cubicBezTo>
                  <a:pt x="24" y="102"/>
                  <a:pt x="26" y="100"/>
                  <a:pt x="28" y="100"/>
                </a:cubicBezTo>
                <a:cubicBezTo>
                  <a:pt x="52" y="100"/>
                  <a:pt x="52" y="100"/>
                  <a:pt x="52" y="100"/>
                </a:cubicBezTo>
                <a:cubicBezTo>
                  <a:pt x="54" y="100"/>
                  <a:pt x="56" y="102"/>
                  <a:pt x="56" y="104"/>
                </a:cubicBezTo>
                <a:moveTo>
                  <a:pt x="52" y="112"/>
                </a:moveTo>
                <a:cubicBezTo>
                  <a:pt x="28" y="112"/>
                  <a:pt x="28" y="112"/>
                  <a:pt x="28" y="112"/>
                </a:cubicBezTo>
                <a:cubicBezTo>
                  <a:pt x="26" y="112"/>
                  <a:pt x="24" y="114"/>
                  <a:pt x="24" y="116"/>
                </a:cubicBezTo>
                <a:cubicBezTo>
                  <a:pt x="24" y="118"/>
                  <a:pt x="26" y="120"/>
                  <a:pt x="28" y="120"/>
                </a:cubicBezTo>
                <a:cubicBezTo>
                  <a:pt x="28" y="125"/>
                  <a:pt x="31" y="128"/>
                  <a:pt x="36" y="128"/>
                </a:cubicBezTo>
                <a:cubicBezTo>
                  <a:pt x="44" y="128"/>
                  <a:pt x="44" y="128"/>
                  <a:pt x="44" y="128"/>
                </a:cubicBezTo>
                <a:cubicBezTo>
                  <a:pt x="48" y="128"/>
                  <a:pt x="52" y="125"/>
                  <a:pt x="52" y="120"/>
                </a:cubicBezTo>
                <a:cubicBezTo>
                  <a:pt x="54" y="120"/>
                  <a:pt x="56" y="118"/>
                  <a:pt x="56" y="116"/>
                </a:cubicBezTo>
                <a:cubicBezTo>
                  <a:pt x="56" y="114"/>
                  <a:pt x="54" y="112"/>
                  <a:pt x="52" y="112"/>
                </a:cubicBezTo>
                <a:moveTo>
                  <a:pt x="40" y="8"/>
                </a:moveTo>
                <a:cubicBezTo>
                  <a:pt x="57" y="8"/>
                  <a:pt x="72" y="23"/>
                  <a:pt x="72" y="40"/>
                </a:cubicBezTo>
                <a:cubicBezTo>
                  <a:pt x="72" y="52"/>
                  <a:pt x="66" y="62"/>
                  <a:pt x="56" y="68"/>
                </a:cubicBezTo>
                <a:cubicBezTo>
                  <a:pt x="52" y="70"/>
                  <a:pt x="52" y="70"/>
                  <a:pt x="52" y="70"/>
                </a:cubicBezTo>
                <a:cubicBezTo>
                  <a:pt x="52" y="88"/>
                  <a:pt x="52" y="88"/>
                  <a:pt x="52" y="88"/>
                </a:cubicBezTo>
                <a:cubicBezTo>
                  <a:pt x="28" y="88"/>
                  <a:pt x="28" y="88"/>
                  <a:pt x="28" y="88"/>
                </a:cubicBezTo>
                <a:cubicBezTo>
                  <a:pt x="28" y="70"/>
                  <a:pt x="28" y="70"/>
                  <a:pt x="28" y="70"/>
                </a:cubicBezTo>
                <a:cubicBezTo>
                  <a:pt x="24" y="68"/>
                  <a:pt x="24" y="68"/>
                  <a:pt x="24" y="68"/>
                </a:cubicBezTo>
                <a:cubicBezTo>
                  <a:pt x="14" y="62"/>
                  <a:pt x="8" y="52"/>
                  <a:pt x="8" y="40"/>
                </a:cubicBezTo>
                <a:cubicBezTo>
                  <a:pt x="8" y="23"/>
                  <a:pt x="22" y="8"/>
                  <a:pt x="40" y="8"/>
                </a:cubicBezTo>
                <a:moveTo>
                  <a:pt x="40" y="0"/>
                </a:moveTo>
                <a:cubicBezTo>
                  <a:pt x="18" y="0"/>
                  <a:pt x="0" y="18"/>
                  <a:pt x="0" y="40"/>
                </a:cubicBezTo>
                <a:cubicBezTo>
                  <a:pt x="0" y="55"/>
                  <a:pt x="8" y="68"/>
                  <a:pt x="20" y="75"/>
                </a:cubicBezTo>
                <a:cubicBezTo>
                  <a:pt x="20" y="88"/>
                  <a:pt x="20" y="88"/>
                  <a:pt x="20" y="88"/>
                </a:cubicBezTo>
                <a:cubicBezTo>
                  <a:pt x="20" y="93"/>
                  <a:pt x="23" y="96"/>
                  <a:pt x="28" y="96"/>
                </a:cubicBezTo>
                <a:cubicBezTo>
                  <a:pt x="52" y="96"/>
                  <a:pt x="52" y="96"/>
                  <a:pt x="52" y="96"/>
                </a:cubicBezTo>
                <a:cubicBezTo>
                  <a:pt x="56" y="96"/>
                  <a:pt x="60" y="93"/>
                  <a:pt x="60" y="88"/>
                </a:cubicBezTo>
                <a:cubicBezTo>
                  <a:pt x="60" y="75"/>
                  <a:pt x="60" y="75"/>
                  <a:pt x="60" y="75"/>
                </a:cubicBezTo>
                <a:cubicBezTo>
                  <a:pt x="72" y="68"/>
                  <a:pt x="80" y="55"/>
                  <a:pt x="80" y="40"/>
                </a:cubicBezTo>
                <a:cubicBezTo>
                  <a:pt x="80" y="18"/>
                  <a:pt x="62" y="0"/>
                  <a:pt x="40" y="0"/>
                </a:cubicBezTo>
              </a:path>
            </a:pathLst>
          </a:custGeom>
          <a:solidFill>
            <a:srgbClr val="FEFAB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endParaRPr lang="zh-CN" altLang="en-US" b="1">
              <a:latin typeface="微软雅黑" panose="020B0503020204020204" charset="-122"/>
              <a:ea typeface="微软雅黑" panose="020B0503020204020204" charset="-122"/>
              <a:sym typeface="Bebas" pitchFamily="2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 rot="0">
            <a:off x="1763395" y="3223895"/>
            <a:ext cx="467360" cy="465455"/>
            <a:chOff x="7448956" y="1724063"/>
            <a:chExt cx="245422" cy="244617"/>
          </a:xfrm>
          <a:solidFill>
            <a:srgbClr val="FEFABC"/>
          </a:solidFill>
        </p:grpSpPr>
        <p:sp>
          <p:nvSpPr>
            <p:cNvPr id="43" name="Freeform 127"/>
            <p:cNvSpPr/>
            <p:nvPr/>
          </p:nvSpPr>
          <p:spPr bwMode="auto">
            <a:xfrm>
              <a:off x="7597014" y="1872121"/>
              <a:ext cx="97364" cy="96559"/>
            </a:xfrm>
            <a:custGeom>
              <a:avLst/>
              <a:gdLst>
                <a:gd name="T0" fmla="*/ 46 w 51"/>
                <a:gd name="T1" fmla="*/ 29 h 51"/>
                <a:gd name="T2" fmla="*/ 17 w 51"/>
                <a:gd name="T3" fmla="*/ 0 h 51"/>
                <a:gd name="T4" fmla="*/ 0 w 51"/>
                <a:gd name="T5" fmla="*/ 17 h 51"/>
                <a:gd name="T6" fmla="*/ 29 w 51"/>
                <a:gd name="T7" fmla="*/ 46 h 51"/>
                <a:gd name="T8" fmla="*/ 46 w 51"/>
                <a:gd name="T9" fmla="*/ 46 h 51"/>
                <a:gd name="T10" fmla="*/ 46 w 51"/>
                <a:gd name="T11" fmla="*/ 2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51">
                  <a:moveTo>
                    <a:pt x="46" y="29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3" y="6"/>
                    <a:pt x="7" y="12"/>
                    <a:pt x="0" y="17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34" y="51"/>
                    <a:pt x="42" y="51"/>
                    <a:pt x="46" y="46"/>
                  </a:cubicBezTo>
                  <a:cubicBezTo>
                    <a:pt x="51" y="41"/>
                    <a:pt x="51" y="34"/>
                    <a:pt x="46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 b="1">
                <a:latin typeface="微软雅黑" panose="020B0503020204020204" charset="-122"/>
                <a:ea typeface="微软雅黑" panose="020B0503020204020204" charset="-122"/>
                <a:sym typeface="Bebas" pitchFamily="2" charset="0"/>
              </a:endParaRPr>
            </a:p>
          </p:txBody>
        </p:sp>
        <p:sp>
          <p:nvSpPr>
            <p:cNvPr id="44" name="Freeform 128"/>
            <p:cNvSpPr>
              <a:spLocks noEditPoints="1"/>
            </p:cNvSpPr>
            <p:nvPr/>
          </p:nvSpPr>
          <p:spPr bwMode="auto">
            <a:xfrm>
              <a:off x="7448956" y="1724063"/>
              <a:ext cx="182658" cy="182658"/>
            </a:xfrm>
            <a:custGeom>
              <a:avLst/>
              <a:gdLst>
                <a:gd name="T0" fmla="*/ 96 w 96"/>
                <a:gd name="T1" fmla="*/ 48 h 96"/>
                <a:gd name="T2" fmla="*/ 48 w 96"/>
                <a:gd name="T3" fmla="*/ 0 h 96"/>
                <a:gd name="T4" fmla="*/ 0 w 96"/>
                <a:gd name="T5" fmla="*/ 48 h 96"/>
                <a:gd name="T6" fmla="*/ 48 w 96"/>
                <a:gd name="T7" fmla="*/ 96 h 96"/>
                <a:gd name="T8" fmla="*/ 96 w 96"/>
                <a:gd name="T9" fmla="*/ 48 h 96"/>
                <a:gd name="T10" fmla="*/ 48 w 96"/>
                <a:gd name="T11" fmla="*/ 84 h 96"/>
                <a:gd name="T12" fmla="*/ 12 w 96"/>
                <a:gd name="T13" fmla="*/ 48 h 96"/>
                <a:gd name="T14" fmla="*/ 48 w 96"/>
                <a:gd name="T15" fmla="*/ 12 h 96"/>
                <a:gd name="T16" fmla="*/ 84 w 96"/>
                <a:gd name="T17" fmla="*/ 48 h 96"/>
                <a:gd name="T18" fmla="*/ 48 w 96"/>
                <a:gd name="T19" fmla="*/ 8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74"/>
                    <a:pt x="21" y="96"/>
                    <a:pt x="48" y="96"/>
                  </a:cubicBezTo>
                  <a:cubicBezTo>
                    <a:pt x="74" y="96"/>
                    <a:pt x="96" y="74"/>
                    <a:pt x="96" y="48"/>
                  </a:cubicBezTo>
                  <a:moveTo>
                    <a:pt x="48" y="84"/>
                  </a:moveTo>
                  <a:cubicBezTo>
                    <a:pt x="28" y="84"/>
                    <a:pt x="12" y="67"/>
                    <a:pt x="12" y="48"/>
                  </a:cubicBezTo>
                  <a:cubicBezTo>
                    <a:pt x="12" y="28"/>
                    <a:pt x="28" y="12"/>
                    <a:pt x="48" y="12"/>
                  </a:cubicBezTo>
                  <a:cubicBezTo>
                    <a:pt x="68" y="12"/>
                    <a:pt x="84" y="28"/>
                    <a:pt x="84" y="48"/>
                  </a:cubicBezTo>
                  <a:cubicBezTo>
                    <a:pt x="84" y="67"/>
                    <a:pt x="68" y="84"/>
                    <a:pt x="48" y="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 b="1">
                <a:latin typeface="微软雅黑" panose="020B0503020204020204" charset="-122"/>
                <a:ea typeface="微软雅黑" panose="020B0503020204020204" charset="-122"/>
                <a:sym typeface="Bebas" pitchFamily="2" charset="0"/>
              </a:endParaRPr>
            </a:p>
          </p:txBody>
        </p:sp>
        <p:sp>
          <p:nvSpPr>
            <p:cNvPr id="45" name="Freeform 129"/>
            <p:cNvSpPr/>
            <p:nvPr/>
          </p:nvSpPr>
          <p:spPr bwMode="auto">
            <a:xfrm>
              <a:off x="7486775" y="1761883"/>
              <a:ext cx="53912" cy="53107"/>
            </a:xfrm>
            <a:custGeom>
              <a:avLst/>
              <a:gdLst>
                <a:gd name="T0" fmla="*/ 0 w 28"/>
                <a:gd name="T1" fmla="*/ 28 h 28"/>
                <a:gd name="T2" fmla="*/ 8 w 28"/>
                <a:gd name="T3" fmla="*/ 28 h 28"/>
                <a:gd name="T4" fmla="*/ 28 w 28"/>
                <a:gd name="T5" fmla="*/ 8 h 28"/>
                <a:gd name="T6" fmla="*/ 28 w 28"/>
                <a:gd name="T7" fmla="*/ 0 h 28"/>
                <a:gd name="T8" fmla="*/ 0 w 28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0" y="28"/>
                  </a:moveTo>
                  <a:cubicBezTo>
                    <a:pt x="8" y="28"/>
                    <a:pt x="8" y="28"/>
                    <a:pt x="8" y="28"/>
                  </a:cubicBezTo>
                  <a:cubicBezTo>
                    <a:pt x="8" y="16"/>
                    <a:pt x="17" y="8"/>
                    <a:pt x="28" y="8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 b="1">
                <a:latin typeface="微软雅黑" panose="020B0503020204020204" charset="-122"/>
                <a:ea typeface="微软雅黑" panose="020B0503020204020204" charset="-122"/>
                <a:sym typeface="Bebas" pitchFamily="2" charset="0"/>
              </a:endParaRPr>
            </a:p>
          </p:txBody>
        </p:sp>
      </p:grpSp>
      <p:sp>
        <p:nvSpPr>
          <p:cNvPr id="46" name="Freeform 138"/>
          <p:cNvSpPr/>
          <p:nvPr/>
        </p:nvSpPr>
        <p:spPr bwMode="auto">
          <a:xfrm>
            <a:off x="3331845" y="5245100"/>
            <a:ext cx="390525" cy="376555"/>
          </a:xfrm>
          <a:custGeom>
            <a:avLst/>
            <a:gdLst>
              <a:gd name="T0" fmla="*/ 56 w 108"/>
              <a:gd name="T1" fmla="*/ 0 h 104"/>
              <a:gd name="T2" fmla="*/ 15 w 108"/>
              <a:gd name="T3" fmla="*/ 20 h 104"/>
              <a:gd name="T4" fmla="*/ 0 w 108"/>
              <a:gd name="T5" fmla="*/ 11 h 104"/>
              <a:gd name="T6" fmla="*/ 0 w 108"/>
              <a:gd name="T7" fmla="*/ 60 h 104"/>
              <a:gd name="T8" fmla="*/ 43 w 108"/>
              <a:gd name="T9" fmla="*/ 36 h 104"/>
              <a:gd name="T10" fmla="*/ 29 w 108"/>
              <a:gd name="T11" fmla="*/ 28 h 104"/>
              <a:gd name="T12" fmla="*/ 56 w 108"/>
              <a:gd name="T13" fmla="*/ 16 h 104"/>
              <a:gd name="T14" fmla="*/ 92 w 108"/>
              <a:gd name="T15" fmla="*/ 52 h 104"/>
              <a:gd name="T16" fmla="*/ 56 w 108"/>
              <a:gd name="T17" fmla="*/ 88 h 104"/>
              <a:gd name="T18" fmla="*/ 56 w 108"/>
              <a:gd name="T19" fmla="*/ 104 h 104"/>
              <a:gd name="T20" fmla="*/ 108 w 108"/>
              <a:gd name="T21" fmla="*/ 52 h 104"/>
              <a:gd name="T22" fmla="*/ 56 w 108"/>
              <a:gd name="T23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8" h="104">
                <a:moveTo>
                  <a:pt x="56" y="0"/>
                </a:moveTo>
                <a:cubicBezTo>
                  <a:pt x="40" y="0"/>
                  <a:pt x="25" y="7"/>
                  <a:pt x="15" y="2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0"/>
                  <a:pt x="0" y="60"/>
                  <a:pt x="0" y="60"/>
                </a:cubicBezTo>
                <a:cubicBezTo>
                  <a:pt x="43" y="36"/>
                  <a:pt x="43" y="36"/>
                  <a:pt x="43" y="36"/>
                </a:cubicBezTo>
                <a:cubicBezTo>
                  <a:pt x="29" y="28"/>
                  <a:pt x="29" y="28"/>
                  <a:pt x="29" y="28"/>
                </a:cubicBezTo>
                <a:cubicBezTo>
                  <a:pt x="36" y="20"/>
                  <a:pt x="45" y="16"/>
                  <a:pt x="56" y="16"/>
                </a:cubicBezTo>
                <a:cubicBezTo>
                  <a:pt x="76" y="16"/>
                  <a:pt x="92" y="32"/>
                  <a:pt x="92" y="52"/>
                </a:cubicBezTo>
                <a:cubicBezTo>
                  <a:pt x="92" y="71"/>
                  <a:pt x="76" y="88"/>
                  <a:pt x="56" y="88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84" y="104"/>
                  <a:pt x="108" y="80"/>
                  <a:pt x="108" y="52"/>
                </a:cubicBezTo>
                <a:cubicBezTo>
                  <a:pt x="108" y="23"/>
                  <a:pt x="84" y="0"/>
                  <a:pt x="56" y="0"/>
                </a:cubicBezTo>
                <a:close/>
              </a:path>
            </a:pathLst>
          </a:custGeom>
          <a:solidFill>
            <a:srgbClr val="FEFAB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endParaRPr lang="zh-CN" altLang="en-US" b="1">
              <a:latin typeface="微软雅黑" panose="020B0503020204020204" charset="-122"/>
              <a:ea typeface="微软雅黑" panose="020B0503020204020204" charset="-122"/>
              <a:sym typeface="Bebas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 bldLvl="0" animBg="1"/>
      <p:bldP spid="4" grpId="1" animBg="1"/>
      <p:bldP spid="163" grpId="0"/>
      <p:bldP spid="11" grpId="0" animBg="1"/>
      <p:bldP spid="5" grpId="0" animBg="1"/>
      <p:bldP spid="6" grpId="0"/>
      <p:bldP spid="15" grpId="0" animBg="1"/>
      <p:bldP spid="8" grpId="0" animBg="1"/>
      <p:bldP spid="9" grpId="0"/>
      <p:bldP spid="20" grpId="0" animBg="1"/>
      <p:bldP spid="24" grpId="0" animBg="1"/>
      <p:bldP spid="27" grpId="0"/>
      <p:bldP spid="33" grpId="0" animBg="1"/>
      <p:bldP spid="34" grpId="0" animBg="1"/>
      <p:bldP spid="39" grpId="0"/>
      <p:bldP spid="40" grpId="0" animBg="1"/>
      <p:bldP spid="41" grpId="0" animBg="1"/>
      <p:bldP spid="46" grpId="0" animBg="1"/>
      <p:bldP spid="163" grpId="1"/>
      <p:bldP spid="11" grpId="1" animBg="1"/>
      <p:bldP spid="5" grpId="1" animBg="1"/>
      <p:bldP spid="6" grpId="1"/>
      <p:bldP spid="15" grpId="1" animBg="1"/>
      <p:bldP spid="8" grpId="1" animBg="1"/>
      <p:bldP spid="9" grpId="1"/>
      <p:bldP spid="20" grpId="1" animBg="1"/>
      <p:bldP spid="24" grpId="1" animBg="1"/>
      <p:bldP spid="27" grpId="1"/>
      <p:bldP spid="33" grpId="1" animBg="1"/>
      <p:bldP spid="34" grpId="1" animBg="1"/>
      <p:bldP spid="39" grpId="1"/>
      <p:bldP spid="40" grpId="1" animBg="1"/>
      <p:bldP spid="41" grpId="1" animBg="1"/>
      <p:bldP spid="46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9160" y="424815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学习准备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" name="空心弧 3"/>
          <p:cNvSpPr/>
          <p:nvPr/>
        </p:nvSpPr>
        <p:spPr>
          <a:xfrm>
            <a:off x="410210" y="471805"/>
            <a:ext cx="488950" cy="488950"/>
          </a:xfrm>
          <a:prstGeom prst="blockArc">
            <a:avLst>
              <a:gd name="adj1" fmla="val 4582896"/>
              <a:gd name="adj2" fmla="val 921332"/>
              <a:gd name="adj3" fmla="val 31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3630930" y="1386205"/>
            <a:ext cx="4930775" cy="491490"/>
            <a:chOff x="5879" y="849"/>
            <a:chExt cx="7765" cy="774"/>
          </a:xfrm>
        </p:grpSpPr>
        <p:sp>
          <p:nvSpPr>
            <p:cNvPr id="56" name="矩形: 圆角 43"/>
            <p:cNvSpPr/>
            <p:nvPr/>
          </p:nvSpPr>
          <p:spPr>
            <a:xfrm>
              <a:off x="5879" y="849"/>
              <a:ext cx="7765" cy="77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6594" y="922"/>
              <a:ext cx="6381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四、汽车金融的特点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7" name="Line 34"/>
          <p:cNvSpPr>
            <a:spLocks noChangeShapeType="1"/>
          </p:cNvSpPr>
          <p:nvPr/>
        </p:nvSpPr>
        <p:spPr bwMode="auto">
          <a:xfrm rot="618245" flipV="1">
            <a:off x="6536690" y="3389630"/>
            <a:ext cx="1002665" cy="131191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dash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p>
            <a:endParaRPr lang="zh-CN" altLang="en-US" sz="3200"/>
          </a:p>
        </p:txBody>
      </p:sp>
      <p:sp>
        <p:nvSpPr>
          <p:cNvPr id="10" name="Line 35"/>
          <p:cNvSpPr>
            <a:spLocks noChangeShapeType="1"/>
          </p:cNvSpPr>
          <p:nvPr/>
        </p:nvSpPr>
        <p:spPr bwMode="auto">
          <a:xfrm rot="618245" flipH="1" flipV="1">
            <a:off x="5961380" y="3413760"/>
            <a:ext cx="226695" cy="111125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dash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p>
            <a:endParaRPr lang="zh-CN" altLang="en-US" sz="3200"/>
          </a:p>
        </p:txBody>
      </p:sp>
      <p:sp>
        <p:nvSpPr>
          <p:cNvPr id="12" name="Line 36"/>
          <p:cNvSpPr>
            <a:spLocks noChangeShapeType="1"/>
          </p:cNvSpPr>
          <p:nvPr/>
        </p:nvSpPr>
        <p:spPr bwMode="auto">
          <a:xfrm rot="618245" flipH="1" flipV="1">
            <a:off x="4431665" y="3889375"/>
            <a:ext cx="1388745" cy="662305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dash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p>
            <a:endParaRPr lang="zh-CN" altLang="en-US" sz="3200"/>
          </a:p>
        </p:txBody>
      </p:sp>
      <p:sp>
        <p:nvSpPr>
          <p:cNvPr id="13" name="Line 37"/>
          <p:cNvSpPr>
            <a:spLocks noChangeShapeType="1"/>
          </p:cNvSpPr>
          <p:nvPr/>
        </p:nvSpPr>
        <p:spPr bwMode="auto">
          <a:xfrm rot="618245" flipH="1">
            <a:off x="3086542" y="4666295"/>
            <a:ext cx="2595033" cy="27508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dash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p>
            <a:endParaRPr lang="zh-CN" altLang="en-US" sz="3200"/>
          </a:p>
        </p:txBody>
      </p:sp>
      <p:sp>
        <p:nvSpPr>
          <p:cNvPr id="14" name="Line 38"/>
          <p:cNvSpPr>
            <a:spLocks noChangeShapeType="1"/>
          </p:cNvSpPr>
          <p:nvPr/>
        </p:nvSpPr>
        <p:spPr bwMode="auto">
          <a:xfrm rot="618245" flipV="1">
            <a:off x="7174230" y="4076700"/>
            <a:ext cx="1840230" cy="108331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dash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p>
            <a:endParaRPr lang="zh-CN" altLang="en-US" sz="3200"/>
          </a:p>
        </p:txBody>
      </p:sp>
      <p:sp>
        <p:nvSpPr>
          <p:cNvPr id="17" name="Rectangle 64"/>
          <p:cNvSpPr>
            <a:spLocks noChangeArrowheads="1"/>
          </p:cNvSpPr>
          <p:nvPr/>
        </p:nvSpPr>
        <p:spPr bwMode="auto">
          <a:xfrm>
            <a:off x="1330960" y="3537200"/>
            <a:ext cx="1828800" cy="36830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r">
              <a:defRPr/>
            </a:pPr>
            <a:r>
              <a:rPr lang="zh-CN" altLang="en-US" sz="1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促进汽车销售</a:t>
            </a:r>
            <a:endParaRPr lang="zh-CN" altLang="en-US" sz="18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8" name="Rectangle 73"/>
          <p:cNvSpPr>
            <a:spLocks noChangeArrowheads="1"/>
          </p:cNvSpPr>
          <p:nvPr/>
        </p:nvSpPr>
        <p:spPr bwMode="auto">
          <a:xfrm>
            <a:off x="8600665" y="3343400"/>
            <a:ext cx="1966912" cy="36830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>
              <a:defRPr/>
            </a:pPr>
            <a:r>
              <a:rPr lang="zh-CN" altLang="en-US" sz="1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资金来源多样化</a:t>
            </a:r>
            <a:endParaRPr lang="zh-CN" altLang="en-US" sz="18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9" name="Rectangle 64"/>
          <p:cNvSpPr>
            <a:spLocks noChangeArrowheads="1"/>
          </p:cNvSpPr>
          <p:nvPr/>
        </p:nvSpPr>
        <p:spPr bwMode="auto">
          <a:xfrm>
            <a:off x="2612390" y="2640455"/>
            <a:ext cx="1828800" cy="36830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r">
              <a:defRPr/>
            </a:pPr>
            <a:r>
              <a:rPr lang="zh-CN" altLang="en-US" sz="1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存在规模效益</a:t>
            </a:r>
            <a:endParaRPr lang="zh-CN" altLang="en-US" sz="18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1" name="Rectangle 64"/>
          <p:cNvSpPr>
            <a:spLocks noChangeArrowheads="1"/>
          </p:cNvSpPr>
          <p:nvPr/>
        </p:nvSpPr>
        <p:spPr bwMode="auto">
          <a:xfrm>
            <a:off x="4942205" y="2185035"/>
            <a:ext cx="2033905" cy="36830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>
              <a:defRPr/>
            </a:pPr>
            <a:r>
              <a:rPr lang="zh-CN" altLang="en-US" sz="1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服务内容多样化</a:t>
            </a:r>
            <a:endParaRPr lang="zh-CN" altLang="en-US" sz="18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2" name="Rectangle 64"/>
          <p:cNvSpPr>
            <a:spLocks noChangeArrowheads="1"/>
          </p:cNvSpPr>
          <p:nvPr/>
        </p:nvSpPr>
        <p:spPr bwMode="auto">
          <a:xfrm>
            <a:off x="7026275" y="2449195"/>
            <a:ext cx="2101215" cy="36830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>
              <a:defRPr/>
            </a:pPr>
            <a:r>
              <a:rPr lang="zh-CN" altLang="en-US" sz="1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经营管理专业化</a:t>
            </a:r>
            <a:endParaRPr lang="zh-CN" altLang="en-US" sz="18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2296160" y="3944620"/>
            <a:ext cx="725805" cy="72580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67704" rIns="0" bIns="67704" anchor="ctr"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01</a:t>
            </a:r>
            <a:endParaRPr lang="en-US" altLang="zh-CN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+mn-ea"/>
            </a:endParaRPr>
          </a:p>
        </p:txBody>
      </p:sp>
      <p:grpSp>
        <p:nvGrpSpPr>
          <p:cNvPr id="29" name="组合 14"/>
          <p:cNvGrpSpPr>
            <a:grpSpLocks noChangeAspect="1"/>
          </p:cNvGrpSpPr>
          <p:nvPr/>
        </p:nvGrpSpPr>
        <p:grpSpPr bwMode="auto">
          <a:xfrm>
            <a:off x="3833697" y="3104038"/>
            <a:ext cx="761551" cy="761199"/>
            <a:chOff x="2848131" y="1860029"/>
            <a:chExt cx="3807502" cy="3807502"/>
          </a:xfrm>
        </p:grpSpPr>
        <p:sp>
          <p:nvSpPr>
            <p:cNvPr id="30" name="椭圆 29"/>
            <p:cNvSpPr/>
            <p:nvPr/>
          </p:nvSpPr>
          <p:spPr>
            <a:xfrm>
              <a:off x="2848131" y="1860138"/>
              <a:ext cx="3807226" cy="380739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/>
              </a:pPr>
              <a:endPara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2937003" y="1949051"/>
              <a:ext cx="3629481" cy="362956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anchor="ctr"/>
            <a:p>
              <a:pPr algn="ctr">
                <a:defRPr/>
              </a:pPr>
              <a:r>
                <a:rPr lang="en-US" altLang="zh-CN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02</a:t>
              </a:r>
              <a:endParaRPr lang="en-US" altLang="zh-CN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2" name="组合 14"/>
          <p:cNvGrpSpPr>
            <a:grpSpLocks noChangeAspect="1"/>
          </p:cNvGrpSpPr>
          <p:nvPr/>
        </p:nvGrpSpPr>
        <p:grpSpPr bwMode="auto">
          <a:xfrm>
            <a:off x="5681399" y="2601010"/>
            <a:ext cx="761551" cy="761199"/>
            <a:chOff x="2848131" y="1860029"/>
            <a:chExt cx="3807502" cy="3807502"/>
          </a:xfrm>
        </p:grpSpPr>
        <p:sp>
          <p:nvSpPr>
            <p:cNvPr id="35" name="椭圆 34"/>
            <p:cNvSpPr/>
            <p:nvPr/>
          </p:nvSpPr>
          <p:spPr>
            <a:xfrm>
              <a:off x="2848131" y="1860138"/>
              <a:ext cx="3807226" cy="38073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279400" dist="165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67704" rIns="0" bIns="67704" anchor="ctr"/>
            <a:p>
              <a:pPr algn="ctr"/>
              <a:endPara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2937003" y="1949051"/>
              <a:ext cx="3629481" cy="3629566"/>
            </a:xfrm>
            <a:prstGeom prst="ellipse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67704" rIns="0" bIns="67704" anchor="ctr"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</a:rPr>
                <a:t>03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grpSp>
        <p:nvGrpSpPr>
          <p:cNvPr id="52" name="组合 14"/>
          <p:cNvGrpSpPr>
            <a:grpSpLocks noChangeAspect="1"/>
          </p:cNvGrpSpPr>
          <p:nvPr/>
        </p:nvGrpSpPr>
        <p:grpSpPr bwMode="auto">
          <a:xfrm>
            <a:off x="7505890" y="2827705"/>
            <a:ext cx="761551" cy="761199"/>
            <a:chOff x="2848131" y="1860029"/>
            <a:chExt cx="3807502" cy="3807502"/>
          </a:xfrm>
        </p:grpSpPr>
        <p:sp>
          <p:nvSpPr>
            <p:cNvPr id="53" name="椭圆 52"/>
            <p:cNvSpPr/>
            <p:nvPr/>
          </p:nvSpPr>
          <p:spPr>
            <a:xfrm>
              <a:off x="2848131" y="1860138"/>
              <a:ext cx="3807226" cy="380739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/>
              </a:pPr>
              <a:endPara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2937003" y="1949051"/>
              <a:ext cx="3629481" cy="362956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anchor="ctr"/>
            <a:p>
              <a:pPr algn="ctr">
                <a:defRPr/>
              </a:pPr>
              <a:r>
                <a:rPr lang="en-US" altLang="zh-CN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04</a:t>
              </a:r>
              <a:endParaRPr lang="en-US" altLang="zh-CN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55" name="组合 14"/>
          <p:cNvGrpSpPr>
            <a:grpSpLocks noChangeAspect="1"/>
          </p:cNvGrpSpPr>
          <p:nvPr/>
        </p:nvGrpSpPr>
        <p:grpSpPr bwMode="auto">
          <a:xfrm>
            <a:off x="9109749" y="3751738"/>
            <a:ext cx="761551" cy="761199"/>
            <a:chOff x="2848131" y="1860029"/>
            <a:chExt cx="3807502" cy="3807502"/>
          </a:xfrm>
          <a:solidFill>
            <a:schemeClr val="accent2"/>
          </a:solidFill>
        </p:grpSpPr>
        <p:sp>
          <p:nvSpPr>
            <p:cNvPr id="3" name="椭圆 2"/>
            <p:cNvSpPr/>
            <p:nvPr/>
          </p:nvSpPr>
          <p:spPr>
            <a:xfrm>
              <a:off x="2848131" y="1860138"/>
              <a:ext cx="3807226" cy="3807393"/>
            </a:xfrm>
            <a:prstGeom prst="ellipse">
              <a:avLst/>
            </a:prstGeom>
            <a:grpFill/>
            <a:ln>
              <a:noFill/>
            </a:ln>
            <a:effectLst>
              <a:outerShdw blurRad="279400" dist="165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67704" rIns="0" bIns="67704" anchor="ctr"/>
            <a:p>
              <a:pPr algn="ctr"/>
              <a:endPara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2937003" y="1949051"/>
              <a:ext cx="3629481" cy="3629566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67704" rIns="0" bIns="67704" anchor="ctr"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</a:rPr>
                <a:t>05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147291" y="4129446"/>
            <a:ext cx="2118433" cy="2118433"/>
            <a:chOff x="3371160" y="935905"/>
            <a:chExt cx="2792280" cy="2792280"/>
          </a:xfrm>
        </p:grpSpPr>
        <p:sp>
          <p:nvSpPr>
            <p:cNvPr id="63" name="椭圆 62"/>
            <p:cNvSpPr/>
            <p:nvPr/>
          </p:nvSpPr>
          <p:spPr bwMode="auto">
            <a:xfrm>
              <a:off x="3371160" y="935905"/>
              <a:ext cx="2792280" cy="2792280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63500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54000" dist="2794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/>
              </a:pPr>
              <a:endParaRPr lang="zh-CN" altLang="en-US" sz="3200" b="1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MH_SubTitle_1"/>
            <p:cNvSpPr/>
            <p:nvPr>
              <p:custDataLst>
                <p:tags r:id="rId1"/>
              </p:custDataLst>
            </p:nvPr>
          </p:nvSpPr>
          <p:spPr>
            <a:xfrm>
              <a:off x="3708923" y="1274369"/>
              <a:ext cx="2116755" cy="211535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63500" dist="508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/>
            <a:p>
              <a:pPr algn="ctr">
                <a:lnSpc>
                  <a:spcPct val="150000"/>
                </a:lnSpc>
                <a:defRPr/>
              </a:pP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汽车金融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ctr">
                <a:lnSpc>
                  <a:spcPct val="150000"/>
                </a:lnSpc>
                <a:defRPr/>
              </a:pP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的特点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 bldLvl="0" animBg="1"/>
      <p:bldP spid="4" grpId="1" animBg="1"/>
      <p:bldP spid="17" grpId="0"/>
      <p:bldP spid="18" grpId="0"/>
      <p:bldP spid="19" grpId="0"/>
      <p:bldP spid="21" grpId="0"/>
      <p:bldP spid="22" grpId="0"/>
      <p:bldP spid="28" grpId="0" animBg="1"/>
      <p:bldP spid="17" grpId="1"/>
      <p:bldP spid="18" grpId="1"/>
      <p:bldP spid="19" grpId="1"/>
      <p:bldP spid="21" grpId="1"/>
      <p:bldP spid="22" grpId="1"/>
      <p:bldP spid="28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组合 45"/>
          <p:cNvGrpSpPr/>
          <p:nvPr/>
        </p:nvGrpSpPr>
        <p:grpSpPr>
          <a:xfrm>
            <a:off x="-152621" y="2"/>
            <a:ext cx="13975032" cy="6857998"/>
            <a:chOff x="-152621" y="2"/>
            <a:chExt cx="13975032" cy="6857998"/>
          </a:xfrm>
        </p:grpSpPr>
        <p:sp>
          <p:nvSpPr>
            <p:cNvPr id="39" name="任意多边形: 形状 38"/>
            <p:cNvSpPr/>
            <p:nvPr/>
          </p:nvSpPr>
          <p:spPr>
            <a:xfrm>
              <a:off x="161581" y="2"/>
              <a:ext cx="13660830" cy="6857998"/>
            </a:xfrm>
            <a:custGeom>
              <a:avLst/>
              <a:gdLst>
                <a:gd name="connsiteX0" fmla="*/ 188788 w 13660830"/>
                <a:gd name="connsiteY0" fmla="*/ 0 h 6857998"/>
                <a:gd name="connsiteX1" fmla="*/ 1034702 w 13660830"/>
                <a:gd name="connsiteY1" fmla="*/ 0 h 6857998"/>
                <a:gd name="connsiteX2" fmla="*/ 1059499 w 13660830"/>
                <a:gd name="connsiteY2" fmla="*/ 326093 h 6857998"/>
                <a:gd name="connsiteX3" fmla="*/ 8016603 w 13660830"/>
                <a:gd name="connsiteY3" fmla="*/ 6604287 h 6857998"/>
                <a:gd name="connsiteX4" fmla="*/ 13412904 w 13660830"/>
                <a:gd name="connsiteY4" fmla="*/ 4059410 h 6857998"/>
                <a:gd name="connsiteX5" fmla="*/ 13660830 w 13660830"/>
                <a:gd name="connsiteY5" fmla="*/ 3727862 h 6857998"/>
                <a:gd name="connsiteX6" fmla="*/ 13562073 w 13660830"/>
                <a:gd name="connsiteY6" fmla="*/ 4019730 h 6857998"/>
                <a:gd name="connsiteX7" fmla="*/ 11848382 w 13660830"/>
                <a:gd name="connsiteY7" fmla="*/ 6648359 h 6857998"/>
                <a:gd name="connsiteX8" fmla="*/ 11614239 w 13660830"/>
                <a:gd name="connsiteY8" fmla="*/ 6857998 h 6857998"/>
                <a:gd name="connsiteX9" fmla="*/ 2367636 w 13660830"/>
                <a:gd name="connsiteY9" fmla="*/ 6857998 h 6857998"/>
                <a:gd name="connsiteX10" fmla="*/ 2291133 w 13660830"/>
                <a:gd name="connsiteY10" fmla="*/ 6791730 h 6857998"/>
                <a:gd name="connsiteX11" fmla="*/ 0 w 13660830"/>
                <a:gd name="connsiteY11" fmla="*/ 1615229 h 6857998"/>
                <a:gd name="connsiteX12" fmla="*/ 179075 w 13660830"/>
                <a:gd name="connsiteY12" fmla="*/ 35903 h 685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60830" h="6857998">
                  <a:moveTo>
                    <a:pt x="188788" y="0"/>
                  </a:moveTo>
                  <a:lnTo>
                    <a:pt x="1034702" y="0"/>
                  </a:lnTo>
                  <a:lnTo>
                    <a:pt x="1059499" y="326093"/>
                  </a:lnTo>
                  <a:cubicBezTo>
                    <a:pt x="1417621" y="3852461"/>
                    <a:pt x="4395750" y="6604287"/>
                    <a:pt x="8016603" y="6604287"/>
                  </a:cubicBezTo>
                  <a:cubicBezTo>
                    <a:pt x="10189115" y="6604287"/>
                    <a:pt x="12130246" y="5613631"/>
                    <a:pt x="13412904" y="4059410"/>
                  </a:cubicBezTo>
                  <a:lnTo>
                    <a:pt x="13660830" y="3727862"/>
                  </a:lnTo>
                  <a:lnTo>
                    <a:pt x="13562073" y="4019730"/>
                  </a:lnTo>
                  <a:cubicBezTo>
                    <a:pt x="13194407" y="5023875"/>
                    <a:pt x="12603062" y="5920199"/>
                    <a:pt x="11848382" y="6648359"/>
                  </a:cubicBezTo>
                  <a:lnTo>
                    <a:pt x="11614239" y="6857998"/>
                  </a:lnTo>
                  <a:lnTo>
                    <a:pt x="2367636" y="6857998"/>
                  </a:lnTo>
                  <a:lnTo>
                    <a:pt x="2291133" y="6791730"/>
                  </a:lnTo>
                  <a:cubicBezTo>
                    <a:pt x="883642" y="5512477"/>
                    <a:pt x="0" y="3667046"/>
                    <a:pt x="0" y="1615229"/>
                  </a:cubicBezTo>
                  <a:cubicBezTo>
                    <a:pt x="0" y="1072102"/>
                    <a:pt x="61916" y="543435"/>
                    <a:pt x="179075" y="35903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sp>
          <p:nvSpPr>
            <p:cNvPr id="34" name="任意多边形: 形状 33"/>
            <p:cNvSpPr/>
            <p:nvPr/>
          </p:nvSpPr>
          <p:spPr>
            <a:xfrm>
              <a:off x="4480" y="2"/>
              <a:ext cx="13660830" cy="6857998"/>
            </a:xfrm>
            <a:custGeom>
              <a:avLst/>
              <a:gdLst>
                <a:gd name="connsiteX0" fmla="*/ 188788 w 13660830"/>
                <a:gd name="connsiteY0" fmla="*/ 0 h 6857998"/>
                <a:gd name="connsiteX1" fmla="*/ 1034702 w 13660830"/>
                <a:gd name="connsiteY1" fmla="*/ 0 h 6857998"/>
                <a:gd name="connsiteX2" fmla="*/ 1059499 w 13660830"/>
                <a:gd name="connsiteY2" fmla="*/ 326093 h 6857998"/>
                <a:gd name="connsiteX3" fmla="*/ 8016603 w 13660830"/>
                <a:gd name="connsiteY3" fmla="*/ 6604287 h 6857998"/>
                <a:gd name="connsiteX4" fmla="*/ 13412904 w 13660830"/>
                <a:gd name="connsiteY4" fmla="*/ 4059410 h 6857998"/>
                <a:gd name="connsiteX5" fmla="*/ 13660830 w 13660830"/>
                <a:gd name="connsiteY5" fmla="*/ 3727862 h 6857998"/>
                <a:gd name="connsiteX6" fmla="*/ 13562073 w 13660830"/>
                <a:gd name="connsiteY6" fmla="*/ 4019730 h 6857998"/>
                <a:gd name="connsiteX7" fmla="*/ 11848382 w 13660830"/>
                <a:gd name="connsiteY7" fmla="*/ 6648359 h 6857998"/>
                <a:gd name="connsiteX8" fmla="*/ 11614239 w 13660830"/>
                <a:gd name="connsiteY8" fmla="*/ 6857998 h 6857998"/>
                <a:gd name="connsiteX9" fmla="*/ 2367636 w 13660830"/>
                <a:gd name="connsiteY9" fmla="*/ 6857998 h 6857998"/>
                <a:gd name="connsiteX10" fmla="*/ 2291133 w 13660830"/>
                <a:gd name="connsiteY10" fmla="*/ 6791730 h 6857998"/>
                <a:gd name="connsiteX11" fmla="*/ 0 w 13660830"/>
                <a:gd name="connsiteY11" fmla="*/ 1615229 h 6857998"/>
                <a:gd name="connsiteX12" fmla="*/ 179075 w 13660830"/>
                <a:gd name="connsiteY12" fmla="*/ 35903 h 685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60830" h="6857998">
                  <a:moveTo>
                    <a:pt x="188788" y="0"/>
                  </a:moveTo>
                  <a:lnTo>
                    <a:pt x="1034702" y="0"/>
                  </a:lnTo>
                  <a:lnTo>
                    <a:pt x="1059499" y="326093"/>
                  </a:lnTo>
                  <a:cubicBezTo>
                    <a:pt x="1417621" y="3852461"/>
                    <a:pt x="4395750" y="6604287"/>
                    <a:pt x="8016603" y="6604287"/>
                  </a:cubicBezTo>
                  <a:cubicBezTo>
                    <a:pt x="10189115" y="6604287"/>
                    <a:pt x="12130246" y="5613631"/>
                    <a:pt x="13412904" y="4059410"/>
                  </a:cubicBezTo>
                  <a:lnTo>
                    <a:pt x="13660830" y="3727862"/>
                  </a:lnTo>
                  <a:lnTo>
                    <a:pt x="13562073" y="4019730"/>
                  </a:lnTo>
                  <a:cubicBezTo>
                    <a:pt x="13194407" y="5023875"/>
                    <a:pt x="12603062" y="5920199"/>
                    <a:pt x="11848382" y="6648359"/>
                  </a:cubicBezTo>
                  <a:lnTo>
                    <a:pt x="11614239" y="6857998"/>
                  </a:lnTo>
                  <a:lnTo>
                    <a:pt x="2367636" y="6857998"/>
                  </a:lnTo>
                  <a:lnTo>
                    <a:pt x="2291133" y="6791730"/>
                  </a:lnTo>
                  <a:cubicBezTo>
                    <a:pt x="883642" y="5512477"/>
                    <a:pt x="0" y="3667046"/>
                    <a:pt x="0" y="1615229"/>
                  </a:cubicBezTo>
                  <a:cubicBezTo>
                    <a:pt x="0" y="1072102"/>
                    <a:pt x="61916" y="543435"/>
                    <a:pt x="179075" y="35903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sp>
          <p:nvSpPr>
            <p:cNvPr id="35" name="任意多边形: 形状 34"/>
            <p:cNvSpPr/>
            <p:nvPr/>
          </p:nvSpPr>
          <p:spPr>
            <a:xfrm>
              <a:off x="-152621" y="2"/>
              <a:ext cx="13660830" cy="6857998"/>
            </a:xfrm>
            <a:custGeom>
              <a:avLst/>
              <a:gdLst>
                <a:gd name="connsiteX0" fmla="*/ 13660830 w 13660830"/>
                <a:gd name="connsiteY0" fmla="*/ 3988372 h 6857998"/>
                <a:gd name="connsiteX1" fmla="*/ 13562073 w 13660830"/>
                <a:gd name="connsiteY1" fmla="*/ 4280240 h 6857998"/>
                <a:gd name="connsiteX2" fmla="*/ 12211831 w 13660830"/>
                <a:gd name="connsiteY2" fmla="*/ 6531055 h 6857998"/>
                <a:gd name="connsiteX3" fmla="*/ 11897318 w 13660830"/>
                <a:gd name="connsiteY3" fmla="*/ 6857998 h 6857998"/>
                <a:gd name="connsiteX4" fmla="*/ 8255666 w 13660830"/>
                <a:gd name="connsiteY4" fmla="*/ 6857998 h 6857998"/>
                <a:gd name="connsiteX5" fmla="*/ 8421134 w 13660830"/>
                <a:gd name="connsiteY5" fmla="*/ 6853292 h 6857998"/>
                <a:gd name="connsiteX6" fmla="*/ 13412904 w 13660830"/>
                <a:gd name="connsiteY6" fmla="*/ 4319920 h 6857998"/>
                <a:gd name="connsiteX7" fmla="*/ 259262 w 13660830"/>
                <a:gd name="connsiteY7" fmla="*/ 0 h 6857998"/>
                <a:gd name="connsiteX8" fmla="*/ 1026641 w 13660830"/>
                <a:gd name="connsiteY8" fmla="*/ 0 h 6857998"/>
                <a:gd name="connsiteX9" fmla="*/ 1032493 w 13660830"/>
                <a:gd name="connsiteY9" fmla="*/ 231457 h 6857998"/>
                <a:gd name="connsiteX10" fmla="*/ 7667910 w 13660830"/>
                <a:gd name="connsiteY10" fmla="*/ 6856255 h 6857998"/>
                <a:gd name="connsiteX11" fmla="*/ 7739054 w 13660830"/>
                <a:gd name="connsiteY11" fmla="*/ 6857998 h 6857998"/>
                <a:gd name="connsiteX12" fmla="*/ 2087399 w 13660830"/>
                <a:gd name="connsiteY12" fmla="*/ 6857998 h 6857998"/>
                <a:gd name="connsiteX13" fmla="*/ 2048264 w 13660830"/>
                <a:gd name="connsiteY13" fmla="*/ 6820686 h 6857998"/>
                <a:gd name="connsiteX14" fmla="*/ 0 w 13660830"/>
                <a:gd name="connsiteY14" fmla="*/ 1875740 h 6857998"/>
                <a:gd name="connsiteX15" fmla="*/ 179075 w 13660830"/>
                <a:gd name="connsiteY15" fmla="*/ 296413 h 685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660830" h="6857998">
                  <a:moveTo>
                    <a:pt x="13660830" y="3988372"/>
                  </a:moveTo>
                  <a:lnTo>
                    <a:pt x="13562073" y="4280240"/>
                  </a:lnTo>
                  <a:cubicBezTo>
                    <a:pt x="13255684" y="5117028"/>
                    <a:pt x="12793964" y="5878939"/>
                    <a:pt x="12211831" y="6531055"/>
                  </a:cubicBezTo>
                  <a:lnTo>
                    <a:pt x="11897318" y="6857998"/>
                  </a:lnTo>
                  <a:lnTo>
                    <a:pt x="8255666" y="6857998"/>
                  </a:lnTo>
                  <a:lnTo>
                    <a:pt x="8421134" y="6853292"/>
                  </a:lnTo>
                  <a:cubicBezTo>
                    <a:pt x="10429184" y="6738764"/>
                    <a:pt x="12210412" y="5777002"/>
                    <a:pt x="13412904" y="4319920"/>
                  </a:cubicBezTo>
                  <a:close/>
                  <a:moveTo>
                    <a:pt x="259262" y="0"/>
                  </a:moveTo>
                  <a:lnTo>
                    <a:pt x="1026641" y="0"/>
                  </a:lnTo>
                  <a:lnTo>
                    <a:pt x="1032493" y="231457"/>
                  </a:lnTo>
                  <a:cubicBezTo>
                    <a:pt x="1213940" y="3810990"/>
                    <a:pt x="4086902" y="6680412"/>
                    <a:pt x="7667910" y="6856255"/>
                  </a:cubicBezTo>
                  <a:lnTo>
                    <a:pt x="7739054" y="6857998"/>
                  </a:lnTo>
                  <a:lnTo>
                    <a:pt x="2087399" y="6857998"/>
                  </a:lnTo>
                  <a:lnTo>
                    <a:pt x="2048264" y="6820686"/>
                  </a:lnTo>
                  <a:cubicBezTo>
                    <a:pt x="782742" y="5555164"/>
                    <a:pt x="0" y="3806862"/>
                    <a:pt x="0" y="1875740"/>
                  </a:cubicBezTo>
                  <a:cubicBezTo>
                    <a:pt x="0" y="1332612"/>
                    <a:pt x="61917" y="803945"/>
                    <a:pt x="179075" y="29641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6362262" y="2505895"/>
            <a:ext cx="526080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谢谢您的观看</a:t>
            </a:r>
            <a:endParaRPr lang="zh-CN" altLang="en-US" sz="6600" b="1" dirty="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615030" y="2106930"/>
            <a:ext cx="27552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spc="6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rPr>
              <a:t>Auto Finance</a:t>
            </a:r>
            <a:endParaRPr lang="en-US" altLang="zh-CN" sz="2000" spc="600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977902" y="442058"/>
            <a:ext cx="1554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汽车金融服务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矩形: 圆角 43"/>
          <p:cNvSpPr/>
          <p:nvPr/>
        </p:nvSpPr>
        <p:spPr>
          <a:xfrm>
            <a:off x="6777990" y="4128770"/>
            <a:ext cx="4431030" cy="49149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accent2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250857" y="4175292"/>
            <a:ext cx="2722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模块一　汽车金融服务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9627235" y="450850"/>
            <a:ext cx="350520" cy="350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600" dirty="0"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pic>
        <p:nvPicPr>
          <p:cNvPr id="2" name="图片 1" descr="RA7IGZ95I0VWYH2E3R3)K(6"/>
          <p:cNvPicPr/>
          <p:nvPr/>
        </p:nvPicPr>
        <p:blipFill>
          <a:blip r:embed="rId1"/>
          <a:srcRect l="32830" t="-14" r="25806" b="14"/>
          <a:stretch>
            <a:fillRect/>
          </a:stretch>
        </p:blipFill>
        <p:spPr>
          <a:xfrm>
            <a:off x="1203960" y="1552575"/>
            <a:ext cx="4377600" cy="4377600"/>
          </a:xfrm>
          <a:prstGeom prst="ellipse">
            <a:avLst/>
          </a:prstGeom>
          <a:ln w="508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3" grpId="0"/>
      <p:bldP spid="44" grpId="0" bldLvl="0" animBg="1"/>
      <p:bldP spid="45" grpId="0"/>
      <p:bldP spid="5" grpId="0" bldLvl="0" animBg="1"/>
      <p:bldP spid="5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RA7IGZ95I0VWYH2E3R3)K(6"/>
          <p:cNvPicPr>
            <a:picLocks noChangeAspect="1"/>
          </p:cNvPicPr>
          <p:nvPr/>
        </p:nvPicPr>
        <p:blipFill>
          <a:blip r:embed="rId1"/>
          <a:srcRect r="58014"/>
          <a:stretch>
            <a:fillRect/>
          </a:stretch>
        </p:blipFill>
        <p:spPr>
          <a:xfrm>
            <a:off x="7666990" y="-316230"/>
            <a:ext cx="4849200" cy="4849495"/>
          </a:xfrm>
          <a:prstGeom prst="ellipse">
            <a:avLst/>
          </a:prstGeom>
          <a:ln w="177800">
            <a:solidFill>
              <a:srgbClr val="ED7D31"/>
            </a:solidFill>
          </a:ln>
        </p:spPr>
      </p:pic>
      <p:sp>
        <p:nvSpPr>
          <p:cNvPr id="5" name="任意多边形: 形状 4"/>
          <p:cNvSpPr/>
          <p:nvPr/>
        </p:nvSpPr>
        <p:spPr>
          <a:xfrm>
            <a:off x="184285" y="5704478"/>
            <a:ext cx="3740015" cy="1153521"/>
          </a:xfrm>
          <a:custGeom>
            <a:avLst/>
            <a:gdLst>
              <a:gd name="connsiteX0" fmla="*/ 2341703 w 4683406"/>
              <a:gd name="connsiteY0" fmla="*/ 0 h 1444488"/>
              <a:gd name="connsiteX1" fmla="*/ 4649122 w 4683406"/>
              <a:gd name="connsiteY1" fmla="*/ 1373319 h 1444488"/>
              <a:gd name="connsiteX2" fmla="*/ 4683406 w 4683406"/>
              <a:gd name="connsiteY2" fmla="*/ 1444488 h 1444488"/>
              <a:gd name="connsiteX3" fmla="*/ 0 w 4683406"/>
              <a:gd name="connsiteY3" fmla="*/ 1444488 h 1444488"/>
              <a:gd name="connsiteX4" fmla="*/ 34285 w 4683406"/>
              <a:gd name="connsiteY4" fmla="*/ 1373319 h 1444488"/>
              <a:gd name="connsiteX5" fmla="*/ 2341703 w 4683406"/>
              <a:gd name="connsiteY5" fmla="*/ 0 h 144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83406" h="1444488">
                <a:moveTo>
                  <a:pt x="2341703" y="0"/>
                </a:moveTo>
                <a:cubicBezTo>
                  <a:pt x="3338077" y="0"/>
                  <a:pt x="4204752" y="555309"/>
                  <a:pt x="4649122" y="1373319"/>
                </a:cubicBezTo>
                <a:lnTo>
                  <a:pt x="4683406" y="1444488"/>
                </a:lnTo>
                <a:lnTo>
                  <a:pt x="0" y="1444488"/>
                </a:lnTo>
                <a:lnTo>
                  <a:pt x="34285" y="1373319"/>
                </a:lnTo>
                <a:cubicBezTo>
                  <a:pt x="478654" y="555309"/>
                  <a:pt x="1345329" y="0"/>
                  <a:pt x="234170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95300" y="333375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latin typeface="方正粗黑宋简体" panose="02000000000000000000" charset="-122"/>
                <a:ea typeface="方正粗黑宋简体" panose="02000000000000000000" charset="-122"/>
              </a:rPr>
              <a:t>目录</a:t>
            </a:r>
            <a:endParaRPr lang="zh-CN" altLang="en-US" sz="4000" dirty="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95300" y="1041261"/>
            <a:ext cx="1624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方正粗黑宋简体" panose="02000000000000000000" charset="-122"/>
                <a:ea typeface="方正粗黑宋简体" panose="02000000000000000000" charset="-122"/>
              </a:rPr>
              <a:t>CONTENTS</a:t>
            </a:r>
            <a:endParaRPr lang="en-US" altLang="zh-CN" sz="2000" dirty="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9" name="矩形: 圆角 8"/>
          <p:cNvSpPr/>
          <p:nvPr/>
        </p:nvSpPr>
        <p:spPr>
          <a:xfrm>
            <a:off x="1537335" y="2611588"/>
            <a:ext cx="1857375" cy="40011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13" name="矩形: 圆角 12"/>
          <p:cNvSpPr/>
          <p:nvPr/>
        </p:nvSpPr>
        <p:spPr>
          <a:xfrm>
            <a:off x="1537335" y="3665486"/>
            <a:ext cx="1857375" cy="40011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862010" y="2611588"/>
            <a:ext cx="12080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PART 01</a:t>
            </a:r>
            <a:endParaRPr lang="en-US" altLang="zh-CN" sz="2000" dirty="0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862010" y="3669442"/>
            <a:ext cx="124777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PART 02</a:t>
            </a:r>
            <a:endParaRPr lang="en-US" altLang="zh-CN" sz="2000" dirty="0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899019" y="2485611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方正粗黑宋简体" panose="02000000000000000000" charset="-122"/>
                <a:ea typeface="方正粗黑宋简体" panose="02000000000000000000" charset="-122"/>
              </a:rPr>
              <a:t>学习目标</a:t>
            </a:r>
            <a:endParaRPr lang="zh-CN" altLang="en-US" sz="3200" dirty="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899019" y="3011698"/>
            <a:ext cx="203835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spc="300" dirty="0">
                <a:latin typeface="方正粗黑宋简体" panose="02000000000000000000" charset="-122"/>
                <a:ea typeface="方正粗黑宋简体" panose="02000000000000000000" charset="-122"/>
              </a:rPr>
              <a:t>LEARNING TARGET</a:t>
            </a:r>
            <a:endParaRPr lang="en-US" altLang="zh-CN" sz="1000" spc="300" dirty="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899019" y="3572163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方正粗黑宋简体" panose="02000000000000000000" charset="-122"/>
                <a:ea typeface="方正粗黑宋简体" panose="02000000000000000000" charset="-122"/>
              </a:rPr>
              <a:t>学习准备</a:t>
            </a:r>
            <a:endParaRPr lang="zh-CN" altLang="en-US" sz="3200" dirty="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899019" y="4109614"/>
            <a:ext cx="2259965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spc="300" dirty="0">
                <a:latin typeface="方正粗黑宋简体" panose="02000000000000000000" charset="-122"/>
                <a:ea typeface="方正粗黑宋简体" panose="02000000000000000000" charset="-122"/>
              </a:rPr>
              <a:t>STUDY PREPARATION</a:t>
            </a:r>
            <a:endParaRPr lang="en-US" altLang="zh-CN" sz="1000" spc="300" dirty="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7" grpId="0"/>
      <p:bldP spid="8" grpId="0"/>
      <p:bldP spid="9" grpId="0" bldLvl="0" animBg="1"/>
      <p:bldP spid="13" grpId="0" bldLvl="0" animBg="1"/>
      <p:bldP spid="15" grpId="0"/>
      <p:bldP spid="17" grpId="0"/>
      <p:bldP spid="19" grpId="0"/>
      <p:bldP spid="20" grpId="0"/>
      <p:bldP spid="23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2428874" y="-90488"/>
            <a:ext cx="7334252" cy="733425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3471862" y="952499"/>
            <a:ext cx="5248275" cy="52482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85360" y="3292160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思源宋体 CN Medium" panose="02020500000000000000" pitchFamily="18" charset="-122"/>
                <a:ea typeface="思源宋体 CN Medium" panose="02020500000000000000" pitchFamily="18" charset="-122"/>
              </a:rPr>
              <a:t>学习目标</a:t>
            </a:r>
            <a:endParaRPr lang="zh-CN" altLang="en-US" sz="4800" dirty="0">
              <a:solidFill>
                <a:schemeClr val="bg1"/>
              </a:solidFill>
              <a:latin typeface="思源宋体 CN Medium" panose="02020500000000000000" pitchFamily="18" charset="-122"/>
              <a:ea typeface="思源宋体 CN Medium" panose="02020500000000000000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21238" y="4259185"/>
            <a:ext cx="254952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spc="300" dirty="0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LEARNING TARGET</a:t>
            </a:r>
            <a:endParaRPr lang="en-US" altLang="zh-CN" sz="1400" spc="300" dirty="0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62104" y="2108203"/>
            <a:ext cx="38677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bg1"/>
                </a:solidFill>
                <a:latin typeface="思源宋体 CN Medium" panose="02020500000000000000" pitchFamily="18" charset="-122"/>
                <a:ea typeface="思源宋体 CN Medium" panose="02020500000000000000" pitchFamily="18" charset="-122"/>
              </a:rPr>
              <a:t>PART 01</a:t>
            </a:r>
            <a:endParaRPr lang="zh-CN" altLang="en-US" sz="7200" dirty="0">
              <a:solidFill>
                <a:schemeClr val="bg1"/>
              </a:solidFill>
              <a:latin typeface="思源宋体 CN Medium" panose="02020500000000000000" pitchFamily="18" charset="-122"/>
              <a:ea typeface="思源宋体 CN Medium" panose="02020500000000000000" pitchFamily="18" charset="-122"/>
            </a:endParaRPr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889416" y="4823240"/>
            <a:ext cx="2572152" cy="793321"/>
          </a:xfrm>
          <a:custGeom>
            <a:avLst/>
            <a:gdLst>
              <a:gd name="connsiteX0" fmla="*/ 2341703 w 4683406"/>
              <a:gd name="connsiteY0" fmla="*/ 0 h 1444488"/>
              <a:gd name="connsiteX1" fmla="*/ 4649122 w 4683406"/>
              <a:gd name="connsiteY1" fmla="*/ 1373319 h 1444488"/>
              <a:gd name="connsiteX2" fmla="*/ 4683406 w 4683406"/>
              <a:gd name="connsiteY2" fmla="*/ 1444488 h 1444488"/>
              <a:gd name="connsiteX3" fmla="*/ 0 w 4683406"/>
              <a:gd name="connsiteY3" fmla="*/ 1444488 h 1444488"/>
              <a:gd name="connsiteX4" fmla="*/ 34285 w 4683406"/>
              <a:gd name="connsiteY4" fmla="*/ 1373319 h 1444488"/>
              <a:gd name="connsiteX5" fmla="*/ 2341703 w 4683406"/>
              <a:gd name="connsiteY5" fmla="*/ 0 h 144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83406" h="1444488">
                <a:moveTo>
                  <a:pt x="2341703" y="0"/>
                </a:moveTo>
                <a:cubicBezTo>
                  <a:pt x="3338077" y="0"/>
                  <a:pt x="4204752" y="555309"/>
                  <a:pt x="4649122" y="1373319"/>
                </a:cubicBezTo>
                <a:lnTo>
                  <a:pt x="4683406" y="1444488"/>
                </a:lnTo>
                <a:lnTo>
                  <a:pt x="0" y="1444488"/>
                </a:lnTo>
                <a:lnTo>
                  <a:pt x="34285" y="1373319"/>
                </a:lnTo>
                <a:cubicBezTo>
                  <a:pt x="478654" y="555309"/>
                  <a:pt x="1345329" y="0"/>
                  <a:pt x="234170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0977562" y="462965"/>
            <a:ext cx="2428875" cy="24288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5783047" y="1998971"/>
            <a:ext cx="62590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 bldLvl="0" animBg="1"/>
      <p:bldP spid="4" grpId="0"/>
      <p:bldP spid="5" grpId="0"/>
      <p:bldP spid="6" grpId="0"/>
      <p:bldP spid="7" grpId="0" bldLvl="0" animBg="1"/>
      <p:bldP spid="8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RA7IGZ95I0VWYH2E3R3)K(6"/>
          <p:cNvPicPr>
            <a:picLocks noChangeAspect="1"/>
          </p:cNvPicPr>
          <p:nvPr/>
        </p:nvPicPr>
        <p:blipFill>
          <a:blip r:embed="rId1"/>
          <a:srcRect l="32830" t="-14" r="25806" b="14"/>
          <a:stretch>
            <a:fillRect/>
          </a:stretch>
        </p:blipFill>
        <p:spPr>
          <a:xfrm>
            <a:off x="1723390" y="2284730"/>
            <a:ext cx="2433600" cy="2433600"/>
          </a:xfrm>
          <a:prstGeom prst="ellipse">
            <a:avLst/>
          </a:prstGeom>
          <a:ln w="50800">
            <a:noFill/>
          </a:ln>
        </p:spPr>
      </p:pic>
      <p:sp>
        <p:nvSpPr>
          <p:cNvPr id="5" name="空心弧 4"/>
          <p:cNvSpPr/>
          <p:nvPr/>
        </p:nvSpPr>
        <p:spPr>
          <a:xfrm rot="16200000">
            <a:off x="1101725" y="1636395"/>
            <a:ext cx="3730625" cy="3730625"/>
          </a:xfrm>
          <a:prstGeom prst="blockArc">
            <a:avLst>
              <a:gd name="adj1" fmla="val 10800000"/>
              <a:gd name="adj2" fmla="val 92758"/>
              <a:gd name="adj3" fmla="val 13722"/>
            </a:avLst>
          </a:prstGeom>
          <a:gradFill>
            <a:gsLst>
              <a:gs pos="54000">
                <a:srgbClr val="FFC880">
                  <a:alpha val="100000"/>
                </a:srgbClr>
              </a:gs>
              <a:gs pos="0">
                <a:srgbClr val="FF9000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899160" y="424815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</a:rPr>
              <a:t>学习目标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空心弧 10"/>
          <p:cNvSpPr/>
          <p:nvPr/>
        </p:nvSpPr>
        <p:spPr>
          <a:xfrm>
            <a:off x="410210" y="471805"/>
            <a:ext cx="488950" cy="488950"/>
          </a:xfrm>
          <a:prstGeom prst="blockArc">
            <a:avLst>
              <a:gd name="adj1" fmla="val 4582896"/>
              <a:gd name="adj2" fmla="val 921332"/>
              <a:gd name="adj3" fmla="val 31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326255" y="2448560"/>
            <a:ext cx="658495" cy="65849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55600" dist="63500" dir="2700000" sx="101000" sy="101000" algn="tl" rotWithShape="0">
              <a:schemeClr val="bg1">
                <a:lumMod val="65000"/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4645025" y="3737610"/>
            <a:ext cx="658495" cy="65849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55600" dist="63500" dir="2700000" sx="101000" sy="101000" algn="tl" rotWithShape="0">
              <a:schemeClr val="bg1">
                <a:lumMod val="65000"/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0" name="矩形: 圆顶角 792"/>
          <p:cNvSpPr/>
          <p:nvPr/>
        </p:nvSpPr>
        <p:spPr>
          <a:xfrm rot="5400000" flipH="1">
            <a:off x="7607300" y="-19050"/>
            <a:ext cx="985520" cy="5593080"/>
          </a:xfrm>
          <a:prstGeom prst="round2SameRect">
            <a:avLst/>
          </a:prstGeom>
          <a:solidFill>
            <a:schemeClr val="bg1"/>
          </a:solidFill>
          <a:ln>
            <a:noFill/>
          </a:ln>
          <a:effectLst>
            <a:outerShdw blurRad="355600" dist="63500" dir="2700000" sx="101000" sy="101000" algn="tl" rotWithShape="0">
              <a:schemeClr val="bg1">
                <a:lumMod val="65000"/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2" name="矩形: 圆顶角 792"/>
          <p:cNvSpPr/>
          <p:nvPr/>
        </p:nvSpPr>
        <p:spPr>
          <a:xfrm rot="5400000" flipH="1">
            <a:off x="8044815" y="1270635"/>
            <a:ext cx="985520" cy="5593080"/>
          </a:xfrm>
          <a:prstGeom prst="round2SameRect">
            <a:avLst/>
          </a:prstGeom>
          <a:solidFill>
            <a:schemeClr val="bg1"/>
          </a:solidFill>
          <a:ln>
            <a:noFill/>
          </a:ln>
          <a:effectLst>
            <a:outerShdw blurRad="355600" dist="63500" dir="2700000" sx="101000" sy="101000" algn="tl" rotWithShape="0">
              <a:schemeClr val="bg1">
                <a:lumMod val="65000"/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366895" y="2516505"/>
            <a:ext cx="5886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2800" b="1" i="1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01</a:t>
            </a:r>
            <a:endParaRPr lang="en-US" altLang="zh-CN" sz="2800" b="1" i="1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628515" y="3805555"/>
            <a:ext cx="5886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2800" b="1" i="1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02</a:t>
            </a:r>
            <a:endParaRPr lang="en-US" altLang="zh-CN" sz="2800" b="1" i="1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490210" y="2625090"/>
            <a:ext cx="5220335" cy="306705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wrap="square" rtlCol="0" anchor="t">
            <a:spAutoFit/>
          </a:bodyPr>
          <a:p>
            <a:pPr algn="l"/>
            <a:r>
              <a:rPr sz="1400" dirty="0">
                <a:latin typeface="微软雅黑" panose="020B0503020204020204" charset="-122"/>
                <a:ea typeface="微软雅黑" panose="020B0503020204020204" charset="-122"/>
              </a:rPr>
              <a:t>能够正确讲解汽车金融服务的含义与作用</a:t>
            </a:r>
            <a:endParaRPr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927725" y="3914140"/>
            <a:ext cx="5220335" cy="306705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wrap="square" rtlCol="0" anchor="t">
            <a:spAutoFit/>
          </a:bodyPr>
          <a:p>
            <a:pPr algn="l"/>
            <a:r>
              <a:rPr sz="1400" dirty="0">
                <a:latin typeface="微软雅黑" panose="020B0503020204020204" charset="-122"/>
                <a:ea typeface="微软雅黑" panose="020B0503020204020204" charset="-122"/>
              </a:rPr>
              <a:t>能够界定汽车金融服务的主要内容和特点</a:t>
            </a:r>
            <a:endParaRPr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5" grpId="1" animBg="1"/>
      <p:bldP spid="48" grpId="0"/>
      <p:bldP spid="48" grpId="1"/>
      <p:bldP spid="11" grpId="0" bldLvl="0" animBg="1"/>
      <p:bldP spid="11" grpId="1" animBg="1"/>
      <p:bldP spid="3" grpId="0" bldLvl="0" animBg="1"/>
      <p:bldP spid="3" grpId="1" animBg="1"/>
      <p:bldP spid="4" grpId="0" bldLvl="0" animBg="1"/>
      <p:bldP spid="4" grpId="1" animBg="1"/>
      <p:bldP spid="10" grpId="0" bldLvl="0" animBg="1"/>
      <p:bldP spid="10" grpId="1" animBg="1"/>
      <p:bldP spid="12" grpId="0" bldLvl="0" animBg="1"/>
      <p:bldP spid="12" grpId="1" animBg="1"/>
      <p:bldP spid="17" grpId="0"/>
      <p:bldP spid="17" grpId="1"/>
      <p:bldP spid="18" grpId="0"/>
      <p:bldP spid="18" grpId="1"/>
      <p:bldP spid="20" grpId="0" bldLvl="0" animBg="1"/>
      <p:bldP spid="20" grpId="1" animBg="1"/>
      <p:bldP spid="21" grpId="0" bldLvl="0" animBg="1"/>
      <p:bldP spid="21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2428874" y="-90488"/>
            <a:ext cx="7334252" cy="733425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3471862" y="952499"/>
            <a:ext cx="5248275" cy="52482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84942" y="3308035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思源宋体 CN Medium" panose="02020500000000000000" pitchFamily="18" charset="-122"/>
                <a:ea typeface="思源宋体 CN Medium" panose="02020500000000000000" pitchFamily="18" charset="-122"/>
              </a:rPr>
              <a:t>学习准备</a:t>
            </a:r>
            <a:endParaRPr lang="zh-CN" altLang="en-US" sz="4800" dirty="0">
              <a:solidFill>
                <a:schemeClr val="bg1"/>
              </a:solidFill>
              <a:latin typeface="思源宋体 CN Medium" panose="02020500000000000000" pitchFamily="18" charset="-122"/>
              <a:ea typeface="思源宋体 CN Medium" panose="02020500000000000000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84625" y="4244580"/>
            <a:ext cx="282765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400" spc="300" dirty="0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STUDY PREPARATION</a:t>
            </a:r>
            <a:endParaRPr lang="en-US" altLang="zh-CN" sz="1400" spc="300" dirty="0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62104" y="2108203"/>
            <a:ext cx="383159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bg1"/>
                </a:solidFill>
                <a:latin typeface="思源宋体 CN Medium" panose="02020500000000000000" pitchFamily="18" charset="-122"/>
                <a:ea typeface="思源宋体 CN Medium" panose="02020500000000000000" pitchFamily="18" charset="-122"/>
              </a:rPr>
              <a:t>PART 02</a:t>
            </a:r>
            <a:endParaRPr lang="zh-CN" altLang="en-US" sz="7200" dirty="0">
              <a:solidFill>
                <a:schemeClr val="bg1"/>
              </a:solidFill>
              <a:latin typeface="思源宋体 CN Medium" panose="02020500000000000000" pitchFamily="18" charset="-122"/>
              <a:ea typeface="思源宋体 CN Medium" panose="02020500000000000000" pitchFamily="18" charset="-122"/>
            </a:endParaRPr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889416" y="4823240"/>
            <a:ext cx="2572152" cy="793321"/>
          </a:xfrm>
          <a:custGeom>
            <a:avLst/>
            <a:gdLst>
              <a:gd name="connsiteX0" fmla="*/ 2341703 w 4683406"/>
              <a:gd name="connsiteY0" fmla="*/ 0 h 1444488"/>
              <a:gd name="connsiteX1" fmla="*/ 4649122 w 4683406"/>
              <a:gd name="connsiteY1" fmla="*/ 1373319 h 1444488"/>
              <a:gd name="connsiteX2" fmla="*/ 4683406 w 4683406"/>
              <a:gd name="connsiteY2" fmla="*/ 1444488 h 1444488"/>
              <a:gd name="connsiteX3" fmla="*/ 0 w 4683406"/>
              <a:gd name="connsiteY3" fmla="*/ 1444488 h 1444488"/>
              <a:gd name="connsiteX4" fmla="*/ 34285 w 4683406"/>
              <a:gd name="connsiteY4" fmla="*/ 1373319 h 1444488"/>
              <a:gd name="connsiteX5" fmla="*/ 2341703 w 4683406"/>
              <a:gd name="connsiteY5" fmla="*/ 0 h 144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83406" h="1444488">
                <a:moveTo>
                  <a:pt x="2341703" y="0"/>
                </a:moveTo>
                <a:cubicBezTo>
                  <a:pt x="3338077" y="0"/>
                  <a:pt x="4204752" y="555309"/>
                  <a:pt x="4649122" y="1373319"/>
                </a:cubicBezTo>
                <a:lnTo>
                  <a:pt x="4683406" y="1444488"/>
                </a:lnTo>
                <a:lnTo>
                  <a:pt x="0" y="1444488"/>
                </a:lnTo>
                <a:lnTo>
                  <a:pt x="34285" y="1373319"/>
                </a:lnTo>
                <a:cubicBezTo>
                  <a:pt x="478654" y="555309"/>
                  <a:pt x="1345329" y="0"/>
                  <a:pt x="234170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0977562" y="462965"/>
            <a:ext cx="2428875" cy="24288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5783047" y="1998971"/>
            <a:ext cx="62590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 bldLvl="0" animBg="1"/>
      <p:bldP spid="4" grpId="0"/>
      <p:bldP spid="5" grpId="0"/>
      <p:bldP spid="6" grpId="0"/>
      <p:bldP spid="7" grpId="0" bldLvl="0" animBg="1"/>
      <p:bldP spid="8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9160" y="424815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学习准备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" name="空心弧 3"/>
          <p:cNvSpPr/>
          <p:nvPr/>
        </p:nvSpPr>
        <p:spPr>
          <a:xfrm>
            <a:off x="410210" y="471805"/>
            <a:ext cx="488950" cy="488950"/>
          </a:xfrm>
          <a:prstGeom prst="blockArc">
            <a:avLst>
              <a:gd name="adj1" fmla="val 4582896"/>
              <a:gd name="adj2" fmla="val 921332"/>
              <a:gd name="adj3" fmla="val 31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3630930" y="1386205"/>
            <a:ext cx="4930775" cy="491490"/>
            <a:chOff x="5879" y="849"/>
            <a:chExt cx="7765" cy="774"/>
          </a:xfrm>
        </p:grpSpPr>
        <p:sp>
          <p:nvSpPr>
            <p:cNvPr id="56" name="矩形: 圆角 43"/>
            <p:cNvSpPr/>
            <p:nvPr/>
          </p:nvSpPr>
          <p:spPr>
            <a:xfrm>
              <a:off x="5879" y="849"/>
              <a:ext cx="7765" cy="77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6594" y="922"/>
              <a:ext cx="6381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一、汽车金融概述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77" name="TextBox 6"/>
          <p:cNvSpPr txBox="1"/>
          <p:nvPr/>
        </p:nvSpPr>
        <p:spPr>
          <a:xfrm>
            <a:off x="1525270" y="2556510"/>
            <a:ext cx="5612765" cy="26765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p>
            <a:pPr indent="355600" fontAlgn="auto">
              <a:lnSpc>
                <a:spcPct val="150000"/>
              </a:lnSpc>
              <a:defRPr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汽车金融是指资金在汽车领域具体流动形式，是汽车生产、流通、消费等各个环节中所涉及的资金融通方式，包括从资金供给者到资金需求者的资金流通渠道。</a:t>
            </a:r>
            <a:endParaRPr lang="zh-CN" altLang="en-US"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355600" fontAlgn="auto">
              <a:lnSpc>
                <a:spcPct val="150000"/>
              </a:lnSpc>
              <a:defRPr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包括向生产商、经销商提供的短期融资、库存融资和对用户提供的消费信贷或融资租赁等。其基本任务是运用多种金融方式和金融工具筹集和融通资金。</a:t>
            </a:r>
            <a:endParaRPr lang="zh-CN" altLang="en-US"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355600" fontAlgn="auto">
              <a:lnSpc>
                <a:spcPct val="150000"/>
              </a:lnSpc>
              <a:defRPr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广义汽车金融贯穿全产业链。狭义的汽车金融,更多地关注汽车销售环节，为下游客户提供融资性金融服务，隶属于消费金融的分支。</a:t>
            </a:r>
            <a:endParaRPr lang="zh-CN" altLang="en-US"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8" name="图片 7" descr="a1639adc85957b1cd9c34bcb7593186c"/>
          <p:cNvPicPr>
            <a:picLocks noChangeAspect="1"/>
          </p:cNvPicPr>
          <p:nvPr/>
        </p:nvPicPr>
        <p:blipFill>
          <a:blip r:embed="rId1"/>
          <a:srcRect r="14724" b="20241"/>
          <a:stretch>
            <a:fillRect/>
          </a:stretch>
        </p:blipFill>
        <p:spPr>
          <a:xfrm>
            <a:off x="7034530" y="2491105"/>
            <a:ext cx="3000375" cy="2806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 bldLvl="0" animBg="1"/>
      <p:bldP spid="4" grpId="1" animBg="1"/>
      <p:bldP spid="77" grpId="0"/>
      <p:bldP spid="77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9160" y="424815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学习准备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" name="空心弧 3"/>
          <p:cNvSpPr/>
          <p:nvPr/>
        </p:nvSpPr>
        <p:spPr>
          <a:xfrm>
            <a:off x="410210" y="471805"/>
            <a:ext cx="488950" cy="488950"/>
          </a:xfrm>
          <a:prstGeom prst="blockArc">
            <a:avLst>
              <a:gd name="adj1" fmla="val 4582896"/>
              <a:gd name="adj2" fmla="val 921332"/>
              <a:gd name="adj3" fmla="val 31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3630930" y="1386205"/>
            <a:ext cx="4930775" cy="491490"/>
            <a:chOff x="5879" y="849"/>
            <a:chExt cx="7765" cy="774"/>
          </a:xfrm>
        </p:grpSpPr>
        <p:sp>
          <p:nvSpPr>
            <p:cNvPr id="56" name="矩形: 圆角 43"/>
            <p:cNvSpPr/>
            <p:nvPr/>
          </p:nvSpPr>
          <p:spPr>
            <a:xfrm>
              <a:off x="5879" y="849"/>
              <a:ext cx="7765" cy="77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6594" y="922"/>
              <a:ext cx="6381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一、汽车金融概述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aphicFrame>
        <p:nvGraphicFramePr>
          <p:cNvPr id="5" name="表格 4"/>
          <p:cNvGraphicFramePr/>
          <p:nvPr>
            <p:custDataLst>
              <p:tags r:id="rId1"/>
            </p:custDataLst>
          </p:nvPr>
        </p:nvGraphicFramePr>
        <p:xfrm>
          <a:off x="2064068" y="2277110"/>
          <a:ext cx="8064000" cy="404254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800225"/>
                <a:gridCol w="1799775"/>
                <a:gridCol w="2664000"/>
                <a:gridCol w="1800000"/>
              </a:tblGrid>
              <a:tr h="5143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>
                          <a:latin typeface="微软雅黑" panose="020B0503020204020204" charset="-122"/>
                          <a:ea typeface="微软雅黑" panose="020B0503020204020204" charset="-122"/>
                        </a:rPr>
                        <a:t>汽车产业链环节</a:t>
                      </a:r>
                      <a:endParaRPr lang="en-US" altLang="en-US" sz="16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>
                          <a:latin typeface="微软雅黑" panose="020B0503020204020204" charset="-122"/>
                          <a:ea typeface="微软雅黑" panose="020B0503020204020204" charset="-122"/>
                        </a:rPr>
                        <a:t>参与者</a:t>
                      </a:r>
                      <a:endParaRPr lang="en-US" altLang="en-US" sz="16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>
                          <a:latin typeface="微软雅黑" panose="020B0503020204020204" charset="-122"/>
                          <a:ea typeface="微软雅黑" panose="020B0503020204020204" charset="-122"/>
                        </a:rPr>
                        <a:t>汽车金融功能</a:t>
                      </a:r>
                      <a:endParaRPr lang="en-US" altLang="en-US" sz="16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>
                          <a:latin typeface="微软雅黑" panose="020B0503020204020204" charset="-122"/>
                          <a:ea typeface="微软雅黑" panose="020B0503020204020204" charset="-122"/>
                        </a:rPr>
                        <a:t>汽车金融产品</a:t>
                      </a:r>
                      <a:endParaRPr lang="en-US" altLang="en-US" sz="16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/>
                </a:tc>
              </a:tr>
              <a:tr h="50400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>
                          <a:latin typeface="微软雅黑" panose="020B0503020204020204" charset="-122"/>
                          <a:ea typeface="微软雅黑" panose="020B0503020204020204" charset="-122"/>
                        </a:rPr>
                        <a:t>研发设计</a:t>
                      </a:r>
                      <a:endParaRPr lang="en-US" altLang="en-US" sz="1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>
                          <a:latin typeface="微软雅黑" panose="020B0503020204020204" charset="-122"/>
                          <a:ea typeface="微软雅黑" panose="020B0503020204020204" charset="-122"/>
                        </a:rPr>
                        <a:t>制造商</a:t>
                      </a:r>
                      <a:endParaRPr lang="en-US" altLang="en-US" sz="1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>
                          <a:latin typeface="微软雅黑" panose="020B0503020204020204" charset="-122"/>
                          <a:ea typeface="微软雅黑" panose="020B0503020204020204" charset="-122"/>
                        </a:rPr>
                        <a:t>推动技术更新与升级</a:t>
                      </a:r>
                      <a:endParaRPr lang="en-US" altLang="en-US" sz="1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>
                          <a:latin typeface="微软雅黑" panose="020B0503020204020204" charset="-122"/>
                          <a:ea typeface="微软雅黑" panose="020B0503020204020204" charset="-122"/>
                        </a:rPr>
                        <a:t>股权融资</a:t>
                      </a:r>
                      <a:endParaRPr lang="en-US" altLang="en-US" sz="1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/>
                </a:tc>
              </a:tr>
              <a:tr h="50400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>
                          <a:latin typeface="微软雅黑" panose="020B0503020204020204" charset="-122"/>
                          <a:ea typeface="微软雅黑" panose="020B0503020204020204" charset="-122"/>
                        </a:rPr>
                        <a:t>原材料获取</a:t>
                      </a:r>
                      <a:endParaRPr lang="en-US" altLang="en-US" sz="1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>
                          <a:latin typeface="微软雅黑" panose="020B0503020204020204" charset="-122"/>
                          <a:ea typeface="微软雅黑" panose="020B0503020204020204" charset="-122"/>
                        </a:rPr>
                        <a:t>供应商、制造商</a:t>
                      </a:r>
                      <a:endParaRPr lang="en-US" altLang="en-US" sz="1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>
                          <a:latin typeface="微软雅黑" panose="020B0503020204020204" charset="-122"/>
                          <a:ea typeface="微软雅黑" panose="020B0503020204020204" charset="-122"/>
                        </a:rPr>
                        <a:t>规避原材料价格波动风险，控制成本</a:t>
                      </a:r>
                      <a:endParaRPr lang="en-US" altLang="en-US" sz="1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>
                          <a:latin typeface="微软雅黑" panose="020B0503020204020204" charset="-122"/>
                          <a:ea typeface="微软雅黑" panose="020B0503020204020204" charset="-122"/>
                        </a:rPr>
                        <a:t>存货融资</a:t>
                      </a:r>
                      <a:endParaRPr lang="en-US" altLang="en-US" sz="1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/>
                </a:tc>
              </a:tr>
              <a:tr h="50419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>
                          <a:latin typeface="微软雅黑" panose="020B0503020204020204" charset="-122"/>
                          <a:ea typeface="微软雅黑" panose="020B0503020204020204" charset="-122"/>
                        </a:rPr>
                        <a:t>生产</a:t>
                      </a:r>
                      <a:endParaRPr lang="en-US" altLang="en-US" sz="1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>
                          <a:latin typeface="微软雅黑" panose="020B0503020204020204" charset="-122"/>
                          <a:ea typeface="微软雅黑" panose="020B0503020204020204" charset="-122"/>
                        </a:rPr>
                        <a:t>供应商、经销商</a:t>
                      </a:r>
                      <a:endParaRPr lang="en-US" altLang="en-US" sz="1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>
                          <a:latin typeface="微软雅黑" panose="020B0503020204020204" charset="-122"/>
                          <a:ea typeface="微软雅黑" panose="020B0503020204020204" charset="-122"/>
                        </a:rPr>
                        <a:t>将生产与销售资金分离，提高资金利用率</a:t>
                      </a:r>
                      <a:endParaRPr lang="en-US" altLang="en-US" sz="1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>
                          <a:latin typeface="微软雅黑" panose="020B0503020204020204" charset="-122"/>
                          <a:ea typeface="微软雅黑" panose="020B0503020204020204" charset="-122"/>
                        </a:rPr>
                        <a:t>订单融资</a:t>
                      </a:r>
                      <a:endParaRPr lang="en-US" altLang="en-US" sz="1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/>
                </a:tc>
              </a:tr>
              <a:tr h="50400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>
                          <a:latin typeface="微软雅黑" panose="020B0503020204020204" charset="-122"/>
                          <a:ea typeface="微软雅黑" panose="020B0503020204020204" charset="-122"/>
                        </a:rPr>
                        <a:t>流通</a:t>
                      </a:r>
                      <a:endParaRPr lang="en-US" altLang="en-US" sz="1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>
                          <a:latin typeface="微软雅黑" panose="020B0503020204020204" charset="-122"/>
                          <a:ea typeface="微软雅黑" panose="020B0503020204020204" charset="-122"/>
                        </a:rPr>
                        <a:t>制造商、经销商</a:t>
                      </a:r>
                      <a:endParaRPr lang="en-US" altLang="en-US" sz="1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>
                          <a:latin typeface="微软雅黑" panose="020B0503020204020204" charset="-122"/>
                          <a:ea typeface="微软雅黑" panose="020B0503020204020204" charset="-122"/>
                        </a:rPr>
                        <a:t>提高资金周转率</a:t>
                      </a:r>
                      <a:endParaRPr lang="en-US" altLang="en-US" sz="1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>
                          <a:latin typeface="微软雅黑" panose="020B0503020204020204" charset="-122"/>
                          <a:ea typeface="微软雅黑" panose="020B0503020204020204" charset="-122"/>
                        </a:rPr>
                        <a:t>应收账款与存货融资、银团贷款</a:t>
                      </a:r>
                      <a:endParaRPr lang="en-US" altLang="en-US" sz="1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/>
                </a:tc>
              </a:tr>
              <a:tr h="50400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>
                          <a:latin typeface="微软雅黑" panose="020B0503020204020204" charset="-122"/>
                          <a:ea typeface="微软雅黑" panose="020B0503020204020204" charset="-122"/>
                        </a:rPr>
                        <a:t>市场销售</a:t>
                      </a:r>
                      <a:endParaRPr lang="en-US" altLang="en-US" sz="1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>
                          <a:latin typeface="微软雅黑" panose="020B0503020204020204" charset="-122"/>
                          <a:ea typeface="微软雅黑" panose="020B0503020204020204" charset="-122"/>
                        </a:rPr>
                        <a:t>制造商、经销商、消费者</a:t>
                      </a:r>
                      <a:endParaRPr lang="en-US" altLang="en-US" sz="1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>
                          <a:latin typeface="微软雅黑" panose="020B0503020204020204" charset="-122"/>
                          <a:ea typeface="微软雅黑" panose="020B0503020204020204" charset="-122"/>
                        </a:rPr>
                        <a:t>批发和零售资金分离、提高资金收益率</a:t>
                      </a:r>
                      <a:endParaRPr lang="en-US" altLang="en-US" sz="1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>
                          <a:latin typeface="微软雅黑" panose="020B0503020204020204" charset="-122"/>
                          <a:ea typeface="微软雅黑" panose="020B0503020204020204" charset="-122"/>
                        </a:rPr>
                        <a:t>零售贷款、批发贷款</a:t>
                      </a:r>
                      <a:endParaRPr lang="en-US" altLang="en-US" sz="1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/>
                </a:tc>
              </a:tr>
              <a:tr h="50400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>
                          <a:latin typeface="微软雅黑" panose="020B0503020204020204" charset="-122"/>
                          <a:ea typeface="微软雅黑" panose="020B0503020204020204" charset="-122"/>
                        </a:rPr>
                        <a:t>使用服务</a:t>
                      </a:r>
                      <a:endParaRPr lang="en-US" altLang="en-US" sz="1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>
                          <a:latin typeface="微软雅黑" panose="020B0503020204020204" charset="-122"/>
                          <a:ea typeface="微软雅黑" panose="020B0503020204020204" charset="-122"/>
                        </a:rPr>
                        <a:t>服务商、消费者</a:t>
                      </a:r>
                      <a:endParaRPr lang="en-US" altLang="en-US" sz="1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>
                          <a:latin typeface="微软雅黑" panose="020B0503020204020204" charset="-122"/>
                          <a:ea typeface="微软雅黑" panose="020B0503020204020204" charset="-122"/>
                        </a:rPr>
                        <a:t>促进汽车消费、提高资金收益率</a:t>
                      </a:r>
                      <a:endParaRPr lang="en-US" altLang="en-US" sz="1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>
                          <a:latin typeface="微软雅黑" panose="020B0503020204020204" charset="-122"/>
                          <a:ea typeface="微软雅黑" panose="020B0503020204020204" charset="-122"/>
                        </a:rPr>
                        <a:t>汽车保险、汽车租赁、汽车置换</a:t>
                      </a:r>
                      <a:endParaRPr lang="en-US" altLang="en-US" sz="1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/>
                </a:tc>
              </a:tr>
              <a:tr h="50400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>
                          <a:latin typeface="微软雅黑" panose="020B0503020204020204" charset="-122"/>
                          <a:ea typeface="微软雅黑" panose="020B0503020204020204" charset="-122"/>
                        </a:rPr>
                        <a:t>回收服务</a:t>
                      </a:r>
                      <a:endParaRPr lang="en-US" altLang="en-US" sz="1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>
                          <a:latin typeface="微软雅黑" panose="020B0503020204020204" charset="-122"/>
                          <a:ea typeface="微软雅黑" panose="020B0503020204020204" charset="-122"/>
                        </a:rPr>
                        <a:t>服务商、消费者</a:t>
                      </a:r>
                      <a:endParaRPr lang="en-US" altLang="en-US" sz="1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>
                          <a:latin typeface="微软雅黑" panose="020B0503020204020204" charset="-122"/>
                          <a:ea typeface="微软雅黑" panose="020B0503020204020204" charset="-122"/>
                        </a:rPr>
                        <a:t>促进汽车产业技术升级</a:t>
                      </a:r>
                      <a:endParaRPr lang="en-US" altLang="en-US" sz="1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>
                          <a:latin typeface="微软雅黑" panose="020B0503020204020204" charset="-122"/>
                          <a:ea typeface="微软雅黑" panose="020B0503020204020204" charset="-122"/>
                        </a:rPr>
                        <a:t>汽车报废回收</a:t>
                      </a:r>
                      <a:endParaRPr lang="en-US" altLang="en-US" sz="1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 bldLvl="0" animBg="1"/>
      <p:bldP spid="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9160" y="424815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学习准备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" name="空心弧 3"/>
          <p:cNvSpPr/>
          <p:nvPr/>
        </p:nvSpPr>
        <p:spPr>
          <a:xfrm>
            <a:off x="410210" y="471805"/>
            <a:ext cx="488950" cy="488950"/>
          </a:xfrm>
          <a:prstGeom prst="blockArc">
            <a:avLst>
              <a:gd name="adj1" fmla="val 4582896"/>
              <a:gd name="adj2" fmla="val 921332"/>
              <a:gd name="adj3" fmla="val 31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3630930" y="1386205"/>
            <a:ext cx="4930775" cy="491490"/>
            <a:chOff x="5879" y="849"/>
            <a:chExt cx="7765" cy="774"/>
          </a:xfrm>
        </p:grpSpPr>
        <p:sp>
          <p:nvSpPr>
            <p:cNvPr id="56" name="矩形: 圆角 43"/>
            <p:cNvSpPr/>
            <p:nvPr/>
          </p:nvSpPr>
          <p:spPr>
            <a:xfrm>
              <a:off x="5879" y="849"/>
              <a:ext cx="7765" cy="77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6594" y="922"/>
              <a:ext cx="6381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二、汽车金融服务的内容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480503" y="2237740"/>
            <a:ext cx="9230995" cy="4124325"/>
            <a:chOff x="2564" y="3524"/>
            <a:chExt cx="14537" cy="6495"/>
          </a:xfrm>
        </p:grpSpPr>
        <p:sp>
          <p:nvSpPr>
            <p:cNvPr id="11" name="任意多边形 10"/>
            <p:cNvSpPr/>
            <p:nvPr/>
          </p:nvSpPr>
          <p:spPr>
            <a:xfrm>
              <a:off x="10072" y="4432"/>
              <a:ext cx="6743" cy="2825"/>
            </a:xfrm>
            <a:custGeom>
              <a:avLst/>
              <a:gdLst>
                <a:gd name="connsiteX0" fmla="*/ 0 w 8650"/>
                <a:gd name="connsiteY0" fmla="*/ 3307 h 3307"/>
                <a:gd name="connsiteX1" fmla="*/ 1542 w 8650"/>
                <a:gd name="connsiteY1" fmla="*/ 30 h 3307"/>
                <a:gd name="connsiteX2" fmla="*/ 8650 w 8650"/>
                <a:gd name="connsiteY2" fmla="*/ 0 h 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650" h="3307">
                  <a:moveTo>
                    <a:pt x="0" y="3307"/>
                  </a:moveTo>
                  <a:cubicBezTo>
                    <a:pt x="32" y="3290"/>
                    <a:pt x="1494" y="78"/>
                    <a:pt x="1542" y="30"/>
                  </a:cubicBezTo>
                  <a:cubicBezTo>
                    <a:pt x="1590" y="-18"/>
                    <a:pt x="8642" y="26"/>
                    <a:pt x="8650" y="0"/>
                  </a:cubicBezTo>
                </a:path>
              </a:pathLst>
            </a:custGeom>
            <a:noFill/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2000" strike="noStrike" noProof="1"/>
            </a:p>
          </p:txBody>
        </p:sp>
        <p:sp>
          <p:nvSpPr>
            <p:cNvPr id="12301" name="文本框 20"/>
            <p:cNvSpPr txBox="1"/>
            <p:nvPr/>
          </p:nvSpPr>
          <p:spPr>
            <a:xfrm flipH="1">
              <a:off x="2943" y="3813"/>
              <a:ext cx="3901" cy="628"/>
            </a:xfrm>
            <a:prstGeom prst="rect">
              <a:avLst/>
            </a:prstGeom>
            <a:noFill/>
            <a:ln w="9525">
              <a:noFill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p>
              <a:pPr lvl="0" algn="ctr"/>
              <a:r>
                <a:rPr lang="en-US" altLang="zh-CN" sz="2000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1.</a:t>
              </a:r>
              <a:r>
                <a:rPr lang="zh-CN" altLang="en-US" sz="2000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汽车消费信贷服务</a:t>
              </a:r>
              <a:endParaRPr lang="zh-CN" altLang="en-US" sz="2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2303" name="文本框 20"/>
            <p:cNvSpPr txBox="1"/>
            <p:nvPr/>
          </p:nvSpPr>
          <p:spPr>
            <a:xfrm flipH="1">
              <a:off x="2599" y="6765"/>
              <a:ext cx="3255" cy="628"/>
            </a:xfrm>
            <a:prstGeom prst="rect">
              <a:avLst/>
            </a:prstGeom>
            <a:noFill/>
            <a:ln w="9525">
              <a:noFill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p>
              <a:pPr lvl="0" algn="ctr"/>
              <a:r>
                <a:rPr lang="zh-CN" altLang="en-US" sz="2000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3.汽车租赁服务</a:t>
              </a:r>
              <a:endParaRPr lang="zh-CN" altLang="en-US" sz="2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2305" name="文本框 20"/>
            <p:cNvSpPr txBox="1"/>
            <p:nvPr/>
          </p:nvSpPr>
          <p:spPr>
            <a:xfrm flipH="1">
              <a:off x="11788" y="3865"/>
              <a:ext cx="3307" cy="628"/>
            </a:xfrm>
            <a:prstGeom prst="rect">
              <a:avLst/>
            </a:prstGeom>
            <a:noFill/>
            <a:ln w="9525">
              <a:noFill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p>
              <a:pPr lvl="0" algn="ctr"/>
              <a:r>
                <a:rPr lang="zh-CN" altLang="en-US" sz="2000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2.汽车保险服务</a:t>
              </a:r>
              <a:endParaRPr lang="zh-CN" altLang="en-US" sz="2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2307" name="文本框 20"/>
            <p:cNvSpPr txBox="1"/>
            <p:nvPr/>
          </p:nvSpPr>
          <p:spPr>
            <a:xfrm flipH="1">
              <a:off x="13006" y="6529"/>
              <a:ext cx="3106" cy="628"/>
            </a:xfrm>
            <a:prstGeom prst="rect">
              <a:avLst/>
            </a:prstGeom>
            <a:noFill/>
            <a:ln w="9525">
              <a:noFill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p>
              <a:pPr lvl="0" algn="ctr"/>
              <a:r>
                <a:rPr lang="zh-CN" altLang="en-US" sz="2000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4.汽车置换服务</a:t>
              </a:r>
              <a:endParaRPr lang="zh-CN" altLang="en-US" sz="2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12308" name="组合 11"/>
            <p:cNvGrpSpPr/>
            <p:nvPr/>
          </p:nvGrpSpPr>
          <p:grpSpPr>
            <a:xfrm rot="0">
              <a:off x="5672" y="6459"/>
              <a:ext cx="776" cy="776"/>
              <a:chOff x="8192" y="-1803"/>
              <a:chExt cx="1308" cy="1308"/>
            </a:xfrm>
          </p:grpSpPr>
          <p:sp>
            <p:nvSpPr>
              <p:cNvPr id="35" name="椭圆形标注 34"/>
              <p:cNvSpPr/>
              <p:nvPr/>
            </p:nvSpPr>
            <p:spPr>
              <a:xfrm rot="19920000">
                <a:off x="8192" y="-1803"/>
                <a:ext cx="1309" cy="130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 fontAlgn="base"/>
                <a:endParaRPr lang="zh-CN" altLang="en-US" sz="2000" strike="noStrike" noProof="1">
                  <a:sym typeface="+mn-ea"/>
                </a:endParaRPr>
              </a:p>
            </p:txBody>
          </p:sp>
          <p:sp>
            <p:nvSpPr>
              <p:cNvPr id="11276" name="Freeform 39"/>
              <p:cNvSpPr>
                <a:spLocks noEditPoints="1"/>
              </p:cNvSpPr>
              <p:nvPr/>
            </p:nvSpPr>
            <p:spPr>
              <a:xfrm>
                <a:off x="8426" y="-1640"/>
                <a:ext cx="845" cy="970"/>
              </a:xfrm>
              <a:custGeom>
                <a:avLst/>
                <a:gdLst/>
                <a:ahLst/>
                <a:cxnLst>
                  <a:cxn ang="0">
                    <a:pos x="64818" y="223653"/>
                  </a:cxn>
                  <a:cxn ang="0">
                    <a:pos x="64818" y="239860"/>
                  </a:cxn>
                  <a:cxn ang="0">
                    <a:pos x="268995" y="230136"/>
                  </a:cxn>
                  <a:cxn ang="0">
                    <a:pos x="301404" y="181516"/>
                  </a:cxn>
                  <a:cxn ang="0">
                    <a:pos x="55095" y="191240"/>
                  </a:cxn>
                  <a:cxn ang="0">
                    <a:pos x="301404" y="200964"/>
                  </a:cxn>
                  <a:cxn ang="0">
                    <a:pos x="301404" y="181516"/>
                  </a:cxn>
                  <a:cxn ang="0">
                    <a:pos x="64818" y="142620"/>
                  </a:cxn>
                  <a:cxn ang="0">
                    <a:pos x="64818" y="158826"/>
                  </a:cxn>
                  <a:cxn ang="0">
                    <a:pos x="311127" y="152344"/>
                  </a:cxn>
                  <a:cxn ang="0">
                    <a:pos x="35650" y="103723"/>
                  </a:cxn>
                  <a:cxn ang="0">
                    <a:pos x="330572" y="103723"/>
                  </a:cxn>
                  <a:cxn ang="0">
                    <a:pos x="337054" y="106965"/>
                  </a:cxn>
                  <a:cxn ang="0">
                    <a:pos x="337054" y="281998"/>
                  </a:cxn>
                  <a:cxn ang="0">
                    <a:pos x="330572" y="281998"/>
                  </a:cxn>
                  <a:cxn ang="0">
                    <a:pos x="204177" y="281998"/>
                  </a:cxn>
                  <a:cxn ang="0">
                    <a:pos x="129636" y="304687"/>
                  </a:cxn>
                  <a:cxn ang="0">
                    <a:pos x="116673" y="281998"/>
                  </a:cxn>
                  <a:cxn ang="0">
                    <a:pos x="35650" y="281998"/>
                  </a:cxn>
                  <a:cxn ang="0">
                    <a:pos x="29168" y="278756"/>
                  </a:cxn>
                  <a:cxn ang="0">
                    <a:pos x="29168" y="106965"/>
                  </a:cxn>
                  <a:cxn ang="0">
                    <a:pos x="35650" y="103723"/>
                  </a:cxn>
                  <a:cxn ang="0">
                    <a:pos x="401872" y="29172"/>
                  </a:cxn>
                  <a:cxn ang="0">
                    <a:pos x="405113" y="29172"/>
                  </a:cxn>
                  <a:cxn ang="0">
                    <a:pos x="408354" y="204205"/>
                  </a:cxn>
                  <a:cxn ang="0">
                    <a:pos x="401872" y="207447"/>
                  </a:cxn>
                  <a:cxn ang="0">
                    <a:pos x="366222" y="207447"/>
                  </a:cxn>
                  <a:cxn ang="0">
                    <a:pos x="330572" y="74551"/>
                  </a:cxn>
                  <a:cxn ang="0">
                    <a:pos x="97227" y="32414"/>
                  </a:cxn>
                  <a:cxn ang="0">
                    <a:pos x="103709" y="29172"/>
                  </a:cxn>
                  <a:cxn ang="0">
                    <a:pos x="401872" y="0"/>
                  </a:cxn>
                  <a:cxn ang="0">
                    <a:pos x="68059" y="32414"/>
                  </a:cxn>
                  <a:cxn ang="0">
                    <a:pos x="35650" y="74551"/>
                  </a:cxn>
                  <a:cxn ang="0">
                    <a:pos x="0" y="278756"/>
                  </a:cxn>
                  <a:cxn ang="0">
                    <a:pos x="87504" y="311170"/>
                  </a:cxn>
                  <a:cxn ang="0">
                    <a:pos x="58336" y="369514"/>
                  </a:cxn>
                  <a:cxn ang="0">
                    <a:pos x="74541" y="372756"/>
                  </a:cxn>
                  <a:cxn ang="0">
                    <a:pos x="330572" y="311170"/>
                  </a:cxn>
                  <a:cxn ang="0">
                    <a:pos x="366222" y="236619"/>
                  </a:cxn>
                  <a:cxn ang="0">
                    <a:pos x="437522" y="204205"/>
                  </a:cxn>
                  <a:cxn ang="0">
                    <a:pos x="401872" y="0"/>
                  </a:cxn>
                </a:cxnLst>
                <a:rect l="0" t="0" r="0" b="0"/>
                <a:pathLst>
                  <a:path w="135" h="116">
                    <a:moveTo>
                      <a:pt x="80" y="69"/>
                    </a:moveTo>
                    <a:cubicBezTo>
                      <a:pt x="20" y="69"/>
                      <a:pt x="20" y="69"/>
                      <a:pt x="20" y="69"/>
                    </a:cubicBezTo>
                    <a:cubicBezTo>
                      <a:pt x="19" y="69"/>
                      <a:pt x="17" y="70"/>
                      <a:pt x="17" y="71"/>
                    </a:cubicBezTo>
                    <a:cubicBezTo>
                      <a:pt x="17" y="73"/>
                      <a:pt x="19" y="74"/>
                      <a:pt x="20" y="74"/>
                    </a:cubicBezTo>
                    <a:cubicBezTo>
                      <a:pt x="80" y="74"/>
                      <a:pt x="80" y="74"/>
                      <a:pt x="80" y="74"/>
                    </a:cubicBezTo>
                    <a:cubicBezTo>
                      <a:pt x="82" y="74"/>
                      <a:pt x="83" y="73"/>
                      <a:pt x="83" y="71"/>
                    </a:cubicBezTo>
                    <a:cubicBezTo>
                      <a:pt x="83" y="70"/>
                      <a:pt x="82" y="69"/>
                      <a:pt x="80" y="69"/>
                    </a:cubicBezTo>
                    <a:moveTo>
                      <a:pt x="93" y="56"/>
                    </a:moveTo>
                    <a:cubicBezTo>
                      <a:pt x="20" y="56"/>
                      <a:pt x="20" y="56"/>
                      <a:pt x="20" y="56"/>
                    </a:cubicBezTo>
                    <a:cubicBezTo>
                      <a:pt x="19" y="56"/>
                      <a:pt x="17" y="58"/>
                      <a:pt x="17" y="59"/>
                    </a:cubicBezTo>
                    <a:cubicBezTo>
                      <a:pt x="17" y="61"/>
                      <a:pt x="19" y="62"/>
                      <a:pt x="20" y="62"/>
                    </a:cubicBezTo>
                    <a:cubicBezTo>
                      <a:pt x="93" y="62"/>
                      <a:pt x="93" y="62"/>
                      <a:pt x="93" y="62"/>
                    </a:cubicBezTo>
                    <a:cubicBezTo>
                      <a:pt x="95" y="62"/>
                      <a:pt x="96" y="61"/>
                      <a:pt x="96" y="59"/>
                    </a:cubicBezTo>
                    <a:cubicBezTo>
                      <a:pt x="96" y="58"/>
                      <a:pt x="95" y="56"/>
                      <a:pt x="93" y="56"/>
                    </a:cubicBezTo>
                    <a:moveTo>
                      <a:pt x="93" y="44"/>
                    </a:moveTo>
                    <a:cubicBezTo>
                      <a:pt x="20" y="44"/>
                      <a:pt x="20" y="44"/>
                      <a:pt x="20" y="44"/>
                    </a:cubicBezTo>
                    <a:cubicBezTo>
                      <a:pt x="19" y="44"/>
                      <a:pt x="17" y="45"/>
                      <a:pt x="17" y="47"/>
                    </a:cubicBezTo>
                    <a:cubicBezTo>
                      <a:pt x="17" y="48"/>
                      <a:pt x="19" y="49"/>
                      <a:pt x="20" y="49"/>
                    </a:cubicBezTo>
                    <a:cubicBezTo>
                      <a:pt x="93" y="49"/>
                      <a:pt x="93" y="49"/>
                      <a:pt x="93" y="49"/>
                    </a:cubicBezTo>
                    <a:cubicBezTo>
                      <a:pt x="95" y="49"/>
                      <a:pt x="96" y="48"/>
                      <a:pt x="96" y="47"/>
                    </a:cubicBezTo>
                    <a:cubicBezTo>
                      <a:pt x="96" y="45"/>
                      <a:pt x="95" y="44"/>
                      <a:pt x="93" y="44"/>
                    </a:cubicBezTo>
                    <a:moveTo>
                      <a:pt x="11" y="32"/>
                    </a:moveTo>
                    <a:cubicBezTo>
                      <a:pt x="102" y="32"/>
                      <a:pt x="102" y="32"/>
                      <a:pt x="102" y="32"/>
                    </a:cubicBezTo>
                    <a:cubicBezTo>
                      <a:pt x="102" y="32"/>
                      <a:pt x="102" y="32"/>
                      <a:pt x="102" y="32"/>
                    </a:cubicBezTo>
                    <a:cubicBezTo>
                      <a:pt x="103" y="32"/>
                      <a:pt x="104" y="33"/>
                      <a:pt x="104" y="33"/>
                    </a:cubicBezTo>
                    <a:cubicBezTo>
                      <a:pt x="104" y="33"/>
                      <a:pt x="104" y="33"/>
                      <a:pt x="104" y="33"/>
                    </a:cubicBezTo>
                    <a:cubicBezTo>
                      <a:pt x="104" y="86"/>
                      <a:pt x="104" y="86"/>
                      <a:pt x="104" y="86"/>
                    </a:cubicBezTo>
                    <a:cubicBezTo>
                      <a:pt x="104" y="87"/>
                      <a:pt x="104" y="87"/>
                      <a:pt x="104" y="87"/>
                    </a:cubicBezTo>
                    <a:cubicBezTo>
                      <a:pt x="104" y="87"/>
                      <a:pt x="103" y="87"/>
                      <a:pt x="102" y="87"/>
                    </a:cubicBezTo>
                    <a:cubicBezTo>
                      <a:pt x="102" y="87"/>
                      <a:pt x="102" y="87"/>
                      <a:pt x="102" y="87"/>
                    </a:cubicBezTo>
                    <a:cubicBezTo>
                      <a:pt x="65" y="87"/>
                      <a:pt x="65" y="87"/>
                      <a:pt x="65" y="87"/>
                    </a:cubicBezTo>
                    <a:cubicBezTo>
                      <a:pt x="64" y="87"/>
                      <a:pt x="63" y="87"/>
                      <a:pt x="63" y="87"/>
                    </a:cubicBezTo>
                    <a:cubicBezTo>
                      <a:pt x="35" y="100"/>
                      <a:pt x="35" y="100"/>
                      <a:pt x="35" y="100"/>
                    </a:cubicBezTo>
                    <a:cubicBezTo>
                      <a:pt x="40" y="94"/>
                      <a:pt x="40" y="94"/>
                      <a:pt x="40" y="94"/>
                    </a:cubicBezTo>
                    <a:cubicBezTo>
                      <a:pt x="41" y="93"/>
                      <a:pt x="41" y="91"/>
                      <a:pt x="40" y="89"/>
                    </a:cubicBezTo>
                    <a:cubicBezTo>
                      <a:pt x="39" y="88"/>
                      <a:pt x="38" y="87"/>
                      <a:pt x="36" y="87"/>
                    </a:cubicBezTo>
                    <a:cubicBezTo>
                      <a:pt x="11" y="87"/>
                      <a:pt x="11" y="87"/>
                      <a:pt x="11" y="87"/>
                    </a:cubicBezTo>
                    <a:cubicBezTo>
                      <a:pt x="11" y="87"/>
                      <a:pt x="11" y="87"/>
                      <a:pt x="11" y="87"/>
                    </a:cubicBezTo>
                    <a:cubicBezTo>
                      <a:pt x="10" y="87"/>
                      <a:pt x="10" y="87"/>
                      <a:pt x="9" y="87"/>
                    </a:cubicBezTo>
                    <a:cubicBezTo>
                      <a:pt x="9" y="86"/>
                      <a:pt x="9" y="86"/>
                      <a:pt x="9" y="86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10" y="33"/>
                      <a:pt x="10" y="32"/>
                      <a:pt x="11" y="32"/>
                    </a:cubicBezTo>
                    <a:cubicBezTo>
                      <a:pt x="11" y="32"/>
                      <a:pt x="11" y="32"/>
                      <a:pt x="11" y="32"/>
                    </a:cubicBezTo>
                    <a:moveTo>
                      <a:pt x="32" y="9"/>
                    </a:moveTo>
                    <a:cubicBezTo>
                      <a:pt x="124" y="9"/>
                      <a:pt x="124" y="9"/>
                      <a:pt x="124" y="9"/>
                    </a:cubicBezTo>
                    <a:cubicBezTo>
                      <a:pt x="124" y="9"/>
                      <a:pt x="124" y="9"/>
                      <a:pt x="124" y="9"/>
                    </a:cubicBezTo>
                    <a:cubicBezTo>
                      <a:pt x="124" y="9"/>
                      <a:pt x="125" y="9"/>
                      <a:pt x="125" y="9"/>
                    </a:cubicBezTo>
                    <a:cubicBezTo>
                      <a:pt x="126" y="10"/>
                      <a:pt x="126" y="10"/>
                      <a:pt x="126" y="10"/>
                    </a:cubicBezTo>
                    <a:cubicBezTo>
                      <a:pt x="126" y="63"/>
                      <a:pt x="126" y="63"/>
                      <a:pt x="126" y="63"/>
                    </a:cubicBezTo>
                    <a:cubicBezTo>
                      <a:pt x="125" y="63"/>
                      <a:pt x="125" y="63"/>
                      <a:pt x="125" y="63"/>
                    </a:cubicBezTo>
                    <a:cubicBezTo>
                      <a:pt x="125" y="63"/>
                      <a:pt x="124" y="64"/>
                      <a:pt x="124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13" y="64"/>
                      <a:pt x="113" y="64"/>
                      <a:pt x="113" y="64"/>
                    </a:cubicBezTo>
                    <a:cubicBezTo>
                      <a:pt x="113" y="33"/>
                      <a:pt x="113" y="33"/>
                      <a:pt x="113" y="33"/>
                    </a:cubicBezTo>
                    <a:cubicBezTo>
                      <a:pt x="113" y="27"/>
                      <a:pt x="108" y="23"/>
                      <a:pt x="102" y="23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1" y="9"/>
                      <a:pt x="32" y="9"/>
                    </a:cubicBezTo>
                    <a:cubicBezTo>
                      <a:pt x="32" y="9"/>
                      <a:pt x="32" y="9"/>
                      <a:pt x="32" y="9"/>
                    </a:cubicBezTo>
                    <a:moveTo>
                      <a:pt x="124" y="0"/>
                    </a:moveTo>
                    <a:cubicBezTo>
                      <a:pt x="32" y="0"/>
                      <a:pt x="32" y="0"/>
                      <a:pt x="32" y="0"/>
                    </a:cubicBezTo>
                    <a:cubicBezTo>
                      <a:pt x="27" y="0"/>
                      <a:pt x="21" y="4"/>
                      <a:pt x="21" y="10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5" y="23"/>
                      <a:pt x="0" y="27"/>
                      <a:pt x="0" y="33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92"/>
                      <a:pt x="5" y="96"/>
                      <a:pt x="11" y="96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18" y="109"/>
                      <a:pt x="18" y="109"/>
                      <a:pt x="18" y="109"/>
                    </a:cubicBezTo>
                    <a:cubicBezTo>
                      <a:pt x="17" y="110"/>
                      <a:pt x="17" y="113"/>
                      <a:pt x="18" y="114"/>
                    </a:cubicBezTo>
                    <a:cubicBezTo>
                      <a:pt x="19" y="115"/>
                      <a:pt x="20" y="116"/>
                      <a:pt x="22" y="116"/>
                    </a:cubicBezTo>
                    <a:cubicBezTo>
                      <a:pt x="22" y="116"/>
                      <a:pt x="23" y="116"/>
                      <a:pt x="23" y="115"/>
                    </a:cubicBezTo>
                    <a:cubicBezTo>
                      <a:pt x="66" y="96"/>
                      <a:pt x="66" y="96"/>
                      <a:pt x="66" y="96"/>
                    </a:cubicBezTo>
                    <a:cubicBezTo>
                      <a:pt x="102" y="96"/>
                      <a:pt x="102" y="96"/>
                      <a:pt x="102" y="96"/>
                    </a:cubicBezTo>
                    <a:cubicBezTo>
                      <a:pt x="108" y="96"/>
                      <a:pt x="113" y="92"/>
                      <a:pt x="113" y="86"/>
                    </a:cubicBezTo>
                    <a:cubicBezTo>
                      <a:pt x="113" y="73"/>
                      <a:pt x="113" y="73"/>
                      <a:pt x="113" y="73"/>
                    </a:cubicBezTo>
                    <a:cubicBezTo>
                      <a:pt x="124" y="73"/>
                      <a:pt x="124" y="73"/>
                      <a:pt x="124" y="73"/>
                    </a:cubicBezTo>
                    <a:cubicBezTo>
                      <a:pt x="129" y="73"/>
                      <a:pt x="134" y="69"/>
                      <a:pt x="135" y="63"/>
                    </a:cubicBezTo>
                    <a:cubicBezTo>
                      <a:pt x="135" y="10"/>
                      <a:pt x="135" y="10"/>
                      <a:pt x="135" y="10"/>
                    </a:cubicBezTo>
                    <a:cubicBezTo>
                      <a:pt x="134" y="4"/>
                      <a:pt x="129" y="0"/>
                      <a:pt x="124" y="0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txBody>
              <a:bodyPr/>
              <a:p>
                <a:endParaRPr lang="zh-CN" altLang="en-US" sz="2000"/>
              </a:p>
            </p:txBody>
          </p:sp>
        </p:grpSp>
        <p:grpSp>
          <p:nvGrpSpPr>
            <p:cNvPr id="12311" name="组合 12"/>
            <p:cNvGrpSpPr/>
            <p:nvPr/>
          </p:nvGrpSpPr>
          <p:grpSpPr>
            <a:xfrm rot="0">
              <a:off x="15046" y="3565"/>
              <a:ext cx="776" cy="776"/>
              <a:chOff x="10344" y="-1990"/>
              <a:chExt cx="1308" cy="1308"/>
            </a:xfrm>
          </p:grpSpPr>
          <p:sp>
            <p:nvSpPr>
              <p:cNvPr id="38" name="椭圆形标注 37"/>
              <p:cNvSpPr/>
              <p:nvPr/>
            </p:nvSpPr>
            <p:spPr>
              <a:xfrm>
                <a:off x="10344" y="-1990"/>
                <a:ext cx="1309" cy="130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 fontAlgn="base"/>
                <a:endParaRPr lang="zh-CN" altLang="en-US" sz="2000" strike="noStrike" noProof="1">
                  <a:sym typeface="+mn-ea"/>
                </a:endParaRPr>
              </a:p>
            </p:txBody>
          </p:sp>
          <p:sp>
            <p:nvSpPr>
              <p:cNvPr id="11279" name="Freeform 103"/>
              <p:cNvSpPr>
                <a:spLocks noEditPoints="1"/>
              </p:cNvSpPr>
              <p:nvPr/>
            </p:nvSpPr>
            <p:spPr>
              <a:xfrm>
                <a:off x="10599" y="-1776"/>
                <a:ext cx="840" cy="898"/>
              </a:xfrm>
              <a:custGeom>
                <a:avLst/>
                <a:gdLst/>
                <a:ahLst/>
                <a:cxnLst>
                  <a:cxn ang="0">
                    <a:pos x="126413" y="291332"/>
                  </a:cxn>
                  <a:cxn ang="0">
                    <a:pos x="90758" y="210406"/>
                  </a:cxn>
                  <a:cxn ang="0">
                    <a:pos x="149102" y="168325"/>
                  </a:cxn>
                  <a:cxn ang="0">
                    <a:pos x="204205" y="207169"/>
                  </a:cxn>
                  <a:cxn ang="0">
                    <a:pos x="175033" y="288095"/>
                  </a:cxn>
                  <a:cxn ang="0">
                    <a:pos x="178274" y="87399"/>
                  </a:cxn>
                  <a:cxn ang="0">
                    <a:pos x="149102" y="116533"/>
                  </a:cxn>
                  <a:cxn ang="0">
                    <a:pos x="106965" y="90636"/>
                  </a:cxn>
                  <a:cxn ang="0">
                    <a:pos x="81034" y="139192"/>
                  </a:cxn>
                  <a:cxn ang="0">
                    <a:pos x="16207" y="158614"/>
                  </a:cxn>
                  <a:cxn ang="0">
                    <a:pos x="35655" y="216880"/>
                  </a:cxn>
                  <a:cxn ang="0">
                    <a:pos x="3241" y="271909"/>
                  </a:cxn>
                  <a:cxn ang="0">
                    <a:pos x="58344" y="301043"/>
                  </a:cxn>
                  <a:cxn ang="0">
                    <a:pos x="74551" y="362546"/>
                  </a:cxn>
                  <a:cxn ang="0">
                    <a:pos x="129654" y="343124"/>
                  </a:cxn>
                  <a:cxn ang="0">
                    <a:pos x="171792" y="343124"/>
                  </a:cxn>
                  <a:cxn ang="0">
                    <a:pos x="230136" y="359309"/>
                  </a:cxn>
                  <a:cxn ang="0">
                    <a:pos x="243102" y="294569"/>
                  </a:cxn>
                  <a:cxn ang="0">
                    <a:pos x="294963" y="262198"/>
                  </a:cxn>
                  <a:cxn ang="0">
                    <a:pos x="259308" y="207169"/>
                  </a:cxn>
                  <a:cxn ang="0">
                    <a:pos x="272274" y="152140"/>
                  </a:cxn>
                  <a:cxn ang="0">
                    <a:pos x="210688" y="135955"/>
                  </a:cxn>
                  <a:cxn ang="0">
                    <a:pos x="178274" y="87399"/>
                  </a:cxn>
                  <a:cxn ang="0">
                    <a:pos x="301446" y="103585"/>
                  </a:cxn>
                  <a:cxn ang="0">
                    <a:pos x="272274" y="71214"/>
                  </a:cxn>
                  <a:cxn ang="0">
                    <a:pos x="304687" y="42081"/>
                  </a:cxn>
                  <a:cxn ang="0">
                    <a:pos x="324135" y="48555"/>
                  </a:cxn>
                  <a:cxn ang="0">
                    <a:pos x="324135" y="93873"/>
                  </a:cxn>
                  <a:cxn ang="0">
                    <a:pos x="291722" y="0"/>
                  </a:cxn>
                  <a:cxn ang="0">
                    <a:pos x="272274" y="25896"/>
                  </a:cxn>
                  <a:cxn ang="0">
                    <a:pos x="243102" y="25896"/>
                  </a:cxn>
                  <a:cxn ang="0">
                    <a:pos x="249584" y="58266"/>
                  </a:cxn>
                  <a:cxn ang="0">
                    <a:pos x="230136" y="80925"/>
                  </a:cxn>
                  <a:cxn ang="0">
                    <a:pos x="256067" y="100348"/>
                  </a:cxn>
                  <a:cxn ang="0">
                    <a:pos x="259308" y="129481"/>
                  </a:cxn>
                  <a:cxn ang="0">
                    <a:pos x="291722" y="126244"/>
                  </a:cxn>
                  <a:cxn ang="0">
                    <a:pos x="314411" y="145666"/>
                  </a:cxn>
                  <a:cxn ang="0">
                    <a:pos x="333859" y="119770"/>
                  </a:cxn>
                  <a:cxn ang="0">
                    <a:pos x="359790" y="116533"/>
                  </a:cxn>
                  <a:cxn ang="0">
                    <a:pos x="356549" y="84162"/>
                  </a:cxn>
                  <a:cxn ang="0">
                    <a:pos x="375997" y="61503"/>
                  </a:cxn>
                  <a:cxn ang="0">
                    <a:pos x="350066" y="42081"/>
                  </a:cxn>
                  <a:cxn ang="0">
                    <a:pos x="346825" y="12948"/>
                  </a:cxn>
                  <a:cxn ang="0">
                    <a:pos x="314411" y="16185"/>
                  </a:cxn>
                  <a:cxn ang="0">
                    <a:pos x="291722" y="0"/>
                  </a:cxn>
                </a:cxnLst>
                <a:rect l="0" t="0" r="0" b="0"/>
                <a:pathLst>
                  <a:path w="116" h="117">
                    <a:moveTo>
                      <a:pt x="46" y="91"/>
                    </a:moveTo>
                    <a:cubicBezTo>
                      <a:pt x="44" y="91"/>
                      <a:pt x="41" y="91"/>
                      <a:pt x="39" y="90"/>
                    </a:cubicBezTo>
                    <a:cubicBezTo>
                      <a:pt x="34" y="88"/>
                      <a:pt x="30" y="84"/>
                      <a:pt x="28" y="80"/>
                    </a:cubicBezTo>
                    <a:cubicBezTo>
                      <a:pt x="26" y="75"/>
                      <a:pt x="26" y="70"/>
                      <a:pt x="28" y="65"/>
                    </a:cubicBezTo>
                    <a:cubicBezTo>
                      <a:pt x="29" y="60"/>
                      <a:pt x="33" y="56"/>
                      <a:pt x="38" y="54"/>
                    </a:cubicBezTo>
                    <a:cubicBezTo>
                      <a:pt x="40" y="53"/>
                      <a:pt x="43" y="52"/>
                      <a:pt x="46" y="52"/>
                    </a:cubicBezTo>
                    <a:cubicBezTo>
                      <a:pt x="48" y="52"/>
                      <a:pt x="50" y="53"/>
                      <a:pt x="53" y="53"/>
                    </a:cubicBezTo>
                    <a:cubicBezTo>
                      <a:pt x="58" y="55"/>
                      <a:pt x="61" y="59"/>
                      <a:pt x="63" y="64"/>
                    </a:cubicBezTo>
                    <a:cubicBezTo>
                      <a:pt x="66" y="68"/>
                      <a:pt x="66" y="73"/>
                      <a:pt x="64" y="78"/>
                    </a:cubicBezTo>
                    <a:cubicBezTo>
                      <a:pt x="62" y="83"/>
                      <a:pt x="58" y="87"/>
                      <a:pt x="54" y="89"/>
                    </a:cubicBezTo>
                    <a:cubicBezTo>
                      <a:pt x="51" y="90"/>
                      <a:pt x="49" y="91"/>
                      <a:pt x="46" y="91"/>
                    </a:cubicBezTo>
                    <a:moveTo>
                      <a:pt x="55" y="27"/>
                    </a:moveTo>
                    <a:cubicBezTo>
                      <a:pt x="51" y="37"/>
                      <a:pt x="51" y="37"/>
                      <a:pt x="51" y="37"/>
                    </a:cubicBezTo>
                    <a:cubicBezTo>
                      <a:pt x="49" y="37"/>
                      <a:pt x="48" y="36"/>
                      <a:pt x="46" y="36"/>
                    </a:cubicBezTo>
                    <a:cubicBezTo>
                      <a:pt x="43" y="36"/>
                      <a:pt x="40" y="37"/>
                      <a:pt x="38" y="37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5" y="43"/>
                      <a:pt x="25" y="43"/>
                      <a:pt x="25" y="43"/>
                    </a:cubicBezTo>
                    <a:cubicBezTo>
                      <a:pt x="21" y="46"/>
                      <a:pt x="18" y="49"/>
                      <a:pt x="16" y="53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0" y="71"/>
                      <a:pt x="10" y="76"/>
                      <a:pt x="11" y="80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7" y="97"/>
                      <a:pt x="7" y="97"/>
                      <a:pt x="7" y="97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20" y="96"/>
                      <a:pt x="23" y="99"/>
                      <a:pt x="27" y="101"/>
                    </a:cubicBezTo>
                    <a:cubicBezTo>
                      <a:pt x="23" y="112"/>
                      <a:pt x="23" y="112"/>
                      <a:pt x="23" y="112"/>
                    </a:cubicBezTo>
                    <a:cubicBezTo>
                      <a:pt x="36" y="117"/>
                      <a:pt x="36" y="117"/>
                      <a:pt x="36" y="117"/>
                    </a:cubicBezTo>
                    <a:cubicBezTo>
                      <a:pt x="40" y="106"/>
                      <a:pt x="40" y="106"/>
                      <a:pt x="40" y="106"/>
                    </a:cubicBezTo>
                    <a:cubicBezTo>
                      <a:pt x="42" y="107"/>
                      <a:pt x="44" y="107"/>
                      <a:pt x="46" y="107"/>
                    </a:cubicBezTo>
                    <a:cubicBezTo>
                      <a:pt x="48" y="107"/>
                      <a:pt x="51" y="107"/>
                      <a:pt x="53" y="106"/>
                    </a:cubicBezTo>
                    <a:cubicBezTo>
                      <a:pt x="58" y="116"/>
                      <a:pt x="58" y="116"/>
                      <a:pt x="58" y="116"/>
                    </a:cubicBezTo>
                    <a:cubicBezTo>
                      <a:pt x="71" y="111"/>
                      <a:pt x="71" y="111"/>
                      <a:pt x="71" y="111"/>
                    </a:cubicBezTo>
                    <a:cubicBezTo>
                      <a:pt x="66" y="100"/>
                      <a:pt x="66" y="100"/>
                      <a:pt x="66" y="100"/>
                    </a:cubicBezTo>
                    <a:cubicBezTo>
                      <a:pt x="70" y="98"/>
                      <a:pt x="73" y="95"/>
                      <a:pt x="75" y="91"/>
                    </a:cubicBezTo>
                    <a:cubicBezTo>
                      <a:pt x="86" y="95"/>
                      <a:pt x="86" y="95"/>
                      <a:pt x="86" y="95"/>
                    </a:cubicBezTo>
                    <a:cubicBezTo>
                      <a:pt x="91" y="81"/>
                      <a:pt x="91" y="81"/>
                      <a:pt x="91" y="81"/>
                    </a:cubicBezTo>
                    <a:cubicBezTo>
                      <a:pt x="81" y="77"/>
                      <a:pt x="81" y="77"/>
                      <a:pt x="81" y="77"/>
                    </a:cubicBezTo>
                    <a:cubicBezTo>
                      <a:pt x="81" y="73"/>
                      <a:pt x="81" y="68"/>
                      <a:pt x="80" y="64"/>
                    </a:cubicBezTo>
                    <a:cubicBezTo>
                      <a:pt x="90" y="60"/>
                      <a:pt x="90" y="60"/>
                      <a:pt x="90" y="60"/>
                    </a:cubicBezTo>
                    <a:cubicBezTo>
                      <a:pt x="84" y="47"/>
                      <a:pt x="84" y="47"/>
                      <a:pt x="84" y="47"/>
                    </a:cubicBezTo>
                    <a:cubicBezTo>
                      <a:pt x="74" y="51"/>
                      <a:pt x="74" y="51"/>
                      <a:pt x="74" y="51"/>
                    </a:cubicBezTo>
                    <a:cubicBezTo>
                      <a:pt x="72" y="47"/>
                      <a:pt x="68" y="44"/>
                      <a:pt x="65" y="42"/>
                    </a:cubicBezTo>
                    <a:cubicBezTo>
                      <a:pt x="68" y="32"/>
                      <a:pt x="68" y="32"/>
                      <a:pt x="68" y="32"/>
                    </a:cubicBezTo>
                    <a:cubicBezTo>
                      <a:pt x="55" y="27"/>
                      <a:pt x="55" y="27"/>
                      <a:pt x="55" y="27"/>
                    </a:cubicBezTo>
                    <a:moveTo>
                      <a:pt x="94" y="32"/>
                    </a:moveTo>
                    <a:cubicBezTo>
                      <a:pt x="94" y="32"/>
                      <a:pt x="93" y="32"/>
                      <a:pt x="93" y="32"/>
                    </a:cubicBezTo>
                    <a:cubicBezTo>
                      <a:pt x="91" y="32"/>
                      <a:pt x="88" y="31"/>
                      <a:pt x="87" y="29"/>
                    </a:cubicBezTo>
                    <a:cubicBezTo>
                      <a:pt x="85" y="27"/>
                      <a:pt x="84" y="25"/>
                      <a:pt x="84" y="22"/>
                    </a:cubicBezTo>
                    <a:cubicBezTo>
                      <a:pt x="84" y="19"/>
                      <a:pt x="85" y="17"/>
                      <a:pt x="87" y="15"/>
                    </a:cubicBezTo>
                    <a:cubicBezTo>
                      <a:pt x="89" y="14"/>
                      <a:pt x="91" y="13"/>
                      <a:pt x="94" y="13"/>
                    </a:cubicBezTo>
                    <a:cubicBezTo>
                      <a:pt x="94" y="13"/>
                      <a:pt x="94" y="13"/>
                      <a:pt x="94" y="13"/>
                    </a:cubicBezTo>
                    <a:cubicBezTo>
                      <a:pt x="96" y="13"/>
                      <a:pt x="99" y="14"/>
                      <a:pt x="100" y="15"/>
                    </a:cubicBezTo>
                    <a:cubicBezTo>
                      <a:pt x="102" y="17"/>
                      <a:pt x="103" y="20"/>
                      <a:pt x="103" y="22"/>
                    </a:cubicBezTo>
                    <a:cubicBezTo>
                      <a:pt x="103" y="25"/>
                      <a:pt x="102" y="27"/>
                      <a:pt x="100" y="29"/>
                    </a:cubicBezTo>
                    <a:cubicBezTo>
                      <a:pt x="98" y="31"/>
                      <a:pt x="96" y="32"/>
                      <a:pt x="94" y="32"/>
                    </a:cubicBezTo>
                    <a:moveTo>
                      <a:pt x="90" y="0"/>
                    </a:moveTo>
                    <a:cubicBezTo>
                      <a:pt x="90" y="5"/>
                      <a:pt x="90" y="5"/>
                      <a:pt x="90" y="5"/>
                    </a:cubicBezTo>
                    <a:cubicBezTo>
                      <a:pt x="88" y="6"/>
                      <a:pt x="86" y="6"/>
                      <a:pt x="84" y="8"/>
                    </a:cubicBezTo>
                    <a:cubicBezTo>
                      <a:pt x="80" y="4"/>
                      <a:pt x="80" y="4"/>
                      <a:pt x="80" y="4"/>
                    </a:cubicBezTo>
                    <a:cubicBezTo>
                      <a:pt x="75" y="8"/>
                      <a:pt x="75" y="8"/>
                      <a:pt x="75" y="8"/>
                    </a:cubicBezTo>
                    <a:cubicBezTo>
                      <a:pt x="79" y="13"/>
                      <a:pt x="79" y="13"/>
                      <a:pt x="79" y="13"/>
                    </a:cubicBezTo>
                    <a:cubicBezTo>
                      <a:pt x="78" y="14"/>
                      <a:pt x="77" y="16"/>
                      <a:pt x="77" y="18"/>
                    </a:cubicBezTo>
                    <a:cubicBezTo>
                      <a:pt x="71" y="18"/>
                      <a:pt x="71" y="18"/>
                      <a:pt x="71" y="18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77" y="28"/>
                      <a:pt x="78" y="30"/>
                      <a:pt x="79" y="31"/>
                    </a:cubicBezTo>
                    <a:cubicBezTo>
                      <a:pt x="75" y="35"/>
                      <a:pt x="75" y="35"/>
                      <a:pt x="75" y="35"/>
                    </a:cubicBezTo>
                    <a:cubicBezTo>
                      <a:pt x="80" y="40"/>
                      <a:pt x="80" y="40"/>
                      <a:pt x="80" y="40"/>
                    </a:cubicBezTo>
                    <a:cubicBezTo>
                      <a:pt x="84" y="36"/>
                      <a:pt x="84" y="36"/>
                      <a:pt x="84" y="36"/>
                    </a:cubicBezTo>
                    <a:cubicBezTo>
                      <a:pt x="85" y="38"/>
                      <a:pt x="87" y="38"/>
                      <a:pt x="90" y="39"/>
                    </a:cubicBezTo>
                    <a:cubicBezTo>
                      <a:pt x="90" y="44"/>
                      <a:pt x="90" y="44"/>
                      <a:pt x="90" y="44"/>
                    </a:cubicBezTo>
                    <a:cubicBezTo>
                      <a:pt x="97" y="45"/>
                      <a:pt x="97" y="45"/>
                      <a:pt x="97" y="45"/>
                    </a:cubicBezTo>
                    <a:cubicBezTo>
                      <a:pt x="97" y="39"/>
                      <a:pt x="97" y="39"/>
                      <a:pt x="97" y="39"/>
                    </a:cubicBezTo>
                    <a:cubicBezTo>
                      <a:pt x="99" y="39"/>
                      <a:pt x="101" y="38"/>
                      <a:pt x="103" y="37"/>
                    </a:cubicBezTo>
                    <a:cubicBezTo>
                      <a:pt x="106" y="41"/>
                      <a:pt x="106" y="41"/>
                      <a:pt x="106" y="41"/>
                    </a:cubicBezTo>
                    <a:cubicBezTo>
                      <a:pt x="111" y="36"/>
                      <a:pt x="111" y="36"/>
                      <a:pt x="111" y="36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9" y="30"/>
                      <a:pt x="110" y="28"/>
                      <a:pt x="110" y="26"/>
                    </a:cubicBezTo>
                    <a:cubicBezTo>
                      <a:pt x="116" y="26"/>
                      <a:pt x="116" y="26"/>
                      <a:pt x="116" y="26"/>
                    </a:cubicBezTo>
                    <a:cubicBezTo>
                      <a:pt x="116" y="19"/>
                      <a:pt x="116" y="19"/>
                      <a:pt x="116" y="19"/>
                    </a:cubicBezTo>
                    <a:cubicBezTo>
                      <a:pt x="111" y="19"/>
                      <a:pt x="111" y="19"/>
                      <a:pt x="111" y="19"/>
                    </a:cubicBezTo>
                    <a:cubicBezTo>
                      <a:pt x="110" y="17"/>
                      <a:pt x="109" y="15"/>
                      <a:pt x="108" y="13"/>
                    </a:cubicBezTo>
                    <a:cubicBezTo>
                      <a:pt x="112" y="9"/>
                      <a:pt x="112" y="9"/>
                      <a:pt x="112" y="9"/>
                    </a:cubicBezTo>
                    <a:cubicBezTo>
                      <a:pt x="107" y="4"/>
                      <a:pt x="107" y="4"/>
                      <a:pt x="107" y="4"/>
                    </a:cubicBezTo>
                    <a:cubicBezTo>
                      <a:pt x="103" y="8"/>
                      <a:pt x="103" y="8"/>
                      <a:pt x="103" y="8"/>
                    </a:cubicBezTo>
                    <a:cubicBezTo>
                      <a:pt x="101" y="6"/>
                      <a:pt x="99" y="6"/>
                      <a:pt x="97" y="5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90" y="0"/>
                      <a:pt x="90" y="0"/>
                      <a:pt x="90" y="0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txBody>
              <a:bodyPr/>
              <a:p>
                <a:endParaRPr lang="zh-CN" altLang="en-US" sz="2000"/>
              </a:p>
            </p:txBody>
          </p:sp>
        </p:grpSp>
        <p:grpSp>
          <p:nvGrpSpPr>
            <p:cNvPr id="12314" name="组合 9"/>
            <p:cNvGrpSpPr/>
            <p:nvPr/>
          </p:nvGrpSpPr>
          <p:grpSpPr>
            <a:xfrm rot="0">
              <a:off x="6744" y="3524"/>
              <a:ext cx="784" cy="782"/>
              <a:chOff x="3936" y="1605"/>
              <a:chExt cx="916" cy="916"/>
            </a:xfrm>
          </p:grpSpPr>
          <p:sp>
            <p:nvSpPr>
              <p:cNvPr id="41" name="椭圆形标注 40"/>
              <p:cNvSpPr/>
              <p:nvPr/>
            </p:nvSpPr>
            <p:spPr>
              <a:xfrm rot="19080000">
                <a:off x="3936" y="1605"/>
                <a:ext cx="916" cy="91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 fontAlgn="base"/>
                <a:endParaRPr lang="zh-CN" altLang="en-US" sz="2000" strike="noStrike" noProof="1">
                  <a:sym typeface="+mn-ea"/>
                </a:endParaRPr>
              </a:p>
            </p:txBody>
          </p:sp>
          <p:sp>
            <p:nvSpPr>
              <p:cNvPr id="11282" name="Freeform 15"/>
              <p:cNvSpPr>
                <a:spLocks noEditPoints="1"/>
              </p:cNvSpPr>
              <p:nvPr/>
            </p:nvSpPr>
            <p:spPr>
              <a:xfrm>
                <a:off x="4156" y="1723"/>
                <a:ext cx="516" cy="636"/>
              </a:xfrm>
              <a:custGeom>
                <a:avLst/>
                <a:gdLst/>
                <a:ahLst/>
                <a:cxnLst>
                  <a:cxn ang="0">
                    <a:pos x="30" y="924"/>
                  </a:cxn>
                  <a:cxn ang="0">
                    <a:pos x="47" y="984"/>
                  </a:cxn>
                  <a:cxn ang="0">
                    <a:pos x="86" y="1012"/>
                  </a:cxn>
                  <a:cxn ang="0">
                    <a:pos x="139" y="1014"/>
                  </a:cxn>
                  <a:cxn ang="0">
                    <a:pos x="39" y="892"/>
                  </a:cxn>
                  <a:cxn ang="0">
                    <a:pos x="267" y="950"/>
                  </a:cxn>
                  <a:cxn ang="0">
                    <a:pos x="274" y="992"/>
                  </a:cxn>
                  <a:cxn ang="0">
                    <a:pos x="267" y="1005"/>
                  </a:cxn>
                  <a:cxn ang="0">
                    <a:pos x="244" y="1014"/>
                  </a:cxn>
                  <a:cxn ang="0">
                    <a:pos x="15" y="849"/>
                  </a:cxn>
                  <a:cxn ang="0">
                    <a:pos x="0" y="826"/>
                  </a:cxn>
                  <a:cxn ang="0">
                    <a:pos x="5" y="796"/>
                  </a:cxn>
                  <a:cxn ang="0">
                    <a:pos x="20" y="783"/>
                  </a:cxn>
                  <a:cxn ang="0">
                    <a:pos x="45" y="783"/>
                  </a:cxn>
                  <a:cxn ang="0">
                    <a:pos x="722" y="506"/>
                  </a:cxn>
                  <a:cxn ang="0">
                    <a:pos x="722" y="506"/>
                  </a:cxn>
                  <a:cxn ang="0">
                    <a:pos x="124" y="77"/>
                  </a:cxn>
                  <a:cxn ang="0">
                    <a:pos x="417" y="130"/>
                  </a:cxn>
                  <a:cxn ang="0">
                    <a:pos x="417" y="130"/>
                  </a:cxn>
                  <a:cxn ang="0">
                    <a:pos x="777" y="211"/>
                  </a:cxn>
                  <a:cxn ang="0">
                    <a:pos x="581" y="194"/>
                  </a:cxn>
                  <a:cxn ang="0">
                    <a:pos x="581" y="194"/>
                  </a:cxn>
                  <a:cxn ang="0">
                    <a:pos x="318" y="860"/>
                  </a:cxn>
                  <a:cxn ang="0">
                    <a:pos x="327" y="903"/>
                  </a:cxn>
                  <a:cxn ang="0">
                    <a:pos x="318" y="916"/>
                  </a:cxn>
                  <a:cxn ang="0">
                    <a:pos x="295" y="924"/>
                  </a:cxn>
                  <a:cxn ang="0">
                    <a:pos x="69" y="760"/>
                  </a:cxn>
                  <a:cxn ang="0">
                    <a:pos x="54" y="736"/>
                  </a:cxn>
                  <a:cxn ang="0">
                    <a:pos x="58" y="706"/>
                  </a:cxn>
                  <a:cxn ang="0">
                    <a:pos x="73" y="694"/>
                  </a:cxn>
                  <a:cxn ang="0">
                    <a:pos x="99" y="694"/>
                  </a:cxn>
                  <a:cxn ang="0">
                    <a:pos x="521" y="239"/>
                  </a:cxn>
                  <a:cxn ang="0">
                    <a:pos x="449" y="209"/>
                  </a:cxn>
                  <a:cxn ang="0">
                    <a:pos x="353" y="203"/>
                  </a:cxn>
                  <a:cxn ang="0">
                    <a:pos x="263" y="233"/>
                  </a:cxn>
                  <a:cxn ang="0">
                    <a:pos x="195" y="292"/>
                  </a:cxn>
                  <a:cxn ang="0">
                    <a:pos x="163" y="356"/>
                  </a:cxn>
                  <a:cxn ang="0">
                    <a:pos x="154" y="446"/>
                  </a:cxn>
                  <a:cxn ang="0">
                    <a:pos x="163" y="583"/>
                  </a:cxn>
                  <a:cxn ang="0">
                    <a:pos x="141" y="672"/>
                  </a:cxn>
                  <a:cxn ang="0">
                    <a:pos x="363" y="747"/>
                  </a:cxn>
                  <a:cxn ang="0">
                    <a:pos x="440" y="698"/>
                  </a:cxn>
                  <a:cxn ang="0">
                    <a:pos x="562" y="636"/>
                  </a:cxn>
                  <a:cxn ang="0">
                    <a:pos x="626" y="570"/>
                  </a:cxn>
                  <a:cxn ang="0">
                    <a:pos x="649" y="504"/>
                  </a:cxn>
                  <a:cxn ang="0">
                    <a:pos x="649" y="412"/>
                  </a:cxn>
                  <a:cxn ang="0">
                    <a:pos x="613" y="324"/>
                  </a:cxn>
                  <a:cxn ang="0">
                    <a:pos x="542" y="254"/>
                  </a:cxn>
                  <a:cxn ang="0">
                    <a:pos x="229" y="559"/>
                  </a:cxn>
                  <a:cxn ang="0">
                    <a:pos x="227" y="420"/>
                  </a:cxn>
                  <a:cxn ang="0">
                    <a:pos x="256" y="320"/>
                  </a:cxn>
                  <a:cxn ang="0">
                    <a:pos x="331" y="271"/>
                  </a:cxn>
                  <a:cxn ang="0">
                    <a:pos x="466" y="282"/>
                  </a:cxn>
                  <a:cxn ang="0">
                    <a:pos x="335" y="356"/>
                  </a:cxn>
                  <a:cxn ang="0">
                    <a:pos x="284" y="412"/>
                  </a:cxn>
                  <a:cxn ang="0">
                    <a:pos x="229" y="559"/>
                  </a:cxn>
                </a:cxnLst>
                <a:rect l="0" t="0" r="0" b="0"/>
                <a:pathLst>
                  <a:path w="852" h="1018">
                    <a:moveTo>
                      <a:pt x="39" y="892"/>
                    </a:moveTo>
                    <a:lnTo>
                      <a:pt x="39" y="892"/>
                    </a:lnTo>
                    <a:lnTo>
                      <a:pt x="32" y="909"/>
                    </a:lnTo>
                    <a:lnTo>
                      <a:pt x="30" y="924"/>
                    </a:lnTo>
                    <a:lnTo>
                      <a:pt x="30" y="941"/>
                    </a:lnTo>
                    <a:lnTo>
                      <a:pt x="32" y="956"/>
                    </a:lnTo>
                    <a:lnTo>
                      <a:pt x="39" y="971"/>
                    </a:lnTo>
                    <a:lnTo>
                      <a:pt x="47" y="984"/>
                    </a:lnTo>
                    <a:lnTo>
                      <a:pt x="60" y="997"/>
                    </a:lnTo>
                    <a:lnTo>
                      <a:pt x="73" y="1005"/>
                    </a:lnTo>
                    <a:lnTo>
                      <a:pt x="73" y="1005"/>
                    </a:lnTo>
                    <a:lnTo>
                      <a:pt x="86" y="1012"/>
                    </a:lnTo>
                    <a:lnTo>
                      <a:pt x="99" y="1016"/>
                    </a:lnTo>
                    <a:lnTo>
                      <a:pt x="111" y="1018"/>
                    </a:lnTo>
                    <a:lnTo>
                      <a:pt x="126" y="1018"/>
                    </a:lnTo>
                    <a:lnTo>
                      <a:pt x="139" y="1014"/>
                    </a:lnTo>
                    <a:lnTo>
                      <a:pt x="152" y="1010"/>
                    </a:lnTo>
                    <a:lnTo>
                      <a:pt x="163" y="1003"/>
                    </a:lnTo>
                    <a:lnTo>
                      <a:pt x="173" y="997"/>
                    </a:lnTo>
                    <a:lnTo>
                      <a:pt x="39" y="892"/>
                    </a:lnTo>
                    <a:lnTo>
                      <a:pt x="39" y="892"/>
                    </a:lnTo>
                    <a:close/>
                    <a:moveTo>
                      <a:pt x="261" y="946"/>
                    </a:moveTo>
                    <a:lnTo>
                      <a:pt x="261" y="946"/>
                    </a:lnTo>
                    <a:lnTo>
                      <a:pt x="267" y="950"/>
                    </a:lnTo>
                    <a:lnTo>
                      <a:pt x="271" y="956"/>
                    </a:lnTo>
                    <a:lnTo>
                      <a:pt x="276" y="971"/>
                    </a:lnTo>
                    <a:lnTo>
                      <a:pt x="276" y="984"/>
                    </a:lnTo>
                    <a:lnTo>
                      <a:pt x="274" y="992"/>
                    </a:lnTo>
                    <a:lnTo>
                      <a:pt x="271" y="999"/>
                    </a:lnTo>
                    <a:lnTo>
                      <a:pt x="271" y="999"/>
                    </a:lnTo>
                    <a:lnTo>
                      <a:pt x="271" y="999"/>
                    </a:lnTo>
                    <a:lnTo>
                      <a:pt x="267" y="1005"/>
                    </a:lnTo>
                    <a:lnTo>
                      <a:pt x="263" y="1010"/>
                    </a:lnTo>
                    <a:lnTo>
                      <a:pt x="256" y="1012"/>
                    </a:lnTo>
                    <a:lnTo>
                      <a:pt x="250" y="1014"/>
                    </a:lnTo>
                    <a:lnTo>
                      <a:pt x="244" y="1014"/>
                    </a:lnTo>
                    <a:lnTo>
                      <a:pt x="237" y="1014"/>
                    </a:lnTo>
                    <a:lnTo>
                      <a:pt x="231" y="1012"/>
                    </a:lnTo>
                    <a:lnTo>
                      <a:pt x="224" y="1007"/>
                    </a:lnTo>
                    <a:lnTo>
                      <a:pt x="15" y="849"/>
                    </a:lnTo>
                    <a:lnTo>
                      <a:pt x="15" y="849"/>
                    </a:lnTo>
                    <a:lnTo>
                      <a:pt x="11" y="845"/>
                    </a:lnTo>
                    <a:lnTo>
                      <a:pt x="7" y="839"/>
                    </a:lnTo>
                    <a:lnTo>
                      <a:pt x="0" y="826"/>
                    </a:lnTo>
                    <a:lnTo>
                      <a:pt x="0" y="811"/>
                    </a:lnTo>
                    <a:lnTo>
                      <a:pt x="3" y="805"/>
                    </a:lnTo>
                    <a:lnTo>
                      <a:pt x="5" y="796"/>
                    </a:lnTo>
                    <a:lnTo>
                      <a:pt x="5" y="796"/>
                    </a:lnTo>
                    <a:lnTo>
                      <a:pt x="5" y="796"/>
                    </a:lnTo>
                    <a:lnTo>
                      <a:pt x="9" y="792"/>
                    </a:lnTo>
                    <a:lnTo>
                      <a:pt x="15" y="788"/>
                    </a:lnTo>
                    <a:lnTo>
                      <a:pt x="20" y="783"/>
                    </a:lnTo>
                    <a:lnTo>
                      <a:pt x="26" y="781"/>
                    </a:lnTo>
                    <a:lnTo>
                      <a:pt x="32" y="781"/>
                    </a:lnTo>
                    <a:lnTo>
                      <a:pt x="39" y="781"/>
                    </a:lnTo>
                    <a:lnTo>
                      <a:pt x="45" y="783"/>
                    </a:lnTo>
                    <a:lnTo>
                      <a:pt x="52" y="788"/>
                    </a:lnTo>
                    <a:lnTo>
                      <a:pt x="261" y="946"/>
                    </a:lnTo>
                    <a:lnTo>
                      <a:pt x="261" y="946"/>
                    </a:lnTo>
                    <a:close/>
                    <a:moveTo>
                      <a:pt x="722" y="506"/>
                    </a:moveTo>
                    <a:lnTo>
                      <a:pt x="852" y="506"/>
                    </a:lnTo>
                    <a:lnTo>
                      <a:pt x="852" y="444"/>
                    </a:lnTo>
                    <a:lnTo>
                      <a:pt x="722" y="444"/>
                    </a:lnTo>
                    <a:lnTo>
                      <a:pt x="722" y="506"/>
                    </a:lnTo>
                    <a:lnTo>
                      <a:pt x="722" y="506"/>
                    </a:lnTo>
                    <a:close/>
                    <a:moveTo>
                      <a:pt x="242" y="158"/>
                    </a:moveTo>
                    <a:lnTo>
                      <a:pt x="178" y="45"/>
                    </a:lnTo>
                    <a:lnTo>
                      <a:pt x="124" y="77"/>
                    </a:lnTo>
                    <a:lnTo>
                      <a:pt x="190" y="190"/>
                    </a:lnTo>
                    <a:lnTo>
                      <a:pt x="242" y="158"/>
                    </a:lnTo>
                    <a:lnTo>
                      <a:pt x="242" y="158"/>
                    </a:lnTo>
                    <a:close/>
                    <a:moveTo>
                      <a:pt x="417" y="130"/>
                    </a:moveTo>
                    <a:lnTo>
                      <a:pt x="417" y="0"/>
                    </a:lnTo>
                    <a:lnTo>
                      <a:pt x="357" y="0"/>
                    </a:lnTo>
                    <a:lnTo>
                      <a:pt x="357" y="130"/>
                    </a:lnTo>
                    <a:lnTo>
                      <a:pt x="417" y="130"/>
                    </a:lnTo>
                    <a:lnTo>
                      <a:pt x="417" y="130"/>
                    </a:lnTo>
                    <a:close/>
                    <a:moveTo>
                      <a:pt x="694" y="331"/>
                    </a:moveTo>
                    <a:lnTo>
                      <a:pt x="807" y="265"/>
                    </a:lnTo>
                    <a:lnTo>
                      <a:pt x="777" y="211"/>
                    </a:lnTo>
                    <a:lnTo>
                      <a:pt x="664" y="277"/>
                    </a:lnTo>
                    <a:lnTo>
                      <a:pt x="694" y="331"/>
                    </a:lnTo>
                    <a:lnTo>
                      <a:pt x="694" y="331"/>
                    </a:lnTo>
                    <a:close/>
                    <a:moveTo>
                      <a:pt x="581" y="194"/>
                    </a:moveTo>
                    <a:lnTo>
                      <a:pt x="647" y="81"/>
                    </a:lnTo>
                    <a:lnTo>
                      <a:pt x="594" y="49"/>
                    </a:lnTo>
                    <a:lnTo>
                      <a:pt x="530" y="162"/>
                    </a:lnTo>
                    <a:lnTo>
                      <a:pt x="581" y="194"/>
                    </a:lnTo>
                    <a:lnTo>
                      <a:pt x="581" y="194"/>
                    </a:lnTo>
                    <a:close/>
                    <a:moveTo>
                      <a:pt x="312" y="856"/>
                    </a:moveTo>
                    <a:lnTo>
                      <a:pt x="312" y="856"/>
                    </a:lnTo>
                    <a:lnTo>
                      <a:pt x="318" y="860"/>
                    </a:lnTo>
                    <a:lnTo>
                      <a:pt x="323" y="867"/>
                    </a:lnTo>
                    <a:lnTo>
                      <a:pt x="327" y="881"/>
                    </a:lnTo>
                    <a:lnTo>
                      <a:pt x="329" y="894"/>
                    </a:lnTo>
                    <a:lnTo>
                      <a:pt x="327" y="903"/>
                    </a:lnTo>
                    <a:lnTo>
                      <a:pt x="323" y="909"/>
                    </a:lnTo>
                    <a:lnTo>
                      <a:pt x="323" y="909"/>
                    </a:lnTo>
                    <a:lnTo>
                      <a:pt x="323" y="909"/>
                    </a:lnTo>
                    <a:lnTo>
                      <a:pt x="318" y="916"/>
                    </a:lnTo>
                    <a:lnTo>
                      <a:pt x="314" y="920"/>
                    </a:lnTo>
                    <a:lnTo>
                      <a:pt x="308" y="922"/>
                    </a:lnTo>
                    <a:lnTo>
                      <a:pt x="301" y="924"/>
                    </a:lnTo>
                    <a:lnTo>
                      <a:pt x="295" y="924"/>
                    </a:lnTo>
                    <a:lnTo>
                      <a:pt x="288" y="924"/>
                    </a:lnTo>
                    <a:lnTo>
                      <a:pt x="282" y="922"/>
                    </a:lnTo>
                    <a:lnTo>
                      <a:pt x="276" y="918"/>
                    </a:lnTo>
                    <a:lnTo>
                      <a:pt x="69" y="760"/>
                    </a:lnTo>
                    <a:lnTo>
                      <a:pt x="69" y="760"/>
                    </a:lnTo>
                    <a:lnTo>
                      <a:pt x="62" y="756"/>
                    </a:lnTo>
                    <a:lnTo>
                      <a:pt x="58" y="749"/>
                    </a:lnTo>
                    <a:lnTo>
                      <a:pt x="54" y="736"/>
                    </a:lnTo>
                    <a:lnTo>
                      <a:pt x="52" y="721"/>
                    </a:lnTo>
                    <a:lnTo>
                      <a:pt x="54" y="715"/>
                    </a:lnTo>
                    <a:lnTo>
                      <a:pt x="58" y="706"/>
                    </a:lnTo>
                    <a:lnTo>
                      <a:pt x="58" y="706"/>
                    </a:lnTo>
                    <a:lnTo>
                      <a:pt x="58" y="706"/>
                    </a:lnTo>
                    <a:lnTo>
                      <a:pt x="62" y="702"/>
                    </a:lnTo>
                    <a:lnTo>
                      <a:pt x="67" y="698"/>
                    </a:lnTo>
                    <a:lnTo>
                      <a:pt x="73" y="694"/>
                    </a:lnTo>
                    <a:lnTo>
                      <a:pt x="79" y="692"/>
                    </a:lnTo>
                    <a:lnTo>
                      <a:pt x="86" y="692"/>
                    </a:lnTo>
                    <a:lnTo>
                      <a:pt x="92" y="692"/>
                    </a:lnTo>
                    <a:lnTo>
                      <a:pt x="99" y="694"/>
                    </a:lnTo>
                    <a:lnTo>
                      <a:pt x="105" y="698"/>
                    </a:lnTo>
                    <a:lnTo>
                      <a:pt x="312" y="856"/>
                    </a:lnTo>
                    <a:lnTo>
                      <a:pt x="312" y="856"/>
                    </a:lnTo>
                    <a:close/>
                    <a:moveTo>
                      <a:pt x="521" y="239"/>
                    </a:moveTo>
                    <a:lnTo>
                      <a:pt x="521" y="239"/>
                    </a:lnTo>
                    <a:lnTo>
                      <a:pt x="498" y="226"/>
                    </a:lnTo>
                    <a:lnTo>
                      <a:pt x="472" y="218"/>
                    </a:lnTo>
                    <a:lnTo>
                      <a:pt x="449" y="209"/>
                    </a:lnTo>
                    <a:lnTo>
                      <a:pt x="425" y="205"/>
                    </a:lnTo>
                    <a:lnTo>
                      <a:pt x="399" y="203"/>
                    </a:lnTo>
                    <a:lnTo>
                      <a:pt x="376" y="203"/>
                    </a:lnTo>
                    <a:lnTo>
                      <a:pt x="353" y="203"/>
                    </a:lnTo>
                    <a:lnTo>
                      <a:pt x="329" y="207"/>
                    </a:lnTo>
                    <a:lnTo>
                      <a:pt x="306" y="213"/>
                    </a:lnTo>
                    <a:lnTo>
                      <a:pt x="284" y="222"/>
                    </a:lnTo>
                    <a:lnTo>
                      <a:pt x="263" y="233"/>
                    </a:lnTo>
                    <a:lnTo>
                      <a:pt x="244" y="245"/>
                    </a:lnTo>
                    <a:lnTo>
                      <a:pt x="224" y="258"/>
                    </a:lnTo>
                    <a:lnTo>
                      <a:pt x="210" y="275"/>
                    </a:lnTo>
                    <a:lnTo>
                      <a:pt x="195" y="292"/>
                    </a:lnTo>
                    <a:lnTo>
                      <a:pt x="180" y="314"/>
                    </a:lnTo>
                    <a:lnTo>
                      <a:pt x="180" y="314"/>
                    </a:lnTo>
                    <a:lnTo>
                      <a:pt x="169" y="335"/>
                    </a:lnTo>
                    <a:lnTo>
                      <a:pt x="163" y="356"/>
                    </a:lnTo>
                    <a:lnTo>
                      <a:pt x="156" y="380"/>
                    </a:lnTo>
                    <a:lnTo>
                      <a:pt x="154" y="401"/>
                    </a:lnTo>
                    <a:lnTo>
                      <a:pt x="154" y="425"/>
                    </a:lnTo>
                    <a:lnTo>
                      <a:pt x="154" y="446"/>
                    </a:lnTo>
                    <a:lnTo>
                      <a:pt x="158" y="493"/>
                    </a:lnTo>
                    <a:lnTo>
                      <a:pt x="163" y="538"/>
                    </a:lnTo>
                    <a:lnTo>
                      <a:pt x="163" y="561"/>
                    </a:lnTo>
                    <a:lnTo>
                      <a:pt x="163" y="583"/>
                    </a:lnTo>
                    <a:lnTo>
                      <a:pt x="160" y="606"/>
                    </a:lnTo>
                    <a:lnTo>
                      <a:pt x="156" y="627"/>
                    </a:lnTo>
                    <a:lnTo>
                      <a:pt x="150" y="651"/>
                    </a:lnTo>
                    <a:lnTo>
                      <a:pt x="141" y="672"/>
                    </a:lnTo>
                    <a:lnTo>
                      <a:pt x="333" y="783"/>
                    </a:lnTo>
                    <a:lnTo>
                      <a:pt x="333" y="783"/>
                    </a:lnTo>
                    <a:lnTo>
                      <a:pt x="346" y="764"/>
                    </a:lnTo>
                    <a:lnTo>
                      <a:pt x="363" y="747"/>
                    </a:lnTo>
                    <a:lnTo>
                      <a:pt x="380" y="734"/>
                    </a:lnTo>
                    <a:lnTo>
                      <a:pt x="399" y="719"/>
                    </a:lnTo>
                    <a:lnTo>
                      <a:pt x="419" y="709"/>
                    </a:lnTo>
                    <a:lnTo>
                      <a:pt x="440" y="698"/>
                    </a:lnTo>
                    <a:lnTo>
                      <a:pt x="481" y="679"/>
                    </a:lnTo>
                    <a:lnTo>
                      <a:pt x="523" y="660"/>
                    </a:lnTo>
                    <a:lnTo>
                      <a:pt x="542" y="649"/>
                    </a:lnTo>
                    <a:lnTo>
                      <a:pt x="562" y="636"/>
                    </a:lnTo>
                    <a:lnTo>
                      <a:pt x="581" y="623"/>
                    </a:lnTo>
                    <a:lnTo>
                      <a:pt x="596" y="608"/>
                    </a:lnTo>
                    <a:lnTo>
                      <a:pt x="613" y="591"/>
                    </a:lnTo>
                    <a:lnTo>
                      <a:pt x="626" y="570"/>
                    </a:lnTo>
                    <a:lnTo>
                      <a:pt x="626" y="570"/>
                    </a:lnTo>
                    <a:lnTo>
                      <a:pt x="636" y="549"/>
                    </a:lnTo>
                    <a:lnTo>
                      <a:pt x="645" y="527"/>
                    </a:lnTo>
                    <a:lnTo>
                      <a:pt x="649" y="504"/>
                    </a:lnTo>
                    <a:lnTo>
                      <a:pt x="653" y="480"/>
                    </a:lnTo>
                    <a:lnTo>
                      <a:pt x="653" y="459"/>
                    </a:lnTo>
                    <a:lnTo>
                      <a:pt x="653" y="435"/>
                    </a:lnTo>
                    <a:lnTo>
                      <a:pt x="649" y="412"/>
                    </a:lnTo>
                    <a:lnTo>
                      <a:pt x="643" y="388"/>
                    </a:lnTo>
                    <a:lnTo>
                      <a:pt x="634" y="367"/>
                    </a:lnTo>
                    <a:lnTo>
                      <a:pt x="624" y="346"/>
                    </a:lnTo>
                    <a:lnTo>
                      <a:pt x="613" y="324"/>
                    </a:lnTo>
                    <a:lnTo>
                      <a:pt x="598" y="305"/>
                    </a:lnTo>
                    <a:lnTo>
                      <a:pt x="581" y="286"/>
                    </a:lnTo>
                    <a:lnTo>
                      <a:pt x="562" y="269"/>
                    </a:lnTo>
                    <a:lnTo>
                      <a:pt x="542" y="254"/>
                    </a:lnTo>
                    <a:lnTo>
                      <a:pt x="521" y="239"/>
                    </a:lnTo>
                    <a:lnTo>
                      <a:pt x="521" y="239"/>
                    </a:lnTo>
                    <a:close/>
                    <a:moveTo>
                      <a:pt x="229" y="559"/>
                    </a:moveTo>
                    <a:lnTo>
                      <a:pt x="229" y="559"/>
                    </a:lnTo>
                    <a:lnTo>
                      <a:pt x="224" y="521"/>
                    </a:lnTo>
                    <a:lnTo>
                      <a:pt x="224" y="484"/>
                    </a:lnTo>
                    <a:lnTo>
                      <a:pt x="224" y="450"/>
                    </a:lnTo>
                    <a:lnTo>
                      <a:pt x="227" y="420"/>
                    </a:lnTo>
                    <a:lnTo>
                      <a:pt x="231" y="391"/>
                    </a:lnTo>
                    <a:lnTo>
                      <a:pt x="235" y="365"/>
                    </a:lnTo>
                    <a:lnTo>
                      <a:pt x="244" y="341"/>
                    </a:lnTo>
                    <a:lnTo>
                      <a:pt x="256" y="320"/>
                    </a:lnTo>
                    <a:lnTo>
                      <a:pt x="269" y="303"/>
                    </a:lnTo>
                    <a:lnTo>
                      <a:pt x="286" y="288"/>
                    </a:lnTo>
                    <a:lnTo>
                      <a:pt x="308" y="277"/>
                    </a:lnTo>
                    <a:lnTo>
                      <a:pt x="331" y="271"/>
                    </a:lnTo>
                    <a:lnTo>
                      <a:pt x="359" y="267"/>
                    </a:lnTo>
                    <a:lnTo>
                      <a:pt x="391" y="269"/>
                    </a:lnTo>
                    <a:lnTo>
                      <a:pt x="425" y="273"/>
                    </a:lnTo>
                    <a:lnTo>
                      <a:pt x="466" y="282"/>
                    </a:lnTo>
                    <a:lnTo>
                      <a:pt x="466" y="282"/>
                    </a:lnTo>
                    <a:lnTo>
                      <a:pt x="414" y="309"/>
                    </a:lnTo>
                    <a:lnTo>
                      <a:pt x="372" y="333"/>
                    </a:lnTo>
                    <a:lnTo>
                      <a:pt x="335" y="356"/>
                    </a:lnTo>
                    <a:lnTo>
                      <a:pt x="321" y="369"/>
                    </a:lnTo>
                    <a:lnTo>
                      <a:pt x="308" y="382"/>
                    </a:lnTo>
                    <a:lnTo>
                      <a:pt x="297" y="397"/>
                    </a:lnTo>
                    <a:lnTo>
                      <a:pt x="284" y="412"/>
                    </a:lnTo>
                    <a:lnTo>
                      <a:pt x="276" y="429"/>
                    </a:lnTo>
                    <a:lnTo>
                      <a:pt x="265" y="448"/>
                    </a:lnTo>
                    <a:lnTo>
                      <a:pt x="246" y="497"/>
                    </a:lnTo>
                    <a:lnTo>
                      <a:pt x="229" y="559"/>
                    </a:lnTo>
                    <a:lnTo>
                      <a:pt x="229" y="55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txBody>
              <a:bodyPr/>
              <a:p>
                <a:endParaRPr lang="zh-CN" altLang="en-US" sz="2000"/>
              </a:p>
            </p:txBody>
          </p:sp>
        </p:grpSp>
        <p:grpSp>
          <p:nvGrpSpPr>
            <p:cNvPr id="12317" name="组合 15"/>
            <p:cNvGrpSpPr/>
            <p:nvPr/>
          </p:nvGrpSpPr>
          <p:grpSpPr>
            <a:xfrm rot="0">
              <a:off x="16047" y="6286"/>
              <a:ext cx="776" cy="774"/>
              <a:chOff x="11444" y="-186"/>
              <a:chExt cx="1308" cy="1308"/>
            </a:xfrm>
          </p:grpSpPr>
          <p:sp>
            <p:nvSpPr>
              <p:cNvPr id="44" name="椭圆形标注 43"/>
              <p:cNvSpPr/>
              <p:nvPr/>
            </p:nvSpPr>
            <p:spPr>
              <a:xfrm rot="1440000">
                <a:off x="11443" y="-186"/>
                <a:ext cx="1309" cy="130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 fontAlgn="base"/>
                <a:endParaRPr lang="zh-CN" altLang="en-US" sz="2000" strike="noStrike" noProof="1">
                  <a:sym typeface="+mn-ea"/>
                </a:endParaRPr>
              </a:p>
            </p:txBody>
          </p:sp>
          <p:sp>
            <p:nvSpPr>
              <p:cNvPr id="11285" name="熊猫儿小白白(http://dwz.cn/Wu2UP)"/>
              <p:cNvSpPr>
                <a:spLocks noEditPoints="1"/>
              </p:cNvSpPr>
              <p:nvPr/>
            </p:nvSpPr>
            <p:spPr>
              <a:xfrm>
                <a:off x="11732" y="103"/>
                <a:ext cx="695" cy="772"/>
              </a:xfrm>
              <a:custGeom>
                <a:avLst/>
                <a:gdLst/>
                <a:ahLst/>
                <a:cxnLst>
                  <a:cxn ang="0">
                    <a:pos x="266390" y="32713"/>
                  </a:cxn>
                  <a:cxn ang="0">
                    <a:pos x="259893" y="45799"/>
                  </a:cxn>
                  <a:cxn ang="0">
                    <a:pos x="12995" y="45799"/>
                  </a:cxn>
                  <a:cxn ang="0">
                    <a:pos x="0" y="32713"/>
                  </a:cxn>
                  <a:cxn ang="0">
                    <a:pos x="0" y="13085"/>
                  </a:cxn>
                  <a:cxn ang="0">
                    <a:pos x="12995" y="0"/>
                  </a:cxn>
                  <a:cxn ang="0">
                    <a:pos x="259893" y="0"/>
                  </a:cxn>
                  <a:cxn ang="0">
                    <a:pos x="266390" y="13085"/>
                  </a:cxn>
                  <a:cxn ang="0">
                    <a:pos x="266390" y="32713"/>
                  </a:cxn>
                  <a:cxn ang="0">
                    <a:pos x="266390" y="124310"/>
                  </a:cxn>
                  <a:cxn ang="0">
                    <a:pos x="259893" y="137396"/>
                  </a:cxn>
                  <a:cxn ang="0">
                    <a:pos x="12995" y="137396"/>
                  </a:cxn>
                  <a:cxn ang="0">
                    <a:pos x="0" y="124310"/>
                  </a:cxn>
                  <a:cxn ang="0">
                    <a:pos x="0" y="104682"/>
                  </a:cxn>
                  <a:cxn ang="0">
                    <a:pos x="12995" y="91597"/>
                  </a:cxn>
                  <a:cxn ang="0">
                    <a:pos x="259893" y="91597"/>
                  </a:cxn>
                  <a:cxn ang="0">
                    <a:pos x="266390" y="104682"/>
                  </a:cxn>
                  <a:cxn ang="0">
                    <a:pos x="266390" y="124310"/>
                  </a:cxn>
                  <a:cxn ang="0">
                    <a:pos x="266390" y="215907"/>
                  </a:cxn>
                  <a:cxn ang="0">
                    <a:pos x="259893" y="222450"/>
                  </a:cxn>
                  <a:cxn ang="0">
                    <a:pos x="12995" y="222450"/>
                  </a:cxn>
                  <a:cxn ang="0">
                    <a:pos x="0" y="215907"/>
                  </a:cxn>
                  <a:cxn ang="0">
                    <a:pos x="0" y="189737"/>
                  </a:cxn>
                  <a:cxn ang="0">
                    <a:pos x="12995" y="183194"/>
                  </a:cxn>
                  <a:cxn ang="0">
                    <a:pos x="259893" y="183194"/>
                  </a:cxn>
                  <a:cxn ang="0">
                    <a:pos x="266390" y="189737"/>
                  </a:cxn>
                  <a:cxn ang="0">
                    <a:pos x="266390" y="215907"/>
                  </a:cxn>
                </a:cxnLst>
                <a:rect l="0" t="0" r="0" b="0"/>
                <a:pathLst>
                  <a:path w="41" h="34">
                    <a:moveTo>
                      <a:pt x="41" y="5"/>
                    </a:moveTo>
                    <a:cubicBezTo>
                      <a:pt x="41" y="6"/>
                      <a:pt x="41" y="7"/>
                      <a:pt x="40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7"/>
                      <a:pt x="0" y="6"/>
                      <a:pt x="0" y="5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1" y="0"/>
                      <a:pt x="41" y="1"/>
                      <a:pt x="41" y="2"/>
                    </a:cubicBezTo>
                    <a:lnTo>
                      <a:pt x="41" y="5"/>
                    </a:lnTo>
                    <a:close/>
                    <a:moveTo>
                      <a:pt x="41" y="19"/>
                    </a:moveTo>
                    <a:cubicBezTo>
                      <a:pt x="41" y="20"/>
                      <a:pt x="41" y="21"/>
                      <a:pt x="40" y="21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1" y="21"/>
                      <a:pt x="0" y="20"/>
                      <a:pt x="0" y="19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5"/>
                      <a:pt x="1" y="14"/>
                      <a:pt x="2" y="14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1" y="14"/>
                      <a:pt x="41" y="15"/>
                      <a:pt x="41" y="16"/>
                    </a:cubicBezTo>
                    <a:lnTo>
                      <a:pt x="41" y="19"/>
                    </a:lnTo>
                    <a:close/>
                    <a:moveTo>
                      <a:pt x="41" y="33"/>
                    </a:moveTo>
                    <a:cubicBezTo>
                      <a:pt x="41" y="34"/>
                      <a:pt x="41" y="34"/>
                      <a:pt x="40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" y="34"/>
                      <a:pt x="0" y="34"/>
                      <a:pt x="0" y="33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8"/>
                      <a:pt x="1" y="28"/>
                      <a:pt x="2" y="28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1" y="28"/>
                      <a:pt x="41" y="28"/>
                      <a:pt x="41" y="29"/>
                    </a:cubicBezTo>
                    <a:lnTo>
                      <a:pt x="41" y="3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txBody>
              <a:bodyPr/>
              <a:p>
                <a:endParaRPr lang="zh-CN" altLang="en-US" sz="2000"/>
              </a:p>
            </p:txBody>
          </p:sp>
        </p:grpSp>
        <p:sp>
          <p:nvSpPr>
            <p:cNvPr id="7" name="任意多边形 6"/>
            <p:cNvSpPr/>
            <p:nvPr/>
          </p:nvSpPr>
          <p:spPr>
            <a:xfrm flipH="1">
              <a:off x="3040" y="4372"/>
              <a:ext cx="6818" cy="2979"/>
            </a:xfrm>
            <a:custGeom>
              <a:avLst/>
              <a:gdLst>
                <a:gd name="connsiteX0" fmla="*/ 0 w 7976"/>
                <a:gd name="connsiteY0" fmla="*/ 3484 h 3484"/>
                <a:gd name="connsiteX1" fmla="*/ 1575 w 7976"/>
                <a:gd name="connsiteY1" fmla="*/ 25 h 3484"/>
                <a:gd name="connsiteX2" fmla="*/ 7976 w 7976"/>
                <a:gd name="connsiteY2" fmla="*/ 0 h 3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76" h="3484">
                  <a:moveTo>
                    <a:pt x="0" y="3484"/>
                  </a:moveTo>
                  <a:cubicBezTo>
                    <a:pt x="32" y="3467"/>
                    <a:pt x="1527" y="73"/>
                    <a:pt x="1575" y="25"/>
                  </a:cubicBezTo>
                  <a:cubicBezTo>
                    <a:pt x="1623" y="-23"/>
                    <a:pt x="7968" y="26"/>
                    <a:pt x="7976" y="0"/>
                  </a:cubicBezTo>
                </a:path>
              </a:pathLst>
            </a:custGeom>
            <a:noFill/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2000" strike="noStrike" noProof="1"/>
            </a:p>
          </p:txBody>
        </p:sp>
        <p:sp>
          <p:nvSpPr>
            <p:cNvPr id="8" name="任意多边形 7"/>
            <p:cNvSpPr/>
            <p:nvPr/>
          </p:nvSpPr>
          <p:spPr>
            <a:xfrm flipH="1">
              <a:off x="2564" y="7342"/>
              <a:ext cx="5519" cy="626"/>
            </a:xfrm>
            <a:custGeom>
              <a:avLst/>
              <a:gdLst>
                <a:gd name="connsiteX0" fmla="*/ 0 w 6459"/>
                <a:gd name="connsiteY0" fmla="*/ 732 h 732"/>
                <a:gd name="connsiteX1" fmla="*/ 1475 w 6459"/>
                <a:gd name="connsiteY1" fmla="*/ 24 h 732"/>
                <a:gd name="connsiteX2" fmla="*/ 6459 w 6459"/>
                <a:gd name="connsiteY2" fmla="*/ 0 h 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59" h="732">
                  <a:moveTo>
                    <a:pt x="0" y="732"/>
                  </a:moveTo>
                  <a:cubicBezTo>
                    <a:pt x="32" y="715"/>
                    <a:pt x="1427" y="72"/>
                    <a:pt x="1475" y="24"/>
                  </a:cubicBezTo>
                  <a:cubicBezTo>
                    <a:pt x="1523" y="-24"/>
                    <a:pt x="6451" y="26"/>
                    <a:pt x="6459" y="0"/>
                  </a:cubicBezTo>
                </a:path>
              </a:pathLst>
            </a:custGeom>
            <a:noFill/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2000" strike="noStrike" noProof="1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11581" y="7106"/>
              <a:ext cx="5521" cy="626"/>
            </a:xfrm>
            <a:custGeom>
              <a:avLst/>
              <a:gdLst>
                <a:gd name="connsiteX0" fmla="*/ 0 w 6459"/>
                <a:gd name="connsiteY0" fmla="*/ 732 h 732"/>
                <a:gd name="connsiteX1" fmla="*/ 1475 w 6459"/>
                <a:gd name="connsiteY1" fmla="*/ 24 h 732"/>
                <a:gd name="connsiteX2" fmla="*/ 6459 w 6459"/>
                <a:gd name="connsiteY2" fmla="*/ 0 h 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59" h="732">
                  <a:moveTo>
                    <a:pt x="0" y="732"/>
                  </a:moveTo>
                  <a:cubicBezTo>
                    <a:pt x="32" y="715"/>
                    <a:pt x="1427" y="72"/>
                    <a:pt x="1475" y="24"/>
                  </a:cubicBezTo>
                  <a:cubicBezTo>
                    <a:pt x="1523" y="-24"/>
                    <a:pt x="6451" y="26"/>
                    <a:pt x="6459" y="0"/>
                  </a:cubicBezTo>
                </a:path>
              </a:pathLst>
            </a:custGeom>
            <a:noFill/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2000" strike="noStrike" noProof="1"/>
            </a:p>
          </p:txBody>
        </p:sp>
        <p:pic>
          <p:nvPicPr>
            <p:cNvPr id="20" name="图片 19" descr="f224e84bb0a18089edc3af8da243edf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663" y="5651"/>
              <a:ext cx="6642" cy="436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 bldLvl="0" animBg="1"/>
      <p:bldP spid="4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9160" y="424815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学习准备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" name="空心弧 3"/>
          <p:cNvSpPr/>
          <p:nvPr/>
        </p:nvSpPr>
        <p:spPr>
          <a:xfrm>
            <a:off x="410210" y="471805"/>
            <a:ext cx="488950" cy="488950"/>
          </a:xfrm>
          <a:prstGeom prst="blockArc">
            <a:avLst>
              <a:gd name="adj1" fmla="val 4582896"/>
              <a:gd name="adj2" fmla="val 921332"/>
              <a:gd name="adj3" fmla="val 31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3630930" y="1386205"/>
            <a:ext cx="4930775" cy="491490"/>
            <a:chOff x="5879" y="849"/>
            <a:chExt cx="7765" cy="774"/>
          </a:xfrm>
        </p:grpSpPr>
        <p:sp>
          <p:nvSpPr>
            <p:cNvPr id="56" name="矩形: 圆角 43"/>
            <p:cNvSpPr/>
            <p:nvPr/>
          </p:nvSpPr>
          <p:spPr>
            <a:xfrm>
              <a:off x="5879" y="849"/>
              <a:ext cx="7765" cy="77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6594" y="922"/>
              <a:ext cx="6381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三、汽车金融的作用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62" name="搜索"/>
          <p:cNvSpPr/>
          <p:nvPr/>
        </p:nvSpPr>
        <p:spPr>
          <a:xfrm rot="2040000">
            <a:off x="899160" y="3658870"/>
            <a:ext cx="1886585" cy="2434590"/>
          </a:xfrm>
          <a:custGeom>
            <a:avLst/>
            <a:gdLst/>
            <a:ahLst/>
            <a:cxnLst/>
            <a:rect l="l" t="t" r="r" b="b"/>
            <a:pathLst>
              <a:path w="926557" h="1124410">
                <a:moveTo>
                  <a:pt x="319502" y="42976"/>
                </a:moveTo>
                <a:cubicBezTo>
                  <a:pt x="167768" y="42976"/>
                  <a:pt x="44763" y="161072"/>
                  <a:pt x="44763" y="306750"/>
                </a:cubicBezTo>
                <a:cubicBezTo>
                  <a:pt x="44763" y="452429"/>
                  <a:pt x="167768" y="570525"/>
                  <a:pt x="319502" y="570525"/>
                </a:cubicBezTo>
                <a:cubicBezTo>
                  <a:pt x="471237" y="570525"/>
                  <a:pt x="594242" y="452429"/>
                  <a:pt x="594242" y="306750"/>
                </a:cubicBezTo>
                <a:cubicBezTo>
                  <a:pt x="594242" y="161072"/>
                  <a:pt x="471237" y="42976"/>
                  <a:pt x="319502" y="42976"/>
                </a:cubicBezTo>
                <a:close/>
                <a:moveTo>
                  <a:pt x="319502" y="0"/>
                </a:moveTo>
                <a:cubicBezTo>
                  <a:pt x="495959" y="0"/>
                  <a:pt x="639005" y="137337"/>
                  <a:pt x="639005" y="306750"/>
                </a:cubicBezTo>
                <a:cubicBezTo>
                  <a:pt x="639005" y="405310"/>
                  <a:pt x="590590" y="493013"/>
                  <a:pt x="515156" y="548896"/>
                </a:cubicBezTo>
                <a:lnTo>
                  <a:pt x="582115" y="648710"/>
                </a:lnTo>
                <a:lnTo>
                  <a:pt x="602593" y="634624"/>
                </a:lnTo>
                <a:cubicBezTo>
                  <a:pt x="861748" y="850694"/>
                  <a:pt x="940987" y="1016410"/>
                  <a:pt x="924472" y="1076071"/>
                </a:cubicBezTo>
                <a:cubicBezTo>
                  <a:pt x="918911" y="1116496"/>
                  <a:pt x="880404" y="1127298"/>
                  <a:pt x="856539" y="1123792"/>
                </a:cubicBezTo>
                <a:cubicBezTo>
                  <a:pt x="699114" y="1087767"/>
                  <a:pt x="580304" y="803802"/>
                  <a:pt x="527916" y="685990"/>
                </a:cubicBezTo>
                <a:lnTo>
                  <a:pt x="547442" y="672559"/>
                </a:lnTo>
                <a:lnTo>
                  <a:pt x="479840" y="571786"/>
                </a:lnTo>
                <a:cubicBezTo>
                  <a:pt x="432836" y="598404"/>
                  <a:pt x="378006" y="613501"/>
                  <a:pt x="319502" y="613501"/>
                </a:cubicBezTo>
                <a:cubicBezTo>
                  <a:pt x="143046" y="613501"/>
                  <a:pt x="0" y="476164"/>
                  <a:pt x="0" y="306750"/>
                </a:cubicBezTo>
                <a:cubicBezTo>
                  <a:pt x="0" y="137337"/>
                  <a:pt x="143046" y="0"/>
                  <a:pt x="31950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8" name="椭圆 137"/>
          <p:cNvSpPr/>
          <p:nvPr/>
        </p:nvSpPr>
        <p:spPr>
          <a:xfrm>
            <a:off x="1445895" y="3783965"/>
            <a:ext cx="917575" cy="917575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412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9" name="文本框 20"/>
          <p:cNvSpPr txBox="1"/>
          <p:nvPr/>
        </p:nvSpPr>
        <p:spPr>
          <a:xfrm flipH="1">
            <a:off x="1665605" y="3903345"/>
            <a:ext cx="654685" cy="64516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en-US" altLang="zh-CN" sz="3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1</a:t>
            </a:r>
            <a:endParaRPr lang="en-US" altLang="zh-CN" sz="36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0" name="椭圆 139"/>
          <p:cNvSpPr/>
          <p:nvPr/>
        </p:nvSpPr>
        <p:spPr>
          <a:xfrm>
            <a:off x="3749040" y="3875405"/>
            <a:ext cx="758825" cy="758825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412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1" name="文本框 20"/>
          <p:cNvSpPr txBox="1"/>
          <p:nvPr/>
        </p:nvSpPr>
        <p:spPr>
          <a:xfrm flipH="1">
            <a:off x="3908425" y="3903345"/>
            <a:ext cx="654685" cy="64516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en-US" altLang="zh-CN" sz="3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2</a:t>
            </a:r>
            <a:endParaRPr lang="en-US" altLang="zh-CN" sz="36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2" name="椭圆 141"/>
          <p:cNvSpPr/>
          <p:nvPr/>
        </p:nvSpPr>
        <p:spPr>
          <a:xfrm>
            <a:off x="5488305" y="3024505"/>
            <a:ext cx="758825" cy="758825"/>
          </a:xfrm>
          <a:prstGeom prst="ellipse">
            <a:avLst/>
          </a:prstGeom>
          <a:solidFill>
            <a:schemeClr val="accent4"/>
          </a:solidFill>
          <a:ln w="412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3" name="文本框 20"/>
          <p:cNvSpPr txBox="1"/>
          <p:nvPr/>
        </p:nvSpPr>
        <p:spPr>
          <a:xfrm flipH="1">
            <a:off x="5651500" y="3082290"/>
            <a:ext cx="654685" cy="64516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en-US" altLang="zh-CN" sz="3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3</a:t>
            </a:r>
            <a:endParaRPr lang="en-US" altLang="zh-CN" sz="36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4" name="椭圆 143"/>
          <p:cNvSpPr/>
          <p:nvPr/>
        </p:nvSpPr>
        <p:spPr>
          <a:xfrm>
            <a:off x="7058025" y="4200525"/>
            <a:ext cx="758825" cy="758825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412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5" name="文本框 20"/>
          <p:cNvSpPr txBox="1"/>
          <p:nvPr/>
        </p:nvSpPr>
        <p:spPr>
          <a:xfrm flipH="1">
            <a:off x="7182485" y="4217035"/>
            <a:ext cx="654685" cy="64516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en-US" altLang="zh-CN" sz="3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4</a:t>
            </a:r>
            <a:endParaRPr lang="en-US" altLang="zh-CN" sz="36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6" name="椭圆 145"/>
          <p:cNvSpPr/>
          <p:nvPr/>
        </p:nvSpPr>
        <p:spPr>
          <a:xfrm>
            <a:off x="9061450" y="3540760"/>
            <a:ext cx="758825" cy="758825"/>
          </a:xfrm>
          <a:prstGeom prst="ellipse">
            <a:avLst/>
          </a:prstGeom>
          <a:solidFill>
            <a:schemeClr val="accent4"/>
          </a:solidFill>
          <a:ln w="412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7" name="文本框 20"/>
          <p:cNvSpPr txBox="1"/>
          <p:nvPr/>
        </p:nvSpPr>
        <p:spPr>
          <a:xfrm flipH="1">
            <a:off x="9178925" y="3576320"/>
            <a:ext cx="578485" cy="64516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23487C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lvl="0"/>
            <a:r>
              <a:rPr lang="en-US" altLang="zh-CN" sz="3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5</a:t>
            </a:r>
            <a:endParaRPr lang="en-US" altLang="zh-CN" sz="36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cxnSp>
        <p:nvCxnSpPr>
          <p:cNvPr id="148" name="直接连接符 147"/>
          <p:cNvCxnSpPr/>
          <p:nvPr/>
        </p:nvCxnSpPr>
        <p:spPr>
          <a:xfrm flipV="1">
            <a:off x="2553970" y="4255135"/>
            <a:ext cx="1195070" cy="82550"/>
          </a:xfrm>
          <a:prstGeom prst="line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直接连接符 148"/>
          <p:cNvCxnSpPr/>
          <p:nvPr/>
        </p:nvCxnSpPr>
        <p:spPr>
          <a:xfrm flipV="1">
            <a:off x="4507865" y="3588385"/>
            <a:ext cx="1031875" cy="612140"/>
          </a:xfrm>
          <a:prstGeom prst="line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直接连接符 149"/>
          <p:cNvCxnSpPr/>
          <p:nvPr/>
        </p:nvCxnSpPr>
        <p:spPr>
          <a:xfrm>
            <a:off x="6216015" y="3564890"/>
            <a:ext cx="861695" cy="837565"/>
          </a:xfrm>
          <a:prstGeom prst="line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接连接符 150"/>
          <p:cNvCxnSpPr/>
          <p:nvPr/>
        </p:nvCxnSpPr>
        <p:spPr>
          <a:xfrm flipV="1">
            <a:off x="7816850" y="4023360"/>
            <a:ext cx="1238885" cy="520065"/>
          </a:xfrm>
          <a:prstGeom prst="line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文本框 151"/>
          <p:cNvSpPr txBox="1"/>
          <p:nvPr/>
        </p:nvSpPr>
        <p:spPr>
          <a:xfrm flipH="1">
            <a:off x="1691640" y="2912110"/>
            <a:ext cx="2759710" cy="5835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16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调节国民经济运行中生产与消费不平衡的矛盾</a:t>
            </a:r>
            <a:endParaRPr lang="zh-CN" altLang="en-US" sz="16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54" name="文本框 20"/>
          <p:cNvSpPr txBox="1"/>
          <p:nvPr/>
        </p:nvSpPr>
        <p:spPr>
          <a:xfrm flipH="1">
            <a:off x="3122295" y="4767580"/>
            <a:ext cx="2366010" cy="82994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16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充分发挥金融体系调节资金融通的功能，提高资金的使用效率</a:t>
            </a:r>
            <a:endParaRPr lang="zh-CN" altLang="en-US" sz="16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56" name="文本框 20"/>
          <p:cNvSpPr txBox="1"/>
          <p:nvPr/>
        </p:nvSpPr>
        <p:spPr>
          <a:xfrm flipH="1">
            <a:off x="6247130" y="2899410"/>
            <a:ext cx="2996565" cy="5835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16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汽车金融服务的发展有助于推动汽车产业结构的优化和升级</a:t>
            </a:r>
            <a:endParaRPr lang="zh-CN" altLang="en-US" sz="16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58" name="文本框 20"/>
          <p:cNvSpPr txBox="1"/>
          <p:nvPr/>
        </p:nvSpPr>
        <p:spPr>
          <a:xfrm flipH="1">
            <a:off x="6358255" y="5137785"/>
            <a:ext cx="2697480" cy="82994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16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通过乘数效应以及与其他产业的高度关联性，促进国民经济的发展</a:t>
            </a:r>
            <a:endParaRPr lang="zh-CN" altLang="en-US" sz="16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60" name="文本框 20"/>
          <p:cNvSpPr txBox="1"/>
          <p:nvPr/>
        </p:nvSpPr>
        <p:spPr>
          <a:xfrm flipH="1">
            <a:off x="8876665" y="4391025"/>
            <a:ext cx="2754630" cy="5835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16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有助于平抑经济周期性波动对汽车产业的影响</a:t>
            </a:r>
            <a:endParaRPr lang="zh-CN" altLang="en-US" sz="16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63" name="TextBox 6"/>
          <p:cNvSpPr txBox="1"/>
          <p:nvPr/>
        </p:nvSpPr>
        <p:spPr>
          <a:xfrm>
            <a:off x="904984" y="2086893"/>
            <a:ext cx="2580005" cy="4603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p>
            <a:pPr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1.汽车金融服务的宏观作用</a:t>
            </a:r>
            <a:endParaRPr lang="zh-CN" altLang="en-US" sz="1600" b="1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64" name="直接连接符 16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754749" y="2547141"/>
            <a:ext cx="2880000" cy="0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接连接符 164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754749" y="2628103"/>
            <a:ext cx="2880000" cy="0"/>
          </a:xfrm>
          <a:prstGeom prst="line">
            <a:avLst/>
          </a:prstGeom>
          <a:ln w="381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 bldLvl="0" animBg="1"/>
      <p:bldP spid="4" grpId="1" animBg="1"/>
      <p:bldP spid="362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52" grpId="0" animBg="1"/>
      <p:bldP spid="154" grpId="0" animBg="1"/>
      <p:bldP spid="156" grpId="0" animBg="1"/>
      <p:bldP spid="158" grpId="0" animBg="1"/>
      <p:bldP spid="160" grpId="0" animBg="1"/>
      <p:bldP spid="163" grpId="0"/>
      <p:bldP spid="362" grpId="1" animBg="1"/>
      <p:bldP spid="138" grpId="1" animBg="1"/>
      <p:bldP spid="139" grpId="1" animBg="1"/>
      <p:bldP spid="140" grpId="1" animBg="1"/>
      <p:bldP spid="141" grpId="1" animBg="1"/>
      <p:bldP spid="142" grpId="1" animBg="1"/>
      <p:bldP spid="143" grpId="1" animBg="1"/>
      <p:bldP spid="144" grpId="1" animBg="1"/>
      <p:bldP spid="145" grpId="1" animBg="1"/>
      <p:bldP spid="146" grpId="1" animBg="1"/>
      <p:bldP spid="147" grpId="1" animBg="1"/>
      <p:bldP spid="152" grpId="1" animBg="1"/>
      <p:bldP spid="154" grpId="1" animBg="1"/>
      <p:bldP spid="156" grpId="1" animBg="1"/>
      <p:bldP spid="158" grpId="1" animBg="1"/>
      <p:bldP spid="160" grpId="1" animBg="1"/>
      <p:bldP spid="163" grpId="1"/>
    </p:bldLst>
  </p:timing>
</p:sld>
</file>

<file path=ppt/tags/tag1.xml><?xml version="1.0" encoding="utf-8"?>
<p:tagLst xmlns:p="http://schemas.openxmlformats.org/presentationml/2006/main">
  <p:tag name="KSO_WM_UNIT_TABLE_BEAUTIFY" val="smartTable{d6754c6d-539a-481d-9ad0-7d8b6ca3d7d1}"/>
</p:tagLst>
</file>

<file path=ppt/tags/tag2.xml><?xml version="1.0" encoding="utf-8"?>
<p:tagLst xmlns:p="http://schemas.openxmlformats.org/presentationml/2006/main">
  <p:tag name="MH" val="20151029152328"/>
  <p:tag name="MH_LIBRARY" val="GRAPHIC"/>
  <p:tag name="MH_TYPE" val="SubTitle"/>
  <p:tag name="MH_ORDER" val="1"/>
</p:tagLst>
</file>

<file path=ppt/tags/tag3.xml><?xml version="1.0" encoding="utf-8"?>
<p:tagLst xmlns:p="http://schemas.openxmlformats.org/presentationml/2006/main">
  <p:tag name="COMMONDATA" val="eyJoZGlkIjoiMWRjMmE5ZjQ2ODQ1MTc2YmI3NTBmNjllOWYwMWYwNDcifQ=="/>
  <p:tag name="commondata" val="eyJoZGlkIjoiYzc3ZmJlZmQ1MjM0NDJlMjBiYjEyZjk4M2QxZTFjODE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1133</Words>
  <Application>WPS 演示</Application>
  <PresentationFormat>宽屏</PresentationFormat>
  <Paragraphs>217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30" baseType="lpstr">
      <vt:lpstr>Arial</vt:lpstr>
      <vt:lpstr>宋体</vt:lpstr>
      <vt:lpstr>Wingdings</vt:lpstr>
      <vt:lpstr>思源黑体 CN Light</vt:lpstr>
      <vt:lpstr>黑体</vt:lpstr>
      <vt:lpstr>方正粗黑宋简体</vt:lpstr>
      <vt:lpstr>微软雅黑</vt:lpstr>
      <vt:lpstr>思源黑体 CN Regular</vt:lpstr>
      <vt:lpstr>思源宋体 CN Medium</vt:lpstr>
      <vt:lpstr>Bebas</vt:lpstr>
      <vt:lpstr>Segoe Print</vt:lpstr>
      <vt:lpstr>Lato Regular</vt:lpstr>
      <vt:lpstr>思源宋体 CN Heavy</vt:lpstr>
      <vt:lpstr>Arial Unicode MS</vt:lpstr>
      <vt:lpstr>Calibri</vt:lpstr>
      <vt:lpstr>等线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 晓静</dc:creator>
  <cp:lastModifiedBy>香樟树</cp:lastModifiedBy>
  <cp:revision>246</cp:revision>
  <dcterms:created xsi:type="dcterms:W3CDTF">2022-01-06T03:07:00Z</dcterms:created>
  <dcterms:modified xsi:type="dcterms:W3CDTF">2024-06-18T04:46:17Z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3773BE81EC5346D08F6EF6C97C55620B</vt:lpwstr>
  </property>
</Properties>
</file>