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sldIdLst>
    <p:sldId id="256" r:id="rId4"/>
    <p:sldId id="478" r:id="rId5"/>
    <p:sldId id="481" r:id="rId7"/>
    <p:sldId id="470" r:id="rId8"/>
    <p:sldId id="487" r:id="rId9"/>
    <p:sldId id="531" r:id="rId10"/>
    <p:sldId id="532" r:id="rId11"/>
    <p:sldId id="549" r:id="rId12"/>
    <p:sldId id="550" r:id="rId13"/>
    <p:sldId id="533" r:id="rId14"/>
    <p:sldId id="560" r:id="rId15"/>
    <p:sldId id="561" r:id="rId16"/>
    <p:sldId id="562" r:id="rId17"/>
    <p:sldId id="563" r:id="rId18"/>
    <p:sldId id="564" r:id="rId19"/>
    <p:sldId id="565" r:id="rId20"/>
    <p:sldId id="566" r:id="rId21"/>
    <p:sldId id="567" r:id="rId22"/>
    <p:sldId id="568" r:id="rId23"/>
    <p:sldId id="569" r:id="rId24"/>
    <p:sldId id="486" r:id="rId25"/>
    <p:sldId id="535" r:id="rId26"/>
    <p:sldId id="476" r:id="rId27"/>
    <p:sldId id="542" r:id="rId28"/>
    <p:sldId id="546" r:id="rId29"/>
    <p:sldId id="547" r:id="rId30"/>
    <p:sldId id="496" r:id="rId31"/>
  </p:sldIdLst>
  <p:sldSz cx="12192000" cy="6858000"/>
  <p:notesSz cx="6858000" cy="9144000"/>
  <p:embeddedFontLst>
    <p:embeddedFont>
      <p:font typeface="方正粗黑宋简体" panose="02000000000000000000" charset="-122"/>
      <p:regular r:id="rId35"/>
    </p:embeddedFont>
    <p:embeddedFont>
      <p:font typeface="微软雅黑" panose="020B0503020204020204" charset="-122"/>
      <p:regular r:id="rId36"/>
    </p:embeddedFont>
    <p:embeddedFont>
      <p:font typeface="等线" panose="02010600030101010101" charset="-122"/>
      <p:regular r:id="rId37"/>
    </p:embeddedFont>
  </p:embeddedFontLst>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B183"/>
    <a:srgbClr val="ED7D31"/>
    <a:srgbClr val="C00000"/>
    <a:srgbClr val="046EA2"/>
    <a:srgbClr val="033E6A"/>
    <a:srgbClr val="86D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41" d="100"/>
          <a:sy n="41" d="100"/>
        </p:scale>
        <p:origin x="-1860" y="-750"/>
      </p:cViewPr>
      <p:guideLst>
        <p:guide orient="horz" pos="2110"/>
        <p:guide pos="3840"/>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8" Type="http://schemas.openxmlformats.org/officeDocument/2006/relationships/tags" Target="tags/tag6.xml"/><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252955" y="1789430"/>
            <a:ext cx="5479415" cy="1568450"/>
          </a:xfrm>
          <a:prstGeom prst="rect">
            <a:avLst/>
          </a:prstGeom>
          <a:noFill/>
        </p:spPr>
        <p:txBody>
          <a:bodyPr wrap="square" rtlCol="0">
            <a:spAutoFit/>
          </a:bodyPr>
          <a:lstStyle/>
          <a:p>
            <a:r>
              <a:rPr lang="zh-CN" altLang="en-US" sz="4800" b="1" dirty="0">
                <a:latin typeface="方正粗黑宋简体" panose="02000000000000000000" charset="-122"/>
                <a:ea typeface="方正粗黑宋简体" panose="02000000000000000000" charset="-122"/>
              </a:rPr>
              <a:t>任务三　分析汽车融资租赁产品</a:t>
            </a:r>
            <a:endParaRPr lang="zh-CN" altLang="en-US" sz="48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147" y="412877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222" y="4175292"/>
            <a:ext cx="348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模块五　汽车租赁的金融服务</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3"/>
          <p:cNvSpPr txBox="1"/>
          <p:nvPr/>
        </p:nvSpPr>
        <p:spPr>
          <a:xfrm>
            <a:off x="1282700" y="2092960"/>
            <a:ext cx="9625965" cy="1199515"/>
          </a:xfrm>
          <a:prstGeom prst="rect">
            <a:avLst/>
          </a:prstGeom>
          <a:noFill/>
        </p:spPr>
        <p:txBody>
          <a:bodyPr lIns="86404" tIns="0" rIns="86404" bIns="0" anchor="ctr"/>
          <a:lstStyle/>
          <a:p>
            <a:pPr lvl="0"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向客户提交融资租赁方案的核心是租金，租金根据客户需求和信用条件，确定利率、租期、租金支付类型等参数，输入相关函数或租金计算工具后即可生成。融资租赁租金计算首先要确定租金支付方式，即付款周期，前付或后付。然后根据利率与租金支付周期的时间单位一致原则，调整利率和租期参数。</a:t>
            </a:r>
            <a:endParaRPr sz="1400" dirty="0">
              <a:solidFill>
                <a:prstClr val="black">
                  <a:lumMod val="75000"/>
                  <a:lumOff val="25000"/>
                </a:prstClr>
              </a:solidFill>
              <a:latin typeface="微软雅黑" panose="020B0503020204020204" charset="-122"/>
              <a:ea typeface="微软雅黑" panose="020B0503020204020204" charset="-122"/>
            </a:endParaRPr>
          </a:p>
        </p:txBody>
      </p:sp>
      <p:grpSp>
        <p:nvGrpSpPr>
          <p:cNvPr id="28" name="组合 27"/>
          <p:cNvGrpSpPr/>
          <p:nvPr/>
        </p:nvGrpSpPr>
        <p:grpSpPr>
          <a:xfrm>
            <a:off x="3653790" y="1397000"/>
            <a:ext cx="4931410" cy="491490"/>
            <a:chOff x="5754" y="1960"/>
            <a:chExt cx="7766" cy="774"/>
          </a:xfrm>
        </p:grpSpPr>
        <p:sp>
          <p:nvSpPr>
            <p:cNvPr id="29"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30" name="文本框 29"/>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三、汽车融资租赁租金计算</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31" name="文本框 30"/>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9" name="Oval 10"/>
          <p:cNvSpPr/>
          <p:nvPr/>
        </p:nvSpPr>
        <p:spPr bwMode="auto">
          <a:xfrm>
            <a:off x="4938395" y="3496945"/>
            <a:ext cx="2397125" cy="2397125"/>
          </a:xfrm>
          <a:prstGeom prst="ellipse">
            <a:avLst/>
          </a:prstGeom>
          <a:solidFill>
            <a:schemeClr val="accent2">
              <a:lumMod val="40000"/>
              <a:lumOff val="60000"/>
            </a:schemeClr>
          </a:solidFill>
          <a:ln w="0">
            <a:noFill/>
            <a:prstDash val="solid"/>
            <a:round/>
          </a:ln>
        </p:spPr>
        <p:txBody>
          <a:bodyPr vert="horz" wrap="square" lIns="45720" tIns="22860" rIns="45720" bIns="22860" numCol="1" rtlCol="1" anchor="t" anchorCtr="0" compatLnSpc="1"/>
          <a:lstStyle/>
          <a:p>
            <a:pPr algn="ctr" defTabSz="457200">
              <a:defRPr/>
            </a:pPr>
            <a:endParaRPr lang="ar-EG" sz="700" kern="0" dirty="0">
              <a:solidFill>
                <a:srgbClr val="000000">
                  <a:lumMod val="95000"/>
                  <a:lumOff val="5000"/>
                </a:srgbClr>
              </a:solidFill>
              <a:latin typeface="微软雅黑" panose="020B0503020204020204" charset="-122"/>
              <a:ea typeface="微软雅黑" panose="020B0503020204020204" charset="-122"/>
              <a:sym typeface="思源宋体 CN" panose="02020400000000000000" pitchFamily="18" charset="-122"/>
            </a:endParaRPr>
          </a:p>
        </p:txBody>
      </p:sp>
      <p:pic>
        <p:nvPicPr>
          <p:cNvPr id="33" name="图片 32"/>
          <p:cNvPicPr>
            <a:picLocks noChangeAspect="1"/>
          </p:cNvPicPr>
          <p:nvPr/>
        </p:nvPicPr>
        <p:blipFill>
          <a:blip r:embed="rId1"/>
          <a:srcRect l="10224" r="12916"/>
          <a:stretch>
            <a:fillRect/>
          </a:stretch>
        </p:blipFill>
        <p:spPr>
          <a:xfrm>
            <a:off x="3763010" y="3862070"/>
            <a:ext cx="1674574" cy="1674000"/>
          </a:xfrm>
          <a:prstGeom prst="ellipse">
            <a:avLst/>
          </a:prstGeom>
        </p:spPr>
      </p:pic>
      <p:pic>
        <p:nvPicPr>
          <p:cNvPr id="34" name="图片 33"/>
          <p:cNvPicPr>
            <a:picLocks noChangeAspect="1"/>
          </p:cNvPicPr>
          <p:nvPr/>
        </p:nvPicPr>
        <p:blipFill>
          <a:blip r:embed="rId2"/>
          <a:srcRect l="6602" t="12382" r="28758" b="6980"/>
          <a:stretch>
            <a:fillRect/>
          </a:stretch>
        </p:blipFill>
        <p:spPr>
          <a:xfrm>
            <a:off x="6837045" y="3862070"/>
            <a:ext cx="1673855" cy="1674000"/>
          </a:xfrm>
          <a:prstGeom prst="ellipse">
            <a:avLst/>
          </a:prstGeom>
        </p:spPr>
      </p:pic>
      <p:sp>
        <p:nvSpPr>
          <p:cNvPr id="12" name="Oval 3"/>
          <p:cNvSpPr/>
          <p:nvPr/>
        </p:nvSpPr>
        <p:spPr bwMode="auto">
          <a:xfrm>
            <a:off x="5100955" y="3657600"/>
            <a:ext cx="2075815" cy="2075815"/>
          </a:xfrm>
          <a:prstGeom prst="ellipse">
            <a:avLst/>
          </a:prstGeom>
          <a:solidFill>
            <a:schemeClr val="accent2"/>
          </a:solidFill>
          <a:ln w="0">
            <a:noFill/>
            <a:prstDash val="solid"/>
            <a:round/>
          </a:ln>
          <a:effectLst>
            <a:outerShdw blurRad="381000" sx="103000" sy="103000" algn="ctr" rotWithShape="0">
              <a:prstClr val="black">
                <a:alpha val="15000"/>
              </a:prstClr>
            </a:outerShdw>
          </a:effectLst>
        </p:spPr>
        <p:txBody>
          <a:bodyPr vert="horz" wrap="square" lIns="45720" tIns="22860" rIns="45720" bIns="22860" numCol="1" rtlCol="1" anchor="t" anchorCtr="0" compatLnSpc="1"/>
          <a:lstStyle/>
          <a:p>
            <a:pPr algn="ctr" defTabSz="457200">
              <a:defRPr/>
            </a:pPr>
            <a:endParaRPr lang="ar-EG" sz="700" kern="0" dirty="0">
              <a:solidFill>
                <a:srgbClr val="000000">
                  <a:lumMod val="95000"/>
                  <a:lumOff val="5000"/>
                </a:srgbClr>
              </a:solidFill>
              <a:latin typeface="微软雅黑" panose="020B0503020204020204" charset="-122"/>
              <a:ea typeface="微软雅黑" panose="020B0503020204020204" charset="-122"/>
              <a:sym typeface="思源宋体 CN" panose="02020400000000000000" pitchFamily="18" charset="-122"/>
            </a:endParaRPr>
          </a:p>
        </p:txBody>
      </p:sp>
      <p:sp>
        <p:nvSpPr>
          <p:cNvPr id="13" name="TextBox 24"/>
          <p:cNvSpPr txBox="1"/>
          <p:nvPr/>
        </p:nvSpPr>
        <p:spPr>
          <a:xfrm>
            <a:off x="5276850" y="4376420"/>
            <a:ext cx="1741805" cy="645160"/>
          </a:xfrm>
          <a:prstGeom prst="rect">
            <a:avLst/>
          </a:prstGeom>
          <a:noFill/>
        </p:spPr>
        <p:txBody>
          <a:bodyPr wrap="square" rtlCol="1">
            <a:spAutoFit/>
          </a:bodyPr>
          <a:lstStyle/>
          <a:p>
            <a:pPr algn="ctr" defTabSz="457200">
              <a:buSzPct val="25000"/>
              <a:defRPr/>
            </a:pPr>
            <a:r>
              <a:rPr lang="zh-CN" altLang="en-US" b="1" dirty="0">
                <a:solidFill>
                  <a:prstClr val="white"/>
                </a:solidFill>
                <a:latin typeface="微软雅黑" panose="020B0503020204020204" charset="-122"/>
                <a:ea typeface="微软雅黑" panose="020B0503020204020204" charset="-122"/>
              </a:rPr>
              <a:t>融资租赁租金支付方式</a:t>
            </a:r>
            <a:endParaRPr lang="zh-CN" altLang="en-US" b="1" dirty="0">
              <a:solidFill>
                <a:prstClr val="white"/>
              </a:solidFill>
              <a:latin typeface="微软雅黑" panose="020B0503020204020204" charset="-122"/>
              <a:ea typeface="微软雅黑" panose="020B0503020204020204" charset="-122"/>
            </a:endParaRPr>
          </a:p>
        </p:txBody>
      </p:sp>
      <p:sp>
        <p:nvSpPr>
          <p:cNvPr id="14" name="TextBox 6"/>
          <p:cNvSpPr txBox="1"/>
          <p:nvPr/>
        </p:nvSpPr>
        <p:spPr>
          <a:xfrm>
            <a:off x="596265" y="3858895"/>
            <a:ext cx="3166745" cy="1614805"/>
          </a:xfrm>
          <a:prstGeom prst="rect">
            <a:avLst/>
          </a:prstGeom>
          <a:noFill/>
        </p:spPr>
        <p:txBody>
          <a:bodyPr wrap="square" rtlCol="1">
            <a:spAutoFit/>
          </a:bodyPr>
          <a:lstStyle/>
          <a:p>
            <a:pPr algn="ctr" defTabSz="914400">
              <a:lnSpc>
                <a:spcPct val="150000"/>
              </a:lnSpc>
              <a:defRPr/>
            </a:pPr>
            <a:r>
              <a:rPr lang="zh-CN" altLang="en-US" b="1" dirty="0">
                <a:solidFill>
                  <a:prstClr val="black">
                    <a:lumMod val="75000"/>
                    <a:lumOff val="25000"/>
                  </a:prstClr>
                </a:solidFill>
                <a:latin typeface="微软雅黑" panose="020B0503020204020204" charset="-122"/>
                <a:ea typeface="微软雅黑" panose="020B0503020204020204" charset="-122"/>
              </a:rPr>
              <a:t>月付、季付或其他</a:t>
            </a:r>
            <a:endParaRPr lang="zh-CN" altLang="en-US" b="1" dirty="0">
              <a:solidFill>
                <a:prstClr val="black">
                  <a:lumMod val="75000"/>
                  <a:lumOff val="25000"/>
                </a:prstClr>
              </a:solidFill>
              <a:latin typeface="微软雅黑" panose="020B0503020204020204" charset="-122"/>
              <a:ea typeface="微软雅黑" panose="020B0503020204020204" charset="-122"/>
            </a:endParaRPr>
          </a:p>
          <a:p>
            <a:pPr algn="ctr" defTabSz="914400">
              <a:lnSpc>
                <a:spcPct val="150000"/>
              </a:lnSpc>
              <a:defRPr/>
            </a:pPr>
            <a:r>
              <a:rPr lang="zh-CN" altLang="en-US" sz="1600" dirty="0">
                <a:solidFill>
                  <a:prstClr val="black">
                    <a:lumMod val="75000"/>
                    <a:lumOff val="25000"/>
                  </a:prstClr>
                </a:solidFill>
                <a:latin typeface="微软雅黑" panose="020B0503020204020204" charset="-122"/>
                <a:ea typeface="微软雅黑" panose="020B0503020204020204" charset="-122"/>
              </a:rPr>
              <a:t>融资租赁方案灵活性比较大，主要表现在承租人在租金支付方式上有多种不同的选择方式。</a:t>
            </a:r>
            <a:endParaRPr lang="zh-CN" altLang="en-US" sz="1600" dirty="0">
              <a:solidFill>
                <a:prstClr val="black">
                  <a:lumMod val="75000"/>
                  <a:lumOff val="25000"/>
                </a:prstClr>
              </a:solidFill>
              <a:latin typeface="微软雅黑" panose="020B0503020204020204" charset="-122"/>
              <a:ea typeface="微软雅黑" panose="020B0503020204020204" charset="-122"/>
            </a:endParaRPr>
          </a:p>
        </p:txBody>
      </p:sp>
      <p:sp>
        <p:nvSpPr>
          <p:cNvPr id="15" name="TextBox 6"/>
          <p:cNvSpPr txBox="1"/>
          <p:nvPr/>
        </p:nvSpPr>
        <p:spPr>
          <a:xfrm>
            <a:off x="8510905" y="3858895"/>
            <a:ext cx="3132455" cy="1983740"/>
          </a:xfrm>
          <a:prstGeom prst="rect">
            <a:avLst/>
          </a:prstGeom>
          <a:noFill/>
        </p:spPr>
        <p:txBody>
          <a:bodyPr wrap="square" rtlCol="1">
            <a:spAutoFit/>
          </a:bodyPr>
          <a:lstStyle/>
          <a:p>
            <a:pPr lvl="0" algn="ctr" defTabSz="914400">
              <a:lnSpc>
                <a:spcPct val="150000"/>
              </a:lnSpc>
              <a:buClrTx/>
              <a:buSzTx/>
              <a:buFontTx/>
              <a:defRPr/>
            </a:pPr>
            <a:r>
              <a:rPr lang="zh-CN" altLang="en-US" sz="1800" b="1" dirty="0">
                <a:solidFill>
                  <a:prstClr val="black">
                    <a:lumMod val="75000"/>
                    <a:lumOff val="25000"/>
                  </a:prstClr>
                </a:solidFill>
                <a:latin typeface="微软雅黑" panose="020B0503020204020204" charset="-122"/>
                <a:ea typeface="微软雅黑" panose="020B0503020204020204" charset="-122"/>
              </a:rPr>
              <a:t>先付和后付</a:t>
            </a:r>
            <a:endParaRPr lang="zh-CN" altLang="en-US" sz="1800" b="1" dirty="0">
              <a:solidFill>
                <a:prstClr val="black">
                  <a:lumMod val="75000"/>
                  <a:lumOff val="25000"/>
                </a:prstClr>
              </a:solidFill>
              <a:latin typeface="微软雅黑" panose="020B0503020204020204" charset="-122"/>
              <a:ea typeface="微软雅黑" panose="020B0503020204020204" charset="-122"/>
            </a:endParaRPr>
          </a:p>
          <a:p>
            <a:pPr lvl="0" algn="ctr" defTabSz="914400">
              <a:lnSpc>
                <a:spcPct val="150000"/>
              </a:lnSpc>
              <a:defRPr/>
            </a:pPr>
            <a:r>
              <a:rPr lang="zh-CN" altLang="en-US" sz="1600" dirty="0">
                <a:solidFill>
                  <a:prstClr val="black">
                    <a:lumMod val="75000"/>
                    <a:lumOff val="25000"/>
                  </a:prstClr>
                </a:solidFill>
                <a:latin typeface="微软雅黑" panose="020B0503020204020204" charset="-122"/>
                <a:ea typeface="微软雅黑" panose="020B0503020204020204" charset="-122"/>
              </a:rPr>
              <a:t>汽车融资租赁业务中，承租人可以选择各计息期初交付租金，即先付；也可以选择各计息期末交付租金，即后付。</a:t>
            </a:r>
            <a:endParaRPr lang="zh-CN" altLang="en-US" sz="1600" dirty="0">
              <a:solidFill>
                <a:prstClr val="black">
                  <a:lumMod val="75000"/>
                  <a:lumOff val="25000"/>
                </a:prst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1" presetClass="entr" presetSubtype="0"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31" grpId="0"/>
      <p:bldP spid="31" grpId="1"/>
      <p:bldP spid="32" grpId="0" bldLvl="0" animBg="1"/>
      <p:bldP spid="32" grpId="1" animBg="1"/>
      <p:bldP spid="9" grpId="0" animBg="1"/>
      <p:bldP spid="9" grpId="1" animBg="1"/>
      <p:bldP spid="12" grpId="0" animBg="1"/>
      <p:bldP spid="12" grpId="1" animBg="1"/>
      <p:bldP spid="13" grpId="0"/>
      <p:bldP spid="13" grpId="1"/>
      <p:bldP spid="14" grpId="0"/>
      <p:bldP spid="14" grpId="1"/>
      <p:bldP spid="15" grpId="0"/>
      <p:bldP spid="1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653790" y="1397000"/>
            <a:ext cx="4931410" cy="491490"/>
            <a:chOff x="5754" y="1960"/>
            <a:chExt cx="7766" cy="774"/>
          </a:xfrm>
        </p:grpSpPr>
        <p:sp>
          <p:nvSpPr>
            <p:cNvPr id="29"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30" name="文本框 29"/>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三、汽车融资租赁租金计算</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31" name="文本框 30"/>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6" name="组合 5"/>
          <p:cNvGrpSpPr/>
          <p:nvPr/>
        </p:nvGrpSpPr>
        <p:grpSpPr>
          <a:xfrm>
            <a:off x="1308100" y="2648585"/>
            <a:ext cx="10024110" cy="3602355"/>
            <a:chOff x="2032141" y="1391839"/>
            <a:chExt cx="8508231" cy="4001018"/>
          </a:xfrm>
        </p:grpSpPr>
        <p:sp>
          <p:nvSpPr>
            <p:cNvPr id="7" name="任意多边形: 形状 6"/>
            <p:cNvSpPr/>
            <p:nvPr/>
          </p:nvSpPr>
          <p:spPr>
            <a:xfrm>
              <a:off x="2032141" y="2494252"/>
              <a:ext cx="2266626" cy="1869493"/>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a:solidFill>
                <a:srgbClr val="446E7E"/>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1602" tIns="111602" rIns="111602" bIns="512208" numCol="1" spcCol="1270" anchor="t" anchorCtr="0">
              <a:noAutofit/>
            </a:bodyPr>
            <a:lstStyle/>
            <a:p>
              <a:pPr marL="285750" lvl="1" indent="-285750" algn="l" defTabSz="1600200">
                <a:lnSpc>
                  <a:spcPct val="90000"/>
                </a:lnSpc>
                <a:spcBef>
                  <a:spcPct val="0"/>
                </a:spcBef>
                <a:spcAft>
                  <a:spcPct val="15000"/>
                </a:spcAft>
                <a:buChar char="•"/>
              </a:pPr>
              <a:endParaRPr lang="zh-CN" altLang="en-US" sz="3600" kern="1200">
                <a:latin typeface="微软雅黑" panose="020B0503020204020204" charset="-122"/>
                <a:ea typeface="微软雅黑" panose="020B0503020204020204" charset="-122"/>
                <a:cs typeface="+mn-ea"/>
                <a:sym typeface="+mn-lt"/>
              </a:endParaRPr>
            </a:p>
            <a:p>
              <a:pPr marL="285750" lvl="1" indent="-285750" algn="l" defTabSz="1600200">
                <a:lnSpc>
                  <a:spcPct val="90000"/>
                </a:lnSpc>
                <a:spcBef>
                  <a:spcPct val="0"/>
                </a:spcBef>
                <a:spcAft>
                  <a:spcPct val="15000"/>
                </a:spcAft>
                <a:buChar char="•"/>
              </a:pPr>
              <a:endParaRPr lang="zh-CN" altLang="en-US" sz="3600" kern="1200">
                <a:latin typeface="微软雅黑" panose="020B0503020204020204" charset="-122"/>
                <a:ea typeface="微软雅黑" panose="020B0503020204020204" charset="-122"/>
                <a:cs typeface="+mn-ea"/>
                <a:sym typeface="+mn-lt"/>
              </a:endParaRPr>
            </a:p>
          </p:txBody>
        </p:sp>
        <p:sp>
          <p:nvSpPr>
            <p:cNvPr id="8" name="形状 7"/>
            <p:cNvSpPr/>
            <p:nvPr/>
          </p:nvSpPr>
          <p:spPr>
            <a:xfrm>
              <a:off x="3332946" y="3036551"/>
              <a:ext cx="2356306" cy="2356306"/>
            </a:xfrm>
            <a:prstGeom prst="leftCircularArrow">
              <a:avLst>
                <a:gd name="adj1" fmla="val 2550"/>
                <a:gd name="adj2" fmla="val 309429"/>
                <a:gd name="adj3" fmla="val 2084940"/>
                <a:gd name="adj4" fmla="val 9024489"/>
                <a:gd name="adj5" fmla="val 2975"/>
              </a:avLst>
            </a:prstGeom>
            <a:solidFill>
              <a:srgbClr val="446E7E"/>
            </a:solidFill>
            <a:ln>
              <a:solidFill>
                <a:srgbClr val="446E7E"/>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latin typeface="微软雅黑" panose="020B0503020204020204" charset="-122"/>
                <a:ea typeface="微软雅黑" panose="020B0503020204020204" charset="-122"/>
                <a:cs typeface="+mn-ea"/>
                <a:sym typeface="+mn-lt"/>
              </a:endParaRPr>
            </a:p>
          </p:txBody>
        </p:sp>
        <p:sp>
          <p:nvSpPr>
            <p:cNvPr id="2" name="任意多边形: 形状 8"/>
            <p:cNvSpPr/>
            <p:nvPr/>
          </p:nvSpPr>
          <p:spPr>
            <a:xfrm>
              <a:off x="2535836" y="3963140"/>
              <a:ext cx="2014779" cy="801211"/>
            </a:xfrm>
            <a:custGeom>
              <a:avLst/>
              <a:gdLst>
                <a:gd name="connsiteX0" fmla="*/ 0 w 2014779"/>
                <a:gd name="connsiteY0" fmla="*/ 80121 h 801211"/>
                <a:gd name="connsiteX1" fmla="*/ 80121 w 2014779"/>
                <a:gd name="connsiteY1" fmla="*/ 0 h 801211"/>
                <a:gd name="connsiteX2" fmla="*/ 1934658 w 2014779"/>
                <a:gd name="connsiteY2" fmla="*/ 0 h 801211"/>
                <a:gd name="connsiteX3" fmla="*/ 2014779 w 2014779"/>
                <a:gd name="connsiteY3" fmla="*/ 80121 h 801211"/>
                <a:gd name="connsiteX4" fmla="*/ 2014779 w 2014779"/>
                <a:gd name="connsiteY4" fmla="*/ 721090 h 801211"/>
                <a:gd name="connsiteX5" fmla="*/ 1934658 w 2014779"/>
                <a:gd name="connsiteY5" fmla="*/ 801211 h 801211"/>
                <a:gd name="connsiteX6" fmla="*/ 80121 w 2014779"/>
                <a:gd name="connsiteY6" fmla="*/ 801211 h 801211"/>
                <a:gd name="connsiteX7" fmla="*/ 0 w 2014779"/>
                <a:gd name="connsiteY7" fmla="*/ 721090 h 801211"/>
                <a:gd name="connsiteX8" fmla="*/ 0 w 2014779"/>
                <a:gd name="connsiteY8" fmla="*/ 80121 h 80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4779" h="801211">
                  <a:moveTo>
                    <a:pt x="0" y="80121"/>
                  </a:moveTo>
                  <a:cubicBezTo>
                    <a:pt x="0" y="35871"/>
                    <a:pt x="35871" y="0"/>
                    <a:pt x="80121" y="0"/>
                  </a:cubicBezTo>
                  <a:lnTo>
                    <a:pt x="1934658" y="0"/>
                  </a:lnTo>
                  <a:cubicBezTo>
                    <a:pt x="1978908" y="0"/>
                    <a:pt x="2014779" y="35871"/>
                    <a:pt x="2014779" y="80121"/>
                  </a:cubicBezTo>
                  <a:lnTo>
                    <a:pt x="2014779" y="721090"/>
                  </a:lnTo>
                  <a:cubicBezTo>
                    <a:pt x="2014779" y="765340"/>
                    <a:pt x="1978908" y="801211"/>
                    <a:pt x="1934658" y="801211"/>
                  </a:cubicBezTo>
                  <a:lnTo>
                    <a:pt x="80121" y="801211"/>
                  </a:lnTo>
                  <a:cubicBezTo>
                    <a:pt x="35871" y="801211"/>
                    <a:pt x="0" y="765340"/>
                    <a:pt x="0" y="721090"/>
                  </a:cubicBezTo>
                  <a:lnTo>
                    <a:pt x="0" y="80121"/>
                  </a:lnTo>
                  <a:close/>
                </a:path>
              </a:pathLst>
            </a:custGeom>
            <a:solidFill>
              <a:schemeClr val="accent2">
                <a:lumMod val="20000"/>
                <a:lumOff val="8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667" tIns="74267" rIns="99667" bIns="74267" numCol="1" spcCol="1270" anchor="ctr" anchorCtr="0">
              <a:noAutofit/>
            </a:bodyPr>
            <a:lstStyle/>
            <a:p>
              <a:pPr marL="0" lvl="0" indent="0" algn="ctr" defTabSz="1778000">
                <a:lnSpc>
                  <a:spcPct val="90000"/>
                </a:lnSpc>
                <a:spcBef>
                  <a:spcPct val="0"/>
                </a:spcBef>
                <a:spcAft>
                  <a:spcPct val="35000"/>
                </a:spcAft>
                <a:buNone/>
              </a:pPr>
              <a:endParaRPr lang="zh-CN" altLang="en-US" sz="4000" kern="1200">
                <a:latin typeface="微软雅黑" panose="020B0503020204020204" charset="-122"/>
                <a:ea typeface="微软雅黑" panose="020B0503020204020204" charset="-122"/>
                <a:cs typeface="+mn-ea"/>
                <a:sym typeface="+mn-lt"/>
              </a:endParaRPr>
            </a:p>
          </p:txBody>
        </p:sp>
        <p:sp>
          <p:nvSpPr>
            <p:cNvPr id="10" name="任意多边形: 形状 9"/>
            <p:cNvSpPr/>
            <p:nvPr/>
          </p:nvSpPr>
          <p:spPr>
            <a:xfrm>
              <a:off x="4836762" y="2494252"/>
              <a:ext cx="2266626" cy="1869493"/>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a:solidFill>
                <a:srgbClr val="446E7E"/>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1602" tIns="512208" rIns="111602" bIns="111602" numCol="1" spcCol="1270" anchor="t" anchorCtr="0">
              <a:noAutofit/>
            </a:bodyPr>
            <a:lstStyle/>
            <a:p>
              <a:pPr marL="285750" lvl="1" indent="-285750" algn="l" defTabSz="1600200">
                <a:lnSpc>
                  <a:spcPct val="90000"/>
                </a:lnSpc>
                <a:spcBef>
                  <a:spcPct val="0"/>
                </a:spcBef>
                <a:spcAft>
                  <a:spcPct val="15000"/>
                </a:spcAft>
                <a:buChar char="•"/>
              </a:pPr>
              <a:endParaRPr lang="zh-CN" altLang="en-US" sz="3600" kern="1200">
                <a:latin typeface="微软雅黑" panose="020B0503020204020204" charset="-122"/>
                <a:ea typeface="微软雅黑" panose="020B0503020204020204" charset="-122"/>
                <a:cs typeface="+mn-ea"/>
                <a:sym typeface="+mn-lt"/>
              </a:endParaRPr>
            </a:p>
            <a:p>
              <a:pPr marL="285750" lvl="1" indent="-285750" algn="l" defTabSz="1600200">
                <a:lnSpc>
                  <a:spcPct val="90000"/>
                </a:lnSpc>
                <a:spcBef>
                  <a:spcPct val="0"/>
                </a:spcBef>
                <a:spcAft>
                  <a:spcPct val="15000"/>
                </a:spcAft>
                <a:buChar char="•"/>
              </a:pPr>
              <a:endParaRPr lang="zh-CN" altLang="en-US" sz="3600" kern="1200">
                <a:latin typeface="微软雅黑" panose="020B0503020204020204" charset="-122"/>
                <a:ea typeface="微软雅黑" panose="020B0503020204020204" charset="-122"/>
                <a:cs typeface="+mn-ea"/>
                <a:sym typeface="+mn-lt"/>
              </a:endParaRPr>
            </a:p>
          </p:txBody>
        </p:sp>
        <p:sp>
          <p:nvSpPr>
            <p:cNvPr id="11" name="箭头: 环形 10"/>
            <p:cNvSpPr/>
            <p:nvPr/>
          </p:nvSpPr>
          <p:spPr>
            <a:xfrm>
              <a:off x="6118679" y="1391839"/>
              <a:ext cx="2645930" cy="2645930"/>
            </a:xfrm>
            <a:prstGeom prst="circularArrow">
              <a:avLst>
                <a:gd name="adj1" fmla="val 2271"/>
                <a:gd name="adj2" fmla="val 273786"/>
                <a:gd name="adj3" fmla="val 19550703"/>
                <a:gd name="adj4" fmla="val 12575511"/>
                <a:gd name="adj5" fmla="val 2650"/>
              </a:avLst>
            </a:prstGeom>
            <a:solidFill>
              <a:srgbClr val="446E7E"/>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latin typeface="微软雅黑" panose="020B0503020204020204" charset="-122"/>
                <a:ea typeface="微软雅黑" panose="020B0503020204020204" charset="-122"/>
                <a:cs typeface="+mn-ea"/>
                <a:sym typeface="+mn-lt"/>
              </a:endParaRPr>
            </a:p>
          </p:txBody>
        </p:sp>
        <p:sp>
          <p:nvSpPr>
            <p:cNvPr id="3" name="任意多边形: 形状 11"/>
            <p:cNvSpPr/>
            <p:nvPr/>
          </p:nvSpPr>
          <p:spPr>
            <a:xfrm>
              <a:off x="5340457" y="2093647"/>
              <a:ext cx="2014779" cy="801211"/>
            </a:xfrm>
            <a:custGeom>
              <a:avLst/>
              <a:gdLst>
                <a:gd name="connsiteX0" fmla="*/ 0 w 2014779"/>
                <a:gd name="connsiteY0" fmla="*/ 80121 h 801211"/>
                <a:gd name="connsiteX1" fmla="*/ 80121 w 2014779"/>
                <a:gd name="connsiteY1" fmla="*/ 0 h 801211"/>
                <a:gd name="connsiteX2" fmla="*/ 1934658 w 2014779"/>
                <a:gd name="connsiteY2" fmla="*/ 0 h 801211"/>
                <a:gd name="connsiteX3" fmla="*/ 2014779 w 2014779"/>
                <a:gd name="connsiteY3" fmla="*/ 80121 h 801211"/>
                <a:gd name="connsiteX4" fmla="*/ 2014779 w 2014779"/>
                <a:gd name="connsiteY4" fmla="*/ 721090 h 801211"/>
                <a:gd name="connsiteX5" fmla="*/ 1934658 w 2014779"/>
                <a:gd name="connsiteY5" fmla="*/ 801211 h 801211"/>
                <a:gd name="connsiteX6" fmla="*/ 80121 w 2014779"/>
                <a:gd name="connsiteY6" fmla="*/ 801211 h 801211"/>
                <a:gd name="connsiteX7" fmla="*/ 0 w 2014779"/>
                <a:gd name="connsiteY7" fmla="*/ 721090 h 801211"/>
                <a:gd name="connsiteX8" fmla="*/ 0 w 2014779"/>
                <a:gd name="connsiteY8" fmla="*/ 80121 h 80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4779" h="801211">
                  <a:moveTo>
                    <a:pt x="0" y="80121"/>
                  </a:moveTo>
                  <a:cubicBezTo>
                    <a:pt x="0" y="35871"/>
                    <a:pt x="35871" y="0"/>
                    <a:pt x="80121" y="0"/>
                  </a:cubicBezTo>
                  <a:lnTo>
                    <a:pt x="1934658" y="0"/>
                  </a:lnTo>
                  <a:cubicBezTo>
                    <a:pt x="1978908" y="0"/>
                    <a:pt x="2014779" y="35871"/>
                    <a:pt x="2014779" y="80121"/>
                  </a:cubicBezTo>
                  <a:lnTo>
                    <a:pt x="2014779" y="721090"/>
                  </a:lnTo>
                  <a:cubicBezTo>
                    <a:pt x="2014779" y="765340"/>
                    <a:pt x="1978908" y="801211"/>
                    <a:pt x="1934658" y="801211"/>
                  </a:cubicBezTo>
                  <a:lnTo>
                    <a:pt x="80121" y="801211"/>
                  </a:lnTo>
                  <a:cubicBezTo>
                    <a:pt x="35871" y="801211"/>
                    <a:pt x="0" y="765340"/>
                    <a:pt x="0" y="721090"/>
                  </a:cubicBezTo>
                  <a:lnTo>
                    <a:pt x="0" y="80121"/>
                  </a:lnTo>
                  <a:close/>
                </a:path>
              </a:pathLst>
            </a:custGeom>
            <a:solidFill>
              <a:schemeClr val="accent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667" tIns="74267" rIns="99667" bIns="74267" numCol="1" spcCol="1270" anchor="ctr" anchorCtr="0">
              <a:noAutofit/>
            </a:bodyPr>
            <a:lstStyle/>
            <a:p>
              <a:pPr marL="0" lvl="0" indent="0" algn="ctr" defTabSz="1778000">
                <a:lnSpc>
                  <a:spcPct val="90000"/>
                </a:lnSpc>
                <a:spcBef>
                  <a:spcPct val="0"/>
                </a:spcBef>
                <a:spcAft>
                  <a:spcPct val="35000"/>
                </a:spcAft>
                <a:buNone/>
              </a:pPr>
              <a:endParaRPr lang="zh-CN" altLang="en-US" sz="4000" kern="1200">
                <a:latin typeface="微软雅黑" panose="020B0503020204020204" charset="-122"/>
                <a:ea typeface="微软雅黑" panose="020B0503020204020204" charset="-122"/>
                <a:cs typeface="+mn-ea"/>
                <a:sym typeface="+mn-lt"/>
              </a:endParaRPr>
            </a:p>
          </p:txBody>
        </p:sp>
        <p:sp>
          <p:nvSpPr>
            <p:cNvPr id="4" name="任意多边形: 形状 12"/>
            <p:cNvSpPr/>
            <p:nvPr/>
          </p:nvSpPr>
          <p:spPr>
            <a:xfrm>
              <a:off x="7641383" y="2494252"/>
              <a:ext cx="2266626" cy="1869493"/>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a:solidFill>
                <a:srgbClr val="446E7E"/>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11602" tIns="111602" rIns="111602" bIns="512208" numCol="1" spcCol="1270" anchor="t" anchorCtr="0">
              <a:noAutofit/>
            </a:bodyPr>
            <a:lstStyle/>
            <a:p>
              <a:pPr marL="285750" lvl="1" indent="-285750" algn="l" defTabSz="1600200">
                <a:lnSpc>
                  <a:spcPct val="90000"/>
                </a:lnSpc>
                <a:spcBef>
                  <a:spcPct val="0"/>
                </a:spcBef>
                <a:spcAft>
                  <a:spcPct val="15000"/>
                </a:spcAft>
                <a:buChar char="•"/>
              </a:pPr>
              <a:endParaRPr lang="zh-CN" altLang="en-US" sz="3600" kern="1200">
                <a:latin typeface="微软雅黑" panose="020B0503020204020204" charset="-122"/>
                <a:ea typeface="微软雅黑" panose="020B0503020204020204" charset="-122"/>
                <a:cs typeface="+mn-ea"/>
                <a:sym typeface="+mn-lt"/>
              </a:endParaRPr>
            </a:p>
            <a:p>
              <a:pPr marL="285750" lvl="1" indent="-285750" algn="l" defTabSz="1600200">
                <a:lnSpc>
                  <a:spcPct val="90000"/>
                </a:lnSpc>
                <a:spcBef>
                  <a:spcPct val="0"/>
                </a:spcBef>
                <a:spcAft>
                  <a:spcPct val="15000"/>
                </a:spcAft>
                <a:buChar char="•"/>
              </a:pPr>
              <a:endParaRPr lang="zh-CN" altLang="en-US" sz="3600" kern="1200">
                <a:latin typeface="微软雅黑" panose="020B0503020204020204" charset="-122"/>
                <a:ea typeface="微软雅黑" panose="020B0503020204020204" charset="-122"/>
                <a:cs typeface="+mn-ea"/>
                <a:sym typeface="+mn-lt"/>
              </a:endParaRPr>
            </a:p>
          </p:txBody>
        </p:sp>
        <p:sp>
          <p:nvSpPr>
            <p:cNvPr id="5" name="任意多边形: 形状 13"/>
            <p:cNvSpPr/>
            <p:nvPr/>
          </p:nvSpPr>
          <p:spPr>
            <a:xfrm>
              <a:off x="8145175" y="3963267"/>
              <a:ext cx="2395197" cy="801191"/>
            </a:xfrm>
            <a:custGeom>
              <a:avLst/>
              <a:gdLst>
                <a:gd name="connsiteX0" fmla="*/ 0 w 2014779"/>
                <a:gd name="connsiteY0" fmla="*/ 80121 h 801211"/>
                <a:gd name="connsiteX1" fmla="*/ 80121 w 2014779"/>
                <a:gd name="connsiteY1" fmla="*/ 0 h 801211"/>
                <a:gd name="connsiteX2" fmla="*/ 1934658 w 2014779"/>
                <a:gd name="connsiteY2" fmla="*/ 0 h 801211"/>
                <a:gd name="connsiteX3" fmla="*/ 2014779 w 2014779"/>
                <a:gd name="connsiteY3" fmla="*/ 80121 h 801211"/>
                <a:gd name="connsiteX4" fmla="*/ 2014779 w 2014779"/>
                <a:gd name="connsiteY4" fmla="*/ 721090 h 801211"/>
                <a:gd name="connsiteX5" fmla="*/ 1934658 w 2014779"/>
                <a:gd name="connsiteY5" fmla="*/ 801211 h 801211"/>
                <a:gd name="connsiteX6" fmla="*/ 80121 w 2014779"/>
                <a:gd name="connsiteY6" fmla="*/ 801211 h 801211"/>
                <a:gd name="connsiteX7" fmla="*/ 0 w 2014779"/>
                <a:gd name="connsiteY7" fmla="*/ 721090 h 801211"/>
                <a:gd name="connsiteX8" fmla="*/ 0 w 2014779"/>
                <a:gd name="connsiteY8" fmla="*/ 80121 h 80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4779" h="801211">
                  <a:moveTo>
                    <a:pt x="0" y="80121"/>
                  </a:moveTo>
                  <a:cubicBezTo>
                    <a:pt x="0" y="35871"/>
                    <a:pt x="35871" y="0"/>
                    <a:pt x="80121" y="0"/>
                  </a:cubicBezTo>
                  <a:lnTo>
                    <a:pt x="1934658" y="0"/>
                  </a:lnTo>
                  <a:cubicBezTo>
                    <a:pt x="1978908" y="0"/>
                    <a:pt x="2014779" y="35871"/>
                    <a:pt x="2014779" y="80121"/>
                  </a:cubicBezTo>
                  <a:lnTo>
                    <a:pt x="2014779" y="721090"/>
                  </a:lnTo>
                  <a:cubicBezTo>
                    <a:pt x="2014779" y="765340"/>
                    <a:pt x="1978908" y="801211"/>
                    <a:pt x="1934658" y="801211"/>
                  </a:cubicBezTo>
                  <a:lnTo>
                    <a:pt x="80121" y="801211"/>
                  </a:lnTo>
                  <a:cubicBezTo>
                    <a:pt x="35871" y="801211"/>
                    <a:pt x="0" y="765340"/>
                    <a:pt x="0" y="721090"/>
                  </a:cubicBezTo>
                  <a:lnTo>
                    <a:pt x="0" y="80121"/>
                  </a:lnTo>
                  <a:close/>
                </a:path>
              </a:pathLst>
            </a:custGeom>
            <a:solidFill>
              <a:schemeClr val="accent2">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9667" tIns="74267" rIns="99667" bIns="74267" numCol="1" spcCol="1270" anchor="ctr" anchorCtr="0">
              <a:noAutofit/>
            </a:bodyPr>
            <a:lstStyle/>
            <a:p>
              <a:pPr marL="0" lvl="0" indent="0" algn="ctr" defTabSz="1778000">
                <a:lnSpc>
                  <a:spcPct val="90000"/>
                </a:lnSpc>
                <a:spcBef>
                  <a:spcPct val="0"/>
                </a:spcBef>
                <a:spcAft>
                  <a:spcPct val="35000"/>
                </a:spcAft>
                <a:buNone/>
              </a:pPr>
              <a:endParaRPr lang="zh-CN" altLang="en-US" sz="4000" kern="1200">
                <a:latin typeface="微软雅黑" panose="020B0503020204020204" charset="-122"/>
                <a:ea typeface="微软雅黑" panose="020B0503020204020204" charset="-122"/>
                <a:cs typeface="+mn-ea"/>
                <a:sym typeface="+mn-lt"/>
              </a:endParaRPr>
            </a:p>
          </p:txBody>
        </p:sp>
      </p:grpSp>
      <p:sp>
        <p:nvSpPr>
          <p:cNvPr id="16" name="文本框 15"/>
          <p:cNvSpPr txBox="1"/>
          <p:nvPr/>
        </p:nvSpPr>
        <p:spPr>
          <a:xfrm>
            <a:off x="1769110" y="4060825"/>
            <a:ext cx="1747520" cy="737235"/>
          </a:xfrm>
          <a:prstGeom prst="rect">
            <a:avLst/>
          </a:prstGeom>
          <a:noFill/>
        </p:spPr>
        <p:txBody>
          <a:bodyPr wrap="square" rtlCol="0">
            <a:spAutoFit/>
          </a:bodyPr>
          <a:lstStyle/>
          <a:p>
            <a:r>
              <a:rPr lang="zh-CN" altLang="en-US" sz="1400" dirty="0">
                <a:latin typeface="微软雅黑" panose="020B0503020204020204" charset="-122"/>
                <a:ea typeface="微软雅黑" panose="020B0503020204020204" charset="-122"/>
                <a:cs typeface="+mn-ea"/>
                <a:sym typeface="+mn-lt"/>
              </a:rPr>
              <a:t>1. 租期定价参数</a:t>
            </a:r>
            <a:endParaRPr lang="zh-CN" altLang="en-US" sz="1400" dirty="0">
              <a:latin typeface="微软雅黑" panose="020B0503020204020204" charset="-122"/>
              <a:ea typeface="微软雅黑" panose="020B0503020204020204" charset="-122"/>
              <a:cs typeface="+mn-ea"/>
              <a:sym typeface="+mn-lt"/>
            </a:endParaRPr>
          </a:p>
          <a:p>
            <a:r>
              <a:rPr lang="zh-CN" altLang="en-US" sz="1400" dirty="0">
                <a:latin typeface="微软雅黑" panose="020B0503020204020204" charset="-122"/>
                <a:ea typeface="微软雅黑" panose="020B0503020204020204" charset="-122"/>
                <a:cs typeface="+mn-ea"/>
                <a:sym typeface="+mn-lt"/>
              </a:rPr>
              <a:t>2. 日期参数</a:t>
            </a:r>
            <a:endParaRPr lang="zh-CN" altLang="en-US" sz="1400" dirty="0">
              <a:latin typeface="微软雅黑" panose="020B0503020204020204" charset="-122"/>
              <a:ea typeface="微软雅黑" panose="020B0503020204020204" charset="-122"/>
              <a:cs typeface="+mn-ea"/>
              <a:sym typeface="+mn-lt"/>
            </a:endParaRPr>
          </a:p>
          <a:p>
            <a:r>
              <a:rPr lang="zh-CN" altLang="en-US" sz="1400" dirty="0">
                <a:latin typeface="微软雅黑" panose="020B0503020204020204" charset="-122"/>
                <a:ea typeface="微软雅黑" panose="020B0503020204020204" charset="-122"/>
                <a:cs typeface="+mn-ea"/>
                <a:sym typeface="+mn-lt"/>
              </a:rPr>
              <a:t>3. 融资参数</a:t>
            </a:r>
            <a:endParaRPr lang="zh-CN" altLang="en-US" sz="1400" dirty="0">
              <a:latin typeface="微软雅黑" panose="020B0503020204020204" charset="-122"/>
              <a:ea typeface="微软雅黑" panose="020B0503020204020204" charset="-122"/>
              <a:cs typeface="+mn-ea"/>
              <a:sym typeface="+mn-lt"/>
            </a:endParaRPr>
          </a:p>
        </p:txBody>
      </p:sp>
      <p:sp>
        <p:nvSpPr>
          <p:cNvPr id="23" name="文本框 22"/>
          <p:cNvSpPr txBox="1"/>
          <p:nvPr/>
        </p:nvSpPr>
        <p:spPr>
          <a:xfrm>
            <a:off x="2139950" y="5140325"/>
            <a:ext cx="1918335" cy="368300"/>
          </a:xfrm>
          <a:prstGeom prst="rect">
            <a:avLst/>
          </a:prstGeom>
          <a:noFill/>
        </p:spPr>
        <p:txBody>
          <a:bodyPr wrap="square" rtlCol="0">
            <a:spAutoFit/>
          </a:bodyPr>
          <a:lstStyle/>
          <a:p>
            <a:r>
              <a:rPr lang="zh-CN" altLang="en-US" b="1" dirty="0">
                <a:latin typeface="微软雅黑" panose="020B0503020204020204" charset="-122"/>
                <a:ea typeface="微软雅黑" panose="020B0503020204020204" charset="-122"/>
                <a:cs typeface="+mn-ea"/>
                <a:sym typeface="+mn-lt"/>
              </a:rPr>
              <a:t>（一）输入参数</a:t>
            </a:r>
            <a:endParaRPr lang="zh-CN" altLang="en-US" b="1" dirty="0">
              <a:latin typeface="微软雅黑" panose="020B0503020204020204" charset="-122"/>
              <a:ea typeface="微软雅黑" panose="020B0503020204020204" charset="-122"/>
              <a:cs typeface="+mn-ea"/>
              <a:sym typeface="+mn-lt"/>
            </a:endParaRPr>
          </a:p>
        </p:txBody>
      </p:sp>
      <p:sp>
        <p:nvSpPr>
          <p:cNvPr id="17" name="文本框 16"/>
          <p:cNvSpPr txBox="1"/>
          <p:nvPr/>
        </p:nvSpPr>
        <p:spPr>
          <a:xfrm>
            <a:off x="5470525" y="3456940"/>
            <a:ext cx="1844040" cy="368300"/>
          </a:xfrm>
          <a:prstGeom prst="rect">
            <a:avLst/>
          </a:prstGeom>
          <a:noFill/>
        </p:spPr>
        <p:txBody>
          <a:bodyPr wrap="square" rtlCol="0">
            <a:spAutoFit/>
          </a:bodyPr>
          <a:lstStyle/>
          <a:p>
            <a:r>
              <a:rPr lang="zh-CN" altLang="en-US" b="1" dirty="0">
                <a:latin typeface="微软雅黑" panose="020B0503020204020204" charset="-122"/>
                <a:ea typeface="微软雅黑" panose="020B0503020204020204" charset="-122"/>
                <a:cs typeface="+mn-ea"/>
                <a:sym typeface="+mn-lt"/>
              </a:rPr>
              <a:t>（二）租金试算</a:t>
            </a:r>
            <a:endParaRPr lang="zh-CN" altLang="en-US" b="1" dirty="0">
              <a:latin typeface="微软雅黑" panose="020B0503020204020204" charset="-122"/>
              <a:ea typeface="微软雅黑" panose="020B0503020204020204" charset="-122"/>
              <a:cs typeface="+mn-ea"/>
              <a:sym typeface="+mn-lt"/>
            </a:endParaRPr>
          </a:p>
        </p:txBody>
      </p:sp>
      <p:sp>
        <p:nvSpPr>
          <p:cNvPr id="25" name="文本框 24"/>
          <p:cNvSpPr txBox="1"/>
          <p:nvPr/>
        </p:nvSpPr>
        <p:spPr>
          <a:xfrm>
            <a:off x="8513445" y="5140325"/>
            <a:ext cx="2818765" cy="368300"/>
          </a:xfrm>
          <a:prstGeom prst="rect">
            <a:avLst/>
          </a:prstGeom>
          <a:noFill/>
        </p:spPr>
        <p:txBody>
          <a:bodyPr wrap="square" rtlCol="0">
            <a:spAutoFit/>
          </a:bodyPr>
          <a:lstStyle/>
          <a:p>
            <a:r>
              <a:rPr lang="zh-CN" altLang="en-US" b="1" dirty="0">
                <a:latin typeface="微软雅黑" panose="020B0503020204020204" charset="-122"/>
                <a:ea typeface="微软雅黑" panose="020B0503020204020204" charset="-122"/>
                <a:cs typeface="+mn-ea"/>
                <a:sym typeface="+mn-lt"/>
              </a:rPr>
              <a:t>（三）生成融资租赁方案</a:t>
            </a:r>
            <a:endParaRPr lang="zh-CN" altLang="en-US" b="1" dirty="0">
              <a:latin typeface="微软雅黑" panose="020B0503020204020204" charset="-122"/>
              <a:ea typeface="微软雅黑" panose="020B0503020204020204" charset="-122"/>
              <a:cs typeface="+mn-ea"/>
              <a:sym typeface="+mn-lt"/>
            </a:endParaRPr>
          </a:p>
        </p:txBody>
      </p:sp>
      <p:sp>
        <p:nvSpPr>
          <p:cNvPr id="26" name="文本框 25"/>
          <p:cNvSpPr txBox="1"/>
          <p:nvPr/>
        </p:nvSpPr>
        <p:spPr>
          <a:xfrm>
            <a:off x="5076825" y="4129405"/>
            <a:ext cx="1939925" cy="953135"/>
          </a:xfrm>
          <a:prstGeom prst="rect">
            <a:avLst/>
          </a:prstGeom>
          <a:noFill/>
        </p:spPr>
        <p:txBody>
          <a:bodyPr wrap="square" rtlCol="0">
            <a:spAutoFit/>
          </a:bodyPr>
          <a:lstStyle/>
          <a:p>
            <a:r>
              <a:rPr lang="en-US" altLang="zh-CN" sz="1400" dirty="0">
                <a:latin typeface="微软雅黑" panose="020B0503020204020204" charset="-122"/>
                <a:ea typeface="微软雅黑" panose="020B0503020204020204" charset="-122"/>
                <a:cs typeface="+mn-ea"/>
                <a:sym typeface="+mn-lt"/>
              </a:rPr>
              <a:t>1.</a:t>
            </a:r>
            <a:r>
              <a:rPr lang="zh-CN" altLang="en-US" sz="1400" dirty="0">
                <a:latin typeface="微软雅黑" panose="020B0503020204020204" charset="-122"/>
                <a:ea typeface="微软雅黑" panose="020B0503020204020204" charset="-122"/>
                <a:cs typeface="+mn-ea"/>
                <a:sym typeface="+mn-lt"/>
              </a:rPr>
              <a:t>租金金额是否能为客户接受</a:t>
            </a:r>
            <a:endParaRPr lang="zh-CN" altLang="en-US" sz="1400" dirty="0">
              <a:latin typeface="微软雅黑" panose="020B0503020204020204" charset="-122"/>
              <a:ea typeface="微软雅黑" panose="020B0503020204020204" charset="-122"/>
              <a:cs typeface="+mn-ea"/>
              <a:sym typeface="+mn-lt"/>
            </a:endParaRPr>
          </a:p>
          <a:p>
            <a:r>
              <a:rPr lang="en-US" altLang="zh-CN" sz="1400" dirty="0">
                <a:latin typeface="微软雅黑" panose="020B0503020204020204" charset="-122"/>
                <a:ea typeface="微软雅黑" panose="020B0503020204020204" charset="-122"/>
                <a:cs typeface="+mn-ea"/>
                <a:sym typeface="+mn-lt"/>
              </a:rPr>
              <a:t>2.</a:t>
            </a:r>
            <a:r>
              <a:rPr lang="zh-CN" altLang="en-US" sz="1400" dirty="0">
                <a:latin typeface="微软雅黑" panose="020B0503020204020204" charset="-122"/>
                <a:ea typeface="微软雅黑" panose="020B0503020204020204" charset="-122"/>
                <a:cs typeface="+mn-ea"/>
                <a:sym typeface="+mn-lt"/>
              </a:rPr>
              <a:t>租金收益是否能为融资租赁公司所接受</a:t>
            </a:r>
            <a:endParaRPr lang="zh-CN" altLang="en-US" sz="1400" dirty="0">
              <a:latin typeface="微软雅黑" panose="020B0503020204020204" charset="-122"/>
              <a:ea typeface="微软雅黑" panose="020B0503020204020204" charset="-122"/>
              <a:cs typeface="+mn-ea"/>
              <a:sym typeface="+mn-lt"/>
            </a:endParaRPr>
          </a:p>
        </p:txBody>
      </p:sp>
      <p:sp>
        <p:nvSpPr>
          <p:cNvPr id="27" name="文本框 26"/>
          <p:cNvSpPr txBox="1"/>
          <p:nvPr/>
        </p:nvSpPr>
        <p:spPr>
          <a:xfrm>
            <a:off x="8115935" y="3795395"/>
            <a:ext cx="2352675" cy="1168400"/>
          </a:xfrm>
          <a:prstGeom prst="rect">
            <a:avLst/>
          </a:prstGeom>
          <a:noFill/>
        </p:spPr>
        <p:txBody>
          <a:bodyPr wrap="square" rtlCol="0">
            <a:spAutoFit/>
          </a:bodyPr>
          <a:lstStyle/>
          <a:p>
            <a:r>
              <a:rPr lang="zh-CN" altLang="en-US" sz="1400" dirty="0">
                <a:latin typeface="微软雅黑" panose="020B0503020204020204" charset="-122"/>
                <a:ea typeface="微软雅黑" panose="020B0503020204020204" charset="-122"/>
                <a:cs typeface="+mn-ea"/>
                <a:sym typeface="+mn-lt"/>
              </a:rPr>
              <a:t>通过与客户的反复沟通，确定在年利率参数框中输入 11.40% 这个参数后生成的融资租赁方案能为客户、融资租赁公司双方接受</a:t>
            </a:r>
            <a:endParaRPr lang="zh-CN" altLang="en-US" sz="1400" dirty="0">
              <a:latin typeface="微软雅黑" panose="020B0503020204020204" charset="-122"/>
              <a:ea typeface="微软雅黑" panose="020B0503020204020204" charset="-122"/>
              <a:cs typeface="+mn-ea"/>
              <a:sym typeface="+mn-lt"/>
            </a:endParaRPr>
          </a:p>
        </p:txBody>
      </p:sp>
      <p:grpSp>
        <p:nvGrpSpPr>
          <p:cNvPr id="19" name="组合 18"/>
          <p:cNvGrpSpPr/>
          <p:nvPr/>
        </p:nvGrpSpPr>
        <p:grpSpPr>
          <a:xfrm>
            <a:off x="1377662" y="2193566"/>
            <a:ext cx="5237480" cy="682215"/>
            <a:chOff x="4411836" y="744496"/>
            <a:chExt cx="5237480" cy="682215"/>
          </a:xfrm>
        </p:grpSpPr>
        <p:sp>
          <p:nvSpPr>
            <p:cNvPr id="20" name="星形: 七角 2"/>
            <p:cNvSpPr/>
            <p:nvPr/>
          </p:nvSpPr>
          <p:spPr>
            <a:xfrm>
              <a:off x="4411836" y="744496"/>
              <a:ext cx="708803" cy="682215"/>
            </a:xfrm>
            <a:prstGeom prst="star7">
              <a:avLst/>
            </a:prstGeom>
            <a:solidFill>
              <a:srgbClr val="446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21" name="文本框 20"/>
            <p:cNvSpPr txBox="1"/>
            <p:nvPr/>
          </p:nvSpPr>
          <p:spPr>
            <a:xfrm>
              <a:off x="5264006" y="901976"/>
              <a:ext cx="4385310" cy="368300"/>
            </a:xfrm>
            <a:prstGeom prst="rect">
              <a:avLst/>
            </a:prstGeom>
            <a:noFill/>
          </p:spPr>
          <p:txBody>
            <a:bodyPr wrap="square" rtlCol="0">
              <a:spAutoFit/>
            </a:bodyPr>
            <a:lstStyle/>
            <a:p>
              <a:r>
                <a:rPr b="1" dirty="0">
                  <a:latin typeface="微软雅黑" panose="020B0503020204020204" charset="-122"/>
                  <a:ea typeface="微软雅黑" panose="020B0503020204020204" charset="-122"/>
                  <a:cs typeface="微软雅黑" panose="020B0503020204020204" charset="-122"/>
                  <a:sym typeface="+mn-lt"/>
                </a:rPr>
                <a:t>融资租赁租金计算工具的使用</a:t>
              </a:r>
              <a:endParaRPr b="1" dirty="0">
                <a:latin typeface="微软雅黑" panose="020B0503020204020204" charset="-122"/>
                <a:ea typeface="微软雅黑" panose="020B0503020204020204" charset="-122"/>
                <a:cs typeface="微软雅黑" panose="020B0503020204020204" charset="-122"/>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checkerboard(across)">
                                      <p:cBhvr>
                                        <p:cTn id="14" dur="500"/>
                                        <p:tgtEl>
                                          <p:spTgt spid="28"/>
                                        </p:tgtEl>
                                      </p:cBhvr>
                                    </p:animEffect>
                                  </p:childTnLst>
                                </p:cTn>
                              </p:par>
                              <p:par>
                                <p:cTn id="15" presetID="5" presetClass="entr" presetSubtype="1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checkerboard(across)">
                                      <p:cBhvr>
                                        <p:cTn id="20" dur="500"/>
                                        <p:tgtEl>
                                          <p:spTgt spid="16"/>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checkerboard(across)">
                                      <p:cBhvr>
                                        <p:cTn id="23" dur="500"/>
                                        <p:tgtEl>
                                          <p:spTgt spid="23"/>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checkerboard(across)">
                                      <p:cBhvr>
                                        <p:cTn id="26" dur="500"/>
                                        <p:tgtEl>
                                          <p:spTgt spid="17"/>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checkerboard(across)">
                                      <p:cBhvr>
                                        <p:cTn id="29" dur="500"/>
                                        <p:tgtEl>
                                          <p:spTgt spid="25"/>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checkerboard(across)">
                                      <p:cBhvr>
                                        <p:cTn id="32" dur="500"/>
                                        <p:tgtEl>
                                          <p:spTgt spid="26"/>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checkerboard(across)">
                                      <p:cBhvr>
                                        <p:cTn id="35" dur="500"/>
                                        <p:tgtEl>
                                          <p:spTgt spid="27"/>
                                        </p:tgtEl>
                                      </p:cBhvr>
                                    </p:animEffect>
                                  </p:childTnLst>
                                </p:cTn>
                              </p:par>
                              <p:par>
                                <p:cTn id="36" presetID="5" presetClass="entr" presetSubtype="10"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checkerboard(across)">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P spid="16" grpId="0"/>
      <p:bldP spid="16" grpId="1"/>
      <p:bldP spid="23" grpId="0"/>
      <p:bldP spid="23" grpId="1"/>
      <p:bldP spid="17" grpId="0"/>
      <p:bldP spid="17" grpId="1"/>
      <p:bldP spid="25" grpId="0"/>
      <p:bldP spid="25" grpId="1"/>
      <p:bldP spid="26" grpId="0"/>
      <p:bldP spid="26" grpId="1"/>
      <p:bldP spid="27" grpId="0"/>
      <p:bldP spid="2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9" name="组合 18"/>
          <p:cNvGrpSpPr/>
          <p:nvPr/>
        </p:nvGrpSpPr>
        <p:grpSpPr>
          <a:xfrm>
            <a:off x="1450052" y="1226461"/>
            <a:ext cx="5237480" cy="682215"/>
            <a:chOff x="4411836" y="744496"/>
            <a:chExt cx="5237480" cy="682215"/>
          </a:xfrm>
        </p:grpSpPr>
        <p:sp>
          <p:nvSpPr>
            <p:cNvPr id="20" name="星形: 七角 2"/>
            <p:cNvSpPr/>
            <p:nvPr/>
          </p:nvSpPr>
          <p:spPr>
            <a:xfrm>
              <a:off x="4411836" y="744496"/>
              <a:ext cx="708803" cy="682215"/>
            </a:xfrm>
            <a:prstGeom prst="star7">
              <a:avLst/>
            </a:prstGeom>
            <a:solidFill>
              <a:srgbClr val="446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21" name="文本框 20"/>
            <p:cNvSpPr txBox="1"/>
            <p:nvPr/>
          </p:nvSpPr>
          <p:spPr>
            <a:xfrm>
              <a:off x="5264006" y="901976"/>
              <a:ext cx="4385310" cy="368300"/>
            </a:xfrm>
            <a:prstGeom prst="rect">
              <a:avLst/>
            </a:prstGeom>
            <a:noFill/>
          </p:spPr>
          <p:txBody>
            <a:bodyPr wrap="square" rtlCol="0">
              <a:spAutoFit/>
            </a:bodyPr>
            <a:lstStyle/>
            <a:p>
              <a:r>
                <a:rPr b="1" dirty="0">
                  <a:latin typeface="微软雅黑" panose="020B0503020204020204" charset="-122"/>
                  <a:ea typeface="微软雅黑" panose="020B0503020204020204" charset="-122"/>
                  <a:cs typeface="微软雅黑" panose="020B0503020204020204" charset="-122"/>
                  <a:sym typeface="+mn-lt"/>
                </a:rPr>
                <a:t>融资租赁租金计算工具的使用</a:t>
              </a:r>
              <a:endParaRPr b="1" dirty="0">
                <a:latin typeface="微软雅黑" panose="020B0503020204020204" charset="-122"/>
                <a:ea typeface="微软雅黑" panose="020B0503020204020204" charset="-122"/>
                <a:cs typeface="微软雅黑" panose="020B0503020204020204" charset="-122"/>
                <a:sym typeface="+mn-lt"/>
              </a:endParaRPr>
            </a:p>
          </p:txBody>
        </p:sp>
      </p:grpSp>
      <p:sp>
        <p:nvSpPr>
          <p:cNvPr id="24" name="文本框 3"/>
          <p:cNvSpPr txBox="1"/>
          <p:nvPr/>
        </p:nvSpPr>
        <p:spPr>
          <a:xfrm>
            <a:off x="1282700" y="2092960"/>
            <a:ext cx="9625965" cy="1199515"/>
          </a:xfrm>
          <a:prstGeom prst="rect">
            <a:avLst/>
          </a:prstGeom>
          <a:noFill/>
        </p:spPr>
        <p:txBody>
          <a:bodyPr lIns="86404" tIns="0" rIns="86404" bIns="0" anchor="ctr"/>
          <a:lstStyle/>
          <a:p>
            <a:pPr lvl="0"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融资租赁企业多根据企业需要，制作内置各种函数及设定相关逻辑的租金计算工具，下表所示为某融资租赁企业租金计算工具的租期定价参数界面。业务人员仅需选定融资租赁产品的类型，输入必要参数后，即可进行租金测算并生成融资租赁方案。</a:t>
            </a:r>
            <a:endParaRPr sz="1400" dirty="0">
              <a:solidFill>
                <a:prstClr val="black">
                  <a:lumMod val="75000"/>
                  <a:lumOff val="25000"/>
                </a:prstClr>
              </a:solidFill>
              <a:latin typeface="微软雅黑" panose="020B0503020204020204" charset="-122"/>
              <a:ea typeface="微软雅黑" panose="020B0503020204020204" charset="-122"/>
            </a:endParaRPr>
          </a:p>
        </p:txBody>
      </p:sp>
      <p:pic>
        <p:nvPicPr>
          <p:cNvPr id="9" name="图片 8"/>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967230" y="3178175"/>
            <a:ext cx="8257540" cy="26028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2" presetClass="entr" presetSubtype="4"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ppt_x"/>
                                          </p:val>
                                        </p:tav>
                                        <p:tav tm="100000">
                                          <p:val>
                                            <p:strVal val="#ppt_x"/>
                                          </p:val>
                                        </p:tav>
                                      </p:tavLst>
                                    </p:anim>
                                    <p:anim calcmode="lin" valueType="num">
                                      <p:cBhvr additive="base">
                                        <p:cTn id="15" dur="500" fill="hold"/>
                                        <p:tgtEl>
                                          <p:spTgt spid="1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P spid="24" grpId="0"/>
      <p:bldP spid="2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clrChange>
              <a:clrFrom>
                <a:srgbClr val="FFFFFF">
                  <a:alpha val="100000"/>
                </a:srgbClr>
              </a:clrFrom>
              <a:clrTo>
                <a:srgbClr val="FFFFFF">
                  <a:alpha val="100000"/>
                  <a:alpha val="0"/>
                </a:srgbClr>
              </a:clrTo>
            </a:clrChange>
          </a:blip>
          <a:srcRect l="21828" t="12764" r="21229" b="13124"/>
          <a:stretch>
            <a:fillRect/>
          </a:stretch>
        </p:blipFill>
        <p:spPr>
          <a:xfrm>
            <a:off x="1666240" y="2127250"/>
            <a:ext cx="2844000" cy="3936668"/>
          </a:xfrm>
          <a:prstGeom prst="rect">
            <a:avLst/>
          </a:prstGeom>
        </p:spPr>
      </p:pic>
      <p:sp>
        <p:nvSpPr>
          <p:cNvPr id="31" name="文本框 30"/>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9" name="组合 18"/>
          <p:cNvGrpSpPr/>
          <p:nvPr/>
        </p:nvGrpSpPr>
        <p:grpSpPr>
          <a:xfrm>
            <a:off x="1450052" y="1226461"/>
            <a:ext cx="5237480" cy="682215"/>
            <a:chOff x="4411836" y="744496"/>
            <a:chExt cx="5237480" cy="682215"/>
          </a:xfrm>
        </p:grpSpPr>
        <p:sp>
          <p:nvSpPr>
            <p:cNvPr id="20" name="星形: 七角 2"/>
            <p:cNvSpPr/>
            <p:nvPr/>
          </p:nvSpPr>
          <p:spPr>
            <a:xfrm>
              <a:off x="4411836" y="744496"/>
              <a:ext cx="708803" cy="682215"/>
            </a:xfrm>
            <a:prstGeom prst="star7">
              <a:avLst/>
            </a:prstGeom>
            <a:solidFill>
              <a:srgbClr val="446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21" name="文本框 20"/>
            <p:cNvSpPr txBox="1"/>
            <p:nvPr/>
          </p:nvSpPr>
          <p:spPr>
            <a:xfrm>
              <a:off x="5264006" y="901976"/>
              <a:ext cx="4385310" cy="368300"/>
            </a:xfrm>
            <a:prstGeom prst="rect">
              <a:avLst/>
            </a:prstGeom>
            <a:noFill/>
          </p:spPr>
          <p:txBody>
            <a:bodyPr wrap="square" rtlCol="0">
              <a:spAutoFit/>
            </a:bodyPr>
            <a:lstStyle/>
            <a:p>
              <a:r>
                <a:rPr b="1" dirty="0">
                  <a:latin typeface="微软雅黑" panose="020B0503020204020204" charset="-122"/>
                  <a:ea typeface="微软雅黑" panose="020B0503020204020204" charset="-122"/>
                  <a:cs typeface="微软雅黑" panose="020B0503020204020204" charset="-122"/>
                  <a:sym typeface="+mn-lt"/>
                </a:rPr>
                <a:t>融资租赁租金计算工具的使用</a:t>
              </a:r>
              <a:endParaRPr b="1" dirty="0">
                <a:latin typeface="微软雅黑" panose="020B0503020204020204" charset="-122"/>
                <a:ea typeface="微软雅黑" panose="020B0503020204020204" charset="-122"/>
                <a:cs typeface="微软雅黑" panose="020B0503020204020204" charset="-122"/>
                <a:sym typeface="+mn-lt"/>
              </a:endParaRPr>
            </a:p>
          </p:txBody>
        </p:sp>
      </p:grpSp>
      <p:sp>
        <p:nvSpPr>
          <p:cNvPr id="27" name="圆角矩形"/>
          <p:cNvSpPr/>
          <p:nvPr/>
        </p:nvSpPr>
        <p:spPr>
          <a:xfrm>
            <a:off x="4289425" y="2599690"/>
            <a:ext cx="2454910" cy="446405"/>
          </a:xfrm>
          <a:prstGeom prst="roundRect">
            <a:avLst>
              <a:gd name="adj" fmla="val 50000"/>
            </a:avLst>
          </a:prstGeom>
          <a:gradFill flip="none" rotWithShape="1">
            <a:gsLst>
              <a:gs pos="50000">
                <a:schemeClr val="accent2"/>
              </a:gs>
              <a:gs pos="100000">
                <a:schemeClr val="accent2">
                  <a:lumMod val="40000"/>
                  <a:lumOff val="60000"/>
                </a:schemeClr>
              </a:gs>
            </a:gsLst>
            <a:lin ang="3000000" scaled="0"/>
            <a:tileRect/>
          </a:gradFill>
          <a:ln>
            <a:noFill/>
          </a:ln>
          <a:effectLst>
            <a:outerShdw blurRad="698500" dist="254000" dir="5400000" sx="90000" sy="90000" algn="ctr" rotWithShape="0">
              <a:prstClr val="black">
                <a:alpha val="1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noProof="0" dirty="0">
                <a:solidFill>
                  <a:prstClr val="white"/>
                </a:solidFill>
                <a:latin typeface="微软雅黑" panose="020B0503020204020204" charset="-122"/>
                <a:ea typeface="微软雅黑" panose="020B0503020204020204" charset="-122"/>
                <a:sym typeface="思源宋体 CN" panose="02020400000000000000" pitchFamily="18" charset="-122"/>
              </a:rPr>
              <a:t>输入参数</a:t>
            </a:r>
            <a:endParaRPr lang="zh-CN" altLang="en-US" b="1" noProof="0" dirty="0">
              <a:solidFill>
                <a:prstClr val="white"/>
              </a:solidFill>
              <a:latin typeface="微软雅黑" panose="020B0503020204020204" charset="-122"/>
              <a:ea typeface="微软雅黑" panose="020B0503020204020204" charset="-122"/>
              <a:sym typeface="思源宋体 CN" panose="02020400000000000000" pitchFamily="18" charset="-122"/>
            </a:endParaRPr>
          </a:p>
        </p:txBody>
      </p:sp>
      <p:grpSp>
        <p:nvGrpSpPr>
          <p:cNvPr id="28" name="组合 27"/>
          <p:cNvGrpSpPr/>
          <p:nvPr/>
        </p:nvGrpSpPr>
        <p:grpSpPr>
          <a:xfrm>
            <a:off x="4728210" y="3517900"/>
            <a:ext cx="1881505" cy="2207260"/>
            <a:chOff x="8326497" y="3290337"/>
            <a:chExt cx="2103412" cy="2468017"/>
          </a:xfrm>
        </p:grpSpPr>
        <p:grpSp>
          <p:nvGrpSpPr>
            <p:cNvPr id="29" name="组合 28"/>
            <p:cNvGrpSpPr/>
            <p:nvPr/>
          </p:nvGrpSpPr>
          <p:grpSpPr>
            <a:xfrm>
              <a:off x="8349215" y="3290337"/>
              <a:ext cx="2080694" cy="2468017"/>
              <a:chOff x="5301215" y="3290337"/>
              <a:chExt cx="2080694" cy="2468017"/>
            </a:xfrm>
          </p:grpSpPr>
          <p:sp>
            <p:nvSpPr>
              <p:cNvPr id="3" name="矩形: 圆角 30"/>
              <p:cNvSpPr/>
              <p:nvPr/>
            </p:nvSpPr>
            <p:spPr>
              <a:xfrm>
                <a:off x="5301215" y="3290337"/>
                <a:ext cx="2057976" cy="2468017"/>
              </a:xfrm>
              <a:prstGeom prst="roundRect">
                <a:avLst>
                  <a:gd name="adj" fmla="val 9649"/>
                </a:avLst>
              </a:prstGeom>
              <a:gradFill>
                <a:gsLst>
                  <a:gs pos="30000">
                    <a:srgbClr val="ED7D31"/>
                  </a:gs>
                  <a:gs pos="100000">
                    <a:schemeClr val="accent2">
                      <a:lumMod val="40000"/>
                      <a:lumOff val="6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CN" panose="020204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CN" panose="020204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CN" panose="02020400000000000000" pitchFamily="18" charset="-122"/>
                </a:endParaRPr>
              </a:p>
            </p:txBody>
          </p:sp>
          <p:sp>
            <p:nvSpPr>
              <p:cNvPr id="4" name="矩形 3"/>
              <p:cNvSpPr/>
              <p:nvPr/>
            </p:nvSpPr>
            <p:spPr>
              <a:xfrm>
                <a:off x="5308061" y="4136871"/>
                <a:ext cx="2073848" cy="1030840"/>
              </a:xfrm>
              <a:prstGeom prst="rect">
                <a:avLst/>
              </a:prstGeom>
            </p:spPr>
            <p:txBody>
              <a:bodyPr wrap="square">
                <a:spAutoFit/>
              </a:bodyPr>
              <a:lstStyle/>
              <a:p>
                <a:pPr lvl="0" defTabSz="914400">
                  <a:lnSpc>
                    <a:spcPct val="150000"/>
                  </a:lnSpc>
                  <a:defRPr/>
                </a:pPr>
                <a:r>
                  <a:rPr lang="zh-CN" altLang="en-US" sz="1200" dirty="0">
                    <a:solidFill>
                      <a:prstClr val="white"/>
                    </a:solidFill>
                    <a:latin typeface="微软雅黑" panose="020B0503020204020204" charset="-122"/>
                    <a:ea typeface="微软雅黑" panose="020B0503020204020204" charset="-122"/>
                  </a:rPr>
                  <a:t>融资租赁产品类型可以选择直租、回租、保理三种融资租赁类型</a:t>
                </a:r>
                <a:endParaRPr lang="zh-CN" altLang="en-US" sz="1200" dirty="0">
                  <a:solidFill>
                    <a:prstClr val="white"/>
                  </a:solidFill>
                  <a:latin typeface="微软雅黑" panose="020B0503020204020204" charset="-122"/>
                  <a:ea typeface="微软雅黑" panose="020B0503020204020204" charset="-122"/>
                </a:endParaRPr>
              </a:p>
            </p:txBody>
          </p:sp>
        </p:grpSp>
        <p:sp>
          <p:nvSpPr>
            <p:cNvPr id="30" name="矩形 29"/>
            <p:cNvSpPr/>
            <p:nvPr/>
          </p:nvSpPr>
          <p:spPr>
            <a:xfrm>
              <a:off x="8326497" y="3579285"/>
              <a:ext cx="2016984" cy="376981"/>
            </a:xfrm>
            <a:prstGeom prst="rect">
              <a:avLst/>
            </a:prstGeom>
          </p:spPr>
          <p:txBody>
            <a:bodyPr wrap="square">
              <a:spAutoFit/>
            </a:bodyPr>
            <a:lstStyle/>
            <a:p>
              <a:pPr lvl="0" algn="ctr" defTabSz="457200">
                <a:buSzPct val="25000"/>
                <a:defRPr/>
              </a:pPr>
              <a:r>
                <a:rPr lang="zh-CN" altLang="en-US" sz="1600" b="1" dirty="0">
                  <a:solidFill>
                    <a:prstClr val="white"/>
                  </a:solidFill>
                  <a:latin typeface="微软雅黑" panose="020B0503020204020204" charset="-122"/>
                  <a:ea typeface="微软雅黑" panose="020B0503020204020204" charset="-122"/>
                </a:rPr>
                <a:t>1. 租期定价参数</a:t>
              </a:r>
              <a:endParaRPr lang="zh-CN" altLang="en-US" sz="1600" b="1" dirty="0">
                <a:solidFill>
                  <a:prstClr val="white"/>
                </a:solidFill>
                <a:latin typeface="微软雅黑" panose="020B0503020204020204" charset="-122"/>
                <a:ea typeface="微软雅黑" panose="020B0503020204020204" charset="-122"/>
              </a:endParaRPr>
            </a:p>
          </p:txBody>
        </p:sp>
      </p:grpSp>
      <p:grpSp>
        <p:nvGrpSpPr>
          <p:cNvPr id="33" name="组合 32"/>
          <p:cNvGrpSpPr/>
          <p:nvPr/>
        </p:nvGrpSpPr>
        <p:grpSpPr>
          <a:xfrm>
            <a:off x="6854190" y="3517900"/>
            <a:ext cx="1840865" cy="2207260"/>
            <a:chOff x="8349215" y="3290337"/>
            <a:chExt cx="2057976" cy="2468017"/>
          </a:xfrm>
        </p:grpSpPr>
        <p:grpSp>
          <p:nvGrpSpPr>
            <p:cNvPr id="34" name="组合 33"/>
            <p:cNvGrpSpPr/>
            <p:nvPr/>
          </p:nvGrpSpPr>
          <p:grpSpPr>
            <a:xfrm>
              <a:off x="8349215" y="3290337"/>
              <a:ext cx="2057976" cy="2468017"/>
              <a:chOff x="5301215" y="3290337"/>
              <a:chExt cx="2057976" cy="2468017"/>
            </a:xfrm>
          </p:grpSpPr>
          <p:sp>
            <p:nvSpPr>
              <p:cNvPr id="36" name="矩形: 圆角 35"/>
              <p:cNvSpPr/>
              <p:nvPr/>
            </p:nvSpPr>
            <p:spPr>
              <a:xfrm>
                <a:off x="5301215" y="3290337"/>
                <a:ext cx="2057976" cy="2468017"/>
              </a:xfrm>
              <a:prstGeom prst="roundRect">
                <a:avLst>
                  <a:gd name="adj" fmla="val 9649"/>
                </a:avLst>
              </a:prstGeom>
              <a:gradFill>
                <a:gsLst>
                  <a:gs pos="30000">
                    <a:schemeClr val="accent2"/>
                  </a:gs>
                  <a:gs pos="100000">
                    <a:schemeClr val="accent2">
                      <a:lumMod val="40000"/>
                      <a:lumOff val="6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CN" panose="020204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CN" panose="020204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CN" panose="02020400000000000000" pitchFamily="18" charset="-122"/>
                </a:endParaRPr>
              </a:p>
            </p:txBody>
          </p:sp>
          <p:sp>
            <p:nvSpPr>
              <p:cNvPr id="37" name="矩形 36"/>
              <p:cNvSpPr/>
              <p:nvPr/>
            </p:nvSpPr>
            <p:spPr>
              <a:xfrm>
                <a:off x="5628505" y="4136591"/>
                <a:ext cx="1432690" cy="1030840"/>
              </a:xfrm>
              <a:prstGeom prst="rect">
                <a:avLst/>
              </a:prstGeom>
            </p:spPr>
            <p:txBody>
              <a:bodyPr wrap="square">
                <a:spAutoFit/>
              </a:bodyPr>
              <a:lstStyle/>
              <a:p>
                <a:pPr lvl="0" defTabSz="914400">
                  <a:lnSpc>
                    <a:spcPct val="150000"/>
                  </a:lnSpc>
                  <a:defRPr/>
                </a:pPr>
                <a:r>
                  <a:rPr lang="zh-CN" altLang="en-US" sz="1200" dirty="0">
                    <a:solidFill>
                      <a:prstClr val="white"/>
                    </a:solidFill>
                    <a:latin typeface="微软雅黑" panose="020B0503020204020204" charset="-122"/>
                    <a:ea typeface="微软雅黑" panose="020B0503020204020204" charset="-122"/>
                  </a:rPr>
                  <a:t>1）起租日</a:t>
                </a:r>
                <a:endParaRPr lang="zh-CN" altLang="en-US" sz="1200" dirty="0">
                  <a:solidFill>
                    <a:prstClr val="white"/>
                  </a:solidFill>
                  <a:latin typeface="微软雅黑" panose="020B0503020204020204" charset="-122"/>
                  <a:ea typeface="微软雅黑" panose="020B0503020204020204" charset="-122"/>
                </a:endParaRPr>
              </a:p>
              <a:p>
                <a:pPr lvl="0" defTabSz="914400">
                  <a:lnSpc>
                    <a:spcPct val="150000"/>
                  </a:lnSpc>
                  <a:defRPr/>
                </a:pPr>
                <a:r>
                  <a:rPr lang="zh-CN" altLang="en-US" sz="1200" dirty="0">
                    <a:solidFill>
                      <a:prstClr val="white"/>
                    </a:solidFill>
                    <a:latin typeface="微软雅黑" panose="020B0503020204020204" charset="-122"/>
                    <a:ea typeface="微软雅黑" panose="020B0503020204020204" charset="-122"/>
                  </a:rPr>
                  <a:t>2）租期</a:t>
                </a:r>
                <a:endParaRPr lang="zh-CN" altLang="en-US" sz="1200" dirty="0">
                  <a:solidFill>
                    <a:prstClr val="white"/>
                  </a:solidFill>
                  <a:latin typeface="微软雅黑" panose="020B0503020204020204" charset="-122"/>
                  <a:ea typeface="微软雅黑" panose="020B0503020204020204" charset="-122"/>
                </a:endParaRPr>
              </a:p>
              <a:p>
                <a:pPr lvl="0" defTabSz="914400">
                  <a:lnSpc>
                    <a:spcPct val="150000"/>
                  </a:lnSpc>
                  <a:defRPr/>
                </a:pPr>
                <a:r>
                  <a:rPr lang="zh-CN" altLang="en-US" sz="1200" dirty="0">
                    <a:solidFill>
                      <a:prstClr val="white"/>
                    </a:solidFill>
                    <a:latin typeface="微软雅黑" panose="020B0503020204020204" charset="-122"/>
                    <a:ea typeface="微软雅黑" panose="020B0503020204020204" charset="-122"/>
                  </a:rPr>
                  <a:t>3）付款周期</a:t>
                </a:r>
                <a:endParaRPr lang="zh-CN" altLang="en-US" sz="1200" dirty="0">
                  <a:solidFill>
                    <a:prstClr val="white"/>
                  </a:solidFill>
                  <a:latin typeface="微软雅黑" panose="020B0503020204020204" charset="-122"/>
                  <a:ea typeface="微软雅黑" panose="020B0503020204020204" charset="-122"/>
                </a:endParaRPr>
              </a:p>
            </p:txBody>
          </p:sp>
        </p:grpSp>
        <p:sp>
          <p:nvSpPr>
            <p:cNvPr id="35" name="矩形 34"/>
            <p:cNvSpPr/>
            <p:nvPr/>
          </p:nvSpPr>
          <p:spPr>
            <a:xfrm>
              <a:off x="8464228" y="3579284"/>
              <a:ext cx="1828136" cy="376981"/>
            </a:xfrm>
            <a:prstGeom prst="rect">
              <a:avLst/>
            </a:prstGeom>
          </p:spPr>
          <p:txBody>
            <a:bodyPr wrap="square">
              <a:spAutoFit/>
            </a:bodyPr>
            <a:lstStyle/>
            <a:p>
              <a:pPr lvl="0" algn="ctr" defTabSz="457200">
                <a:buSzPct val="25000"/>
                <a:defRPr/>
              </a:pPr>
              <a:r>
                <a:rPr lang="zh-CN" altLang="en-US" sz="1600" b="1" dirty="0">
                  <a:solidFill>
                    <a:prstClr val="white"/>
                  </a:solidFill>
                  <a:latin typeface="微软雅黑" panose="020B0503020204020204" charset="-122"/>
                  <a:ea typeface="微软雅黑" panose="020B0503020204020204" charset="-122"/>
                </a:rPr>
                <a:t>2. 日期参数</a:t>
              </a:r>
              <a:endParaRPr lang="zh-CN" altLang="en-US" sz="1600" b="1" dirty="0">
                <a:solidFill>
                  <a:prstClr val="white"/>
                </a:solidFill>
                <a:latin typeface="微软雅黑" panose="020B0503020204020204" charset="-122"/>
                <a:ea typeface="微软雅黑" panose="020B0503020204020204" charset="-122"/>
              </a:endParaRPr>
            </a:p>
          </p:txBody>
        </p:sp>
      </p:grpSp>
      <p:grpSp>
        <p:nvGrpSpPr>
          <p:cNvPr id="38" name="组合 37"/>
          <p:cNvGrpSpPr/>
          <p:nvPr/>
        </p:nvGrpSpPr>
        <p:grpSpPr>
          <a:xfrm>
            <a:off x="8959850" y="3517900"/>
            <a:ext cx="1861185" cy="2207260"/>
            <a:chOff x="8349215" y="3290337"/>
            <a:chExt cx="2080694" cy="2468017"/>
          </a:xfrm>
        </p:grpSpPr>
        <p:grpSp>
          <p:nvGrpSpPr>
            <p:cNvPr id="39" name="组合 38"/>
            <p:cNvGrpSpPr/>
            <p:nvPr/>
          </p:nvGrpSpPr>
          <p:grpSpPr>
            <a:xfrm>
              <a:off x="8349215" y="3290337"/>
              <a:ext cx="2080694" cy="2468017"/>
              <a:chOff x="5301215" y="3290337"/>
              <a:chExt cx="2080694" cy="2468017"/>
            </a:xfrm>
          </p:grpSpPr>
          <p:sp>
            <p:nvSpPr>
              <p:cNvPr id="41" name="矩形: 圆角 40"/>
              <p:cNvSpPr/>
              <p:nvPr/>
            </p:nvSpPr>
            <p:spPr>
              <a:xfrm>
                <a:off x="5301215" y="3290337"/>
                <a:ext cx="2057976" cy="2468017"/>
              </a:xfrm>
              <a:prstGeom prst="roundRect">
                <a:avLst>
                  <a:gd name="adj" fmla="val 9649"/>
                </a:avLst>
              </a:prstGeom>
              <a:gradFill>
                <a:gsLst>
                  <a:gs pos="30000">
                    <a:schemeClr val="accent2"/>
                  </a:gs>
                  <a:gs pos="100000">
                    <a:schemeClr val="accent2">
                      <a:lumMod val="40000"/>
                      <a:lumOff val="60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CN" panose="020204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CN" panose="020204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zh-CN" sz="16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sym typeface="思源宋体 CN" panose="02020400000000000000" pitchFamily="18" charset="-122"/>
                </a:endParaRPr>
              </a:p>
            </p:txBody>
          </p:sp>
          <p:sp>
            <p:nvSpPr>
              <p:cNvPr id="42" name="矩形 41"/>
              <p:cNvSpPr/>
              <p:nvPr/>
            </p:nvSpPr>
            <p:spPr>
              <a:xfrm>
                <a:off x="5308061" y="4136871"/>
                <a:ext cx="2073848" cy="1340376"/>
              </a:xfrm>
              <a:prstGeom prst="rect">
                <a:avLst/>
              </a:prstGeom>
            </p:spPr>
            <p:txBody>
              <a:bodyPr wrap="square">
                <a:spAutoFit/>
              </a:bodyPr>
              <a:lstStyle/>
              <a:p>
                <a:pPr lvl="0" defTabSz="914400">
                  <a:lnSpc>
                    <a:spcPct val="150000"/>
                  </a:lnSpc>
                  <a:defRPr/>
                </a:pPr>
                <a:r>
                  <a:rPr lang="zh-CN" altLang="en-US" sz="1200" dirty="0">
                    <a:solidFill>
                      <a:prstClr val="white"/>
                    </a:solidFill>
                    <a:latin typeface="微软雅黑" panose="020B0503020204020204" charset="-122"/>
                    <a:ea typeface="微软雅黑" panose="020B0503020204020204" charset="-122"/>
                  </a:rPr>
                  <a:t>常用的融资参数为融资总额、首付款、保证金、其他收入总额、年率（名义利率）。</a:t>
                </a:r>
                <a:endParaRPr lang="zh-CN" altLang="en-US" sz="1200" dirty="0">
                  <a:solidFill>
                    <a:prstClr val="white"/>
                  </a:solidFill>
                  <a:latin typeface="微软雅黑" panose="020B0503020204020204" charset="-122"/>
                  <a:ea typeface="微软雅黑" panose="020B0503020204020204" charset="-122"/>
                </a:endParaRPr>
              </a:p>
            </p:txBody>
          </p:sp>
        </p:grpSp>
        <p:sp>
          <p:nvSpPr>
            <p:cNvPr id="40" name="矩形 39"/>
            <p:cNvSpPr/>
            <p:nvPr/>
          </p:nvSpPr>
          <p:spPr>
            <a:xfrm>
              <a:off x="8521024" y="3579284"/>
              <a:ext cx="1713833" cy="376981"/>
            </a:xfrm>
            <a:prstGeom prst="rect">
              <a:avLst/>
            </a:prstGeom>
          </p:spPr>
          <p:txBody>
            <a:bodyPr wrap="square">
              <a:spAutoFit/>
            </a:bodyPr>
            <a:lstStyle/>
            <a:p>
              <a:pPr lvl="0" algn="ctr" defTabSz="457200">
                <a:buSzPct val="25000"/>
                <a:defRPr/>
              </a:pPr>
              <a:r>
                <a:rPr lang="zh-CN" altLang="en-US" sz="1600" b="1" dirty="0">
                  <a:solidFill>
                    <a:prstClr val="white"/>
                  </a:solidFill>
                  <a:latin typeface="微软雅黑" panose="020B0503020204020204" charset="-122"/>
                  <a:ea typeface="微软雅黑" panose="020B0503020204020204" charset="-122"/>
                </a:rPr>
                <a:t>3. 融资参数</a:t>
              </a:r>
              <a:endParaRPr lang="zh-CN" altLang="en-US" sz="1600" b="1" dirty="0">
                <a:solidFill>
                  <a:prstClr val="white"/>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500"/>
                                        <p:tgtEl>
                                          <p:spTgt spid="11"/>
                                        </p:tgtEl>
                                      </p:cBhvr>
                                    </p:animEffect>
                                  </p:childTnLst>
                                </p:cTn>
                              </p:par>
                              <p:par>
                                <p:cTn id="15" presetID="3" presetClass="entr" presetSubtype="1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blinds(horizontal)">
                                      <p:cBhvr>
                                        <p:cTn id="20" dur="500"/>
                                        <p:tgtEl>
                                          <p:spTgt spid="27"/>
                                        </p:tgtEl>
                                      </p:cBhvr>
                                    </p:animEffect>
                                  </p:childTnLst>
                                </p:cTn>
                              </p:par>
                              <p:par>
                                <p:cTn id="21" presetID="3" presetClass="entr" presetSubtype="1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linds(horizontal)">
                                      <p:cBhvr>
                                        <p:cTn id="23" dur="500"/>
                                        <p:tgtEl>
                                          <p:spTgt spid="28"/>
                                        </p:tgtEl>
                                      </p:cBhvr>
                                    </p:animEffect>
                                  </p:childTnLst>
                                </p:cTn>
                              </p:par>
                              <p:par>
                                <p:cTn id="24" presetID="3" presetClass="entr" presetSubtype="10"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blinds(horizontal)">
                                      <p:cBhvr>
                                        <p:cTn id="26" dur="500"/>
                                        <p:tgtEl>
                                          <p:spTgt spid="33"/>
                                        </p:tgtEl>
                                      </p:cBhvr>
                                    </p:animEffect>
                                  </p:childTnLst>
                                </p:cTn>
                              </p:par>
                              <p:par>
                                <p:cTn id="27" presetID="3" presetClass="entr" presetSubtype="10"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blinds(horizontal)">
                                      <p:cBhvr>
                                        <p:cTn id="2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P spid="27" grpId="0" animBg="1"/>
      <p:bldP spid="2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1"/>
          <a:srcRect l="25671" t="-290" r="26015" b="290"/>
          <a:stretch>
            <a:fillRect/>
          </a:stretch>
        </p:blipFill>
        <p:spPr>
          <a:xfrm>
            <a:off x="1483360" y="2127250"/>
            <a:ext cx="2844000" cy="3938270"/>
          </a:xfrm>
          <a:prstGeom prst="rect">
            <a:avLst/>
          </a:prstGeom>
          <a:noFill/>
          <a:ln w="9525">
            <a:noFill/>
          </a:ln>
        </p:spPr>
      </p:pic>
      <p:sp>
        <p:nvSpPr>
          <p:cNvPr id="31" name="文本框 30"/>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9" name="组合 18"/>
          <p:cNvGrpSpPr/>
          <p:nvPr/>
        </p:nvGrpSpPr>
        <p:grpSpPr>
          <a:xfrm>
            <a:off x="1545302" y="1226461"/>
            <a:ext cx="5237480" cy="682215"/>
            <a:chOff x="4411836" y="744496"/>
            <a:chExt cx="5237480" cy="682215"/>
          </a:xfrm>
        </p:grpSpPr>
        <p:sp>
          <p:nvSpPr>
            <p:cNvPr id="20" name="星形: 七角 2"/>
            <p:cNvSpPr/>
            <p:nvPr/>
          </p:nvSpPr>
          <p:spPr>
            <a:xfrm>
              <a:off x="4411836" y="744496"/>
              <a:ext cx="708803" cy="682215"/>
            </a:xfrm>
            <a:prstGeom prst="star7">
              <a:avLst/>
            </a:prstGeom>
            <a:solidFill>
              <a:srgbClr val="446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21" name="文本框 20"/>
            <p:cNvSpPr txBox="1"/>
            <p:nvPr/>
          </p:nvSpPr>
          <p:spPr>
            <a:xfrm>
              <a:off x="5264006" y="901976"/>
              <a:ext cx="4385310" cy="368300"/>
            </a:xfrm>
            <a:prstGeom prst="rect">
              <a:avLst/>
            </a:prstGeom>
            <a:noFill/>
          </p:spPr>
          <p:txBody>
            <a:bodyPr wrap="square" rtlCol="0">
              <a:spAutoFit/>
            </a:bodyPr>
            <a:lstStyle/>
            <a:p>
              <a:r>
                <a:rPr b="1" dirty="0">
                  <a:latin typeface="微软雅黑" panose="020B0503020204020204" charset="-122"/>
                  <a:ea typeface="微软雅黑" panose="020B0503020204020204" charset="-122"/>
                  <a:cs typeface="微软雅黑" panose="020B0503020204020204" charset="-122"/>
                  <a:sym typeface="+mn-lt"/>
                </a:rPr>
                <a:t>融资租赁租金计算工具的使用</a:t>
              </a:r>
              <a:endParaRPr b="1" dirty="0">
                <a:latin typeface="微软雅黑" panose="020B0503020204020204" charset="-122"/>
                <a:ea typeface="微软雅黑" panose="020B0503020204020204" charset="-122"/>
                <a:cs typeface="微软雅黑" panose="020B0503020204020204" charset="-122"/>
                <a:sym typeface="+mn-lt"/>
              </a:endParaRPr>
            </a:p>
          </p:txBody>
        </p:sp>
      </p:grpSp>
      <p:sp>
        <p:nvSpPr>
          <p:cNvPr id="2" name="圆角矩形"/>
          <p:cNvSpPr/>
          <p:nvPr/>
        </p:nvSpPr>
        <p:spPr>
          <a:xfrm>
            <a:off x="3727450" y="2688590"/>
            <a:ext cx="2454910" cy="446405"/>
          </a:xfrm>
          <a:prstGeom prst="roundRect">
            <a:avLst>
              <a:gd name="adj" fmla="val 50000"/>
            </a:avLst>
          </a:prstGeom>
          <a:gradFill flip="none" rotWithShape="1">
            <a:gsLst>
              <a:gs pos="50000">
                <a:schemeClr val="accent2"/>
              </a:gs>
              <a:gs pos="100000">
                <a:schemeClr val="accent2">
                  <a:lumMod val="40000"/>
                  <a:lumOff val="60000"/>
                </a:schemeClr>
              </a:gs>
            </a:gsLst>
            <a:lin ang="3000000" scaled="0"/>
            <a:tileRect/>
          </a:gradFill>
          <a:ln>
            <a:noFill/>
          </a:ln>
          <a:effectLst>
            <a:outerShdw blurRad="698500" dist="254000" dir="5400000" sx="90000" sy="90000" algn="ctr" rotWithShape="0">
              <a:prstClr val="black">
                <a:alpha val="1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noProof="0" dirty="0">
                <a:solidFill>
                  <a:prstClr val="white"/>
                </a:solidFill>
                <a:latin typeface="微软雅黑" panose="020B0503020204020204" charset="-122"/>
                <a:ea typeface="微软雅黑" panose="020B0503020204020204" charset="-122"/>
                <a:sym typeface="思源宋体 CN" panose="02020400000000000000" pitchFamily="18" charset="-122"/>
              </a:rPr>
              <a:t>输入参数</a:t>
            </a:r>
            <a:endParaRPr lang="zh-CN" altLang="en-US" b="1" noProof="0" dirty="0">
              <a:solidFill>
                <a:prstClr val="white"/>
              </a:solidFill>
              <a:latin typeface="微软雅黑" panose="020B0503020204020204" charset="-122"/>
              <a:ea typeface="微软雅黑" panose="020B0503020204020204" charset="-122"/>
              <a:sym typeface="思源宋体 CN" panose="02020400000000000000" pitchFamily="18" charset="-122"/>
            </a:endParaRPr>
          </a:p>
        </p:txBody>
      </p:sp>
      <p:pic>
        <p:nvPicPr>
          <p:cNvPr id="6" name="图片 5"/>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689475" y="3571875"/>
            <a:ext cx="6363970" cy="2493645"/>
          </a:xfrm>
          <a:prstGeom prst="rect">
            <a:avLst/>
          </a:prstGeom>
        </p:spPr>
      </p:pic>
      <p:sp>
        <p:nvSpPr>
          <p:cNvPr id="24" name="文本框 3"/>
          <p:cNvSpPr txBox="1"/>
          <p:nvPr/>
        </p:nvSpPr>
        <p:spPr>
          <a:xfrm>
            <a:off x="6281420" y="2312035"/>
            <a:ext cx="4689475" cy="1199515"/>
          </a:xfrm>
          <a:prstGeom prst="rect">
            <a:avLst/>
          </a:prstGeom>
          <a:noFill/>
        </p:spPr>
        <p:txBody>
          <a:bodyPr lIns="86404" tIns="0" rIns="86404" bIns="0" anchor="ctr"/>
          <a:lstStyle/>
          <a:p>
            <a:pPr lvl="0" indent="355600" fontAlgn="auto">
              <a:lnSpc>
                <a:spcPct val="10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最重要的一步是在年利率参数框中输入不同利率进行租金试算，租金试算把握两个要素：一是租金金额是否能为客户接受，二是租金收益是否能为融资租赁公司所接受。输入利率参数后会得到下表显示的相关试算结果。</a:t>
            </a:r>
            <a:endParaRPr sz="1400" dirty="0">
              <a:solidFill>
                <a:prstClr val="black">
                  <a:lumMod val="75000"/>
                  <a:lumOff val="25000"/>
                </a:prst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1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p:tgtEl>
                                          <p:spTgt spid="5"/>
                                        </p:tgtEl>
                                        <p:attrNameLst>
                                          <p:attrName>ppt_y</p:attrName>
                                        </p:attrNameLst>
                                      </p:cBhvr>
                                      <p:tavLst>
                                        <p:tav tm="0">
                                          <p:val>
                                            <p:strVal val="#ppt_y+#ppt_h*1.125000"/>
                                          </p:val>
                                        </p:tav>
                                        <p:tav tm="100000">
                                          <p:val>
                                            <p:strVal val="#ppt_y"/>
                                          </p:val>
                                        </p:tav>
                                      </p:tavLst>
                                    </p:anim>
                                    <p:animEffect transition="in" filter="wipe(up)">
                                      <p:cBhvr>
                                        <p:cTn id="15" dur="500"/>
                                        <p:tgtEl>
                                          <p:spTgt spid="5"/>
                                        </p:tgtEl>
                                      </p:cBhvr>
                                    </p:animEffect>
                                  </p:childTnLst>
                                </p:cTn>
                              </p:par>
                              <p:par>
                                <p:cTn id="16" presetID="12" presetClass="entr" presetSubtype="4"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ppt_y</p:attrName>
                                        </p:attrNameLst>
                                      </p:cBhvr>
                                      <p:tavLst>
                                        <p:tav tm="0">
                                          <p:val>
                                            <p:strVal val="#ppt_y+#ppt_h*1.125000"/>
                                          </p:val>
                                        </p:tav>
                                        <p:tav tm="100000">
                                          <p:val>
                                            <p:strVal val="#ppt_y"/>
                                          </p:val>
                                        </p:tav>
                                      </p:tavLst>
                                    </p:anim>
                                    <p:animEffect transition="in" filter="wipe(up)">
                                      <p:cBhvr>
                                        <p:cTn id="19" dur="500"/>
                                        <p:tgtEl>
                                          <p:spTgt spid="19"/>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ppt_y</p:attrName>
                                        </p:attrNameLst>
                                      </p:cBhvr>
                                      <p:tavLst>
                                        <p:tav tm="0">
                                          <p:val>
                                            <p:strVal val="#ppt_y+#ppt_h*1.125000"/>
                                          </p:val>
                                        </p:tav>
                                        <p:tav tm="100000">
                                          <p:val>
                                            <p:strVal val="#ppt_y"/>
                                          </p:val>
                                        </p:tav>
                                      </p:tavLst>
                                    </p:anim>
                                    <p:animEffect transition="in" filter="wipe(up)">
                                      <p:cBhvr>
                                        <p:cTn id="23" dur="500"/>
                                        <p:tgtEl>
                                          <p:spTgt spid="2"/>
                                        </p:tgtEl>
                                      </p:cBhvr>
                                    </p:animEffect>
                                  </p:childTnLst>
                                </p:cTn>
                              </p:par>
                              <p:par>
                                <p:cTn id="24" presetID="1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p:tgtEl>
                                          <p:spTgt spid="6"/>
                                        </p:tgtEl>
                                        <p:attrNameLst>
                                          <p:attrName>ppt_y</p:attrName>
                                        </p:attrNameLst>
                                      </p:cBhvr>
                                      <p:tavLst>
                                        <p:tav tm="0">
                                          <p:val>
                                            <p:strVal val="#ppt_y+#ppt_h*1.125000"/>
                                          </p:val>
                                        </p:tav>
                                        <p:tav tm="100000">
                                          <p:val>
                                            <p:strVal val="#ppt_y"/>
                                          </p:val>
                                        </p:tav>
                                      </p:tavLst>
                                    </p:anim>
                                    <p:animEffect transition="in" filter="wipe(up)">
                                      <p:cBhvr>
                                        <p:cTn id="27" dur="500"/>
                                        <p:tgtEl>
                                          <p:spTgt spid="6"/>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p:tgtEl>
                                          <p:spTgt spid="24"/>
                                        </p:tgtEl>
                                        <p:attrNameLst>
                                          <p:attrName>ppt_y</p:attrName>
                                        </p:attrNameLst>
                                      </p:cBhvr>
                                      <p:tavLst>
                                        <p:tav tm="0">
                                          <p:val>
                                            <p:strVal val="#ppt_y+#ppt_h*1.125000"/>
                                          </p:val>
                                        </p:tav>
                                        <p:tav tm="100000">
                                          <p:val>
                                            <p:strVal val="#ppt_y"/>
                                          </p:val>
                                        </p:tav>
                                      </p:tavLst>
                                    </p:anim>
                                    <p:animEffect transition="in" filter="wipe(up)">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P spid="2" grpId="0" animBg="1"/>
      <p:bldP spid="2" grpId="1" animBg="1"/>
      <p:bldP spid="24" grpId="0"/>
      <p:bldP spid="2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9" name="组合 18"/>
          <p:cNvGrpSpPr/>
          <p:nvPr/>
        </p:nvGrpSpPr>
        <p:grpSpPr>
          <a:xfrm>
            <a:off x="1545302" y="1226461"/>
            <a:ext cx="5237480" cy="682215"/>
            <a:chOff x="4411836" y="744496"/>
            <a:chExt cx="5237480" cy="682215"/>
          </a:xfrm>
        </p:grpSpPr>
        <p:sp>
          <p:nvSpPr>
            <p:cNvPr id="20" name="星形: 七角 2"/>
            <p:cNvSpPr/>
            <p:nvPr/>
          </p:nvSpPr>
          <p:spPr>
            <a:xfrm>
              <a:off x="4411836" y="744496"/>
              <a:ext cx="708803" cy="682215"/>
            </a:xfrm>
            <a:prstGeom prst="star7">
              <a:avLst/>
            </a:prstGeom>
            <a:solidFill>
              <a:srgbClr val="446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21" name="文本框 20"/>
            <p:cNvSpPr txBox="1"/>
            <p:nvPr/>
          </p:nvSpPr>
          <p:spPr>
            <a:xfrm>
              <a:off x="5264006" y="901976"/>
              <a:ext cx="4385310" cy="368300"/>
            </a:xfrm>
            <a:prstGeom prst="rect">
              <a:avLst/>
            </a:prstGeom>
            <a:noFill/>
          </p:spPr>
          <p:txBody>
            <a:bodyPr wrap="square" rtlCol="0">
              <a:spAutoFit/>
            </a:bodyPr>
            <a:lstStyle/>
            <a:p>
              <a:r>
                <a:rPr b="1" dirty="0">
                  <a:latin typeface="微软雅黑" panose="020B0503020204020204" charset="-122"/>
                  <a:ea typeface="微软雅黑" panose="020B0503020204020204" charset="-122"/>
                  <a:cs typeface="微软雅黑" panose="020B0503020204020204" charset="-122"/>
                  <a:sym typeface="+mn-lt"/>
                </a:rPr>
                <a:t>融资租赁租金计算工具的使用</a:t>
              </a:r>
              <a:endParaRPr b="1" dirty="0">
                <a:latin typeface="微软雅黑" panose="020B0503020204020204" charset="-122"/>
                <a:ea typeface="微软雅黑" panose="020B0503020204020204" charset="-122"/>
                <a:cs typeface="微软雅黑" panose="020B0503020204020204" charset="-122"/>
                <a:sym typeface="+mn-lt"/>
              </a:endParaRPr>
            </a:p>
          </p:txBody>
        </p:sp>
      </p:grpSp>
      <p:sp>
        <p:nvSpPr>
          <p:cNvPr id="2" name="圆角矩形"/>
          <p:cNvSpPr/>
          <p:nvPr/>
        </p:nvSpPr>
        <p:spPr>
          <a:xfrm>
            <a:off x="1197610" y="2275205"/>
            <a:ext cx="2454910" cy="446405"/>
          </a:xfrm>
          <a:prstGeom prst="roundRect">
            <a:avLst>
              <a:gd name="adj" fmla="val 50000"/>
            </a:avLst>
          </a:prstGeom>
          <a:gradFill flip="none" rotWithShape="1">
            <a:gsLst>
              <a:gs pos="50000">
                <a:schemeClr val="accent2"/>
              </a:gs>
              <a:gs pos="100000">
                <a:schemeClr val="accent2">
                  <a:lumMod val="40000"/>
                  <a:lumOff val="60000"/>
                </a:schemeClr>
              </a:gs>
            </a:gsLst>
            <a:lin ang="3000000" scaled="0"/>
            <a:tileRect/>
          </a:gradFill>
          <a:ln>
            <a:noFill/>
          </a:ln>
          <a:effectLst>
            <a:outerShdw blurRad="698500" dist="254000" dir="5400000" sx="90000" sy="90000" algn="ctr" rotWithShape="0">
              <a:prstClr val="black">
                <a:alpha val="1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noProof="0" dirty="0">
                <a:solidFill>
                  <a:prstClr val="white"/>
                </a:solidFill>
                <a:latin typeface="微软雅黑" panose="020B0503020204020204" charset="-122"/>
                <a:ea typeface="微软雅黑" panose="020B0503020204020204" charset="-122"/>
                <a:sym typeface="思源宋体 CN" panose="02020400000000000000" pitchFamily="18" charset="-122"/>
              </a:rPr>
              <a:t>生成融资租赁方案</a:t>
            </a:r>
            <a:endParaRPr lang="zh-CN" altLang="en-US" b="1" noProof="0" dirty="0">
              <a:solidFill>
                <a:prstClr val="white"/>
              </a:solidFill>
              <a:latin typeface="微软雅黑" panose="020B0503020204020204" charset="-122"/>
              <a:ea typeface="微软雅黑" panose="020B0503020204020204" charset="-122"/>
              <a:sym typeface="思源宋体 CN" panose="02020400000000000000" pitchFamily="18" charset="-122"/>
            </a:endParaRPr>
          </a:p>
        </p:txBody>
      </p:sp>
      <p:sp>
        <p:nvSpPr>
          <p:cNvPr id="24" name="文本框 3"/>
          <p:cNvSpPr txBox="1"/>
          <p:nvPr/>
        </p:nvSpPr>
        <p:spPr>
          <a:xfrm>
            <a:off x="3751580" y="1898650"/>
            <a:ext cx="7216140" cy="1199515"/>
          </a:xfrm>
          <a:prstGeom prst="rect">
            <a:avLst/>
          </a:prstGeom>
          <a:noFill/>
        </p:spPr>
        <p:txBody>
          <a:bodyPr lIns="86404" tIns="0" rIns="86404" bIns="0" anchor="ctr"/>
          <a:lstStyle/>
          <a:p>
            <a:pPr lvl="0" indent="355600" fontAlgn="auto">
              <a:lnSpc>
                <a:spcPct val="10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通过与客户的反复沟通，确定在年利率参数框中输入 11.40% 这个参数后生成的融资租赁方案能为客户、融资租赁公司双方接受，则我们就可以把工具生成的另一个表的部分内容作为租金支付表提供给客户，租金支付表包括还款日期、租金金额及每期利息、本金。这样，一个包括融资租赁成本、租金支付表的融资租赁方案就完成了。</a:t>
            </a:r>
            <a:endParaRPr sz="1400" dirty="0">
              <a:solidFill>
                <a:prstClr val="black">
                  <a:lumMod val="75000"/>
                  <a:lumOff val="25000"/>
                </a:prstClr>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664778" y="3088005"/>
            <a:ext cx="6862445" cy="34105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22" presetClass="entr" presetSubtype="4"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down)">
                                      <p:cBhvr>
                                        <p:cTn id="14" dur="500"/>
                                        <p:tgtEl>
                                          <p:spTgt spid="19"/>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par>
                                <p:cTn id="21" presetID="22" presetClass="entr" presetSubtype="4"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P spid="2" grpId="0" animBg="1"/>
      <p:bldP spid="2" grpId="1" animBg="1"/>
      <p:bldP spid="24" grpId="0"/>
      <p:bldP spid="2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827145" y="2127250"/>
            <a:ext cx="6931660" cy="4058285"/>
          </a:xfrm>
          <a:prstGeom prst="rect">
            <a:avLst/>
          </a:prstGeom>
        </p:spPr>
      </p:pic>
      <p:sp>
        <p:nvSpPr>
          <p:cNvPr id="31" name="文本框 30"/>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9" name="组合 18"/>
          <p:cNvGrpSpPr/>
          <p:nvPr/>
        </p:nvGrpSpPr>
        <p:grpSpPr>
          <a:xfrm>
            <a:off x="1545302" y="1226461"/>
            <a:ext cx="5237480" cy="682215"/>
            <a:chOff x="4411836" y="744496"/>
            <a:chExt cx="5237480" cy="682215"/>
          </a:xfrm>
        </p:grpSpPr>
        <p:sp>
          <p:nvSpPr>
            <p:cNvPr id="20" name="星形: 七角 2"/>
            <p:cNvSpPr/>
            <p:nvPr/>
          </p:nvSpPr>
          <p:spPr>
            <a:xfrm>
              <a:off x="4411836" y="744496"/>
              <a:ext cx="708803" cy="682215"/>
            </a:xfrm>
            <a:prstGeom prst="star7">
              <a:avLst/>
            </a:prstGeom>
            <a:solidFill>
              <a:srgbClr val="446E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charset="-122"/>
                <a:ea typeface="微软雅黑" panose="020B0503020204020204" charset="-122"/>
                <a:cs typeface="+mn-ea"/>
                <a:sym typeface="+mn-lt"/>
              </a:endParaRPr>
            </a:p>
          </p:txBody>
        </p:sp>
        <p:sp>
          <p:nvSpPr>
            <p:cNvPr id="21" name="文本框 20"/>
            <p:cNvSpPr txBox="1"/>
            <p:nvPr/>
          </p:nvSpPr>
          <p:spPr>
            <a:xfrm>
              <a:off x="5264006" y="901976"/>
              <a:ext cx="4385310" cy="368300"/>
            </a:xfrm>
            <a:prstGeom prst="rect">
              <a:avLst/>
            </a:prstGeom>
            <a:noFill/>
          </p:spPr>
          <p:txBody>
            <a:bodyPr wrap="square" rtlCol="0">
              <a:spAutoFit/>
            </a:bodyPr>
            <a:lstStyle/>
            <a:p>
              <a:r>
                <a:rPr b="1" dirty="0">
                  <a:latin typeface="微软雅黑" panose="020B0503020204020204" charset="-122"/>
                  <a:ea typeface="微软雅黑" panose="020B0503020204020204" charset="-122"/>
                  <a:cs typeface="微软雅黑" panose="020B0503020204020204" charset="-122"/>
                  <a:sym typeface="+mn-lt"/>
                </a:rPr>
                <a:t>融资租赁租金计算工具的使用</a:t>
              </a:r>
              <a:endParaRPr b="1" dirty="0">
                <a:latin typeface="微软雅黑" panose="020B0503020204020204" charset="-122"/>
                <a:ea typeface="微软雅黑" panose="020B0503020204020204" charset="-122"/>
                <a:cs typeface="微软雅黑" panose="020B0503020204020204" charset="-122"/>
                <a:sym typeface="+mn-lt"/>
              </a:endParaRPr>
            </a:p>
          </p:txBody>
        </p:sp>
      </p:grpSp>
      <p:sp>
        <p:nvSpPr>
          <p:cNvPr id="3" name="圆角矩形"/>
          <p:cNvSpPr/>
          <p:nvPr/>
        </p:nvSpPr>
        <p:spPr>
          <a:xfrm>
            <a:off x="1197610" y="2275205"/>
            <a:ext cx="2454910" cy="446405"/>
          </a:xfrm>
          <a:prstGeom prst="roundRect">
            <a:avLst>
              <a:gd name="adj" fmla="val 50000"/>
            </a:avLst>
          </a:prstGeom>
          <a:gradFill flip="none" rotWithShape="1">
            <a:gsLst>
              <a:gs pos="50000">
                <a:schemeClr val="accent2"/>
              </a:gs>
              <a:gs pos="100000">
                <a:schemeClr val="accent2">
                  <a:lumMod val="40000"/>
                  <a:lumOff val="60000"/>
                </a:schemeClr>
              </a:gs>
            </a:gsLst>
            <a:lin ang="3000000" scaled="0"/>
            <a:tileRect/>
          </a:gradFill>
          <a:ln>
            <a:noFill/>
          </a:ln>
          <a:effectLst>
            <a:outerShdw blurRad="698500" dist="254000" dir="5400000" sx="90000" sy="90000" algn="ctr" rotWithShape="0">
              <a:prstClr val="black">
                <a:alpha val="15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noProof="0" dirty="0">
                <a:solidFill>
                  <a:prstClr val="white"/>
                </a:solidFill>
                <a:latin typeface="微软雅黑" panose="020B0503020204020204" charset="-122"/>
                <a:ea typeface="微软雅黑" panose="020B0503020204020204" charset="-122"/>
                <a:sym typeface="思源宋体 CN" panose="02020400000000000000" pitchFamily="18" charset="-122"/>
              </a:rPr>
              <a:t>生成融资租赁方案</a:t>
            </a:r>
            <a:endParaRPr lang="zh-CN" altLang="en-US" b="1" noProof="0" dirty="0">
              <a:solidFill>
                <a:prstClr val="white"/>
              </a:solidFill>
              <a:latin typeface="微软雅黑" panose="020B0503020204020204" charset="-122"/>
              <a:ea typeface="微软雅黑" panose="020B0503020204020204" charset="-122"/>
              <a:sym typeface="思源宋体 CN" panose="02020400000000000000"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par>
                                <p:cTn id="15" presetID="3" presetClass="entr" presetSubtype="1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linds(horizont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P spid="3" grpId="0" animBg="1"/>
      <p:bldP spid="3"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3"/>
          <p:cNvSpPr txBox="1"/>
          <p:nvPr/>
        </p:nvSpPr>
        <p:spPr>
          <a:xfrm>
            <a:off x="5913120" y="2764790"/>
            <a:ext cx="5614035" cy="2642235"/>
          </a:xfrm>
          <a:prstGeom prst="rect">
            <a:avLst/>
          </a:prstGeom>
          <a:noFill/>
        </p:spPr>
        <p:txBody>
          <a:bodyPr lIns="86404" tIns="0" rIns="86404" bIns="0" anchor="ctr"/>
          <a:lstStyle/>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汽车融资租赁出租人将未来租金收入折现至期初，得到的金额叫做租金现值，现值也可以理解为扣除了融资利息的当期收入或当期回收的本金。将未来租金收入折现的折现率，是出租人资金成本率。资金成本是出租人为筹集和使用资金而付出的代价，也是出租人在融资租赁过程中的主要成本。资金成本率大小由资金来源确定，例如：出租人资金来源于银行贷款，则资金成本率为银行贷款的利息。融资租赁利润 = 租金现值－融资金额。</a:t>
            </a:r>
            <a:endParaRPr sz="1400" dirty="0">
              <a:solidFill>
                <a:prstClr val="black">
                  <a:lumMod val="75000"/>
                  <a:lumOff val="25000"/>
                </a:prstClr>
              </a:solidFill>
              <a:latin typeface="微软雅黑" panose="020B0503020204020204" charset="-122"/>
              <a:ea typeface="微软雅黑" panose="020B0503020204020204" charset="-122"/>
            </a:endParaRPr>
          </a:p>
        </p:txBody>
      </p:sp>
      <p:grpSp>
        <p:nvGrpSpPr>
          <p:cNvPr id="28" name="组合 27"/>
          <p:cNvGrpSpPr/>
          <p:nvPr/>
        </p:nvGrpSpPr>
        <p:grpSpPr>
          <a:xfrm>
            <a:off x="3653790" y="1397000"/>
            <a:ext cx="4931410" cy="491490"/>
            <a:chOff x="5754" y="1960"/>
            <a:chExt cx="7766" cy="774"/>
          </a:xfrm>
        </p:grpSpPr>
        <p:sp>
          <p:nvSpPr>
            <p:cNvPr id="29"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30" name="文本框 29"/>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四、汽车融资租赁收益分析</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31" name="文本框 30"/>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pic>
        <p:nvPicPr>
          <p:cNvPr id="101" name="图片 100"/>
          <p:cNvPicPr/>
          <p:nvPr/>
        </p:nvPicPr>
        <p:blipFill>
          <a:blip r:embed="rId1"/>
          <a:stretch>
            <a:fillRect/>
          </a:stretch>
        </p:blipFill>
        <p:spPr>
          <a:xfrm>
            <a:off x="1070610" y="2603500"/>
            <a:ext cx="4446905" cy="296481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checkerboard(across)">
                                      <p:cBhvr>
                                        <p:cTn id="14" dur="500"/>
                                        <p:tgtEl>
                                          <p:spTgt spid="24"/>
                                        </p:tgtEl>
                                      </p:cBhvr>
                                    </p:animEffect>
                                  </p:childTnLst>
                                </p:cTn>
                              </p:par>
                              <p:par>
                                <p:cTn id="15" presetID="5" presetClass="entr" presetSubtype="1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checkerboard(across)">
                                      <p:cBhvr>
                                        <p:cTn id="17" dur="500"/>
                                        <p:tgtEl>
                                          <p:spTgt spid="28"/>
                                        </p:tgtEl>
                                      </p:cBhvr>
                                    </p:animEffect>
                                  </p:childTnLst>
                                </p:cTn>
                              </p:par>
                              <p:par>
                                <p:cTn id="18" presetID="5" presetClass="entr" presetSubtype="10" fill="hold" nodeType="withEffect">
                                  <p:stCondLst>
                                    <p:cond delay="0"/>
                                  </p:stCondLst>
                                  <p:childTnLst>
                                    <p:set>
                                      <p:cBhvr>
                                        <p:cTn id="19" dur="1" fill="hold">
                                          <p:stCondLst>
                                            <p:cond delay="0"/>
                                          </p:stCondLst>
                                        </p:cTn>
                                        <p:tgtEl>
                                          <p:spTgt spid="101"/>
                                        </p:tgtEl>
                                        <p:attrNameLst>
                                          <p:attrName>style.visibility</p:attrName>
                                        </p:attrNameLst>
                                      </p:cBhvr>
                                      <p:to>
                                        <p:strVal val="visible"/>
                                      </p:to>
                                    </p:set>
                                    <p:animEffect transition="in" filter="checkerboard(across)">
                                      <p:cBhvr>
                                        <p:cTn id="20"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31" grpId="0"/>
      <p:bldP spid="31" grpId="1"/>
      <p:bldP spid="32" grpId="0" bldLvl="0" animBg="1"/>
      <p:bldP spid="3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653790" y="1397000"/>
            <a:ext cx="4931410" cy="491490"/>
            <a:chOff x="5754" y="1960"/>
            <a:chExt cx="7766" cy="774"/>
          </a:xfrm>
        </p:grpSpPr>
        <p:sp>
          <p:nvSpPr>
            <p:cNvPr id="29"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30" name="文本框 29"/>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四、汽车融资租赁收益分析</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31" name="文本框 30"/>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文本框 3"/>
          <p:cNvSpPr txBox="1"/>
          <p:nvPr/>
        </p:nvSpPr>
        <p:spPr>
          <a:xfrm>
            <a:off x="4418330" y="2232025"/>
            <a:ext cx="7138670" cy="3974465"/>
          </a:xfrm>
          <a:prstGeom prst="rect">
            <a:avLst/>
          </a:prstGeom>
          <a:noFill/>
        </p:spPr>
        <p:txBody>
          <a:bodyPr lIns="86404" tIns="0" rIns="86404" bIns="0" anchor="ctr"/>
          <a:lstStyle/>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利用现值函数 PV 核算融资租赁利润的原理是将各期租金折现，这个折现值之和与期初的融资额之差就是利润。在实际操作中，汽车融资租赁公司经常通过计算机软件或金融计算器内置 PV 函数计算等额本息租赁情况下的租金现值。</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PV 函数——PV（Rate，Nper，PMT，FV，Type）——涉及资金成本率、计息期总数、租金金额、尾款和先付或后付的租金支付方式，各变量与函数要素的对应情况如下：</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Rate——资金成本率。折算成每个计息周期的资金成本率。</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Nper——计息期数。如租期为 1 年，按月计息，则 Nper=12。同样，租期为 1 年，如果按季度计息，则 Nper=4。</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PMT——单期租金金额，如每期租金为 100 元，则此处 PMT=-100 元。</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FV——尾款金额，如尾款为 200 元，则此处 FV=-200 元。</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Type——0 或 1。若先付，则 Type=1，若后付，则 Type=0。</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在计算过程中，确定几个变量的数据，填入相应位置，就可得出租金现值。</a:t>
            </a:r>
            <a:endParaRPr sz="1400" dirty="0">
              <a:solidFill>
                <a:prstClr val="black">
                  <a:lumMod val="75000"/>
                  <a:lumOff val="25000"/>
                </a:prstClr>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64540" y="2610485"/>
            <a:ext cx="3653790" cy="3218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22" presetClass="entr" presetSubtype="4"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down)">
                                      <p:cBhvr>
                                        <p:cTn id="14" dur="500"/>
                                        <p:tgtEl>
                                          <p:spTgt spid="2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par>
                                <p:cTn id="18" presetID="22" presetClass="entr" presetSubtype="4"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P spid="2" grpId="0"/>
      <p:bldP spid="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653790" y="1244600"/>
            <a:ext cx="4931410" cy="491490"/>
            <a:chOff x="5754" y="1960"/>
            <a:chExt cx="7766" cy="774"/>
          </a:xfrm>
        </p:grpSpPr>
        <p:sp>
          <p:nvSpPr>
            <p:cNvPr id="29"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30" name="文本框 29"/>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四、汽车融资租赁收益分析</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31" name="文本框 30"/>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文本框 3"/>
          <p:cNvSpPr txBox="1"/>
          <p:nvPr/>
        </p:nvSpPr>
        <p:spPr>
          <a:xfrm>
            <a:off x="1395730" y="2021840"/>
            <a:ext cx="5414645" cy="4117340"/>
          </a:xfrm>
          <a:prstGeom prst="rect">
            <a:avLst/>
          </a:prstGeom>
          <a:noFill/>
        </p:spPr>
        <p:txBody>
          <a:bodyPr lIns="86404" tIns="0" rIns="86404" bIns="0" anchor="ctr"/>
          <a:lstStyle/>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如融资金额为 10 万元，租期为 2 年，利率为 10%，支付方式为季后付。为降低每期支付的租金金额，客户选择期初先支付融资额 30% 的首付款，期末再留融资额的30% 作为尾款，用 PMIT 函数计算出每期租金为 6329 元。如出租人用银行贷款购车租给客户，资金成本率为银行提供的贷款利率 8%，则相关数据计算如下：</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Rate= 利率 /4=8%/4</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Nper=2×4=8</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PMT=-6329 元</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FV=-30000 元</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Type=0</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若使用 Microsoft Excel 软件，按如下步骤操作；</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1）选择任意单元格，然后单击下图最上栏中的“fx”，出现“插入函数”对话框，点击 PMT 函数，如下所示：</a:t>
            </a:r>
            <a:endParaRPr sz="1400" dirty="0">
              <a:solidFill>
                <a:prstClr val="black">
                  <a:lumMod val="75000"/>
                  <a:lumOff val="25000"/>
                </a:prstClr>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810375" y="1953260"/>
            <a:ext cx="4254500" cy="4254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linds(horizontal)">
                                      <p:cBhvr>
                                        <p:cTn id="14" dur="500"/>
                                        <p:tgtEl>
                                          <p:spTgt spid="28"/>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par>
                                <p:cTn id="18" presetID="3" presetClass="entr" presetSubtype="1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P spid="2" grpId="0"/>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grpSp>
        <p:nvGrpSpPr>
          <p:cNvPr id="2" name="组合 1"/>
          <p:cNvGrpSpPr/>
          <p:nvPr/>
        </p:nvGrpSpPr>
        <p:grpSpPr>
          <a:xfrm>
            <a:off x="3924300" y="3134360"/>
            <a:ext cx="2259330" cy="782955"/>
            <a:chOff x="6140" y="4209"/>
            <a:chExt cx="3558" cy="1233"/>
          </a:xfrm>
        </p:grpSpPr>
        <p:sp>
          <p:nvSpPr>
            <p:cNvPr id="3" name="文本框 2"/>
            <p:cNvSpPr txBox="1"/>
            <p:nvPr/>
          </p:nvSpPr>
          <p:spPr>
            <a:xfrm>
              <a:off x="6140" y="4209"/>
              <a:ext cx="2848" cy="919"/>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6" name="文本框 5"/>
            <p:cNvSpPr txBox="1"/>
            <p:nvPr/>
          </p:nvSpPr>
          <p:spPr>
            <a:xfrm>
              <a:off x="6140" y="5056"/>
              <a:ext cx="3559" cy="386"/>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grpSp>
      <p:sp>
        <p:nvSpPr>
          <p:cNvPr id="11" name="矩形: 圆角 8"/>
          <p:cNvSpPr/>
          <p:nvPr/>
        </p:nvSpPr>
        <p:spPr>
          <a:xfrm>
            <a:off x="1562735" y="2374733"/>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2" name="矩形: 圆角 9"/>
          <p:cNvSpPr/>
          <p:nvPr/>
        </p:nvSpPr>
        <p:spPr>
          <a:xfrm>
            <a:off x="1562735" y="3250932"/>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27" name="矩形: 圆角 12"/>
          <p:cNvSpPr/>
          <p:nvPr/>
        </p:nvSpPr>
        <p:spPr>
          <a:xfrm>
            <a:off x="1562735" y="4127131"/>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28" name="文本框 27"/>
          <p:cNvSpPr txBox="1"/>
          <p:nvPr/>
        </p:nvSpPr>
        <p:spPr>
          <a:xfrm>
            <a:off x="1887410" y="2374733"/>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29" name="文本框 28"/>
          <p:cNvSpPr txBox="1"/>
          <p:nvPr/>
        </p:nvSpPr>
        <p:spPr>
          <a:xfrm>
            <a:off x="1887410" y="3252910"/>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30" name="文本框 29"/>
          <p:cNvSpPr txBox="1"/>
          <p:nvPr/>
        </p:nvSpPr>
        <p:spPr>
          <a:xfrm>
            <a:off x="1887410" y="4131087"/>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31" name="文本框 30"/>
          <p:cNvSpPr txBox="1"/>
          <p:nvPr/>
        </p:nvSpPr>
        <p:spPr>
          <a:xfrm>
            <a:off x="3924419" y="2248756"/>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32" name="文本框 31"/>
          <p:cNvSpPr txBox="1"/>
          <p:nvPr/>
        </p:nvSpPr>
        <p:spPr>
          <a:xfrm>
            <a:off x="3924419" y="2774843"/>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33" name="文本框 32"/>
          <p:cNvSpPr txBox="1"/>
          <p:nvPr/>
        </p:nvSpPr>
        <p:spPr>
          <a:xfrm>
            <a:off x="3949819" y="4040143"/>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34" name="文本框 33"/>
          <p:cNvSpPr txBox="1"/>
          <p:nvPr/>
        </p:nvSpPr>
        <p:spPr>
          <a:xfrm>
            <a:off x="3949819" y="4624918"/>
            <a:ext cx="194627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down)">
                                      <p:cBhvr>
                                        <p:cTn id="34" dur="500"/>
                                        <p:tgtEl>
                                          <p:spTgt spid="29"/>
                                        </p:tgtEl>
                                      </p:cBhvr>
                                    </p:animEffect>
                                  </p:childTnLst>
                                </p:cTn>
                              </p:par>
                            </p:childTnLst>
                          </p:cTn>
                        </p:par>
                        <p:par>
                          <p:cTn id="35" fill="hold">
                            <p:stCondLst>
                              <p:cond delay="2000"/>
                            </p:stCondLst>
                            <p:childTnLst>
                              <p:par>
                                <p:cTn id="36" presetID="22" presetClass="entr" presetSubtype="4"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down)">
                                      <p:cBhvr>
                                        <p:cTn id="44" dur="500"/>
                                        <p:tgtEl>
                                          <p:spTgt spid="34"/>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11" grpId="0" bldLvl="0" animBg="1"/>
      <p:bldP spid="12" grpId="0" bldLvl="0" animBg="1"/>
      <p:bldP spid="27" grpId="0" bldLvl="0" animBg="1"/>
      <p:bldP spid="28" grpId="0"/>
      <p:bldP spid="29" grpId="0"/>
      <p:bldP spid="30" grpId="0"/>
      <p:bldP spid="31" grpId="0"/>
      <p:bldP spid="32" grpId="0"/>
      <p:bldP spid="33" grpId="0"/>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653790" y="1244600"/>
            <a:ext cx="4931410" cy="491490"/>
            <a:chOff x="5754" y="1960"/>
            <a:chExt cx="7766" cy="774"/>
          </a:xfrm>
        </p:grpSpPr>
        <p:sp>
          <p:nvSpPr>
            <p:cNvPr id="29"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30" name="文本框 29"/>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四、汽车融资租赁收益分析</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31" name="文本框 30"/>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32" name="空心弧 3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文本框 3"/>
          <p:cNvSpPr txBox="1"/>
          <p:nvPr/>
        </p:nvSpPr>
        <p:spPr>
          <a:xfrm>
            <a:off x="1419225" y="2021840"/>
            <a:ext cx="4775200" cy="4117340"/>
          </a:xfrm>
          <a:prstGeom prst="rect">
            <a:avLst/>
          </a:prstGeom>
          <a:noFill/>
        </p:spPr>
        <p:txBody>
          <a:bodyPr lIns="86404" tIns="0" rIns="86404" bIns="0" anchor="ctr"/>
          <a:lstStyle/>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2）在弹出的“函数参数”对话框中输入相应数据，单击“确定”就可以计算出答案，如下图所示。</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最终计算出，租金现值约为 71968 元。</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出租人实现当期利润 = 租金现值－（融资金额－首付款）</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=71968 元－（100000-30000）元 =1968 元</a:t>
            </a:r>
            <a:endParaRPr sz="1400" dirty="0">
              <a:solidFill>
                <a:prstClr val="black">
                  <a:lumMod val="75000"/>
                  <a:lumOff val="25000"/>
                </a:prstClr>
              </a:solidFill>
              <a:latin typeface="微软雅黑" panose="020B0503020204020204" charset="-122"/>
              <a:ea typeface="微软雅黑" panose="020B0503020204020204" charset="-122"/>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solidFill>
                  <a:prstClr val="black">
                    <a:lumMod val="75000"/>
                    <a:lumOff val="25000"/>
                  </a:prstClr>
                </a:solidFill>
                <a:latin typeface="微软雅黑" panose="020B0503020204020204" charset="-122"/>
                <a:ea typeface="微软雅黑" panose="020B0503020204020204" charset="-122"/>
              </a:rPr>
              <a:t>利润率 = 利润 / 成本 =1968/（100000-30000）×100%=2.8%</a:t>
            </a:r>
            <a:endParaRPr sz="1400" dirty="0">
              <a:solidFill>
                <a:prstClr val="black">
                  <a:lumMod val="75000"/>
                  <a:lumOff val="25000"/>
                </a:prstClr>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194425" y="2091690"/>
            <a:ext cx="4707255" cy="39782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edge">
                                      <p:cBhvr>
                                        <p:cTn id="7" dur="2000"/>
                                        <p:tgtEl>
                                          <p:spTgt spid="31"/>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checkerboard(across)">
                                      <p:cBhvr>
                                        <p:cTn id="14" dur="500"/>
                                        <p:tgtEl>
                                          <p:spTgt spid="28"/>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par>
                                <p:cTn id="18" presetID="5" presetClass="entr" presetSubtype="1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checkerboard(across)">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bldLvl="0" animBg="1"/>
      <p:bldP spid="32" grpId="1" animBg="1"/>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6" name="MH_Other_1"/>
          <p:cNvSpPr/>
          <p:nvPr>
            <p:custDataLst>
              <p:tags r:id="rId1"/>
            </p:custDataLst>
          </p:nvPr>
        </p:nvSpPr>
        <p:spPr>
          <a:xfrm>
            <a:off x="6748145" y="1625600"/>
            <a:ext cx="1132840" cy="1239520"/>
          </a:xfrm>
          <a:custGeom>
            <a:avLst/>
            <a:gdLst>
              <a:gd name="connsiteX0" fmla="*/ 1059517 w 1926055"/>
              <a:gd name="connsiteY0" fmla="*/ 0 h 2119034"/>
              <a:gd name="connsiteX1" fmla="*/ 1808709 w 1926055"/>
              <a:gd name="connsiteY1" fmla="*/ 310325 h 2119034"/>
              <a:gd name="connsiteX2" fmla="*/ 1809467 w 1926055"/>
              <a:gd name="connsiteY2" fmla="*/ 311244 h 2119034"/>
              <a:gd name="connsiteX3" fmla="*/ 1841388 w 1926055"/>
              <a:gd name="connsiteY3" fmla="*/ 304799 h 2119034"/>
              <a:gd name="connsiteX4" fmla="*/ 1926055 w 1926055"/>
              <a:gd name="connsiteY4" fmla="*/ 389466 h 2119034"/>
              <a:gd name="connsiteX5" fmla="*/ 1841388 w 1926055"/>
              <a:gd name="connsiteY5" fmla="*/ 474133 h 2119034"/>
              <a:gd name="connsiteX6" fmla="*/ 1756721 w 1926055"/>
              <a:gd name="connsiteY6" fmla="*/ 389466 h 2119034"/>
              <a:gd name="connsiteX7" fmla="*/ 1763375 w 1926055"/>
              <a:gd name="connsiteY7" fmla="*/ 356510 h 2119034"/>
              <a:gd name="connsiteX8" fmla="*/ 1777196 w 1926055"/>
              <a:gd name="connsiteY8" fmla="*/ 336010 h 2119034"/>
              <a:gd name="connsiteX9" fmla="*/ 1629511 w 1926055"/>
              <a:gd name="connsiteY9" fmla="*/ 214159 h 2119034"/>
              <a:gd name="connsiteX10" fmla="*/ 1059517 w 1926055"/>
              <a:gd name="connsiteY10" fmla="*/ 40050 h 2119034"/>
              <a:gd name="connsiteX11" fmla="*/ 40050 w 1926055"/>
              <a:gd name="connsiteY11" fmla="*/ 1059517 h 2119034"/>
              <a:gd name="connsiteX12" fmla="*/ 1059517 w 1926055"/>
              <a:gd name="connsiteY12" fmla="*/ 2078984 h 2119034"/>
              <a:gd name="connsiteX13" fmla="*/ 1629511 w 1926055"/>
              <a:gd name="connsiteY13" fmla="*/ 1904875 h 2119034"/>
              <a:gd name="connsiteX14" fmla="*/ 1774554 w 1926055"/>
              <a:gd name="connsiteY14" fmla="*/ 1785204 h 2119034"/>
              <a:gd name="connsiteX15" fmla="*/ 1763375 w 1926055"/>
              <a:gd name="connsiteY15" fmla="*/ 1768623 h 2119034"/>
              <a:gd name="connsiteX16" fmla="*/ 1756721 w 1926055"/>
              <a:gd name="connsiteY16" fmla="*/ 1735667 h 2119034"/>
              <a:gd name="connsiteX17" fmla="*/ 1841388 w 1926055"/>
              <a:gd name="connsiteY17" fmla="*/ 1651000 h 2119034"/>
              <a:gd name="connsiteX18" fmla="*/ 1926055 w 1926055"/>
              <a:gd name="connsiteY18" fmla="*/ 1735667 h 2119034"/>
              <a:gd name="connsiteX19" fmla="*/ 1841388 w 1926055"/>
              <a:gd name="connsiteY19" fmla="*/ 1820334 h 2119034"/>
              <a:gd name="connsiteX20" fmla="*/ 1808432 w 1926055"/>
              <a:gd name="connsiteY20" fmla="*/ 1813681 h 2119034"/>
              <a:gd name="connsiteX21" fmla="*/ 1805269 w 1926055"/>
              <a:gd name="connsiteY21" fmla="*/ 1811548 h 2119034"/>
              <a:gd name="connsiteX22" fmla="*/ 1651903 w 1926055"/>
              <a:gd name="connsiteY22" fmla="*/ 1938086 h 2119034"/>
              <a:gd name="connsiteX23" fmla="*/ 1059517 w 1926055"/>
              <a:gd name="connsiteY23" fmla="*/ 2119034 h 2119034"/>
              <a:gd name="connsiteX24" fmla="*/ 0 w 1926055"/>
              <a:gd name="connsiteY24" fmla="*/ 1059517 h 2119034"/>
              <a:gd name="connsiteX25" fmla="*/ 1059517 w 1926055"/>
              <a:gd name="connsiteY25" fmla="*/ 0 h 2119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26055" h="2119034">
                <a:moveTo>
                  <a:pt x="1059517" y="0"/>
                </a:moveTo>
                <a:cubicBezTo>
                  <a:pt x="1352095" y="0"/>
                  <a:pt x="1616974" y="118591"/>
                  <a:pt x="1808709" y="310325"/>
                </a:cubicBezTo>
                <a:lnTo>
                  <a:pt x="1809467" y="311244"/>
                </a:lnTo>
                <a:lnTo>
                  <a:pt x="1841388" y="304799"/>
                </a:lnTo>
                <a:cubicBezTo>
                  <a:pt x="1888148" y="304799"/>
                  <a:pt x="1926055" y="342706"/>
                  <a:pt x="1926055" y="389466"/>
                </a:cubicBezTo>
                <a:cubicBezTo>
                  <a:pt x="1926055" y="436226"/>
                  <a:pt x="1888148" y="474133"/>
                  <a:pt x="1841388" y="474133"/>
                </a:cubicBezTo>
                <a:cubicBezTo>
                  <a:pt x="1794628" y="474133"/>
                  <a:pt x="1756721" y="436226"/>
                  <a:pt x="1756721" y="389466"/>
                </a:cubicBezTo>
                <a:cubicBezTo>
                  <a:pt x="1756721" y="377776"/>
                  <a:pt x="1759090" y="366639"/>
                  <a:pt x="1763375" y="356510"/>
                </a:cubicBezTo>
                <a:lnTo>
                  <a:pt x="1777196" y="336010"/>
                </a:lnTo>
                <a:lnTo>
                  <a:pt x="1629511" y="214159"/>
                </a:lnTo>
                <a:cubicBezTo>
                  <a:pt x="1466803" y="104236"/>
                  <a:pt x="1270655" y="40050"/>
                  <a:pt x="1059517" y="40050"/>
                </a:cubicBezTo>
                <a:cubicBezTo>
                  <a:pt x="496481" y="40050"/>
                  <a:pt x="40050" y="496481"/>
                  <a:pt x="40050" y="1059517"/>
                </a:cubicBezTo>
                <a:cubicBezTo>
                  <a:pt x="40050" y="1622553"/>
                  <a:pt x="496481" y="2078984"/>
                  <a:pt x="1059517" y="2078984"/>
                </a:cubicBezTo>
                <a:cubicBezTo>
                  <a:pt x="1270655" y="2078984"/>
                  <a:pt x="1466803" y="2014798"/>
                  <a:pt x="1629511" y="1904875"/>
                </a:cubicBezTo>
                <a:lnTo>
                  <a:pt x="1774554" y="1785204"/>
                </a:lnTo>
                <a:lnTo>
                  <a:pt x="1763375" y="1768623"/>
                </a:lnTo>
                <a:cubicBezTo>
                  <a:pt x="1759090" y="1758494"/>
                  <a:pt x="1756721" y="1747357"/>
                  <a:pt x="1756721" y="1735667"/>
                </a:cubicBezTo>
                <a:cubicBezTo>
                  <a:pt x="1756721" y="1688907"/>
                  <a:pt x="1794628" y="1651000"/>
                  <a:pt x="1841388" y="1651000"/>
                </a:cubicBezTo>
                <a:cubicBezTo>
                  <a:pt x="1888148" y="1651000"/>
                  <a:pt x="1926055" y="1688907"/>
                  <a:pt x="1926055" y="1735667"/>
                </a:cubicBezTo>
                <a:cubicBezTo>
                  <a:pt x="1926055" y="1782427"/>
                  <a:pt x="1888148" y="1820334"/>
                  <a:pt x="1841388" y="1820334"/>
                </a:cubicBezTo>
                <a:cubicBezTo>
                  <a:pt x="1829698" y="1820334"/>
                  <a:pt x="1818561" y="1817965"/>
                  <a:pt x="1808432" y="1813681"/>
                </a:cubicBezTo>
                <a:lnTo>
                  <a:pt x="1805269" y="1811548"/>
                </a:lnTo>
                <a:lnTo>
                  <a:pt x="1651903" y="1938086"/>
                </a:lnTo>
                <a:cubicBezTo>
                  <a:pt x="1482803" y="2052327"/>
                  <a:pt x="1278950" y="2119034"/>
                  <a:pt x="1059517" y="2119034"/>
                </a:cubicBezTo>
                <a:cubicBezTo>
                  <a:pt x="474362" y="2119034"/>
                  <a:pt x="0" y="1644672"/>
                  <a:pt x="0" y="1059517"/>
                </a:cubicBezTo>
                <a:cubicBezTo>
                  <a:pt x="0" y="474362"/>
                  <a:pt x="474362" y="0"/>
                  <a:pt x="10595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normAutofit/>
          </a:bodyPr>
          <a:lstStyle/>
          <a:p>
            <a:pPr algn="ctr">
              <a:defRPr/>
            </a:pPr>
            <a:r>
              <a:rPr lang="en-US" altLang="zh-CN" sz="2400" dirty="0">
                <a:solidFill>
                  <a:schemeClr val="accent2"/>
                </a:solidFill>
                <a:latin typeface="微软雅黑" panose="020B0503020204020204" charset="-122"/>
                <a:ea typeface="微软雅黑" panose="020B0503020204020204" charset="-122"/>
              </a:rPr>
              <a:t>2</a:t>
            </a:r>
            <a:endParaRPr lang="en-US" altLang="zh-CN" sz="2400" dirty="0">
              <a:solidFill>
                <a:schemeClr val="accent2"/>
              </a:solidFill>
              <a:latin typeface="微软雅黑" panose="020B0503020204020204" charset="-122"/>
              <a:ea typeface="微软雅黑" panose="020B0503020204020204" charset="-122"/>
            </a:endParaRPr>
          </a:p>
        </p:txBody>
      </p:sp>
      <p:sp>
        <p:nvSpPr>
          <p:cNvPr id="7" name="MH_Other_2"/>
          <p:cNvSpPr/>
          <p:nvPr>
            <p:custDataLst>
              <p:tags r:id="rId2"/>
            </p:custDataLst>
          </p:nvPr>
        </p:nvSpPr>
        <p:spPr>
          <a:xfrm flipH="1">
            <a:off x="3731260" y="1625600"/>
            <a:ext cx="1132840" cy="1239520"/>
          </a:xfrm>
          <a:custGeom>
            <a:avLst/>
            <a:gdLst>
              <a:gd name="connsiteX0" fmla="*/ 1059517 w 1926055"/>
              <a:gd name="connsiteY0" fmla="*/ 0 h 2119034"/>
              <a:gd name="connsiteX1" fmla="*/ 1808709 w 1926055"/>
              <a:gd name="connsiteY1" fmla="*/ 310325 h 2119034"/>
              <a:gd name="connsiteX2" fmla="*/ 1809467 w 1926055"/>
              <a:gd name="connsiteY2" fmla="*/ 311244 h 2119034"/>
              <a:gd name="connsiteX3" fmla="*/ 1841388 w 1926055"/>
              <a:gd name="connsiteY3" fmla="*/ 304799 h 2119034"/>
              <a:gd name="connsiteX4" fmla="*/ 1926055 w 1926055"/>
              <a:gd name="connsiteY4" fmla="*/ 389466 h 2119034"/>
              <a:gd name="connsiteX5" fmla="*/ 1841388 w 1926055"/>
              <a:gd name="connsiteY5" fmla="*/ 474133 h 2119034"/>
              <a:gd name="connsiteX6" fmla="*/ 1756721 w 1926055"/>
              <a:gd name="connsiteY6" fmla="*/ 389466 h 2119034"/>
              <a:gd name="connsiteX7" fmla="*/ 1763375 w 1926055"/>
              <a:gd name="connsiteY7" fmla="*/ 356510 h 2119034"/>
              <a:gd name="connsiteX8" fmla="*/ 1777196 w 1926055"/>
              <a:gd name="connsiteY8" fmla="*/ 336010 h 2119034"/>
              <a:gd name="connsiteX9" fmla="*/ 1629511 w 1926055"/>
              <a:gd name="connsiteY9" fmla="*/ 214159 h 2119034"/>
              <a:gd name="connsiteX10" fmla="*/ 1059517 w 1926055"/>
              <a:gd name="connsiteY10" fmla="*/ 40050 h 2119034"/>
              <a:gd name="connsiteX11" fmla="*/ 40050 w 1926055"/>
              <a:gd name="connsiteY11" fmla="*/ 1059517 h 2119034"/>
              <a:gd name="connsiteX12" fmla="*/ 1059517 w 1926055"/>
              <a:gd name="connsiteY12" fmla="*/ 2078984 h 2119034"/>
              <a:gd name="connsiteX13" fmla="*/ 1629511 w 1926055"/>
              <a:gd name="connsiteY13" fmla="*/ 1904875 h 2119034"/>
              <a:gd name="connsiteX14" fmla="*/ 1774554 w 1926055"/>
              <a:gd name="connsiteY14" fmla="*/ 1785204 h 2119034"/>
              <a:gd name="connsiteX15" fmla="*/ 1763375 w 1926055"/>
              <a:gd name="connsiteY15" fmla="*/ 1768623 h 2119034"/>
              <a:gd name="connsiteX16" fmla="*/ 1756721 w 1926055"/>
              <a:gd name="connsiteY16" fmla="*/ 1735667 h 2119034"/>
              <a:gd name="connsiteX17" fmla="*/ 1841388 w 1926055"/>
              <a:gd name="connsiteY17" fmla="*/ 1651000 h 2119034"/>
              <a:gd name="connsiteX18" fmla="*/ 1926055 w 1926055"/>
              <a:gd name="connsiteY18" fmla="*/ 1735667 h 2119034"/>
              <a:gd name="connsiteX19" fmla="*/ 1841388 w 1926055"/>
              <a:gd name="connsiteY19" fmla="*/ 1820334 h 2119034"/>
              <a:gd name="connsiteX20" fmla="*/ 1808432 w 1926055"/>
              <a:gd name="connsiteY20" fmla="*/ 1813681 h 2119034"/>
              <a:gd name="connsiteX21" fmla="*/ 1805269 w 1926055"/>
              <a:gd name="connsiteY21" fmla="*/ 1811548 h 2119034"/>
              <a:gd name="connsiteX22" fmla="*/ 1651903 w 1926055"/>
              <a:gd name="connsiteY22" fmla="*/ 1938086 h 2119034"/>
              <a:gd name="connsiteX23" fmla="*/ 1059517 w 1926055"/>
              <a:gd name="connsiteY23" fmla="*/ 2119034 h 2119034"/>
              <a:gd name="connsiteX24" fmla="*/ 0 w 1926055"/>
              <a:gd name="connsiteY24" fmla="*/ 1059517 h 2119034"/>
              <a:gd name="connsiteX25" fmla="*/ 1059517 w 1926055"/>
              <a:gd name="connsiteY25" fmla="*/ 0 h 2119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26055" h="2119034">
                <a:moveTo>
                  <a:pt x="1059517" y="0"/>
                </a:moveTo>
                <a:cubicBezTo>
                  <a:pt x="1352095" y="0"/>
                  <a:pt x="1616974" y="118591"/>
                  <a:pt x="1808709" y="310325"/>
                </a:cubicBezTo>
                <a:lnTo>
                  <a:pt x="1809467" y="311244"/>
                </a:lnTo>
                <a:lnTo>
                  <a:pt x="1841388" y="304799"/>
                </a:lnTo>
                <a:cubicBezTo>
                  <a:pt x="1888148" y="304799"/>
                  <a:pt x="1926055" y="342706"/>
                  <a:pt x="1926055" y="389466"/>
                </a:cubicBezTo>
                <a:cubicBezTo>
                  <a:pt x="1926055" y="436226"/>
                  <a:pt x="1888148" y="474133"/>
                  <a:pt x="1841388" y="474133"/>
                </a:cubicBezTo>
                <a:cubicBezTo>
                  <a:pt x="1794628" y="474133"/>
                  <a:pt x="1756721" y="436226"/>
                  <a:pt x="1756721" y="389466"/>
                </a:cubicBezTo>
                <a:cubicBezTo>
                  <a:pt x="1756721" y="377776"/>
                  <a:pt x="1759090" y="366639"/>
                  <a:pt x="1763375" y="356510"/>
                </a:cubicBezTo>
                <a:lnTo>
                  <a:pt x="1777196" y="336010"/>
                </a:lnTo>
                <a:lnTo>
                  <a:pt x="1629511" y="214159"/>
                </a:lnTo>
                <a:cubicBezTo>
                  <a:pt x="1466803" y="104236"/>
                  <a:pt x="1270655" y="40050"/>
                  <a:pt x="1059517" y="40050"/>
                </a:cubicBezTo>
                <a:cubicBezTo>
                  <a:pt x="496481" y="40050"/>
                  <a:pt x="40050" y="496481"/>
                  <a:pt x="40050" y="1059517"/>
                </a:cubicBezTo>
                <a:cubicBezTo>
                  <a:pt x="40050" y="1622553"/>
                  <a:pt x="496481" y="2078984"/>
                  <a:pt x="1059517" y="2078984"/>
                </a:cubicBezTo>
                <a:cubicBezTo>
                  <a:pt x="1270655" y="2078984"/>
                  <a:pt x="1466803" y="2014798"/>
                  <a:pt x="1629511" y="1904875"/>
                </a:cubicBezTo>
                <a:lnTo>
                  <a:pt x="1774554" y="1785204"/>
                </a:lnTo>
                <a:lnTo>
                  <a:pt x="1763375" y="1768623"/>
                </a:lnTo>
                <a:cubicBezTo>
                  <a:pt x="1759090" y="1758494"/>
                  <a:pt x="1756721" y="1747357"/>
                  <a:pt x="1756721" y="1735667"/>
                </a:cubicBezTo>
                <a:cubicBezTo>
                  <a:pt x="1756721" y="1688907"/>
                  <a:pt x="1794628" y="1651000"/>
                  <a:pt x="1841388" y="1651000"/>
                </a:cubicBezTo>
                <a:cubicBezTo>
                  <a:pt x="1888148" y="1651000"/>
                  <a:pt x="1926055" y="1688907"/>
                  <a:pt x="1926055" y="1735667"/>
                </a:cubicBezTo>
                <a:cubicBezTo>
                  <a:pt x="1926055" y="1782427"/>
                  <a:pt x="1888148" y="1820334"/>
                  <a:pt x="1841388" y="1820334"/>
                </a:cubicBezTo>
                <a:cubicBezTo>
                  <a:pt x="1829698" y="1820334"/>
                  <a:pt x="1818561" y="1817965"/>
                  <a:pt x="1808432" y="1813681"/>
                </a:cubicBezTo>
                <a:lnTo>
                  <a:pt x="1805269" y="1811548"/>
                </a:lnTo>
                <a:lnTo>
                  <a:pt x="1651903" y="1938086"/>
                </a:lnTo>
                <a:cubicBezTo>
                  <a:pt x="1482803" y="2052327"/>
                  <a:pt x="1278950" y="2119034"/>
                  <a:pt x="1059517" y="2119034"/>
                </a:cubicBezTo>
                <a:cubicBezTo>
                  <a:pt x="474362" y="2119034"/>
                  <a:pt x="0" y="1644672"/>
                  <a:pt x="0" y="1059517"/>
                </a:cubicBezTo>
                <a:cubicBezTo>
                  <a:pt x="0" y="474362"/>
                  <a:pt x="474362" y="0"/>
                  <a:pt x="105951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normAutofit/>
          </a:bodyPr>
          <a:lstStyle/>
          <a:p>
            <a:pPr algn="ctr">
              <a:defRPr/>
            </a:pPr>
            <a:r>
              <a:rPr lang="en-US" altLang="zh-CN" sz="2400" dirty="0">
                <a:solidFill>
                  <a:schemeClr val="accent2"/>
                </a:solidFill>
                <a:latin typeface="微软雅黑" panose="020B0503020204020204" charset="-122"/>
                <a:ea typeface="微软雅黑" panose="020B0503020204020204" charset="-122"/>
              </a:rPr>
              <a:t>1</a:t>
            </a:r>
            <a:endParaRPr lang="en-US" altLang="zh-CN" sz="2400" dirty="0">
              <a:solidFill>
                <a:schemeClr val="accent2"/>
              </a:solidFill>
              <a:latin typeface="微软雅黑" panose="020B0503020204020204" charset="-122"/>
              <a:ea typeface="微软雅黑" panose="020B0503020204020204" charset="-122"/>
            </a:endParaRPr>
          </a:p>
        </p:txBody>
      </p:sp>
      <p:sp>
        <p:nvSpPr>
          <p:cNvPr id="8" name="MH_Title_1"/>
          <p:cNvSpPr/>
          <p:nvPr>
            <p:custDataLst>
              <p:tags r:id="rId3"/>
            </p:custDataLst>
          </p:nvPr>
        </p:nvSpPr>
        <p:spPr>
          <a:xfrm>
            <a:off x="4863465" y="1306195"/>
            <a:ext cx="1884680" cy="1878330"/>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anchor="ctr">
            <a:normAutofit fontScale="90000"/>
          </a:bodyPr>
          <a:lstStyle/>
          <a:p>
            <a:pPr algn="ctr">
              <a:defRPr/>
            </a:pPr>
            <a:r>
              <a:rPr lang="zh-CN" altLang="en-US" sz="2400" b="1" dirty="0">
                <a:solidFill>
                  <a:srgbClr val="FEFFFF"/>
                </a:solidFill>
                <a:latin typeface="微软雅黑" panose="020B0503020204020204" charset="-122"/>
                <a:ea typeface="微软雅黑" panose="020B0503020204020204" charset="-122"/>
              </a:rPr>
              <a:t>汽车融资租赁产品设计思路</a:t>
            </a:r>
            <a:endParaRPr lang="zh-CN" altLang="en-US" sz="2400" b="1" dirty="0">
              <a:solidFill>
                <a:srgbClr val="FEFFFF"/>
              </a:solidFill>
              <a:latin typeface="微软雅黑" panose="020B0503020204020204" charset="-122"/>
              <a:ea typeface="微软雅黑" panose="020B0503020204020204" charset="-122"/>
            </a:endParaRPr>
          </a:p>
        </p:txBody>
      </p:sp>
      <p:sp>
        <p:nvSpPr>
          <p:cNvPr id="9" name="MH_SubTitle_2"/>
          <p:cNvSpPr>
            <a:spLocks noChangeArrowheads="1"/>
          </p:cNvSpPr>
          <p:nvPr>
            <p:custDataLst>
              <p:tags r:id="rId4"/>
            </p:custDataLst>
          </p:nvPr>
        </p:nvSpPr>
        <p:spPr bwMode="auto">
          <a:xfrm>
            <a:off x="7880985" y="1900555"/>
            <a:ext cx="356171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defRPr/>
            </a:pPr>
            <a:r>
              <a:rPr lang="zh-CN" altLang="en-US" dirty="0">
                <a:solidFill>
                  <a:schemeClr val="accent2"/>
                </a:solidFill>
                <a:latin typeface="微软雅黑" panose="020B0503020204020204" charset="-122"/>
                <a:ea typeface="微软雅黑" panose="020B0503020204020204" charset="-122"/>
              </a:rPr>
              <a:t>基于个性化服务及消费偏好开发定制化产品</a:t>
            </a:r>
            <a:endParaRPr lang="zh-CN" altLang="en-US" dirty="0">
              <a:solidFill>
                <a:schemeClr val="accent2"/>
              </a:solidFill>
              <a:latin typeface="微软雅黑" panose="020B0503020204020204" charset="-122"/>
              <a:ea typeface="微软雅黑" panose="020B0503020204020204" charset="-122"/>
            </a:endParaRPr>
          </a:p>
        </p:txBody>
      </p:sp>
      <p:sp>
        <p:nvSpPr>
          <p:cNvPr id="10" name="MH_SubTitle_1"/>
          <p:cNvSpPr>
            <a:spLocks noChangeArrowheads="1"/>
          </p:cNvSpPr>
          <p:nvPr>
            <p:custDataLst>
              <p:tags r:id="rId5"/>
            </p:custDataLst>
          </p:nvPr>
        </p:nvSpPr>
        <p:spPr bwMode="auto">
          <a:xfrm>
            <a:off x="749300" y="1900555"/>
            <a:ext cx="298196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r" eaLnBrk="1" hangingPunct="1">
              <a:lnSpc>
                <a:spcPct val="150000"/>
              </a:lnSpc>
              <a:defRPr/>
            </a:pPr>
            <a:r>
              <a:rPr lang="zh-CN" altLang="en-US" dirty="0">
                <a:solidFill>
                  <a:schemeClr val="accent2"/>
                </a:solidFill>
                <a:latin typeface="微软雅黑" panose="020B0503020204020204" charset="-122"/>
                <a:ea typeface="微软雅黑" panose="020B0503020204020204" charset="-122"/>
              </a:rPr>
              <a:t> 基于大数据的风险偏好开发定制化产品</a:t>
            </a:r>
            <a:endParaRPr lang="zh-CN" altLang="en-US" dirty="0">
              <a:solidFill>
                <a:schemeClr val="accent2"/>
              </a:solidFill>
              <a:latin typeface="微软雅黑" panose="020B0503020204020204" charset="-122"/>
              <a:ea typeface="微软雅黑" panose="020B0503020204020204" charset="-122"/>
            </a:endParaRPr>
          </a:p>
        </p:txBody>
      </p:sp>
      <p:sp>
        <p:nvSpPr>
          <p:cNvPr id="11" name="MH_Text_1"/>
          <p:cNvSpPr/>
          <p:nvPr/>
        </p:nvSpPr>
        <p:spPr>
          <a:xfrm>
            <a:off x="1344295" y="3442335"/>
            <a:ext cx="9503410" cy="2522855"/>
          </a:xfrm>
          <a:prstGeom prst="rect">
            <a:avLst/>
          </a:prstGeom>
        </p:spPr>
        <p:txBody>
          <a:bodyPr wrap="square" lIns="67391" tIns="33696" rIns="67391" bIns="33696"/>
          <a:lstStyle/>
          <a:p>
            <a:pPr algn="just">
              <a:lnSpc>
                <a:spcPct val="120000"/>
              </a:lnSpc>
              <a:spcBef>
                <a:spcPct val="20000"/>
              </a:spcBef>
            </a:pPr>
            <a:r>
              <a:rPr lang="en-US" altLang="zh-CN" sz="1400" b="1">
                <a:latin typeface="微软雅黑" panose="020B0503020204020204" charset="-122"/>
                <a:ea typeface="微软雅黑" panose="020B0503020204020204" charset="-122"/>
              </a:rPr>
              <a:t>1. 基于大数据的风险偏好开发定制化产品：</a:t>
            </a:r>
            <a:endParaRPr lang="en-US" altLang="zh-CN" sz="1400" b="1">
              <a:latin typeface="微软雅黑" panose="020B0503020204020204" charset="-122"/>
              <a:ea typeface="微软雅黑" panose="020B0503020204020204" charset="-122"/>
            </a:endParaRPr>
          </a:p>
          <a:p>
            <a:pPr algn="just">
              <a:lnSpc>
                <a:spcPct val="120000"/>
              </a:lnSpc>
              <a:spcBef>
                <a:spcPct val="20000"/>
              </a:spcBef>
            </a:pPr>
            <a:r>
              <a:rPr lang="en-US" altLang="zh-CN" sz="1400">
                <a:latin typeface="微软雅黑" panose="020B0503020204020204" charset="-122"/>
                <a:ea typeface="微软雅黑" panose="020B0503020204020204" charset="-122"/>
              </a:rPr>
              <a:t>其基本思想是针对不同信用水平的消费者（风险水平不一），对产品六大因素（贷款限额、贷款期限、首付比例、贷款利率、保证金及手续费率、偿还方式）进行不同的组合，开发出各种个性化的产品，以此满足消费者的不同偏好及风险水平。</a:t>
            </a:r>
            <a:endParaRPr lang="en-US" altLang="zh-CN" sz="1400">
              <a:latin typeface="微软雅黑" panose="020B0503020204020204" charset="-122"/>
              <a:ea typeface="微软雅黑" panose="020B0503020204020204" charset="-122"/>
            </a:endParaRPr>
          </a:p>
          <a:p>
            <a:pPr algn="just">
              <a:lnSpc>
                <a:spcPct val="120000"/>
              </a:lnSpc>
              <a:spcBef>
                <a:spcPct val="20000"/>
              </a:spcBef>
            </a:pPr>
            <a:r>
              <a:rPr lang="en-US" altLang="zh-CN" sz="1400" b="1">
                <a:latin typeface="微软雅黑" panose="020B0503020204020204" charset="-122"/>
                <a:ea typeface="微软雅黑" panose="020B0503020204020204" charset="-122"/>
              </a:rPr>
              <a:t>2. 基于个性化服务及消费偏好开发定制化产品：</a:t>
            </a:r>
            <a:endParaRPr lang="en-US" altLang="zh-CN" sz="1400" b="1">
              <a:latin typeface="微软雅黑" panose="020B0503020204020204" charset="-122"/>
              <a:ea typeface="微软雅黑" panose="020B0503020204020204" charset="-122"/>
            </a:endParaRPr>
          </a:p>
          <a:p>
            <a:pPr algn="just">
              <a:lnSpc>
                <a:spcPct val="120000"/>
              </a:lnSpc>
              <a:spcBef>
                <a:spcPct val="20000"/>
              </a:spcBef>
            </a:pPr>
            <a:r>
              <a:rPr lang="en-US" altLang="zh-CN" sz="1400">
                <a:latin typeface="微软雅黑" panose="020B0503020204020204" charset="-122"/>
                <a:ea typeface="微软雅黑" panose="020B0503020204020204" charset="-122"/>
              </a:rPr>
              <a:t>基本思想是针对汽车后市场服务，通过附加性服务来满足消费者需求。从结合开口租赁及带残值租赁方面作出不同的设计，开发不同的面向市场的可行性产品：比如开发“预定残值”租赁产品，设计不同期限的租赁期满后预定的残值，则租赁金额就是“汽车售价－汽车预定残值”，不同期限的贷款利率不同。</a:t>
            </a:r>
            <a:endParaRPr lang="en-US" altLang="zh-CN" sz="1400">
              <a:latin typeface="微软雅黑" panose="020B0503020204020204" charset="-122"/>
              <a:ea typeface="微软雅黑" panose="020B0503020204020204" charset="-122"/>
            </a:endParaRPr>
          </a:p>
          <a:p>
            <a:pPr algn="just">
              <a:lnSpc>
                <a:spcPct val="120000"/>
              </a:lnSpc>
              <a:spcBef>
                <a:spcPct val="20000"/>
              </a:spcBef>
            </a:pPr>
            <a:endParaRPr lang="en-US" altLang="zh-CN" sz="14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linds(horizontal)">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6" grpId="0" animBg="1"/>
      <p:bldP spid="6" grpId="1" animBg="1"/>
      <p:bldP spid="7" grpId="0" animBg="1"/>
      <p:bldP spid="7" grpId="1" animBg="1"/>
      <p:bldP spid="8" grpId="0" animBg="1"/>
      <p:bldP spid="8" grpId="1" animBg="1"/>
      <p:bldP spid="9" grpId="0"/>
      <p:bldP spid="9" grpId="1"/>
      <p:bldP spid="10" grpId="0"/>
      <p:bldP spid="10" grpId="1"/>
      <p:bldP spid="11" grpId="0"/>
      <p:bldP spid="1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3" name="组合 172"/>
          <p:cNvGrpSpPr/>
          <p:nvPr/>
        </p:nvGrpSpPr>
        <p:grpSpPr>
          <a:xfrm>
            <a:off x="1061085" y="1589405"/>
            <a:ext cx="10314305" cy="5268595"/>
            <a:chOff x="1671" y="2503"/>
            <a:chExt cx="16243" cy="8297"/>
          </a:xfrm>
        </p:grpSpPr>
        <p:grpSp>
          <p:nvGrpSpPr>
            <p:cNvPr id="124" name="组合 123"/>
            <p:cNvGrpSpPr/>
            <p:nvPr/>
          </p:nvGrpSpPr>
          <p:grpSpPr>
            <a:xfrm>
              <a:off x="10243" y="9054"/>
              <a:ext cx="2901" cy="1746"/>
              <a:chOff x="6390073" y="5749478"/>
              <a:chExt cx="1841888" cy="1108522"/>
            </a:xfrm>
            <a:solidFill>
              <a:schemeClr val="accent2"/>
            </a:solidFill>
          </p:grpSpPr>
          <p:sp>
            <p:nvSpPr>
              <p:cNvPr id="125" name="Freeform 140"/>
              <p:cNvSpPr/>
              <p:nvPr/>
            </p:nvSpPr>
            <p:spPr bwMode="auto">
              <a:xfrm rot="5400000" flipH="1">
                <a:off x="7078663" y="5060888"/>
                <a:ext cx="464707" cy="184188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26" name="Rectangle 37"/>
              <p:cNvSpPr>
                <a:spLocks noChangeArrowheads="1"/>
              </p:cNvSpPr>
              <p:nvPr/>
            </p:nvSpPr>
            <p:spPr bwMode="auto">
              <a:xfrm rot="5400000" flipH="1">
                <a:off x="7640185" y="6266224"/>
                <a:ext cx="643814" cy="539738"/>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27" name="组合 126"/>
            <p:cNvGrpSpPr/>
            <p:nvPr/>
          </p:nvGrpSpPr>
          <p:grpSpPr>
            <a:xfrm>
              <a:off x="9988" y="9047"/>
              <a:ext cx="1692" cy="1753"/>
              <a:chOff x="6227909" y="5744636"/>
              <a:chExt cx="1074637" cy="1113364"/>
            </a:xfrm>
            <a:solidFill>
              <a:schemeClr val="accent2"/>
            </a:solidFill>
          </p:grpSpPr>
          <p:sp>
            <p:nvSpPr>
              <p:cNvPr id="128" name="Freeform 141"/>
              <p:cNvSpPr/>
              <p:nvPr/>
            </p:nvSpPr>
            <p:spPr bwMode="auto">
              <a:xfrm rot="5400000" flipH="1">
                <a:off x="6524402" y="5448143"/>
                <a:ext cx="481651" cy="1074637"/>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29" name="Rectangle 38"/>
              <p:cNvSpPr>
                <a:spLocks noChangeArrowheads="1"/>
              </p:cNvSpPr>
              <p:nvPr/>
            </p:nvSpPr>
            <p:spPr bwMode="auto">
              <a:xfrm rot="5400000" flipH="1">
                <a:off x="6710769" y="6266223"/>
                <a:ext cx="631713" cy="551841"/>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30" name="组合 129"/>
            <p:cNvGrpSpPr/>
            <p:nvPr/>
          </p:nvGrpSpPr>
          <p:grpSpPr>
            <a:xfrm>
              <a:off x="9363" y="9066"/>
              <a:ext cx="861" cy="1734"/>
              <a:chOff x="5830972" y="5756738"/>
              <a:chExt cx="546999" cy="1101262"/>
            </a:xfrm>
            <a:solidFill>
              <a:schemeClr val="accent2"/>
            </a:solidFill>
          </p:grpSpPr>
          <p:sp>
            <p:nvSpPr>
              <p:cNvPr id="131" name="Freeform 142"/>
              <p:cNvSpPr/>
              <p:nvPr/>
            </p:nvSpPr>
            <p:spPr bwMode="auto">
              <a:xfrm rot="5400000" flipH="1">
                <a:off x="5869697" y="5718013"/>
                <a:ext cx="469549" cy="546999"/>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32" name="Rectangle 39"/>
              <p:cNvSpPr>
                <a:spLocks noChangeArrowheads="1"/>
              </p:cNvSpPr>
              <p:nvPr/>
            </p:nvSpPr>
            <p:spPr bwMode="auto">
              <a:xfrm rot="5400000" flipH="1">
                <a:off x="5788615" y="6268644"/>
                <a:ext cx="631713" cy="546999"/>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33" name="组合 132"/>
            <p:cNvGrpSpPr/>
            <p:nvPr/>
          </p:nvGrpSpPr>
          <p:grpSpPr>
            <a:xfrm>
              <a:off x="7891" y="9047"/>
              <a:ext cx="1689" cy="1753"/>
              <a:chOff x="4896716" y="5744636"/>
              <a:chExt cx="1072216" cy="1113364"/>
            </a:xfrm>
            <a:solidFill>
              <a:schemeClr val="accent2"/>
            </a:solidFill>
          </p:grpSpPr>
          <p:sp>
            <p:nvSpPr>
              <p:cNvPr id="134" name="Freeform 143"/>
              <p:cNvSpPr/>
              <p:nvPr/>
            </p:nvSpPr>
            <p:spPr bwMode="auto">
              <a:xfrm rot="5400000" flipH="1">
                <a:off x="5191998" y="5449354"/>
                <a:ext cx="481651" cy="1072216"/>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35" name="Rectangle 40"/>
              <p:cNvSpPr>
                <a:spLocks noChangeArrowheads="1"/>
              </p:cNvSpPr>
              <p:nvPr/>
            </p:nvSpPr>
            <p:spPr bwMode="auto">
              <a:xfrm rot="5400000" flipH="1">
                <a:off x="4855570" y="6267434"/>
                <a:ext cx="636553" cy="544579"/>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36" name="组合 135"/>
            <p:cNvGrpSpPr/>
            <p:nvPr/>
          </p:nvGrpSpPr>
          <p:grpSpPr>
            <a:xfrm>
              <a:off x="6553" y="9024"/>
              <a:ext cx="2920" cy="1761"/>
              <a:chOff x="3960039" y="5739796"/>
              <a:chExt cx="1853990" cy="1118205"/>
            </a:xfrm>
            <a:solidFill>
              <a:schemeClr val="accent2"/>
            </a:solidFill>
          </p:grpSpPr>
          <p:sp>
            <p:nvSpPr>
              <p:cNvPr id="137" name="Freeform 144"/>
              <p:cNvSpPr/>
              <p:nvPr/>
            </p:nvSpPr>
            <p:spPr bwMode="auto">
              <a:xfrm rot="5400000" flipH="1">
                <a:off x="4643788" y="5060887"/>
                <a:ext cx="491332" cy="1849150"/>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38" name="Rectangle 41"/>
              <p:cNvSpPr>
                <a:spLocks noChangeArrowheads="1"/>
              </p:cNvSpPr>
              <p:nvPr/>
            </p:nvSpPr>
            <p:spPr bwMode="auto">
              <a:xfrm rot="5400000" flipH="1">
                <a:off x="3924944" y="6266224"/>
                <a:ext cx="626872" cy="556681"/>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39" name="组合 138"/>
            <p:cNvGrpSpPr/>
            <p:nvPr/>
          </p:nvGrpSpPr>
          <p:grpSpPr>
            <a:xfrm>
              <a:off x="10243" y="6841"/>
              <a:ext cx="2359" cy="2213"/>
              <a:chOff x="6390073" y="4344047"/>
              <a:chExt cx="1498198" cy="1405432"/>
            </a:xfrm>
            <a:solidFill>
              <a:schemeClr val="accent2"/>
            </a:solidFill>
          </p:grpSpPr>
          <p:sp>
            <p:nvSpPr>
              <p:cNvPr id="140" name="Rectangle 42"/>
              <p:cNvSpPr>
                <a:spLocks noChangeArrowheads="1"/>
              </p:cNvSpPr>
              <p:nvPr/>
            </p:nvSpPr>
            <p:spPr bwMode="auto">
              <a:xfrm rot="5400000" flipH="1">
                <a:off x="6039121" y="5308975"/>
                <a:ext cx="791456" cy="89552"/>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41" name="Freeform 43"/>
              <p:cNvSpPr>
                <a:spLocks noEditPoints="1"/>
              </p:cNvSpPr>
              <p:nvPr/>
            </p:nvSpPr>
            <p:spPr bwMode="auto">
              <a:xfrm rot="5400000" flipH="1">
                <a:off x="7093185" y="4081439"/>
                <a:ext cx="532477" cy="105769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42" name="Freeform 44"/>
              <p:cNvSpPr/>
              <p:nvPr/>
            </p:nvSpPr>
            <p:spPr bwMode="auto">
              <a:xfrm rot="5400000" flipH="1">
                <a:off x="6423958" y="4551403"/>
                <a:ext cx="372735" cy="440504"/>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43" name="组合 142"/>
            <p:cNvGrpSpPr/>
            <p:nvPr/>
          </p:nvGrpSpPr>
          <p:grpSpPr>
            <a:xfrm>
              <a:off x="9988" y="4704"/>
              <a:ext cx="2617" cy="4343"/>
              <a:chOff x="6227910" y="2987063"/>
              <a:chExt cx="1661988" cy="2757575"/>
            </a:xfrm>
            <a:solidFill>
              <a:schemeClr val="accent2"/>
            </a:solidFill>
          </p:grpSpPr>
          <p:sp>
            <p:nvSpPr>
              <p:cNvPr id="144" name="Rectangle 45"/>
              <p:cNvSpPr>
                <a:spLocks noChangeArrowheads="1"/>
              </p:cNvSpPr>
              <p:nvPr/>
            </p:nvSpPr>
            <p:spPr bwMode="auto">
              <a:xfrm rot="5400000" flipH="1">
                <a:off x="5182317" y="4611913"/>
                <a:ext cx="2178318" cy="87132"/>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45" name="Freeform 46"/>
              <p:cNvSpPr/>
              <p:nvPr/>
            </p:nvSpPr>
            <p:spPr bwMode="auto">
              <a:xfrm rot="5400000" flipH="1">
                <a:off x="6269471" y="3170593"/>
                <a:ext cx="355792" cy="435664"/>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46" name="Freeform 47"/>
              <p:cNvSpPr>
                <a:spLocks noEditPoints="1"/>
              </p:cNvSpPr>
              <p:nvPr/>
            </p:nvSpPr>
            <p:spPr bwMode="auto">
              <a:xfrm rot="5400000" flipH="1">
                <a:off x="7013730" y="2638532"/>
                <a:ext cx="527637" cy="1224699"/>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sp>
          <p:nvSpPr>
            <p:cNvPr id="148" name="Rectangle 48"/>
            <p:cNvSpPr>
              <a:spLocks noChangeArrowheads="1"/>
            </p:cNvSpPr>
            <p:nvPr/>
          </p:nvSpPr>
          <p:spPr bwMode="auto">
            <a:xfrm rot="5400000" flipH="1">
              <a:off x="7147" y="6433"/>
              <a:ext cx="5272" cy="133"/>
            </a:xfrm>
            <a:prstGeom prst="rect">
              <a:avLst/>
            </a:prstGeom>
            <a:solidFill>
              <a:schemeClr val="accent2"/>
            </a:solid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49" name="Freeform 49"/>
            <p:cNvSpPr>
              <a:spLocks noEditPoints="1"/>
            </p:cNvSpPr>
            <p:nvPr/>
          </p:nvSpPr>
          <p:spPr bwMode="auto">
            <a:xfrm rot="5400000" flipH="1">
              <a:off x="11142" y="2244"/>
              <a:ext cx="839" cy="2081"/>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solidFill>
              <a:schemeClr val="accent2"/>
            </a:solid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50" name="Freeform 50"/>
            <p:cNvSpPr/>
            <p:nvPr/>
          </p:nvSpPr>
          <p:spPr bwMode="auto">
            <a:xfrm rot="5400000" flipH="1">
              <a:off x="9791" y="3143"/>
              <a:ext cx="656" cy="804"/>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solidFill>
              <a:schemeClr val="accent2"/>
            </a:solid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nvGrpSpPr>
            <p:cNvPr id="151" name="组合 150"/>
            <p:cNvGrpSpPr/>
            <p:nvPr/>
          </p:nvGrpSpPr>
          <p:grpSpPr>
            <a:xfrm>
              <a:off x="6959" y="3643"/>
              <a:ext cx="2640" cy="5404"/>
              <a:chOff x="4304604" y="2313410"/>
              <a:chExt cx="1676429" cy="3431227"/>
            </a:xfrm>
            <a:solidFill>
              <a:schemeClr val="accent2"/>
            </a:solidFill>
          </p:grpSpPr>
          <p:sp>
            <p:nvSpPr>
              <p:cNvPr id="152" name="Freeform 51"/>
              <p:cNvSpPr/>
              <p:nvPr/>
            </p:nvSpPr>
            <p:spPr bwMode="auto">
              <a:xfrm rot="5400000" flipH="1">
                <a:off x="5572868" y="2469106"/>
                <a:ext cx="348531" cy="459867"/>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53" name="Freeform 52"/>
              <p:cNvSpPr/>
              <p:nvPr/>
            </p:nvSpPr>
            <p:spPr bwMode="auto">
              <a:xfrm rot="5400000" flipH="1">
                <a:off x="4496146" y="4259751"/>
                <a:ext cx="2872959" cy="96814"/>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54" name="Freeform 53"/>
              <p:cNvSpPr>
                <a:spLocks noEditPoints="1"/>
              </p:cNvSpPr>
              <p:nvPr/>
            </p:nvSpPr>
            <p:spPr bwMode="auto">
              <a:xfrm rot="5400000" flipH="1">
                <a:off x="4644663" y="1973351"/>
                <a:ext cx="532477" cy="1212596"/>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grpSp>
          <p:nvGrpSpPr>
            <p:cNvPr id="155" name="组合 154"/>
            <p:cNvGrpSpPr/>
            <p:nvPr/>
          </p:nvGrpSpPr>
          <p:grpSpPr>
            <a:xfrm>
              <a:off x="6977" y="5798"/>
              <a:ext cx="2359" cy="3241"/>
              <a:chOff x="4315831" y="3681704"/>
              <a:chExt cx="1498199" cy="2058092"/>
            </a:xfrm>
            <a:solidFill>
              <a:schemeClr val="accent2"/>
            </a:solidFill>
          </p:grpSpPr>
          <p:sp>
            <p:nvSpPr>
              <p:cNvPr id="156" name="Freeform 54"/>
              <p:cNvSpPr/>
              <p:nvPr/>
            </p:nvSpPr>
            <p:spPr bwMode="auto">
              <a:xfrm rot="5400000" flipH="1">
                <a:off x="5427982" y="3901539"/>
                <a:ext cx="394519" cy="377575"/>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57" name="Rectangle 55"/>
              <p:cNvSpPr>
                <a:spLocks noChangeArrowheads="1"/>
              </p:cNvSpPr>
              <p:nvPr/>
            </p:nvSpPr>
            <p:spPr bwMode="auto">
              <a:xfrm rot="5400000" flipH="1">
                <a:off x="5045568" y="4971335"/>
                <a:ext cx="1452211" cy="84712"/>
              </a:xfrm>
              <a:prstGeom prst="rect">
                <a:avLst/>
              </a:pr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sp>
            <p:nvSpPr>
              <p:cNvPr id="158" name="Freeform 56"/>
              <p:cNvSpPr>
                <a:spLocks noEditPoints="1"/>
              </p:cNvSpPr>
              <p:nvPr/>
            </p:nvSpPr>
            <p:spPr bwMode="auto">
              <a:xfrm rot="5400000" flipH="1">
                <a:off x="4609904" y="3387631"/>
                <a:ext cx="532477" cy="1120623"/>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91440" tIns="45720" rIns="91440" bIns="45720" numCol="1" anchor="t" anchorCtr="0" compatLnSpc="1"/>
              <a:lstStyle/>
              <a:p>
                <a:endParaRPr lang="id-ID">
                  <a:solidFill>
                    <a:schemeClr val="tx1"/>
                  </a:solidFill>
                  <a:latin typeface="微软雅黑" panose="020B0503020204020204" charset="-122"/>
                  <a:ea typeface="微软雅黑" panose="020B0503020204020204" charset="-122"/>
                  <a:cs typeface="+mn-ea"/>
                  <a:sym typeface="+mn-lt"/>
                </a:endParaRPr>
              </a:p>
            </p:txBody>
          </p:sp>
        </p:grpSp>
        <p:sp>
          <p:nvSpPr>
            <p:cNvPr id="159" name="TextBox 66"/>
            <p:cNvSpPr txBox="1"/>
            <p:nvPr/>
          </p:nvSpPr>
          <p:spPr>
            <a:xfrm>
              <a:off x="12808" y="2503"/>
              <a:ext cx="5107" cy="1234"/>
            </a:xfrm>
            <a:prstGeom prst="rect">
              <a:avLst/>
            </a:prstGeom>
            <a:noFill/>
          </p:spPr>
          <p:txBody>
            <a:bodyPr wrap="square" rtlCol="0">
              <a:spAutoFit/>
            </a:bodyPr>
            <a:lstStyle/>
            <a:p>
              <a:pPr>
                <a:lnSpc>
                  <a:spcPct val="150000"/>
                </a:lnSpc>
              </a:pPr>
              <a:r>
                <a:rPr lang="zh-CN" altLang="en-US" sz="1600" b="1" dirty="0">
                  <a:solidFill>
                    <a:schemeClr val="tx1"/>
                  </a:solidFill>
                  <a:latin typeface="微软雅黑" panose="020B0503020204020204" charset="-122"/>
                  <a:ea typeface="微软雅黑" panose="020B0503020204020204" charset="-122"/>
                  <a:cs typeface="+mn-ea"/>
                  <a:sym typeface="+mn-lt"/>
                </a:rPr>
                <a:t>产品测试阶段</a:t>
              </a:r>
              <a:endParaRPr lang="zh-CN" altLang="en-US" sz="1600" b="1" dirty="0">
                <a:solidFill>
                  <a:schemeClr val="tx1"/>
                </a:solidFill>
                <a:latin typeface="微软雅黑" panose="020B0503020204020204" charset="-122"/>
                <a:ea typeface="微软雅黑" panose="020B0503020204020204" charset="-122"/>
                <a:cs typeface="+mn-ea"/>
                <a:sym typeface="+mn-lt"/>
              </a:endParaRPr>
            </a:p>
            <a:p>
              <a:pPr>
                <a:lnSpc>
                  <a:spcPct val="150000"/>
                </a:lnSpc>
              </a:pPr>
              <a:r>
                <a:rPr lang="zh-CN" altLang="en-US" sz="1400" dirty="0">
                  <a:solidFill>
                    <a:schemeClr val="tx1"/>
                  </a:solidFill>
                  <a:latin typeface="微软雅黑" panose="020B0503020204020204" charset="-122"/>
                  <a:ea typeface="微软雅黑" panose="020B0503020204020204" charset="-122"/>
                  <a:cs typeface="+mn-ea"/>
                  <a:sym typeface="+mn-lt"/>
                </a:rPr>
                <a:t>在公司的内部进行头脑风暴讨论</a:t>
              </a:r>
              <a:endParaRPr lang="zh-CN" altLang="en-US" sz="1400" dirty="0">
                <a:solidFill>
                  <a:schemeClr val="tx1"/>
                </a:solidFill>
                <a:latin typeface="微软雅黑" panose="020B0503020204020204" charset="-122"/>
                <a:ea typeface="微软雅黑" panose="020B0503020204020204" charset="-122"/>
                <a:cs typeface="+mn-ea"/>
                <a:sym typeface="+mn-lt"/>
              </a:endParaRPr>
            </a:p>
          </p:txBody>
        </p:sp>
        <p:sp>
          <p:nvSpPr>
            <p:cNvPr id="160" name="TextBox 67"/>
            <p:cNvSpPr txBox="1"/>
            <p:nvPr/>
          </p:nvSpPr>
          <p:spPr>
            <a:xfrm>
              <a:off x="12808" y="4683"/>
              <a:ext cx="4288" cy="1743"/>
            </a:xfrm>
            <a:prstGeom prst="rect">
              <a:avLst/>
            </a:prstGeom>
            <a:noFill/>
          </p:spPr>
          <p:txBody>
            <a:bodyPr wrap="square" rtlCol="0">
              <a:spAutoFit/>
            </a:bodyPr>
            <a:lstStyle/>
            <a:p>
              <a:pPr>
                <a:lnSpc>
                  <a:spcPct val="150000"/>
                </a:lnSpc>
              </a:pPr>
              <a:r>
                <a:rPr lang="zh-CN" altLang="en-US" sz="1600" b="1" dirty="0">
                  <a:solidFill>
                    <a:schemeClr val="tx1"/>
                  </a:solidFill>
                  <a:latin typeface="微软雅黑" panose="020B0503020204020204" charset="-122"/>
                  <a:ea typeface="微软雅黑" panose="020B0503020204020204" charset="-122"/>
                  <a:cs typeface="+mn-ea"/>
                  <a:sym typeface="+mn-lt"/>
                </a:rPr>
                <a:t>大范围推广上线阶段</a:t>
              </a:r>
              <a:endParaRPr lang="zh-CN" altLang="en-US" sz="1600" b="1" dirty="0">
                <a:solidFill>
                  <a:schemeClr val="tx1"/>
                </a:solidFill>
                <a:latin typeface="微软雅黑" panose="020B0503020204020204" charset="-122"/>
                <a:ea typeface="微软雅黑" panose="020B0503020204020204" charset="-122"/>
                <a:cs typeface="+mn-ea"/>
                <a:sym typeface="+mn-lt"/>
              </a:endParaRPr>
            </a:p>
            <a:p>
              <a:pPr>
                <a:lnSpc>
                  <a:spcPct val="150000"/>
                </a:lnSpc>
              </a:pPr>
              <a:r>
                <a:rPr lang="zh-CN" altLang="en-US" sz="1400" dirty="0">
                  <a:solidFill>
                    <a:schemeClr val="tx1"/>
                  </a:solidFill>
                  <a:latin typeface="微软雅黑" panose="020B0503020204020204" charset="-122"/>
                  <a:ea typeface="微软雅黑" panose="020B0503020204020204" charset="-122"/>
                  <a:cs typeface="+mn-ea"/>
                  <a:sym typeface="+mn-lt"/>
                </a:rPr>
                <a:t>明确各个部门之间服务流程的配合方案</a:t>
              </a:r>
              <a:endParaRPr lang="zh-CN" altLang="en-US" sz="1400" dirty="0">
                <a:solidFill>
                  <a:schemeClr val="tx1"/>
                </a:solidFill>
                <a:latin typeface="微软雅黑" panose="020B0503020204020204" charset="-122"/>
                <a:ea typeface="微软雅黑" panose="020B0503020204020204" charset="-122"/>
                <a:cs typeface="+mn-ea"/>
                <a:sym typeface="+mn-lt"/>
              </a:endParaRPr>
            </a:p>
          </p:txBody>
        </p:sp>
        <p:sp>
          <p:nvSpPr>
            <p:cNvPr id="161" name="TextBox 68"/>
            <p:cNvSpPr txBox="1"/>
            <p:nvPr/>
          </p:nvSpPr>
          <p:spPr>
            <a:xfrm>
              <a:off x="12808" y="6841"/>
              <a:ext cx="5107" cy="1234"/>
            </a:xfrm>
            <a:prstGeom prst="rect">
              <a:avLst/>
            </a:prstGeom>
            <a:noFill/>
          </p:spPr>
          <p:txBody>
            <a:bodyPr wrap="square" rtlCol="0">
              <a:spAutoFit/>
            </a:bodyPr>
            <a:lstStyle/>
            <a:p>
              <a:pPr>
                <a:lnSpc>
                  <a:spcPct val="150000"/>
                </a:lnSpc>
              </a:pPr>
              <a:r>
                <a:rPr lang="zh-CN" altLang="en-US" sz="1600" b="1" dirty="0">
                  <a:solidFill>
                    <a:schemeClr val="tx1"/>
                  </a:solidFill>
                  <a:latin typeface="微软雅黑" panose="020B0503020204020204" charset="-122"/>
                  <a:ea typeface="微软雅黑" panose="020B0503020204020204" charset="-122"/>
                  <a:cs typeface="+mn-ea"/>
                  <a:sym typeface="+mn-lt"/>
                </a:rPr>
                <a:t>产品评估、反馈与持续改进阶段</a:t>
              </a:r>
              <a:endParaRPr lang="zh-CN" altLang="en-US" sz="1600" b="1" dirty="0">
                <a:solidFill>
                  <a:schemeClr val="tx1"/>
                </a:solidFill>
                <a:latin typeface="微软雅黑" panose="020B0503020204020204" charset="-122"/>
                <a:ea typeface="微软雅黑" panose="020B0503020204020204" charset="-122"/>
                <a:cs typeface="+mn-ea"/>
                <a:sym typeface="+mn-lt"/>
              </a:endParaRPr>
            </a:p>
            <a:p>
              <a:pPr>
                <a:lnSpc>
                  <a:spcPct val="150000"/>
                </a:lnSpc>
              </a:pPr>
              <a:r>
                <a:rPr lang="zh-CN" altLang="en-US" sz="1400" dirty="0">
                  <a:solidFill>
                    <a:schemeClr val="tx1"/>
                  </a:solidFill>
                  <a:latin typeface="微软雅黑" panose="020B0503020204020204" charset="-122"/>
                  <a:ea typeface="微软雅黑" panose="020B0503020204020204" charset="-122"/>
                  <a:cs typeface="+mn-ea"/>
                  <a:sym typeface="+mn-lt"/>
                </a:rPr>
                <a:t>定期评估产品的市场表现</a:t>
              </a:r>
              <a:endParaRPr lang="zh-CN" altLang="en-US" sz="1400" dirty="0">
                <a:solidFill>
                  <a:schemeClr val="tx1"/>
                </a:solidFill>
                <a:latin typeface="微软雅黑" panose="020B0503020204020204" charset="-122"/>
                <a:ea typeface="微软雅黑" panose="020B0503020204020204" charset="-122"/>
                <a:cs typeface="+mn-ea"/>
                <a:sym typeface="+mn-lt"/>
              </a:endParaRPr>
            </a:p>
          </p:txBody>
        </p:sp>
        <p:sp>
          <p:nvSpPr>
            <p:cNvPr id="162" name="TextBox 69"/>
            <p:cNvSpPr txBox="1"/>
            <p:nvPr/>
          </p:nvSpPr>
          <p:spPr>
            <a:xfrm>
              <a:off x="1671" y="3643"/>
              <a:ext cx="5219" cy="1743"/>
            </a:xfrm>
            <a:prstGeom prst="rect">
              <a:avLst/>
            </a:prstGeom>
            <a:noFill/>
          </p:spPr>
          <p:txBody>
            <a:bodyPr wrap="square" rtlCol="0">
              <a:spAutoFit/>
            </a:bodyPr>
            <a:lstStyle/>
            <a:p>
              <a:pPr algn="r">
                <a:lnSpc>
                  <a:spcPct val="150000"/>
                </a:lnSpc>
              </a:pP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rPr>
                <a:t>产品设计与开发阶段</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r">
                <a:lnSpc>
                  <a:spcPct val="150000"/>
                </a:lnSpc>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确定目标客户需求偏好，设计出产品的基本结构</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63" name="TextBox 70"/>
            <p:cNvSpPr txBox="1"/>
            <p:nvPr/>
          </p:nvSpPr>
          <p:spPr>
            <a:xfrm>
              <a:off x="1672" y="5760"/>
              <a:ext cx="5215" cy="2252"/>
            </a:xfrm>
            <a:prstGeom prst="rect">
              <a:avLst/>
            </a:prstGeom>
            <a:noFill/>
          </p:spPr>
          <p:txBody>
            <a:bodyPr wrap="square" rtlCol="0">
              <a:spAutoFit/>
            </a:bodyPr>
            <a:lstStyle/>
            <a:p>
              <a:pPr algn="r">
                <a:lnSpc>
                  <a:spcPct val="150000"/>
                </a:lnSpc>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rPr>
                <a:t>市场调研与客户需求分析阶段</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分析所在企业定位及优势；明确目标人群的需求分布；了解目前市场的主要竞品；了解相关法律法规和金融政策</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64" name="TextBox 71"/>
            <p:cNvSpPr txBox="1"/>
            <p:nvPr/>
          </p:nvSpPr>
          <p:spPr>
            <a:xfrm>
              <a:off x="11856" y="3057"/>
              <a:ext cx="591" cy="485"/>
            </a:xfrm>
            <a:prstGeom prst="rect">
              <a:avLst/>
            </a:prstGeom>
            <a:noFill/>
            <a:extLst>
              <a:ext uri="{909E8E84-426E-40DD-AFC4-6F175D3DCCD1}">
                <a14:hiddenFill xmlns:a14="http://schemas.microsoft.com/office/drawing/2010/main">
                  <a:solidFill>
                    <a:schemeClr val="accent2"/>
                  </a:solidFill>
                </a14:hiddenFill>
              </a:ext>
            </a:extLst>
          </p:spPr>
          <p:txBody>
            <a:bodyPr wrap="none" rtlCol="0">
              <a:spAutoFit/>
            </a:bodyPr>
            <a:lstStyle/>
            <a:p>
              <a:r>
                <a:rPr lang="en-US" sz="1400" b="1">
                  <a:solidFill>
                    <a:schemeClr val="tx1"/>
                  </a:solidFill>
                  <a:latin typeface="微软雅黑" panose="020B0503020204020204" charset="-122"/>
                  <a:ea typeface="微软雅黑" panose="020B0503020204020204" charset="-122"/>
                  <a:cs typeface="+mn-ea"/>
                  <a:sym typeface="+mn-lt"/>
                </a:rPr>
                <a:t>03</a:t>
              </a:r>
              <a:endParaRPr lang="en-US" sz="1400" b="1">
                <a:solidFill>
                  <a:schemeClr val="tx1"/>
                </a:solidFill>
                <a:latin typeface="微软雅黑" panose="020B0503020204020204" charset="-122"/>
                <a:ea typeface="微软雅黑" panose="020B0503020204020204" charset="-122"/>
                <a:cs typeface="+mn-ea"/>
                <a:sym typeface="+mn-lt"/>
              </a:endParaRPr>
            </a:p>
          </p:txBody>
        </p:sp>
        <p:sp>
          <p:nvSpPr>
            <p:cNvPr id="165" name="TextBox 72"/>
            <p:cNvSpPr txBox="1"/>
            <p:nvPr/>
          </p:nvSpPr>
          <p:spPr>
            <a:xfrm>
              <a:off x="11856" y="4876"/>
              <a:ext cx="584" cy="485"/>
            </a:xfrm>
            <a:prstGeom prst="rect">
              <a:avLst/>
            </a:prstGeom>
            <a:noFill/>
            <a:extLst>
              <a:ext uri="{909E8E84-426E-40DD-AFC4-6F175D3DCCD1}">
                <a14:hiddenFill xmlns:a14="http://schemas.microsoft.com/office/drawing/2010/main">
                  <a:solidFill>
                    <a:schemeClr val="accent2"/>
                  </a:solidFill>
                </a14:hiddenFill>
              </a:ext>
            </a:extLst>
          </p:spPr>
          <p:txBody>
            <a:bodyPr wrap="none" rtlCol="0">
              <a:spAutoFit/>
            </a:bodyPr>
            <a:lstStyle/>
            <a:p>
              <a:r>
                <a:rPr lang="en-US" sz="1400" b="1">
                  <a:solidFill>
                    <a:schemeClr val="tx1"/>
                  </a:solidFill>
                  <a:latin typeface="微软雅黑" panose="020B0503020204020204" charset="-122"/>
                  <a:ea typeface="微软雅黑" panose="020B0503020204020204" charset="-122"/>
                  <a:cs typeface="+mn-ea"/>
                  <a:sym typeface="+mn-lt"/>
                </a:rPr>
                <a:t>04</a:t>
              </a:r>
              <a:endParaRPr lang="en-US" sz="1400" b="1">
                <a:solidFill>
                  <a:schemeClr val="tx1"/>
                </a:solidFill>
                <a:latin typeface="微软雅黑" panose="020B0503020204020204" charset="-122"/>
                <a:ea typeface="微软雅黑" panose="020B0503020204020204" charset="-122"/>
                <a:cs typeface="+mn-ea"/>
                <a:sym typeface="+mn-lt"/>
              </a:endParaRPr>
            </a:p>
          </p:txBody>
        </p:sp>
        <p:sp>
          <p:nvSpPr>
            <p:cNvPr id="166" name="TextBox 73"/>
            <p:cNvSpPr txBox="1"/>
            <p:nvPr/>
          </p:nvSpPr>
          <p:spPr>
            <a:xfrm>
              <a:off x="11856" y="7010"/>
              <a:ext cx="594" cy="485"/>
            </a:xfrm>
            <a:prstGeom prst="rect">
              <a:avLst/>
            </a:prstGeom>
            <a:noFill/>
            <a:extLst>
              <a:ext uri="{909E8E84-426E-40DD-AFC4-6F175D3DCCD1}">
                <a14:hiddenFill xmlns:a14="http://schemas.microsoft.com/office/drawing/2010/main">
                  <a:solidFill>
                    <a:schemeClr val="accent2"/>
                  </a:solidFill>
                </a14:hiddenFill>
              </a:ext>
            </a:extLst>
          </p:spPr>
          <p:txBody>
            <a:bodyPr wrap="none" rtlCol="0">
              <a:spAutoFit/>
            </a:bodyPr>
            <a:lstStyle/>
            <a:p>
              <a:r>
                <a:rPr lang="en-US" sz="1400" b="1">
                  <a:solidFill>
                    <a:schemeClr val="tx1"/>
                  </a:solidFill>
                  <a:latin typeface="微软雅黑" panose="020B0503020204020204" charset="-122"/>
                  <a:ea typeface="微软雅黑" panose="020B0503020204020204" charset="-122"/>
                  <a:cs typeface="+mn-ea"/>
                  <a:sym typeface="+mn-lt"/>
                </a:rPr>
                <a:t>05</a:t>
              </a:r>
              <a:endParaRPr lang="en-US" sz="1400" b="1">
                <a:solidFill>
                  <a:schemeClr val="tx1"/>
                </a:solidFill>
                <a:latin typeface="微软雅黑" panose="020B0503020204020204" charset="-122"/>
                <a:ea typeface="微软雅黑" panose="020B0503020204020204" charset="-122"/>
                <a:cs typeface="+mn-ea"/>
                <a:sym typeface="+mn-lt"/>
              </a:endParaRPr>
            </a:p>
          </p:txBody>
        </p:sp>
        <p:sp>
          <p:nvSpPr>
            <p:cNvPr id="167" name="TextBox 74"/>
            <p:cNvSpPr txBox="1"/>
            <p:nvPr/>
          </p:nvSpPr>
          <p:spPr>
            <a:xfrm>
              <a:off x="7086" y="3837"/>
              <a:ext cx="584" cy="485"/>
            </a:xfrm>
            <a:prstGeom prst="rect">
              <a:avLst/>
            </a:prstGeom>
            <a:noFill/>
            <a:extLst>
              <a:ext uri="{909E8E84-426E-40DD-AFC4-6F175D3DCCD1}">
                <a14:hiddenFill xmlns:a14="http://schemas.microsoft.com/office/drawing/2010/main">
                  <a:solidFill>
                    <a:schemeClr val="accent2"/>
                  </a:solidFill>
                </a14:hiddenFill>
              </a:ext>
            </a:extLst>
          </p:spPr>
          <p:txBody>
            <a:bodyPr wrap="none" rtlCol="0">
              <a:spAutoFit/>
            </a:bodyPr>
            <a:lstStyle/>
            <a:p>
              <a:r>
                <a:rPr lang="en-US" sz="1400" b="1">
                  <a:solidFill>
                    <a:schemeClr val="tx1"/>
                  </a:solidFill>
                  <a:latin typeface="微软雅黑" panose="020B0503020204020204" charset="-122"/>
                  <a:ea typeface="微软雅黑" panose="020B0503020204020204" charset="-122"/>
                  <a:cs typeface="+mn-ea"/>
                  <a:sym typeface="+mn-lt"/>
                </a:rPr>
                <a:t>02</a:t>
              </a:r>
              <a:endParaRPr lang="en-US" sz="1400" b="1">
                <a:solidFill>
                  <a:schemeClr val="tx1"/>
                </a:solidFill>
                <a:latin typeface="微软雅黑" panose="020B0503020204020204" charset="-122"/>
                <a:ea typeface="微软雅黑" panose="020B0503020204020204" charset="-122"/>
                <a:cs typeface="+mn-ea"/>
                <a:sym typeface="+mn-lt"/>
              </a:endParaRPr>
            </a:p>
          </p:txBody>
        </p:sp>
        <p:sp>
          <p:nvSpPr>
            <p:cNvPr id="168" name="TextBox 75"/>
            <p:cNvSpPr txBox="1"/>
            <p:nvPr/>
          </p:nvSpPr>
          <p:spPr>
            <a:xfrm>
              <a:off x="7093" y="5944"/>
              <a:ext cx="551" cy="485"/>
            </a:xfrm>
            <a:prstGeom prst="rect">
              <a:avLst/>
            </a:prstGeom>
            <a:noFill/>
            <a:extLst>
              <a:ext uri="{909E8E84-426E-40DD-AFC4-6F175D3DCCD1}">
                <a14:hiddenFill xmlns:a14="http://schemas.microsoft.com/office/drawing/2010/main">
                  <a:solidFill>
                    <a:schemeClr val="accent2"/>
                  </a:solidFill>
                </a14:hiddenFill>
              </a:ext>
            </a:extLst>
          </p:spPr>
          <p:txBody>
            <a:bodyPr wrap="none" rtlCol="0">
              <a:spAutoFit/>
            </a:bodyPr>
            <a:lstStyle/>
            <a:p>
              <a:r>
                <a:rPr lang="en-US" sz="1400" b="1">
                  <a:solidFill>
                    <a:schemeClr val="tx1"/>
                  </a:solidFill>
                  <a:latin typeface="微软雅黑" panose="020B0503020204020204" charset="-122"/>
                  <a:ea typeface="微软雅黑" panose="020B0503020204020204" charset="-122"/>
                  <a:cs typeface="+mn-ea"/>
                  <a:sym typeface="+mn-lt"/>
                </a:rPr>
                <a:t>01</a:t>
              </a:r>
              <a:endParaRPr lang="en-US" sz="1400" b="1">
                <a:solidFill>
                  <a:schemeClr val="tx1"/>
                </a:solidFill>
                <a:latin typeface="微软雅黑" panose="020B0503020204020204" charset="-122"/>
                <a:ea typeface="微软雅黑" panose="020B0503020204020204" charset="-122"/>
                <a:cs typeface="+mn-ea"/>
                <a:sym typeface="+mn-lt"/>
              </a:endParaRPr>
            </a:p>
          </p:txBody>
        </p:sp>
      </p:grpSp>
      <p:grpSp>
        <p:nvGrpSpPr>
          <p:cNvPr id="169" name="组合 168"/>
          <p:cNvGrpSpPr/>
          <p:nvPr/>
        </p:nvGrpSpPr>
        <p:grpSpPr>
          <a:xfrm>
            <a:off x="3630295" y="963930"/>
            <a:ext cx="4931410" cy="491490"/>
            <a:chOff x="5754" y="1960"/>
            <a:chExt cx="7766" cy="774"/>
          </a:xfrm>
        </p:grpSpPr>
        <p:sp>
          <p:nvSpPr>
            <p:cNvPr id="170" name="矩形: 圆角 43"/>
            <p:cNvSpPr/>
            <p:nvPr/>
          </p:nvSpPr>
          <p:spPr>
            <a:xfrm>
              <a:off x="6391" y="1960"/>
              <a:ext cx="6492" cy="77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171" name="文本框 170"/>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汽车融资租赁产品开发流程</a:t>
              </a:r>
              <a:endParaRPr lang="zh-CN" altLang="en-US" sz="2000" b="1" dirty="0">
                <a:solidFill>
                  <a:schemeClr val="bg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22" presetClass="entr" presetSubtype="4" fill="hold" nodeType="afterEffect">
                                  <p:stCondLst>
                                    <p:cond delay="0"/>
                                  </p:stCondLst>
                                  <p:childTnLst>
                                    <p:set>
                                      <p:cBhvr>
                                        <p:cTn id="13" dur="1" fill="hold">
                                          <p:stCondLst>
                                            <p:cond delay="0"/>
                                          </p:stCondLst>
                                        </p:cTn>
                                        <p:tgtEl>
                                          <p:spTgt spid="173"/>
                                        </p:tgtEl>
                                        <p:attrNameLst>
                                          <p:attrName>style.visibility</p:attrName>
                                        </p:attrNameLst>
                                      </p:cBhvr>
                                      <p:to>
                                        <p:strVal val="visible"/>
                                      </p:to>
                                    </p:set>
                                    <p:animEffect transition="in" filter="wipe(down)">
                                      <p:cBhvr>
                                        <p:cTn id="14" dur="500"/>
                                        <p:tgtEl>
                                          <p:spTgt spid="173"/>
                                        </p:tgtEl>
                                      </p:cBhvr>
                                    </p:animEffect>
                                  </p:childTnLst>
                                </p:cTn>
                              </p:par>
                              <p:par>
                                <p:cTn id="15" presetID="22" presetClass="entr" presetSubtype="4" fill="hold" nodeType="withEffect">
                                  <p:stCondLst>
                                    <p:cond delay="0"/>
                                  </p:stCondLst>
                                  <p:childTnLst>
                                    <p:set>
                                      <p:cBhvr>
                                        <p:cTn id="16" dur="1" fill="hold">
                                          <p:stCondLst>
                                            <p:cond delay="0"/>
                                          </p:stCondLst>
                                        </p:cTn>
                                        <p:tgtEl>
                                          <p:spTgt spid="169"/>
                                        </p:tgtEl>
                                        <p:attrNameLst>
                                          <p:attrName>style.visibility</p:attrName>
                                        </p:attrNameLst>
                                      </p:cBhvr>
                                      <p:to>
                                        <p:strVal val="visible"/>
                                      </p:to>
                                    </p:set>
                                    <p:animEffect transition="in" filter="wipe(down)">
                                      <p:cBhvr>
                                        <p:cTn id="17"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69" name="组合 168"/>
          <p:cNvGrpSpPr/>
          <p:nvPr/>
        </p:nvGrpSpPr>
        <p:grpSpPr>
          <a:xfrm>
            <a:off x="3630295" y="1649730"/>
            <a:ext cx="4931410" cy="491490"/>
            <a:chOff x="5754" y="1960"/>
            <a:chExt cx="7766" cy="774"/>
          </a:xfrm>
        </p:grpSpPr>
        <p:sp>
          <p:nvSpPr>
            <p:cNvPr id="170" name="矩形: 圆角 43"/>
            <p:cNvSpPr/>
            <p:nvPr/>
          </p:nvSpPr>
          <p:spPr>
            <a:xfrm>
              <a:off x="6391" y="1960"/>
              <a:ext cx="6492" cy="77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171" name="文本框 170"/>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汽车融资租赁产品开发流程</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5" name="TextBox 70"/>
          <p:cNvSpPr txBox="1"/>
          <p:nvPr/>
        </p:nvSpPr>
        <p:spPr>
          <a:xfrm>
            <a:off x="2511425" y="2629535"/>
            <a:ext cx="3311525" cy="460375"/>
          </a:xfrm>
          <a:prstGeom prst="rect">
            <a:avLst/>
          </a:prstGeom>
          <a:noFill/>
        </p:spPr>
        <p:txBody>
          <a:bodyPr wrap="square" rtlCol="0">
            <a:spAutoFit/>
          </a:bodyPr>
          <a:lstStyle/>
          <a:p>
            <a:pPr algn="l">
              <a:lnSpc>
                <a:spcPct val="150000"/>
              </a:lnSpc>
            </a:pPr>
            <a:r>
              <a:rPr lang="zh-CN" altLang="en-US" sz="1400" b="1"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rPr>
              <a:t>市场调研与客户需求分析阶段</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7" name="组合 6"/>
          <p:cNvGrpSpPr/>
          <p:nvPr/>
        </p:nvGrpSpPr>
        <p:grpSpPr>
          <a:xfrm>
            <a:off x="1032048" y="2581910"/>
            <a:ext cx="1425575" cy="678354"/>
            <a:chOff x="6839" y="4423"/>
            <a:chExt cx="1764" cy="839"/>
          </a:xfrm>
        </p:grpSpPr>
        <p:sp>
          <p:nvSpPr>
            <p:cNvPr id="4" name="Freeform 56"/>
            <p:cNvSpPr>
              <a:spLocks noEditPoints="1"/>
            </p:cNvSpPr>
            <p:nvPr/>
          </p:nvSpPr>
          <p:spPr bwMode="auto">
            <a:xfrm rot="5400000" flipH="1">
              <a:off x="7301" y="3960"/>
              <a:ext cx="839" cy="1764"/>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solidFill>
              <a:schemeClr val="accent2"/>
            </a:solidFill>
            <a:ln>
              <a:noFill/>
            </a:ln>
          </p:spPr>
          <p:txBody>
            <a:bodyPr vert="horz" wrap="square" lIns="91440" tIns="45720" rIns="91440" bIns="45720" numCol="1" anchor="t" anchorCtr="0" compatLnSpc="1"/>
            <a:lstStyle/>
            <a:p>
              <a:endParaRPr lang="id-ID" sz="2400">
                <a:solidFill>
                  <a:schemeClr val="tx1"/>
                </a:solidFill>
                <a:latin typeface="微软雅黑" panose="020B0503020204020204" charset="-122"/>
                <a:ea typeface="微软雅黑" panose="020B0503020204020204" charset="-122"/>
                <a:cs typeface="+mn-ea"/>
                <a:sym typeface="+mn-lt"/>
              </a:endParaRPr>
            </a:p>
          </p:txBody>
        </p:sp>
        <p:sp>
          <p:nvSpPr>
            <p:cNvPr id="6" name="TextBox 75"/>
            <p:cNvSpPr txBox="1"/>
            <p:nvPr/>
          </p:nvSpPr>
          <p:spPr>
            <a:xfrm>
              <a:off x="6990" y="4634"/>
              <a:ext cx="551" cy="417"/>
            </a:xfrm>
            <a:prstGeom prst="rect">
              <a:avLst/>
            </a:prstGeom>
            <a:noFill/>
            <a:extLst>
              <a:ext uri="{909E8E84-426E-40DD-AFC4-6F175D3DCCD1}">
                <a14:hiddenFill xmlns:a14="http://schemas.microsoft.com/office/drawing/2010/main">
                  <a:solidFill>
                    <a:schemeClr val="accent2"/>
                  </a:solidFill>
                </a14:hiddenFill>
              </a:ext>
            </a:extLst>
          </p:spPr>
          <p:txBody>
            <a:bodyPr wrap="square" rtlCol="0">
              <a:spAutoFit/>
            </a:bodyPr>
            <a:lstStyle/>
            <a:p>
              <a:r>
                <a:rPr lang="en-US" sz="1600" b="1">
                  <a:solidFill>
                    <a:schemeClr val="tx1"/>
                  </a:solidFill>
                  <a:latin typeface="微软雅黑" panose="020B0503020204020204" charset="-122"/>
                  <a:ea typeface="微软雅黑" panose="020B0503020204020204" charset="-122"/>
                  <a:cs typeface="+mn-ea"/>
                  <a:sym typeface="+mn-lt"/>
                </a:rPr>
                <a:t>01</a:t>
              </a:r>
              <a:endParaRPr lang="en-US" sz="1600" b="1">
                <a:solidFill>
                  <a:schemeClr val="tx1"/>
                </a:solidFill>
                <a:latin typeface="微软雅黑" panose="020B0503020204020204" charset="-122"/>
                <a:ea typeface="微软雅黑" panose="020B0503020204020204" charset="-122"/>
                <a:cs typeface="+mn-ea"/>
                <a:sym typeface="+mn-lt"/>
              </a:endParaRPr>
            </a:p>
          </p:txBody>
        </p:sp>
      </p:grpSp>
      <p:sp>
        <p:nvSpPr>
          <p:cNvPr id="8" name="TextBox 70"/>
          <p:cNvSpPr txBox="1"/>
          <p:nvPr/>
        </p:nvSpPr>
        <p:spPr>
          <a:xfrm>
            <a:off x="1135380" y="3260090"/>
            <a:ext cx="9578975" cy="2030095"/>
          </a:xfrm>
          <a:prstGeom prst="rect">
            <a:avLst/>
          </a:prstGeom>
          <a:noFill/>
        </p:spPr>
        <p:txBody>
          <a:bodyPr wrap="square" rtlCol="0">
            <a:sp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分析所在企业定位及优势：产品设计是为了盈利、获取客户、维护客户等目标，确定目标，作为设计准则；分析企业渠道和客户群体上的优势，依托优势设计产品；</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明确目标人群的需求分布：对公司客户进行精准画像，并通过调研准确的了解客户的真实需求点（对现有产品的满意及不满意之处），有针对性去设计迎合消费者需求的产品；</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了解目前市场的主要竞品：通过研究竞争对手的产品，找到自身产品的优势所在；</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了解相关法律法规和金融政策：及时了解市场最新的法律法规，对于做好产品的设计及风控起到了很大的作用。</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12" presetClass="entr" presetSubtype="4" fill="hold" nodeType="afterEffect">
                                  <p:stCondLst>
                                    <p:cond delay="0"/>
                                  </p:stCondLst>
                                  <p:childTnLst>
                                    <p:set>
                                      <p:cBhvr>
                                        <p:cTn id="13" dur="1" fill="hold">
                                          <p:stCondLst>
                                            <p:cond delay="0"/>
                                          </p:stCondLst>
                                        </p:cTn>
                                        <p:tgtEl>
                                          <p:spTgt spid="169"/>
                                        </p:tgtEl>
                                        <p:attrNameLst>
                                          <p:attrName>style.visibility</p:attrName>
                                        </p:attrNameLst>
                                      </p:cBhvr>
                                      <p:to>
                                        <p:strVal val="visible"/>
                                      </p:to>
                                    </p:set>
                                    <p:anim calcmode="lin" valueType="num">
                                      <p:cBhvr additive="base">
                                        <p:cTn id="14" dur="500"/>
                                        <p:tgtEl>
                                          <p:spTgt spid="169"/>
                                        </p:tgtEl>
                                        <p:attrNameLst>
                                          <p:attrName>ppt_y</p:attrName>
                                        </p:attrNameLst>
                                      </p:cBhvr>
                                      <p:tavLst>
                                        <p:tav tm="0">
                                          <p:val>
                                            <p:strVal val="#ppt_y+#ppt_h*1.125000"/>
                                          </p:val>
                                        </p:tav>
                                        <p:tav tm="100000">
                                          <p:val>
                                            <p:strVal val="#ppt_y"/>
                                          </p:val>
                                        </p:tav>
                                      </p:tavLst>
                                    </p:anim>
                                    <p:animEffect transition="in" filter="wipe(up)">
                                      <p:cBhvr>
                                        <p:cTn id="15" dur="500"/>
                                        <p:tgtEl>
                                          <p:spTgt spid="169"/>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par>
                                <p:cTn id="20" presetID="1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ppt_y</p:attrName>
                                        </p:attrNameLst>
                                      </p:cBhvr>
                                      <p:tavLst>
                                        <p:tav tm="0">
                                          <p:val>
                                            <p:strVal val="#ppt_y+#ppt_h*1.125000"/>
                                          </p:val>
                                        </p:tav>
                                        <p:tav tm="100000">
                                          <p:val>
                                            <p:strVal val="#ppt_y"/>
                                          </p:val>
                                        </p:tav>
                                      </p:tavLst>
                                    </p:anim>
                                    <p:animEffect transition="in" filter="wipe(up)">
                                      <p:cBhvr>
                                        <p:cTn id="23" dur="500"/>
                                        <p:tgtEl>
                                          <p:spTgt spid="7"/>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ppt_y</p:attrName>
                                        </p:attrNameLst>
                                      </p:cBhvr>
                                      <p:tavLst>
                                        <p:tav tm="0">
                                          <p:val>
                                            <p:strVal val="#ppt_y+#ppt_h*1.125000"/>
                                          </p:val>
                                        </p:tav>
                                        <p:tav tm="100000">
                                          <p:val>
                                            <p:strVal val="#ppt_y"/>
                                          </p:val>
                                        </p:tav>
                                      </p:tavLst>
                                    </p:anim>
                                    <p:animEffect transition="in" filter="wipe(up)">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5" grpId="0"/>
      <p:bldP spid="5" grpId="1"/>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69" name="组合 168"/>
          <p:cNvGrpSpPr/>
          <p:nvPr/>
        </p:nvGrpSpPr>
        <p:grpSpPr>
          <a:xfrm>
            <a:off x="3630295" y="1212850"/>
            <a:ext cx="4931410" cy="491490"/>
            <a:chOff x="5754" y="1960"/>
            <a:chExt cx="7766" cy="774"/>
          </a:xfrm>
        </p:grpSpPr>
        <p:sp>
          <p:nvSpPr>
            <p:cNvPr id="170" name="矩形: 圆角 43"/>
            <p:cNvSpPr/>
            <p:nvPr/>
          </p:nvSpPr>
          <p:spPr>
            <a:xfrm>
              <a:off x="6391" y="1960"/>
              <a:ext cx="6492" cy="77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171" name="文本框 170"/>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汽车融资租赁产品开发流程</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5" name="TextBox 70"/>
          <p:cNvSpPr txBox="1"/>
          <p:nvPr/>
        </p:nvSpPr>
        <p:spPr>
          <a:xfrm>
            <a:off x="2511425" y="1943735"/>
            <a:ext cx="3311525" cy="506730"/>
          </a:xfrm>
          <a:prstGeom prst="rect">
            <a:avLst/>
          </a:prstGeom>
          <a:noFill/>
        </p:spPr>
        <p:txBody>
          <a:bodyPr wrap="square" rtlCol="0">
            <a:spAutoFit/>
          </a:bodyPr>
          <a:lstStyle/>
          <a:p>
            <a:pPr algn="l">
              <a:lnSpc>
                <a:spcPct val="150000"/>
              </a:lnSpc>
            </a:pPr>
            <a:r>
              <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rPr>
              <a:t> 产品设计与开发阶段</a:t>
            </a:r>
            <a:endPar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7" name="组合 6"/>
          <p:cNvGrpSpPr/>
          <p:nvPr/>
        </p:nvGrpSpPr>
        <p:grpSpPr>
          <a:xfrm>
            <a:off x="1032048" y="1896110"/>
            <a:ext cx="1425575" cy="678354"/>
            <a:chOff x="6839" y="4423"/>
            <a:chExt cx="1764" cy="839"/>
          </a:xfrm>
        </p:grpSpPr>
        <p:sp>
          <p:nvSpPr>
            <p:cNvPr id="4" name="Freeform 56"/>
            <p:cNvSpPr>
              <a:spLocks noEditPoints="1"/>
            </p:cNvSpPr>
            <p:nvPr/>
          </p:nvSpPr>
          <p:spPr bwMode="auto">
            <a:xfrm rot="5400000" flipH="1">
              <a:off x="7301" y="3960"/>
              <a:ext cx="839" cy="1764"/>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solidFill>
              <a:schemeClr val="accent2"/>
            </a:solidFill>
            <a:ln>
              <a:noFill/>
            </a:ln>
          </p:spPr>
          <p:txBody>
            <a:bodyPr vert="horz" wrap="square" lIns="91440" tIns="45720" rIns="91440" bIns="45720" numCol="1" anchor="t" anchorCtr="0" compatLnSpc="1"/>
            <a:lstStyle/>
            <a:p>
              <a:endParaRPr lang="id-ID" sz="2400">
                <a:solidFill>
                  <a:schemeClr val="tx1"/>
                </a:solidFill>
                <a:latin typeface="微软雅黑" panose="020B0503020204020204" charset="-122"/>
                <a:ea typeface="微软雅黑" panose="020B0503020204020204" charset="-122"/>
                <a:cs typeface="+mn-ea"/>
                <a:sym typeface="+mn-lt"/>
              </a:endParaRPr>
            </a:p>
          </p:txBody>
        </p:sp>
        <p:sp>
          <p:nvSpPr>
            <p:cNvPr id="6" name="TextBox 75"/>
            <p:cNvSpPr txBox="1"/>
            <p:nvPr/>
          </p:nvSpPr>
          <p:spPr>
            <a:xfrm>
              <a:off x="6990" y="4634"/>
              <a:ext cx="551" cy="417"/>
            </a:xfrm>
            <a:prstGeom prst="rect">
              <a:avLst/>
            </a:prstGeom>
            <a:noFill/>
            <a:extLst>
              <a:ext uri="{909E8E84-426E-40DD-AFC4-6F175D3DCCD1}">
                <a14:hiddenFill xmlns:a14="http://schemas.microsoft.com/office/drawing/2010/main">
                  <a:solidFill>
                    <a:schemeClr val="accent2"/>
                  </a:solidFill>
                </a14:hiddenFill>
              </a:ext>
            </a:extLst>
          </p:spPr>
          <p:txBody>
            <a:bodyPr wrap="square" rtlCol="0">
              <a:spAutoFit/>
            </a:bodyPr>
            <a:lstStyle/>
            <a:p>
              <a:r>
                <a:rPr lang="en-US" sz="1600" b="1">
                  <a:solidFill>
                    <a:schemeClr val="tx1"/>
                  </a:solidFill>
                  <a:latin typeface="微软雅黑" panose="020B0503020204020204" charset="-122"/>
                  <a:ea typeface="微软雅黑" panose="020B0503020204020204" charset="-122"/>
                  <a:cs typeface="+mn-ea"/>
                  <a:sym typeface="+mn-lt"/>
                </a:rPr>
                <a:t>02</a:t>
              </a:r>
              <a:endParaRPr lang="en-US" sz="1600" b="1">
                <a:solidFill>
                  <a:schemeClr val="tx1"/>
                </a:solidFill>
                <a:latin typeface="微软雅黑" panose="020B0503020204020204" charset="-122"/>
                <a:ea typeface="微软雅黑" panose="020B0503020204020204" charset="-122"/>
                <a:cs typeface="+mn-ea"/>
                <a:sym typeface="+mn-lt"/>
              </a:endParaRPr>
            </a:p>
          </p:txBody>
        </p:sp>
      </p:grpSp>
      <p:sp>
        <p:nvSpPr>
          <p:cNvPr id="8" name="TextBox 70"/>
          <p:cNvSpPr txBox="1"/>
          <p:nvPr/>
        </p:nvSpPr>
        <p:spPr>
          <a:xfrm>
            <a:off x="1135380" y="2574290"/>
            <a:ext cx="9578975" cy="1706880"/>
          </a:xfrm>
          <a:prstGeom prst="rect">
            <a:avLst/>
          </a:prstGeom>
          <a:noFill/>
        </p:spPr>
        <p:txBody>
          <a:bodyPr wrap="square" rtlCol="0">
            <a:sp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确定目标客户需求偏好，设计出产品的基本结构：针对客户未被满足的需求，在产品期限、额度、偿还方式、利率等方面做出假设，形成不同的初始产品；结合公司整体战略及风险管理水平，对产品进行定价：定价过程需要兼顾的维度非常多，不仅要平衡公司和长期合作伙伴关系的一个维持、利润的覆盖风险等因素，还要同时对利息、手续费、管理费、资金占用费、逾期还款情况、提前还款违约金等做出合理的假设，从而得到产品的最终定价；做好客户信用体系建设，搭建产品的风险管理体系：通过获取客户的相关信息来评估客户的信用状况，并确定产品的风险管理方式。</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2" name="TextBox 70"/>
          <p:cNvSpPr txBox="1"/>
          <p:nvPr/>
        </p:nvSpPr>
        <p:spPr>
          <a:xfrm>
            <a:off x="2511425" y="4520565"/>
            <a:ext cx="3311525" cy="506730"/>
          </a:xfrm>
          <a:prstGeom prst="rect">
            <a:avLst/>
          </a:prstGeom>
          <a:noFill/>
        </p:spPr>
        <p:txBody>
          <a:bodyPr wrap="square" rtlCol="0">
            <a:spAutoFit/>
          </a:bodyPr>
          <a:lstStyle/>
          <a:p>
            <a:pPr algn="l">
              <a:lnSpc>
                <a:spcPct val="150000"/>
              </a:lnSpc>
            </a:pPr>
            <a:r>
              <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rPr>
              <a:t> 产品测试阶段</a:t>
            </a:r>
            <a:endPar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9" name="组合 8"/>
          <p:cNvGrpSpPr/>
          <p:nvPr/>
        </p:nvGrpSpPr>
        <p:grpSpPr>
          <a:xfrm>
            <a:off x="1032048" y="4472940"/>
            <a:ext cx="1425575" cy="678354"/>
            <a:chOff x="6839" y="4423"/>
            <a:chExt cx="1764" cy="839"/>
          </a:xfrm>
        </p:grpSpPr>
        <p:sp>
          <p:nvSpPr>
            <p:cNvPr id="10" name="Freeform 56"/>
            <p:cNvSpPr>
              <a:spLocks noEditPoints="1"/>
            </p:cNvSpPr>
            <p:nvPr/>
          </p:nvSpPr>
          <p:spPr bwMode="auto">
            <a:xfrm rot="5400000" flipH="1">
              <a:off x="7301" y="3960"/>
              <a:ext cx="839" cy="1764"/>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solidFill>
              <a:schemeClr val="accent2"/>
            </a:solidFill>
            <a:ln>
              <a:noFill/>
            </a:ln>
          </p:spPr>
          <p:txBody>
            <a:bodyPr vert="horz" wrap="square" lIns="91440" tIns="45720" rIns="91440" bIns="45720" numCol="1" anchor="t" anchorCtr="0" compatLnSpc="1"/>
            <a:lstStyle/>
            <a:p>
              <a:endParaRPr lang="id-ID" sz="2400">
                <a:solidFill>
                  <a:schemeClr val="tx1"/>
                </a:solidFill>
                <a:latin typeface="微软雅黑" panose="020B0503020204020204" charset="-122"/>
                <a:ea typeface="微软雅黑" panose="020B0503020204020204" charset="-122"/>
                <a:cs typeface="+mn-ea"/>
                <a:sym typeface="+mn-lt"/>
              </a:endParaRPr>
            </a:p>
          </p:txBody>
        </p:sp>
        <p:sp>
          <p:nvSpPr>
            <p:cNvPr id="11" name="TextBox 75"/>
            <p:cNvSpPr txBox="1"/>
            <p:nvPr/>
          </p:nvSpPr>
          <p:spPr>
            <a:xfrm>
              <a:off x="6990" y="4634"/>
              <a:ext cx="551" cy="417"/>
            </a:xfrm>
            <a:prstGeom prst="rect">
              <a:avLst/>
            </a:prstGeom>
            <a:noFill/>
            <a:extLst>
              <a:ext uri="{909E8E84-426E-40DD-AFC4-6F175D3DCCD1}">
                <a14:hiddenFill xmlns:a14="http://schemas.microsoft.com/office/drawing/2010/main">
                  <a:solidFill>
                    <a:schemeClr val="accent2"/>
                  </a:solidFill>
                </a14:hiddenFill>
              </a:ext>
            </a:extLst>
          </p:spPr>
          <p:txBody>
            <a:bodyPr wrap="square" rtlCol="0">
              <a:spAutoFit/>
            </a:bodyPr>
            <a:lstStyle/>
            <a:p>
              <a:r>
                <a:rPr lang="en-US" sz="1600" b="1">
                  <a:solidFill>
                    <a:schemeClr val="tx1"/>
                  </a:solidFill>
                  <a:latin typeface="微软雅黑" panose="020B0503020204020204" charset="-122"/>
                  <a:ea typeface="微软雅黑" panose="020B0503020204020204" charset="-122"/>
                  <a:cs typeface="+mn-ea"/>
                  <a:sym typeface="+mn-lt"/>
                </a:rPr>
                <a:t>03</a:t>
              </a:r>
              <a:endParaRPr lang="en-US" sz="1600" b="1">
                <a:solidFill>
                  <a:schemeClr val="tx1"/>
                </a:solidFill>
                <a:latin typeface="微软雅黑" panose="020B0503020204020204" charset="-122"/>
                <a:ea typeface="微软雅黑" panose="020B0503020204020204" charset="-122"/>
                <a:cs typeface="+mn-ea"/>
                <a:sym typeface="+mn-lt"/>
              </a:endParaRPr>
            </a:p>
          </p:txBody>
        </p:sp>
      </p:grpSp>
      <p:sp>
        <p:nvSpPr>
          <p:cNvPr id="12" name="TextBox 70"/>
          <p:cNvSpPr txBox="1"/>
          <p:nvPr/>
        </p:nvSpPr>
        <p:spPr>
          <a:xfrm>
            <a:off x="1135380" y="5151120"/>
            <a:ext cx="9578975" cy="1060450"/>
          </a:xfrm>
          <a:prstGeom prst="rect">
            <a:avLst/>
          </a:prstGeom>
          <a:noFill/>
        </p:spPr>
        <p:txBody>
          <a:bodyPr wrap="square" rtlCol="0">
            <a:sp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在公司的内部进行头脑风暴讨论：通过和产品前端商务人员、法务、风控人员的讨论，对产品做出一些微调；区域内的交易市场内进行测评，以掌握交易市场的反应：对产品销售的目标客户群的接受度、对产品销售的卖点是否明显、对产品销售业绩的评估尺度、信用风险管控措施是否适当、以及是否出现未考虑的操作风险。</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2" presetClass="entr" presetSubtype="4" fill="hold" nodeType="afterEffect">
                                  <p:stCondLst>
                                    <p:cond delay="0"/>
                                  </p:stCondLst>
                                  <p:childTnLst>
                                    <p:set>
                                      <p:cBhvr>
                                        <p:cTn id="13" dur="1" fill="hold">
                                          <p:stCondLst>
                                            <p:cond delay="0"/>
                                          </p:stCondLst>
                                        </p:cTn>
                                        <p:tgtEl>
                                          <p:spTgt spid="169"/>
                                        </p:tgtEl>
                                        <p:attrNameLst>
                                          <p:attrName>style.visibility</p:attrName>
                                        </p:attrNameLst>
                                      </p:cBhvr>
                                      <p:to>
                                        <p:strVal val="visible"/>
                                      </p:to>
                                    </p:set>
                                    <p:anim calcmode="lin" valueType="num">
                                      <p:cBhvr additive="base">
                                        <p:cTn id="14" dur="500" fill="hold"/>
                                        <p:tgtEl>
                                          <p:spTgt spid="169"/>
                                        </p:tgtEl>
                                        <p:attrNameLst>
                                          <p:attrName>ppt_x</p:attrName>
                                        </p:attrNameLst>
                                      </p:cBhvr>
                                      <p:tavLst>
                                        <p:tav tm="0">
                                          <p:val>
                                            <p:strVal val="#ppt_x"/>
                                          </p:val>
                                        </p:tav>
                                        <p:tav tm="100000">
                                          <p:val>
                                            <p:strVal val="#ppt_x"/>
                                          </p:val>
                                        </p:tav>
                                      </p:tavLst>
                                    </p:anim>
                                    <p:anim calcmode="lin" valueType="num">
                                      <p:cBhvr additive="base">
                                        <p:cTn id="15" dur="500" fill="hold"/>
                                        <p:tgtEl>
                                          <p:spTgt spid="16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ppt_x"/>
                                          </p:val>
                                        </p:tav>
                                        <p:tav tm="100000">
                                          <p:val>
                                            <p:strVal val="#ppt_x"/>
                                          </p:val>
                                        </p:tav>
                                      </p:tavLst>
                                    </p:anim>
                                    <p:anim calcmode="lin" valueType="num">
                                      <p:cBhvr additive="base">
                                        <p:cTn id="31" dur="500" fill="hold"/>
                                        <p:tgtEl>
                                          <p:spTgt spid="2"/>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5" grpId="0"/>
      <p:bldP spid="5" grpId="1"/>
      <p:bldP spid="8" grpId="0"/>
      <p:bldP spid="8" grpId="1"/>
      <p:bldP spid="2" grpId="0"/>
      <p:bldP spid="2" grpId="1"/>
      <p:bldP spid="12" grpId="0"/>
      <p:bldP spid="12"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3" name="空心弧 2"/>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5" name="TextBox 70"/>
          <p:cNvSpPr txBox="1"/>
          <p:nvPr/>
        </p:nvSpPr>
        <p:spPr>
          <a:xfrm>
            <a:off x="2511425" y="2096135"/>
            <a:ext cx="3311525" cy="506730"/>
          </a:xfrm>
          <a:prstGeom prst="rect">
            <a:avLst/>
          </a:prstGeom>
          <a:noFill/>
        </p:spPr>
        <p:txBody>
          <a:bodyPr wrap="square" rtlCol="0">
            <a:spAutoFit/>
          </a:bodyPr>
          <a:lstStyle/>
          <a:p>
            <a:pPr algn="l">
              <a:lnSpc>
                <a:spcPct val="150000"/>
              </a:lnSpc>
            </a:pPr>
            <a:r>
              <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rPr>
              <a:t>大范围推广上线阶段</a:t>
            </a:r>
            <a:endPar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7" name="组合 6"/>
          <p:cNvGrpSpPr/>
          <p:nvPr/>
        </p:nvGrpSpPr>
        <p:grpSpPr>
          <a:xfrm>
            <a:off x="1032048" y="2048510"/>
            <a:ext cx="1425575" cy="678354"/>
            <a:chOff x="6839" y="4423"/>
            <a:chExt cx="1764" cy="839"/>
          </a:xfrm>
        </p:grpSpPr>
        <p:sp>
          <p:nvSpPr>
            <p:cNvPr id="4" name="Freeform 56"/>
            <p:cNvSpPr>
              <a:spLocks noEditPoints="1"/>
            </p:cNvSpPr>
            <p:nvPr/>
          </p:nvSpPr>
          <p:spPr bwMode="auto">
            <a:xfrm rot="5400000" flipH="1">
              <a:off x="7301" y="3960"/>
              <a:ext cx="839" cy="1764"/>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solidFill>
              <a:schemeClr val="accent2"/>
            </a:solidFill>
            <a:ln>
              <a:noFill/>
            </a:ln>
          </p:spPr>
          <p:txBody>
            <a:bodyPr vert="horz" wrap="square" lIns="91440" tIns="45720" rIns="91440" bIns="45720" numCol="1" anchor="t" anchorCtr="0" compatLnSpc="1"/>
            <a:lstStyle/>
            <a:p>
              <a:endParaRPr lang="id-ID" sz="2400">
                <a:solidFill>
                  <a:schemeClr val="tx1"/>
                </a:solidFill>
                <a:latin typeface="微软雅黑" panose="020B0503020204020204" charset="-122"/>
                <a:ea typeface="微软雅黑" panose="020B0503020204020204" charset="-122"/>
                <a:cs typeface="+mn-ea"/>
                <a:sym typeface="+mn-lt"/>
              </a:endParaRPr>
            </a:p>
          </p:txBody>
        </p:sp>
        <p:sp>
          <p:nvSpPr>
            <p:cNvPr id="6" name="TextBox 75"/>
            <p:cNvSpPr txBox="1"/>
            <p:nvPr/>
          </p:nvSpPr>
          <p:spPr>
            <a:xfrm>
              <a:off x="6990" y="4634"/>
              <a:ext cx="551" cy="417"/>
            </a:xfrm>
            <a:prstGeom prst="rect">
              <a:avLst/>
            </a:prstGeom>
            <a:noFill/>
            <a:extLst>
              <a:ext uri="{909E8E84-426E-40DD-AFC4-6F175D3DCCD1}">
                <a14:hiddenFill xmlns:a14="http://schemas.microsoft.com/office/drawing/2010/main">
                  <a:solidFill>
                    <a:schemeClr val="accent2"/>
                  </a:solidFill>
                </a14:hiddenFill>
              </a:ext>
            </a:extLst>
          </p:spPr>
          <p:txBody>
            <a:bodyPr wrap="square" rtlCol="0">
              <a:spAutoFit/>
            </a:bodyPr>
            <a:lstStyle/>
            <a:p>
              <a:r>
                <a:rPr lang="en-US" sz="1600" b="1">
                  <a:solidFill>
                    <a:schemeClr val="tx1"/>
                  </a:solidFill>
                  <a:latin typeface="微软雅黑" panose="020B0503020204020204" charset="-122"/>
                  <a:ea typeface="微软雅黑" panose="020B0503020204020204" charset="-122"/>
                  <a:cs typeface="+mn-ea"/>
                  <a:sym typeface="+mn-lt"/>
                </a:rPr>
                <a:t>04</a:t>
              </a:r>
              <a:endParaRPr lang="en-US" sz="1600" b="1">
                <a:solidFill>
                  <a:schemeClr val="tx1"/>
                </a:solidFill>
                <a:latin typeface="微软雅黑" panose="020B0503020204020204" charset="-122"/>
                <a:ea typeface="微软雅黑" panose="020B0503020204020204" charset="-122"/>
                <a:cs typeface="+mn-ea"/>
                <a:sym typeface="+mn-lt"/>
              </a:endParaRPr>
            </a:p>
          </p:txBody>
        </p:sp>
      </p:grpSp>
      <p:sp>
        <p:nvSpPr>
          <p:cNvPr id="8" name="TextBox 70"/>
          <p:cNvSpPr txBox="1"/>
          <p:nvPr/>
        </p:nvSpPr>
        <p:spPr>
          <a:xfrm>
            <a:off x="1135380" y="2726690"/>
            <a:ext cx="9578975" cy="1383665"/>
          </a:xfrm>
          <a:prstGeom prst="rect">
            <a:avLst/>
          </a:prstGeom>
          <a:noFill/>
        </p:spPr>
        <p:txBody>
          <a:bodyPr wrap="square" rtlCol="0">
            <a:sp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明确各个部门之间服务流程的配合方案：公司销售部门、IT 部门、财务部门之间的相互衔接，包含了销售话术及 IT 系统支持、财务结算等；明确产品的推广渠道，建立产品的考核机制：结合产品的销售卖点对相关渠道进行推广，并通过激励营销政策；建立产品的监控运营指标体系：通过分析产品的销售额、借款平均期限、客户的转化率、借款通过率、还款逾期率、不良率等，监控产品的发展情况。</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2" name="TextBox 70"/>
          <p:cNvSpPr txBox="1"/>
          <p:nvPr/>
        </p:nvSpPr>
        <p:spPr>
          <a:xfrm>
            <a:off x="2511425" y="4520565"/>
            <a:ext cx="3870325" cy="506730"/>
          </a:xfrm>
          <a:prstGeom prst="rect">
            <a:avLst/>
          </a:prstGeom>
          <a:noFill/>
        </p:spPr>
        <p:txBody>
          <a:bodyPr wrap="square" rtlCol="0">
            <a:spAutoFit/>
          </a:bodyPr>
          <a:lstStyle/>
          <a:p>
            <a:pPr algn="l">
              <a:lnSpc>
                <a:spcPct val="150000"/>
              </a:lnSpc>
            </a:pPr>
            <a:r>
              <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rPr>
              <a:t>产品评估、反馈与持续改进阶段</a:t>
            </a:r>
            <a:endParaRPr lang="zh-CN" altLang="en-US" b="1"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9" name="组合 8"/>
          <p:cNvGrpSpPr/>
          <p:nvPr/>
        </p:nvGrpSpPr>
        <p:grpSpPr>
          <a:xfrm>
            <a:off x="1032048" y="4472940"/>
            <a:ext cx="1425575" cy="678354"/>
            <a:chOff x="6839" y="4423"/>
            <a:chExt cx="1764" cy="839"/>
          </a:xfrm>
        </p:grpSpPr>
        <p:sp>
          <p:nvSpPr>
            <p:cNvPr id="10" name="Freeform 56"/>
            <p:cNvSpPr>
              <a:spLocks noEditPoints="1"/>
            </p:cNvSpPr>
            <p:nvPr/>
          </p:nvSpPr>
          <p:spPr bwMode="auto">
            <a:xfrm rot="5400000" flipH="1">
              <a:off x="7301" y="3960"/>
              <a:ext cx="839" cy="1764"/>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solidFill>
              <a:schemeClr val="accent2"/>
            </a:solidFill>
            <a:ln>
              <a:noFill/>
            </a:ln>
          </p:spPr>
          <p:txBody>
            <a:bodyPr vert="horz" wrap="square" lIns="91440" tIns="45720" rIns="91440" bIns="45720" numCol="1" anchor="t" anchorCtr="0" compatLnSpc="1"/>
            <a:lstStyle/>
            <a:p>
              <a:endParaRPr lang="id-ID" sz="2400">
                <a:solidFill>
                  <a:schemeClr val="tx1"/>
                </a:solidFill>
                <a:latin typeface="微软雅黑" panose="020B0503020204020204" charset="-122"/>
                <a:ea typeface="微软雅黑" panose="020B0503020204020204" charset="-122"/>
                <a:cs typeface="+mn-ea"/>
                <a:sym typeface="+mn-lt"/>
              </a:endParaRPr>
            </a:p>
          </p:txBody>
        </p:sp>
        <p:sp>
          <p:nvSpPr>
            <p:cNvPr id="11" name="TextBox 75"/>
            <p:cNvSpPr txBox="1"/>
            <p:nvPr/>
          </p:nvSpPr>
          <p:spPr>
            <a:xfrm>
              <a:off x="6990" y="4634"/>
              <a:ext cx="551" cy="417"/>
            </a:xfrm>
            <a:prstGeom prst="rect">
              <a:avLst/>
            </a:prstGeom>
            <a:noFill/>
            <a:extLst>
              <a:ext uri="{909E8E84-426E-40DD-AFC4-6F175D3DCCD1}">
                <a14:hiddenFill xmlns:a14="http://schemas.microsoft.com/office/drawing/2010/main">
                  <a:solidFill>
                    <a:schemeClr val="accent2"/>
                  </a:solidFill>
                </a14:hiddenFill>
              </a:ext>
            </a:extLst>
          </p:spPr>
          <p:txBody>
            <a:bodyPr wrap="square" rtlCol="0">
              <a:spAutoFit/>
            </a:bodyPr>
            <a:lstStyle/>
            <a:p>
              <a:r>
                <a:rPr lang="en-US" sz="1600" b="1">
                  <a:solidFill>
                    <a:schemeClr val="tx1"/>
                  </a:solidFill>
                  <a:latin typeface="微软雅黑" panose="020B0503020204020204" charset="-122"/>
                  <a:ea typeface="微软雅黑" panose="020B0503020204020204" charset="-122"/>
                  <a:cs typeface="+mn-ea"/>
                  <a:sym typeface="+mn-lt"/>
                </a:rPr>
                <a:t>05</a:t>
              </a:r>
              <a:endParaRPr lang="en-US" sz="1600" b="1">
                <a:solidFill>
                  <a:schemeClr val="tx1"/>
                </a:solidFill>
                <a:latin typeface="微软雅黑" panose="020B0503020204020204" charset="-122"/>
                <a:ea typeface="微软雅黑" panose="020B0503020204020204" charset="-122"/>
                <a:cs typeface="+mn-ea"/>
                <a:sym typeface="+mn-lt"/>
              </a:endParaRPr>
            </a:p>
          </p:txBody>
        </p:sp>
      </p:grpSp>
      <p:sp>
        <p:nvSpPr>
          <p:cNvPr id="12" name="TextBox 70"/>
          <p:cNvSpPr txBox="1"/>
          <p:nvPr/>
        </p:nvSpPr>
        <p:spPr>
          <a:xfrm>
            <a:off x="1135380" y="5151120"/>
            <a:ext cx="9578975" cy="737235"/>
          </a:xfrm>
          <a:prstGeom prst="rect">
            <a:avLst/>
          </a:prstGeom>
          <a:noFill/>
        </p:spPr>
        <p:txBody>
          <a:bodyPr wrap="square" rtlCol="0">
            <a:sp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rPr>
              <a:t>定期评估产品的市场表现：分析市场竞品的变化动态、销售业绩的达成情况、产品的风险情况、产品的盈利情况、产品的客户满意度；产品持续完善：包括定价策略、营销策略、IT 系统等。</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13" name="组合 12"/>
          <p:cNvGrpSpPr/>
          <p:nvPr/>
        </p:nvGrpSpPr>
        <p:grpSpPr>
          <a:xfrm>
            <a:off x="3630295" y="1212850"/>
            <a:ext cx="4931410" cy="491490"/>
            <a:chOff x="5754" y="1960"/>
            <a:chExt cx="7766" cy="774"/>
          </a:xfrm>
        </p:grpSpPr>
        <p:sp>
          <p:nvSpPr>
            <p:cNvPr id="14" name="矩形: 圆角 43"/>
            <p:cNvSpPr/>
            <p:nvPr/>
          </p:nvSpPr>
          <p:spPr>
            <a:xfrm>
              <a:off x="6391" y="1960"/>
              <a:ext cx="6492" cy="77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15" name="文本框 14"/>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汽车融资租赁产品开发流程</a:t>
              </a:r>
              <a:endParaRPr lang="zh-CN" altLang="en-US" sz="2000" b="1" dirty="0">
                <a:solidFill>
                  <a:schemeClr val="bg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childTnLst>
                          </p:cTn>
                        </p:par>
                        <p:par>
                          <p:cTn id="11" fill="hold">
                            <p:stCondLst>
                              <p:cond delay="2000"/>
                            </p:stCondLst>
                            <p:childTnLst>
                              <p:par>
                                <p:cTn id="12" presetID="3"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par>
                                <p:cTn id="15" presetID="3" presetClass="entr" presetSubtype="1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horizontal)">
                                      <p:cBhvr>
                                        <p:cTn id="23" dur="500"/>
                                        <p:tgtEl>
                                          <p:spTgt spid="2"/>
                                        </p:tgtEl>
                                      </p:cBhvr>
                                    </p:animEffect>
                                  </p:childTnLst>
                                </p:cTn>
                              </p:par>
                              <p:par>
                                <p:cTn id="24" presetID="3" presetClass="entr" presetSubtype="1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500"/>
                                        <p:tgtEl>
                                          <p:spTgt spid="9"/>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linds(horizontal)">
                                      <p:cBhvr>
                                        <p:cTn id="29" dur="500"/>
                                        <p:tgtEl>
                                          <p:spTgt spid="12"/>
                                        </p:tgtEl>
                                      </p:cBhvr>
                                    </p:animEffect>
                                  </p:childTnLst>
                                </p:cTn>
                              </p:par>
                              <p:par>
                                <p:cTn id="30" presetID="3" presetClass="entr" presetSubtype="1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3" grpId="0" bldLvl="0" animBg="1"/>
      <p:bldP spid="3" grpId="1" animBg="1"/>
      <p:bldP spid="5" grpId="0"/>
      <p:bldP spid="5" grpId="1"/>
      <p:bldP spid="8" grpId="0"/>
      <p:bldP spid="8" grpId="1"/>
      <p:bldP spid="2" grpId="0"/>
      <p:bldP spid="2" grpId="1"/>
      <p:bldP spid="12" grpId="0"/>
      <p:bldP spid="1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262" y="250589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030"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990" y="4128770"/>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222" y="4175292"/>
            <a:ext cx="348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模块五　汽车租赁的金融服务</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6" name="椭圆 5"/>
          <p:cNvSpPr/>
          <p:nvPr/>
        </p:nvSpPr>
        <p:spPr>
          <a:xfrm>
            <a:off x="4173855" y="18834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 name="椭圆 6"/>
          <p:cNvSpPr/>
          <p:nvPr/>
        </p:nvSpPr>
        <p:spPr>
          <a:xfrm>
            <a:off x="4492625" y="31724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4173855" y="44615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793" name="矩形: 圆顶角 792"/>
          <p:cNvSpPr/>
          <p:nvPr/>
        </p:nvSpPr>
        <p:spPr>
          <a:xfrm rot="5400000" flipH="1">
            <a:off x="7454900" y="-58420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9" name="矩形: 圆顶角 792"/>
          <p:cNvSpPr/>
          <p:nvPr/>
        </p:nvSpPr>
        <p:spPr>
          <a:xfrm rot="5400000" flipH="1">
            <a:off x="7892415" y="70548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矩形: 圆顶角 792"/>
          <p:cNvSpPr/>
          <p:nvPr/>
        </p:nvSpPr>
        <p:spPr>
          <a:xfrm rot="5400000" flipH="1">
            <a:off x="7454900" y="199517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15" name="文本框 14"/>
          <p:cNvSpPr txBox="1"/>
          <p:nvPr/>
        </p:nvSpPr>
        <p:spPr>
          <a:xfrm>
            <a:off x="4214495" y="195135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6" name="文本框 15"/>
          <p:cNvSpPr txBox="1"/>
          <p:nvPr/>
        </p:nvSpPr>
        <p:spPr>
          <a:xfrm>
            <a:off x="4476115" y="324040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4156710" y="4538980"/>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03</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5337810" y="2059940"/>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能熟悉汽车融资租赁的产品种类及用途</a:t>
            </a:r>
            <a:endParaRPr sz="1400" dirty="0">
              <a:latin typeface="微软雅黑" panose="020B0503020204020204" charset="-122"/>
              <a:ea typeface="微软雅黑" panose="020B0503020204020204" charset="-122"/>
            </a:endParaRPr>
          </a:p>
        </p:txBody>
      </p:sp>
      <p:sp>
        <p:nvSpPr>
          <p:cNvPr id="13" name="文本框 12"/>
          <p:cNvSpPr txBox="1"/>
          <p:nvPr/>
        </p:nvSpPr>
        <p:spPr>
          <a:xfrm>
            <a:off x="5775325" y="3348990"/>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能理解汽车租金计算的方法</a:t>
            </a:r>
            <a:endParaRPr sz="1400" dirty="0">
              <a:latin typeface="微软雅黑" panose="020B0503020204020204" charset="-122"/>
              <a:ea typeface="微软雅黑" panose="020B0503020204020204" charset="-122"/>
            </a:endParaRPr>
          </a:p>
        </p:txBody>
      </p:sp>
      <p:sp>
        <p:nvSpPr>
          <p:cNvPr id="14" name="文本框 13"/>
          <p:cNvSpPr txBox="1"/>
          <p:nvPr/>
        </p:nvSpPr>
        <p:spPr>
          <a:xfrm>
            <a:off x="5337810" y="4637405"/>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能了解汽车融资租赁收益分析的方法</a:t>
            </a:r>
            <a:endParaRPr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93"/>
                                        </p:tgtEl>
                                        <p:attrNameLst>
                                          <p:attrName>style.visibility</p:attrName>
                                        </p:attrNameLst>
                                      </p:cBhvr>
                                      <p:to>
                                        <p:strVal val="visible"/>
                                      </p:to>
                                    </p:set>
                                    <p:animEffect transition="in" filter="blinds(horizontal)">
                                      <p:cBhvr>
                                        <p:cTn id="20" dur="500"/>
                                        <p:tgtEl>
                                          <p:spTgt spid="793"/>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blinds(horizontal)">
                                      <p:cBhvr>
                                        <p:cTn id="26" dur="500"/>
                                        <p:tgtEl>
                                          <p:spTgt spid="32"/>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500"/>
                                        <p:tgtEl>
                                          <p:spTgt spid="7"/>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linds(horizontal)">
                                      <p:cBhvr>
                                        <p:cTn id="36" dur="500"/>
                                        <p:tgtEl>
                                          <p:spTgt spid="16"/>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childTnLst>
                          </p:cTn>
                        </p:par>
                        <p:par>
                          <p:cTn id="40" fill="hold">
                            <p:stCondLst>
                              <p:cond delay="1500"/>
                            </p:stCondLst>
                            <p:childTnLst>
                              <p:par>
                                <p:cTn id="41" presetID="5"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checkerboard(across)">
                                      <p:cBhvr>
                                        <p:cTn id="46" dur="500"/>
                                        <p:tgtEl>
                                          <p:spTgt spid="10"/>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checkerboard(across)">
                                      <p:cBhvr>
                                        <p:cTn id="49" dur="500"/>
                                        <p:tgtEl>
                                          <p:spTgt spid="17"/>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checkerboard(across)">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P spid="7" grpId="0" bldLvl="0" animBg="1"/>
      <p:bldP spid="7" grpId="1" animBg="1"/>
      <p:bldP spid="8" grpId="0" bldLvl="0" animBg="1"/>
      <p:bldP spid="8" grpId="1" animBg="1"/>
      <p:bldP spid="793" grpId="0" bldLvl="0" animBg="1"/>
      <p:bldP spid="793" grpId="1" animBg="1"/>
      <p:bldP spid="9" grpId="0" bldLvl="0" animBg="1"/>
      <p:bldP spid="9" grpId="1" animBg="1"/>
      <p:bldP spid="10" grpId="0" bldLvl="0" animBg="1"/>
      <p:bldP spid="10" grpId="1" animBg="1"/>
      <p:bldP spid="48" grpId="0"/>
      <p:bldP spid="48" grpId="1"/>
      <p:bldP spid="11" grpId="0" bldLvl="0" animBg="1"/>
      <p:bldP spid="11" grpId="1" animBg="1"/>
      <p:bldP spid="15" grpId="0"/>
      <p:bldP spid="15" grpId="1"/>
      <p:bldP spid="16" grpId="0"/>
      <p:bldP spid="16" grpId="1"/>
      <p:bldP spid="17" grpId="0"/>
      <p:bldP spid="17" grpId="1"/>
      <p:bldP spid="32" grpId="0" bldLvl="0" animBg="1"/>
      <p:bldP spid="32" grpId="1" animBg="1"/>
      <p:bldP spid="13" grpId="0" bldLvl="0" animBg="1"/>
      <p:bldP spid="13" grpId="1" animBg="1"/>
      <p:bldP spid="14" grpId="0" bldLvl="0" animBg="1"/>
      <p:bldP spid="1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2446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一、汽车融资租赁产品概述</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29" name="组合 28"/>
          <p:cNvGrpSpPr/>
          <p:nvPr/>
        </p:nvGrpSpPr>
        <p:grpSpPr>
          <a:xfrm>
            <a:off x="3848735" y="3655695"/>
            <a:ext cx="1695450" cy="1249045"/>
            <a:chOff x="2282892" y="2767022"/>
            <a:chExt cx="1657762" cy="1221509"/>
          </a:xfrm>
        </p:grpSpPr>
        <p:sp>
          <p:nvSpPr>
            <p:cNvPr id="30" name="五边形 29"/>
            <p:cNvSpPr/>
            <p:nvPr/>
          </p:nvSpPr>
          <p:spPr>
            <a:xfrm rot="16200000" flipV="1">
              <a:off x="2501018" y="2548895"/>
              <a:ext cx="1221509" cy="1657762"/>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1" name="矩形 30"/>
            <p:cNvSpPr/>
            <p:nvPr/>
          </p:nvSpPr>
          <p:spPr>
            <a:xfrm>
              <a:off x="2384544" y="3289402"/>
              <a:ext cx="1453732" cy="461665"/>
            </a:xfrm>
            <a:prstGeom prst="rect">
              <a:avLst/>
            </a:prstGeom>
          </p:spPr>
          <p:txBody>
            <a:bodyPr wrap="square">
              <a:noAutofit/>
            </a:bodyPr>
            <a:lstStyle/>
            <a:p>
              <a:pPr algn="ctr">
                <a:defRPr/>
              </a:pPr>
              <a:r>
                <a:rPr lang="en-US" altLang="zh-CN" sz="1600" b="1" dirty="0">
                  <a:solidFill>
                    <a:srgbClr val="FFFFFF"/>
                  </a:solidFill>
                  <a:latin typeface="微软雅黑" panose="020B0503020204020204" charset="-122"/>
                  <a:ea typeface="微软雅黑" panose="020B0503020204020204" charset="-122"/>
                  <a:cs typeface="经典特宋简" pitchFamily="49" charset="-122"/>
                </a:rPr>
                <a:t>3.开口融资租赁</a:t>
              </a:r>
              <a:endParaRPr lang="en-US" altLang="zh-CN" sz="1600" b="1" dirty="0">
                <a:solidFill>
                  <a:srgbClr val="FFFFFF"/>
                </a:solidFill>
                <a:latin typeface="微软雅黑" panose="020B0503020204020204" charset="-122"/>
                <a:ea typeface="微软雅黑" panose="020B0503020204020204" charset="-122"/>
                <a:cs typeface="经典特宋简" pitchFamily="49" charset="-122"/>
              </a:endParaRPr>
            </a:p>
          </p:txBody>
        </p:sp>
      </p:grpSp>
      <p:grpSp>
        <p:nvGrpSpPr>
          <p:cNvPr id="32" name="组合 31"/>
          <p:cNvGrpSpPr/>
          <p:nvPr/>
        </p:nvGrpSpPr>
        <p:grpSpPr>
          <a:xfrm>
            <a:off x="5842000" y="3655695"/>
            <a:ext cx="1695450" cy="1249045"/>
            <a:chOff x="4231488" y="2767022"/>
            <a:chExt cx="1657762" cy="1221509"/>
          </a:xfrm>
        </p:grpSpPr>
        <p:sp>
          <p:nvSpPr>
            <p:cNvPr id="33" name="五边形 32"/>
            <p:cNvSpPr/>
            <p:nvPr/>
          </p:nvSpPr>
          <p:spPr>
            <a:xfrm rot="16200000" flipV="1">
              <a:off x="4449614" y="2548895"/>
              <a:ext cx="1221509" cy="1657762"/>
            </a:xfrm>
            <a:prstGeom prst="homePlat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4" name="矩形 33"/>
            <p:cNvSpPr/>
            <p:nvPr/>
          </p:nvSpPr>
          <p:spPr>
            <a:xfrm>
              <a:off x="4334079" y="3246583"/>
              <a:ext cx="1453732" cy="461665"/>
            </a:xfrm>
            <a:prstGeom prst="rect">
              <a:avLst/>
            </a:prstGeom>
          </p:spPr>
          <p:txBody>
            <a:bodyPr wrap="square">
              <a:noAutofit/>
            </a:bodyPr>
            <a:lstStyle/>
            <a:p>
              <a:pPr algn="ctr">
                <a:defRPr/>
              </a:pPr>
              <a:r>
                <a:rPr lang="en-US" altLang="zh-CN" sz="1600" b="1" dirty="0">
                  <a:solidFill>
                    <a:srgbClr val="FFFFFF"/>
                  </a:solidFill>
                  <a:latin typeface="微软雅黑" panose="020B0503020204020204" charset="-122"/>
                  <a:ea typeface="微软雅黑" panose="020B0503020204020204" charset="-122"/>
                  <a:cs typeface="经典特宋简" pitchFamily="49" charset="-122"/>
                </a:rPr>
                <a:t>4.带残值的融资租赁</a:t>
              </a:r>
              <a:endParaRPr lang="en-US" altLang="zh-CN" sz="1600" b="1" dirty="0">
                <a:solidFill>
                  <a:srgbClr val="FFFFFF"/>
                </a:solidFill>
                <a:latin typeface="微软雅黑" panose="020B0503020204020204" charset="-122"/>
                <a:ea typeface="微软雅黑" panose="020B0503020204020204" charset="-122"/>
                <a:cs typeface="经典特宋简" pitchFamily="49" charset="-122"/>
              </a:endParaRPr>
            </a:p>
          </p:txBody>
        </p:sp>
      </p:grpSp>
      <p:grpSp>
        <p:nvGrpSpPr>
          <p:cNvPr id="35" name="组合 34"/>
          <p:cNvGrpSpPr/>
          <p:nvPr/>
        </p:nvGrpSpPr>
        <p:grpSpPr>
          <a:xfrm>
            <a:off x="4845685" y="2896870"/>
            <a:ext cx="1695450" cy="1249045"/>
            <a:chOff x="3257190" y="2025390"/>
            <a:chExt cx="1657762" cy="1221509"/>
          </a:xfrm>
        </p:grpSpPr>
        <p:sp>
          <p:nvSpPr>
            <p:cNvPr id="36" name="五边形 35"/>
            <p:cNvSpPr/>
            <p:nvPr/>
          </p:nvSpPr>
          <p:spPr>
            <a:xfrm rot="5400000">
              <a:off x="3475316" y="1807264"/>
              <a:ext cx="1221509" cy="1657762"/>
            </a:xfrm>
            <a:prstGeom prst="homePlat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矩形 36"/>
            <p:cNvSpPr/>
            <p:nvPr/>
          </p:nvSpPr>
          <p:spPr>
            <a:xfrm>
              <a:off x="3298587" y="2241715"/>
              <a:ext cx="1514348" cy="461665"/>
            </a:xfrm>
            <a:prstGeom prst="rect">
              <a:avLst/>
            </a:prstGeom>
          </p:spPr>
          <p:txBody>
            <a:bodyPr wrap="square">
              <a:noAutofit/>
            </a:bodyPr>
            <a:lstStyle/>
            <a:p>
              <a:pPr algn="ctr">
                <a:defRPr/>
              </a:pPr>
              <a:r>
                <a:rPr lang="en-US" altLang="zh-CN" sz="1600" b="1" dirty="0">
                  <a:solidFill>
                    <a:srgbClr val="FFFFFF"/>
                  </a:solidFill>
                  <a:latin typeface="微软雅黑" panose="020B0503020204020204" charset="-122"/>
                  <a:ea typeface="微软雅黑" panose="020B0503020204020204" charset="-122"/>
                  <a:cs typeface="经典特宋简" pitchFamily="49" charset="-122"/>
                </a:rPr>
                <a:t>1.</a:t>
              </a:r>
              <a:r>
                <a:rPr lang="zh-CN" altLang="en-US" sz="1600" b="1" dirty="0">
                  <a:solidFill>
                    <a:srgbClr val="FFFFFF"/>
                  </a:solidFill>
                  <a:latin typeface="微软雅黑" panose="020B0503020204020204" charset="-122"/>
                  <a:ea typeface="微软雅黑" panose="020B0503020204020204" charset="-122"/>
                  <a:cs typeface="经典特宋简" pitchFamily="49" charset="-122"/>
                </a:rPr>
                <a:t>传统新车融资租赁</a:t>
              </a:r>
              <a:endParaRPr lang="zh-CN" altLang="en-US" sz="1600" b="1" dirty="0">
                <a:solidFill>
                  <a:srgbClr val="FFFFFF"/>
                </a:solidFill>
                <a:latin typeface="微软雅黑" panose="020B0503020204020204" charset="-122"/>
                <a:ea typeface="微软雅黑" panose="020B0503020204020204" charset="-122"/>
                <a:cs typeface="经典特宋简" pitchFamily="49" charset="-122"/>
              </a:endParaRPr>
            </a:p>
          </p:txBody>
        </p:sp>
      </p:grpSp>
      <p:grpSp>
        <p:nvGrpSpPr>
          <p:cNvPr id="38" name="组合 37"/>
          <p:cNvGrpSpPr/>
          <p:nvPr/>
        </p:nvGrpSpPr>
        <p:grpSpPr>
          <a:xfrm>
            <a:off x="6838315" y="2896870"/>
            <a:ext cx="1695450" cy="1249045"/>
            <a:chOff x="5205788" y="2025390"/>
            <a:chExt cx="1657762" cy="1221509"/>
          </a:xfrm>
        </p:grpSpPr>
        <p:sp>
          <p:nvSpPr>
            <p:cNvPr id="39" name="五边形 38"/>
            <p:cNvSpPr/>
            <p:nvPr/>
          </p:nvSpPr>
          <p:spPr>
            <a:xfrm rot="5400000">
              <a:off x="5423914" y="1807264"/>
              <a:ext cx="1221509" cy="1657762"/>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0" name="矩形 39"/>
            <p:cNvSpPr/>
            <p:nvPr/>
          </p:nvSpPr>
          <p:spPr>
            <a:xfrm>
              <a:off x="5205788" y="2241715"/>
              <a:ext cx="1657762" cy="461665"/>
            </a:xfrm>
            <a:prstGeom prst="rect">
              <a:avLst/>
            </a:prstGeom>
          </p:spPr>
          <p:txBody>
            <a:bodyPr wrap="square">
              <a:noAutofit/>
            </a:bodyPr>
            <a:lstStyle/>
            <a:p>
              <a:pPr algn="ctr">
                <a:defRPr/>
              </a:pPr>
              <a:r>
                <a:rPr lang="en-US" altLang="zh-CN" sz="1600" b="1" dirty="0">
                  <a:solidFill>
                    <a:srgbClr val="FFFFFF"/>
                  </a:solidFill>
                  <a:latin typeface="微软雅黑" panose="020B0503020204020204" charset="-122"/>
                  <a:ea typeface="微软雅黑" panose="020B0503020204020204" charset="-122"/>
                  <a:cs typeface="经典特宋简" pitchFamily="49" charset="-122"/>
                </a:rPr>
                <a:t>2.</a:t>
              </a:r>
              <a:r>
                <a:rPr lang="zh-CN" altLang="en-US" sz="1600" b="1" dirty="0">
                  <a:solidFill>
                    <a:srgbClr val="FFFFFF"/>
                  </a:solidFill>
                  <a:latin typeface="微软雅黑" panose="020B0503020204020204" charset="-122"/>
                  <a:ea typeface="微软雅黑" panose="020B0503020204020204" charset="-122"/>
                  <a:cs typeface="经典特宋简" pitchFamily="49" charset="-122"/>
                </a:rPr>
                <a:t>二手车融资租赁</a:t>
              </a:r>
              <a:endParaRPr lang="zh-CN" altLang="en-US" sz="1600" b="1" dirty="0">
                <a:solidFill>
                  <a:srgbClr val="FFFFFF"/>
                </a:solidFill>
                <a:latin typeface="微软雅黑" panose="020B0503020204020204" charset="-122"/>
                <a:ea typeface="微软雅黑" panose="020B0503020204020204" charset="-122"/>
                <a:cs typeface="经典特宋简" pitchFamily="49" charset="-122"/>
              </a:endParaRPr>
            </a:p>
          </p:txBody>
        </p:sp>
      </p:grpSp>
      <p:cxnSp>
        <p:nvCxnSpPr>
          <p:cNvPr id="41" name="肘形连接符 40"/>
          <p:cNvCxnSpPr>
            <a:stCxn id="36" idx="1"/>
          </p:cNvCxnSpPr>
          <p:nvPr/>
        </p:nvCxnSpPr>
        <p:spPr>
          <a:xfrm rot="16200000" flipV="1">
            <a:off x="4697095" y="2043430"/>
            <a:ext cx="568960" cy="1137920"/>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 name="肘形连接符 41"/>
          <p:cNvCxnSpPr/>
          <p:nvPr/>
        </p:nvCxnSpPr>
        <p:spPr>
          <a:xfrm rot="5400000" flipH="1" flipV="1">
            <a:off x="7898765" y="2193290"/>
            <a:ext cx="568960" cy="853440"/>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3" name="肘形连接符 42"/>
          <p:cNvCxnSpPr>
            <a:stCxn id="30" idx="1"/>
          </p:cNvCxnSpPr>
          <p:nvPr/>
        </p:nvCxnSpPr>
        <p:spPr>
          <a:xfrm rot="5400000">
            <a:off x="4038600" y="4744720"/>
            <a:ext cx="497840" cy="817880"/>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4" name="肘形连接符 43"/>
          <p:cNvCxnSpPr/>
          <p:nvPr/>
        </p:nvCxnSpPr>
        <p:spPr>
          <a:xfrm rot="16200000" flipH="1">
            <a:off x="6835775" y="4758690"/>
            <a:ext cx="490220" cy="782320"/>
          </a:xfrm>
          <a:prstGeom prst="bentConnector2">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文本框 81"/>
          <p:cNvSpPr txBox="1">
            <a:spLocks noChangeArrowheads="1"/>
          </p:cNvSpPr>
          <p:nvPr/>
        </p:nvSpPr>
        <p:spPr bwMode="auto">
          <a:xfrm>
            <a:off x="1496060" y="2195195"/>
            <a:ext cx="291655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fontAlgn="auto">
              <a:lnSpc>
                <a:spcPct val="100000"/>
              </a:lnSpc>
              <a:spcAft>
                <a:spcPts val="600"/>
              </a:spcAft>
            </a:pPr>
            <a:r>
              <a:rPr lang="zh-CN" altLang="en-US" sz="1400" dirty="0">
                <a:solidFill>
                  <a:schemeClr val="tx1"/>
                </a:solidFill>
                <a:latin typeface="微软雅黑" panose="020B0503020204020204" charset="-122"/>
                <a:ea typeface="微软雅黑" panose="020B0503020204020204" charset="-122"/>
              </a:rPr>
              <a:t>融资范围广，融资标的包含购置税、牌照费、保险、维修等；车型覆盖全，能够覆盖全品牌的所有车系，满足客户对不同车辆的需求。</a:t>
            </a:r>
            <a:endParaRPr lang="zh-CN" altLang="en-US" sz="1400" dirty="0">
              <a:solidFill>
                <a:schemeClr val="tx1"/>
              </a:solidFill>
              <a:latin typeface="微软雅黑" panose="020B0503020204020204" charset="-122"/>
              <a:ea typeface="微软雅黑" panose="020B0503020204020204" charset="-122"/>
            </a:endParaRPr>
          </a:p>
        </p:txBody>
      </p:sp>
      <p:sp>
        <p:nvSpPr>
          <p:cNvPr id="46" name="文本框 81"/>
          <p:cNvSpPr txBox="1">
            <a:spLocks noChangeArrowheads="1"/>
          </p:cNvSpPr>
          <p:nvPr/>
        </p:nvSpPr>
        <p:spPr bwMode="auto">
          <a:xfrm>
            <a:off x="888365" y="4893310"/>
            <a:ext cx="2981960" cy="125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spcAft>
                <a:spcPts val="600"/>
              </a:spcAft>
            </a:pPr>
            <a:r>
              <a:rPr lang="zh-CN" altLang="en-US" sz="1400" dirty="0">
                <a:solidFill>
                  <a:schemeClr val="tx1"/>
                </a:solidFill>
                <a:latin typeface="微软雅黑" panose="020B0503020204020204" charset="-122"/>
                <a:ea typeface="微软雅黑" panose="020B0503020204020204" charset="-122"/>
              </a:rPr>
              <a:t>“开口”就是指消费者在租期结束后有选择权。消费者可以在较长租期（一般为 1-3 年）到期后，选择付完尾款拥有这台车，或者直接把车辆交给租赁公司，再继续选择别的车辆租赁。</a:t>
            </a:r>
            <a:endParaRPr lang="zh-CN" altLang="en-US" sz="1400" dirty="0">
              <a:solidFill>
                <a:schemeClr val="tx1"/>
              </a:solidFill>
              <a:latin typeface="微软雅黑" panose="020B0503020204020204" charset="-122"/>
              <a:ea typeface="微软雅黑" panose="020B0503020204020204" charset="-122"/>
            </a:endParaRPr>
          </a:p>
        </p:txBody>
      </p:sp>
      <p:sp>
        <p:nvSpPr>
          <p:cNvPr id="47" name="文本框 81"/>
          <p:cNvSpPr txBox="1">
            <a:spLocks noChangeArrowheads="1"/>
          </p:cNvSpPr>
          <p:nvPr/>
        </p:nvSpPr>
        <p:spPr bwMode="auto">
          <a:xfrm>
            <a:off x="8583295" y="2193290"/>
            <a:ext cx="2720340" cy="1310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spcAft>
                <a:spcPts val="600"/>
              </a:spcAft>
            </a:pPr>
            <a:r>
              <a:rPr lang="zh-CN" altLang="en-US" sz="1400" dirty="0">
                <a:solidFill>
                  <a:schemeClr val="tx1"/>
                </a:solidFill>
                <a:latin typeface="微软雅黑" panose="020B0503020204020204" charset="-122"/>
                <a:ea typeface="微软雅黑" panose="020B0503020204020204" charset="-122"/>
              </a:rPr>
              <a:t>金融公司与国内二手车领域领先的检测、评估公司和二手车出售方合作，引进其专业的检测技术与定价机制，提供一揽子的二手车金融解决方案。</a:t>
            </a:r>
            <a:endParaRPr lang="zh-CN" altLang="en-US" sz="1400" dirty="0">
              <a:solidFill>
                <a:schemeClr val="tx1"/>
              </a:solidFill>
              <a:latin typeface="微软雅黑" panose="020B0503020204020204" charset="-122"/>
              <a:ea typeface="微软雅黑" panose="020B0503020204020204" charset="-122"/>
            </a:endParaRPr>
          </a:p>
        </p:txBody>
      </p:sp>
      <p:sp>
        <p:nvSpPr>
          <p:cNvPr id="48" name="文本框 81"/>
          <p:cNvSpPr txBox="1">
            <a:spLocks noChangeArrowheads="1"/>
          </p:cNvSpPr>
          <p:nvPr/>
        </p:nvSpPr>
        <p:spPr bwMode="auto">
          <a:xfrm>
            <a:off x="7646035" y="4932045"/>
            <a:ext cx="2820035" cy="994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a:spcAft>
                <a:spcPts val="600"/>
              </a:spcAft>
            </a:pPr>
            <a:r>
              <a:rPr lang="zh-CN" altLang="en-US" sz="1400" dirty="0">
                <a:solidFill>
                  <a:schemeClr val="tx1"/>
                </a:solidFill>
                <a:latin typeface="微软雅黑" panose="020B0503020204020204" charset="-122"/>
                <a:ea typeface="微软雅黑" panose="020B0503020204020204" charset="-122"/>
              </a:rPr>
              <a:t>“汽车残值”是指在规定的汽车合理使用年限之内，所剩余的使用价值。</a:t>
            </a:r>
            <a:endParaRPr lang="zh-CN" altLang="en-US" sz="1400"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par>
                                <p:cTn id="15" presetID="3" presetClass="entr" presetSubtype="1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blinds(horizontal)">
                                      <p:cBhvr>
                                        <p:cTn id="17" dur="500"/>
                                        <p:tgtEl>
                                          <p:spTgt spid="29"/>
                                        </p:tgtEl>
                                      </p:cBhvr>
                                    </p:animEffect>
                                  </p:childTnLst>
                                </p:cTn>
                              </p:par>
                              <p:par>
                                <p:cTn id="18" presetID="3" presetClass="entr" presetSubtype="10"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blinds(horizontal)">
                                      <p:cBhvr>
                                        <p:cTn id="20" dur="500"/>
                                        <p:tgtEl>
                                          <p:spTgt spid="32"/>
                                        </p:tgtEl>
                                      </p:cBhvr>
                                    </p:animEffect>
                                  </p:childTnLst>
                                </p:cTn>
                              </p:par>
                              <p:par>
                                <p:cTn id="21" presetID="3" presetClass="entr" presetSubtype="1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blinds(horizontal)">
                                      <p:cBhvr>
                                        <p:cTn id="23" dur="500"/>
                                        <p:tgtEl>
                                          <p:spTgt spid="35"/>
                                        </p:tgtEl>
                                      </p:cBhvr>
                                    </p:animEffect>
                                  </p:childTnLst>
                                </p:cTn>
                              </p:par>
                              <p:par>
                                <p:cTn id="24" presetID="3" presetClass="entr" presetSubtype="10" fill="hold"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blinds(horizontal)">
                                      <p:cBhvr>
                                        <p:cTn id="26" dur="500"/>
                                        <p:tgtEl>
                                          <p:spTgt spid="38"/>
                                        </p:tgtEl>
                                      </p:cBhvr>
                                    </p:animEffect>
                                  </p:childTnLst>
                                </p:cTn>
                              </p:par>
                              <p:par>
                                <p:cTn id="27" presetID="3" presetClass="entr" presetSubtype="10"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blinds(horizontal)">
                                      <p:cBhvr>
                                        <p:cTn id="29" dur="500"/>
                                        <p:tgtEl>
                                          <p:spTgt spid="41"/>
                                        </p:tgtEl>
                                      </p:cBhvr>
                                    </p:animEffect>
                                  </p:childTnLst>
                                </p:cTn>
                              </p:par>
                              <p:par>
                                <p:cTn id="30" presetID="3" presetClass="entr" presetSubtype="10"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blinds(horizontal)">
                                      <p:cBhvr>
                                        <p:cTn id="32" dur="500"/>
                                        <p:tgtEl>
                                          <p:spTgt spid="42"/>
                                        </p:tgtEl>
                                      </p:cBhvr>
                                    </p:animEffect>
                                  </p:childTnLst>
                                </p:cTn>
                              </p:par>
                              <p:par>
                                <p:cTn id="33" presetID="3" presetClass="entr" presetSubtype="10"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blinds(horizontal)">
                                      <p:cBhvr>
                                        <p:cTn id="35" dur="500"/>
                                        <p:tgtEl>
                                          <p:spTgt spid="43"/>
                                        </p:tgtEl>
                                      </p:cBhvr>
                                    </p:animEffect>
                                  </p:childTnLst>
                                </p:cTn>
                              </p:par>
                              <p:par>
                                <p:cTn id="36" presetID="3" presetClass="entr" presetSubtype="10" fill="hold"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blinds(horizontal)">
                                      <p:cBhvr>
                                        <p:cTn id="38" dur="500"/>
                                        <p:tgtEl>
                                          <p:spTgt spid="44"/>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blinds(horizontal)">
                                      <p:cBhvr>
                                        <p:cTn id="41" dur="500"/>
                                        <p:tgtEl>
                                          <p:spTgt spid="45"/>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blinds(horizontal)">
                                      <p:cBhvr>
                                        <p:cTn id="44" dur="500"/>
                                        <p:tgtEl>
                                          <p:spTgt spid="46"/>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blinds(horizontal)">
                                      <p:cBhvr>
                                        <p:cTn id="47" dur="500"/>
                                        <p:tgtEl>
                                          <p:spTgt spid="47"/>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blinds(horizontal)">
                                      <p:cBhvr>
                                        <p:cTn id="5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45" grpId="0"/>
      <p:bldP spid="45" grpId="1"/>
      <p:bldP spid="46" grpId="0"/>
      <p:bldP spid="46" grpId="1"/>
      <p:bldP spid="47" grpId="0"/>
      <p:bldP spid="47" grpId="1"/>
      <p:bldP spid="48" grpId="0"/>
      <p:bldP spid="4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2319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二、汽车金融租赁方案介绍</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2092960"/>
            <a:ext cx="3879850" cy="464820"/>
            <a:chOff x="1397" y="3848"/>
            <a:chExt cx="6110" cy="732"/>
          </a:xfrm>
        </p:grpSpPr>
        <p:grpSp>
          <p:nvGrpSpPr>
            <p:cNvPr id="7" name="组合 6"/>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0"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方案一：打包租赁，方案举例</a:t>
              </a:r>
              <a:endParaRPr lang="zh-CN" altLang="en-US" sz="1600" b="0" dirty="0">
                <a:solidFill>
                  <a:srgbClr val="080808"/>
                </a:solidFill>
              </a:endParaRPr>
            </a:p>
          </p:txBody>
        </p:sp>
      </p:grpSp>
      <p:sp>
        <p:nvSpPr>
          <p:cNvPr id="47" name="文本框 81"/>
          <p:cNvSpPr txBox="1">
            <a:spLocks noChangeArrowheads="1"/>
          </p:cNvSpPr>
          <p:nvPr/>
        </p:nvSpPr>
        <p:spPr bwMode="auto">
          <a:xfrm>
            <a:off x="1249680" y="2744470"/>
            <a:ext cx="9692640" cy="2350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以车价、购置费、保险费、牌照费打包方式进行融资租赁，在合同期内每月等额交纳租金，期末不留高残值即合约到期后转让所有权。</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车价：1,000,000 元</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购置税：85,470 元</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牌照：38,000 元</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保险费：31,361 元 / 年（实际金额按实际年限查询）</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手续费：总金额 *1%* 年限</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方案：0% 首付，20% 保证金</a:t>
            </a:r>
            <a:endParaRPr sz="1400" dirty="0">
              <a:solidFill>
                <a:schemeClr val="tx1"/>
              </a:solidFill>
              <a:latin typeface="微软雅黑" panose="020B0503020204020204" charset="-122"/>
              <a:ea typeface="微软雅黑" panose="020B0503020204020204" charset="-122"/>
            </a:endParaRPr>
          </a:p>
        </p:txBody>
      </p:sp>
      <p:pic>
        <p:nvPicPr>
          <p:cNvPr id="25" name="图片 2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162175" y="4792980"/>
            <a:ext cx="7915275" cy="1371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500"/>
                                        <p:tgtEl>
                                          <p:spTgt spid="47"/>
                                        </p:tgtEl>
                                      </p:cBhvr>
                                    </p:animEffect>
                                  </p:childTnLst>
                                </p:cTn>
                              </p:par>
                              <p:par>
                                <p:cTn id="21" presetID="10" presetClass="entr" presetSubtype="0"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47" grpId="0"/>
      <p:bldP spid="4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2319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二、汽车金融租赁方案介绍</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2092960"/>
            <a:ext cx="3880485" cy="465455"/>
            <a:chOff x="1397" y="3848"/>
            <a:chExt cx="6111" cy="733"/>
          </a:xfrm>
        </p:grpSpPr>
        <p:grpSp>
          <p:nvGrpSpPr>
            <p:cNvPr id="7" name="组合 6"/>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0" name="TextBox 31"/>
            <p:cNvSpPr txBox="1"/>
            <p:nvPr/>
          </p:nvSpPr>
          <p:spPr>
            <a:xfrm>
              <a:off x="2206" y="4028"/>
              <a:ext cx="4489"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方案二：裸车租赁，方案举例</a:t>
              </a:r>
              <a:endParaRPr lang="zh-CN" altLang="en-US" sz="1600" b="0" dirty="0">
                <a:solidFill>
                  <a:srgbClr val="080808"/>
                </a:solidFill>
              </a:endParaRPr>
            </a:p>
          </p:txBody>
        </p:sp>
      </p:grpSp>
      <p:sp>
        <p:nvSpPr>
          <p:cNvPr id="47" name="文本框 81"/>
          <p:cNvSpPr txBox="1">
            <a:spLocks noChangeArrowheads="1"/>
          </p:cNvSpPr>
          <p:nvPr/>
        </p:nvSpPr>
        <p:spPr bwMode="auto">
          <a:xfrm>
            <a:off x="1249680" y="2744470"/>
            <a:ext cx="9692640" cy="2350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仅对车价进行融资租赁，在合同期限内每月等额交纳租金，期末不留高残值即合同到期后转移所有权。</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车价：1,000,000 元</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购置税：85,470</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牌照：38,000</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保险费：31,361 元 / 年（实际金额按实际年限查询）</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手续费：总金额 *1%* 年限</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方案：0% 首付，20% 保证金</a:t>
            </a:r>
            <a:endParaRPr sz="1400" dirty="0">
              <a:solidFill>
                <a:schemeClr val="tx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497965" y="4611370"/>
            <a:ext cx="9196070" cy="16363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heckerboard(across)">
                                      <p:cBhvr>
                                        <p:cTn id="14" dur="500"/>
                                        <p:tgtEl>
                                          <p:spTgt spid="9"/>
                                        </p:tgtEl>
                                      </p:cBhvr>
                                    </p:animEffect>
                                  </p:childTnLst>
                                </p:cTn>
                              </p:par>
                              <p:par>
                                <p:cTn id="15" presetID="5" presetClass="entr" presetSubtype="1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checkerboard(across)">
                                      <p:cBhvr>
                                        <p:cTn id="20" dur="500"/>
                                        <p:tgtEl>
                                          <p:spTgt spid="47"/>
                                        </p:tgtEl>
                                      </p:cBhvr>
                                    </p:animEffect>
                                  </p:childTnLst>
                                </p:cTn>
                              </p:par>
                              <p:par>
                                <p:cTn id="21" presetID="5" presetClass="entr" presetSubtype="1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checkerboard(across)">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47" grpId="0"/>
      <p:bldP spid="4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53790" y="1231900"/>
            <a:ext cx="4931410" cy="491490"/>
            <a:chOff x="5754" y="1960"/>
            <a:chExt cx="7766" cy="774"/>
          </a:xfrm>
        </p:grpSpPr>
        <p:sp>
          <p:nvSpPr>
            <p:cNvPr id="26" name="矩形: 圆角 43"/>
            <p:cNvSpPr/>
            <p:nvPr/>
          </p:nvSpPr>
          <p:spPr>
            <a:xfrm>
              <a:off x="6391" y="1960"/>
              <a:ext cx="6492"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27" name="文本框 26"/>
            <p:cNvSpPr txBox="1"/>
            <p:nvPr/>
          </p:nvSpPr>
          <p:spPr>
            <a:xfrm>
              <a:off x="5754" y="2033"/>
              <a:ext cx="7766" cy="628"/>
            </a:xfrm>
            <a:prstGeom prst="rect">
              <a:avLst/>
            </a:prstGeom>
            <a:no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二、汽车金融租赁方案介绍</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2" name="文本框 1"/>
          <p:cNvSpPr txBox="1"/>
          <p:nvPr/>
        </p:nvSpPr>
        <p:spPr>
          <a:xfrm>
            <a:off x="899160" y="424815"/>
            <a:ext cx="1808480" cy="583565"/>
          </a:xfrm>
          <a:prstGeom prst="rect">
            <a:avLst/>
          </a:prstGeom>
          <a:noFill/>
        </p:spPr>
        <p:txBody>
          <a:bodyPr wrap="none" rtlCol="0">
            <a:spAutoFit/>
          </a:bodyPr>
          <a:lstStyle/>
          <a:p>
            <a:pPr algn="l"/>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7" name="组合 16"/>
          <p:cNvGrpSpPr/>
          <p:nvPr/>
        </p:nvGrpSpPr>
        <p:grpSpPr>
          <a:xfrm>
            <a:off x="1192530" y="2092960"/>
            <a:ext cx="3880485" cy="465455"/>
            <a:chOff x="1397" y="3848"/>
            <a:chExt cx="6111" cy="733"/>
          </a:xfrm>
        </p:grpSpPr>
        <p:grpSp>
          <p:nvGrpSpPr>
            <p:cNvPr id="7" name="组合 6"/>
            <p:cNvGrpSpPr/>
            <p:nvPr/>
          </p:nvGrpSpPr>
          <p:grpSpPr>
            <a:xfrm>
              <a:off x="1397" y="3848"/>
              <a:ext cx="6111" cy="733"/>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solidFill>
                    <a:srgbClr val="080808"/>
                  </a:solidFill>
                  <a:latin typeface="微软雅黑" panose="020B0503020204020204" charset="-122"/>
                  <a:ea typeface="微软雅黑" panose="020B0503020204020204" charset="-122"/>
                </a:endParaRPr>
              </a:p>
            </p:txBody>
          </p:sp>
        </p:grpSp>
        <p:sp>
          <p:nvSpPr>
            <p:cNvPr id="10" name="TextBox 31"/>
            <p:cNvSpPr txBox="1"/>
            <p:nvPr/>
          </p:nvSpPr>
          <p:spPr>
            <a:xfrm>
              <a:off x="2041" y="4028"/>
              <a:ext cx="5270" cy="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pPr algn="l"/>
              <a:r>
                <a:rPr lang="zh-CN" altLang="en-US" sz="1600" b="0" dirty="0">
                  <a:solidFill>
                    <a:srgbClr val="080808"/>
                  </a:solidFill>
                </a:rPr>
                <a:t>方案三：裸车租赁留残值，方案举例</a:t>
              </a:r>
              <a:endParaRPr lang="zh-CN" altLang="en-US" sz="1600" b="0" dirty="0">
                <a:solidFill>
                  <a:srgbClr val="080808"/>
                </a:solidFill>
              </a:endParaRPr>
            </a:p>
          </p:txBody>
        </p:sp>
      </p:grpSp>
      <p:sp>
        <p:nvSpPr>
          <p:cNvPr id="47" name="文本框 81"/>
          <p:cNvSpPr txBox="1">
            <a:spLocks noChangeArrowheads="1"/>
          </p:cNvSpPr>
          <p:nvPr/>
        </p:nvSpPr>
        <p:spPr bwMode="auto">
          <a:xfrm>
            <a:off x="1249680" y="2744470"/>
            <a:ext cx="9692640" cy="2350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仅对车价进行融资租赁，在合同期内每月等额支付租金，期末留较高的残值，在合同期满后支付剩余残值转移所有权，或选择放弃所有权获取。</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车价：1,000,000 元</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购置税：85,470</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牌照：38,000</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保险费：31,361 元 / 年（实际金额按实际年限查询）</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方案：0% 首付，20% 保证金，残值 50%</a:t>
            </a:r>
            <a:endParaRPr sz="1400" dirty="0">
              <a:solidFill>
                <a:schemeClr val="tx1"/>
              </a:solidFill>
              <a:latin typeface="微软雅黑" panose="020B0503020204020204" charset="-122"/>
              <a:ea typeface="微软雅黑" panose="020B0503020204020204" charset="-122"/>
            </a:endParaRPr>
          </a:p>
          <a:p>
            <a:pPr indent="355600" algn="l" fontAlgn="auto">
              <a:spcAft>
                <a:spcPts val="600"/>
              </a:spcAft>
              <a:extLst>
                <a:ext uri="{35155182-B16C-46BC-9424-99874614C6A1}">
                  <wpsdc:indentchars xmlns:wpsdc="http://www.wps.cn/officeDocument/2017/drawingmlCustomData" val="200" checksum="3837665281"/>
                </a:ext>
              </a:extLst>
            </a:pPr>
            <a:r>
              <a:rPr sz="1400" dirty="0">
                <a:solidFill>
                  <a:schemeClr val="tx1"/>
                </a:solidFill>
                <a:latin typeface="微软雅黑" panose="020B0503020204020204" charset="-122"/>
                <a:ea typeface="微软雅黑" panose="020B0503020204020204" charset="-122"/>
              </a:rPr>
              <a:t>手续费：总金额 *1%* 年限</a:t>
            </a:r>
            <a:endParaRPr sz="1400" dirty="0">
              <a:solidFill>
                <a:schemeClr val="tx1"/>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449070" y="4700270"/>
            <a:ext cx="9340850" cy="17037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par>
                                <p:cTn id="15" presetID="3" presetClass="entr" presetSubtype="1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blinds(horizontal)">
                                      <p:cBhvr>
                                        <p:cTn id="20" dur="500"/>
                                        <p:tgtEl>
                                          <p:spTgt spid="47"/>
                                        </p:tgtEl>
                                      </p:cBhvr>
                                    </p:animEffect>
                                  </p:childTnLst>
                                </p:cTn>
                              </p:par>
                              <p:par>
                                <p:cTn id="21" presetID="3" presetClass="entr" presetSubtype="1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47" grpId="0"/>
      <p:bldP spid="47" grpId="1"/>
    </p:bldLst>
  </p:timing>
</p:sld>
</file>

<file path=ppt/tags/tag1.xml><?xml version="1.0" encoding="utf-8"?>
<p:tagLst xmlns:p="http://schemas.openxmlformats.org/presentationml/2006/main">
  <p:tag name="MH" val="20170110000151"/>
  <p:tag name="MH_LIBRARY" val="GRAPHIC"/>
  <p:tag name="MH_TYPE" val="Other"/>
  <p:tag name="MH_ORDER" val="1"/>
</p:tagLst>
</file>

<file path=ppt/tags/tag2.xml><?xml version="1.0" encoding="utf-8"?>
<p:tagLst xmlns:p="http://schemas.openxmlformats.org/presentationml/2006/main">
  <p:tag name="MH" val="20170110000151"/>
  <p:tag name="MH_LIBRARY" val="GRAPHIC"/>
  <p:tag name="MH_TYPE" val="Other"/>
  <p:tag name="MH_ORDER" val="2"/>
</p:tagLst>
</file>

<file path=ppt/tags/tag3.xml><?xml version="1.0" encoding="utf-8"?>
<p:tagLst xmlns:p="http://schemas.openxmlformats.org/presentationml/2006/main">
  <p:tag name="MH" val="20170110000151"/>
  <p:tag name="MH_LIBRARY" val="GRAPHIC"/>
  <p:tag name="MH_TYPE" val="Title"/>
  <p:tag name="MH_ORDER" val="1"/>
</p:tagLst>
</file>

<file path=ppt/tags/tag4.xml><?xml version="1.0" encoding="utf-8"?>
<p:tagLst xmlns:p="http://schemas.openxmlformats.org/presentationml/2006/main">
  <p:tag name="MH" val="20170110000151"/>
  <p:tag name="MH_LIBRARY" val="GRAPHIC"/>
  <p:tag name="MH_TYPE" val="SubTitle"/>
  <p:tag name="MH_ORDER" val="2"/>
</p:tagLst>
</file>

<file path=ppt/tags/tag5.xml><?xml version="1.0" encoding="utf-8"?>
<p:tagLst xmlns:p="http://schemas.openxmlformats.org/presentationml/2006/main">
  <p:tag name="MH" val="20170110000151"/>
  <p:tag name="MH_LIBRARY" val="GRAPHIC"/>
  <p:tag name="MH_TYPE" val="SubTitle"/>
  <p:tag name="MH_ORDER" val="1"/>
</p:tagLst>
</file>

<file path=ppt/tags/tag6.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4844</Words>
  <Application>WPS 演示</Application>
  <PresentationFormat>自定义</PresentationFormat>
  <Paragraphs>364</Paragraphs>
  <Slides>27</Slides>
  <Notes>9</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27</vt:i4>
      </vt:variant>
    </vt:vector>
  </HeadingPairs>
  <TitlesOfParts>
    <vt:vector size="44"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经典特宋简</vt:lpstr>
      <vt:lpstr>Calibri</vt:lpstr>
      <vt:lpstr>思源宋体 CN</vt:lpstr>
      <vt:lpstr>Arial Unicode MS</vt:lpstr>
      <vt:lpstr>思源宋体 CN Heavy</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106</cp:revision>
  <dcterms:created xsi:type="dcterms:W3CDTF">2022-01-06T03:07:00Z</dcterms:created>
  <dcterms:modified xsi:type="dcterms:W3CDTF">2024-06-19T00:20:24Z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3773BE81EC5346D08F6EF6C97C55620B</vt:lpwstr>
  </property>
</Properties>
</file>