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colors4.xml" ContentType="application/vnd.ms-office.chartcolorstyle+xml"/>
  <Override PartName="/ppt/charts/colors5.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charts/style4.xml" ContentType="application/vnd.ms-office.chartstyle+xml"/>
  <Override PartName="/ppt/charts/style5.xml" ContentType="application/vnd.ms-office.chartstyle+xml"/>
  <Override PartName="/ppt/fonts/font1.fntdata" ContentType="application/x-fontdata"/>
  <Override PartName="/ppt/fonts/font2.fntdata" ContentType="application/x-fontdata"/>
  <Override PartName="/ppt/fonts/font3.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3"/>
  </p:sldMasterIdLst>
  <p:notesMasterIdLst>
    <p:notesMasterId r:id="rId6"/>
  </p:notesMasterIdLst>
  <p:sldIdLst>
    <p:sldId id="256" r:id="rId4"/>
    <p:sldId id="478" r:id="rId5"/>
    <p:sldId id="481" r:id="rId7"/>
    <p:sldId id="470" r:id="rId8"/>
    <p:sldId id="487" r:id="rId9"/>
    <p:sldId id="555" r:id="rId10"/>
    <p:sldId id="532" r:id="rId11"/>
    <p:sldId id="533" r:id="rId12"/>
    <p:sldId id="534" r:id="rId13"/>
    <p:sldId id="535" r:id="rId14"/>
    <p:sldId id="536" r:id="rId15"/>
    <p:sldId id="537" r:id="rId16"/>
    <p:sldId id="557" r:id="rId17"/>
    <p:sldId id="538" r:id="rId18"/>
    <p:sldId id="540" r:id="rId19"/>
    <p:sldId id="541" r:id="rId20"/>
    <p:sldId id="543" r:id="rId21"/>
    <p:sldId id="544" r:id="rId22"/>
    <p:sldId id="545" r:id="rId23"/>
    <p:sldId id="546" r:id="rId24"/>
    <p:sldId id="547" r:id="rId25"/>
    <p:sldId id="549" r:id="rId26"/>
    <p:sldId id="552" r:id="rId27"/>
    <p:sldId id="553" r:id="rId28"/>
    <p:sldId id="554" r:id="rId29"/>
    <p:sldId id="496" r:id="rId30"/>
  </p:sldIdLst>
  <p:sldSz cx="12192000" cy="6858000"/>
  <p:notesSz cx="6858000" cy="9144000"/>
  <p:embeddedFontLst>
    <p:embeddedFont>
      <p:font typeface="方正粗黑宋简体" panose="02000000000000000000" charset="-122"/>
      <p:regular r:id="rId34"/>
    </p:embeddedFont>
    <p:embeddedFont>
      <p:font typeface="微软雅黑" panose="020B0503020204020204" charset="-122"/>
      <p:regular r:id="rId35"/>
    </p:embeddedFont>
    <p:embeddedFont>
      <p:font typeface="等线" panose="02010600030101010101" charset="-122"/>
      <p:regular r:id="rId36"/>
    </p:embeddedFont>
  </p:embeddedFontLst>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36"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7D31"/>
    <a:srgbClr val="F4B183"/>
    <a:srgbClr val="C00000"/>
    <a:srgbClr val="046EA2"/>
    <a:srgbClr val="033E6A"/>
    <a:srgbClr val="86D1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41" d="100"/>
          <a:sy n="41" d="100"/>
        </p:scale>
        <p:origin x="1628" y="604"/>
      </p:cViewPr>
      <p:guideLst>
        <p:guide orient="horz" pos="2236"/>
        <p:guide pos="3840"/>
      </p:guideLst>
    </p:cSldViewPr>
  </p:slideViewPr>
  <p:notesTextViewPr>
    <p:cViewPr>
      <p:scale>
        <a:sx n="1" d="1"/>
        <a:sy n="1" d="1"/>
      </p:scale>
      <p:origin x="0" y="0"/>
    </p:cViewPr>
  </p:notesTextViewPr>
  <p:sorterViewPr>
    <p:cViewPr>
      <p:scale>
        <a:sx n="32" d="100"/>
        <a:sy n="32"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7" Type="http://schemas.openxmlformats.org/officeDocument/2006/relationships/tags" Target="tags/tag9.xml"/><Relationship Id="rId36" Type="http://schemas.openxmlformats.org/officeDocument/2006/relationships/font" Target="fonts/font3.fntdata"/><Relationship Id="rId35" Type="http://schemas.openxmlformats.org/officeDocument/2006/relationships/font" Target="fonts/font2.fntdata"/><Relationship Id="rId34" Type="http://schemas.openxmlformats.org/officeDocument/2006/relationships/font" Target="fonts/font1.fntdata"/><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package" Target="../embeddings/Workbook4.xlsx"/></Relationships>
</file>

<file path=ppt/charts/_rels/chart5.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package" Target="../embeddings/Workbook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c:explosion val="0"/>
          <c:dPt>
            <c:idx val="0"/>
            <c:bubble3D val="0"/>
            <c:spPr>
              <a:solidFill>
                <a:schemeClr val="accent2"/>
              </a:solidFill>
              <a:ln w="19050">
                <a:solidFill>
                  <a:schemeClr val="lt1"/>
                </a:solidFill>
              </a:ln>
              <a:effectLst/>
            </c:spPr>
          </c:dPt>
          <c:dPt>
            <c:idx val="1"/>
            <c:bubble3D val="0"/>
            <c:spPr>
              <a:solidFill>
                <a:schemeClr val="accent2">
                  <a:lumMod val="20000"/>
                  <a:lumOff val="80000"/>
                </a:schemeClr>
              </a:solidFill>
              <a:ln w="19050">
                <a:solidFill>
                  <a:schemeClr val="lt1"/>
                </a:solidFill>
              </a:ln>
              <a:effectLst/>
            </c:spPr>
          </c:dPt>
          <c:dPt>
            <c:idx val="2"/>
            <c:bubble3D val="0"/>
            <c:spPr>
              <a:solidFill>
                <a:schemeClr val="accent2">
                  <a:lumMod val="40000"/>
                  <a:lumOff val="60000"/>
                </a:schemeClr>
              </a:solidFill>
              <a:ln w="19050">
                <a:solidFill>
                  <a:schemeClr val="lt1"/>
                </a:solidFill>
              </a:ln>
              <a:effectLst/>
            </c:spPr>
          </c:dPt>
          <c:dPt>
            <c:idx val="3"/>
            <c:bubble3D val="0"/>
            <c:spPr>
              <a:solidFill>
                <a:schemeClr val="accent2">
                  <a:lumMod val="60000"/>
                  <a:lumOff val="40000"/>
                </a:schemeClr>
              </a:solidFill>
              <a:ln w="19050">
                <a:solidFill>
                  <a:schemeClr val="lt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c:explosion val="0"/>
          <c:dPt>
            <c:idx val="0"/>
            <c:bubble3D val="0"/>
            <c:spPr>
              <a:solidFill>
                <a:schemeClr val="accent2"/>
              </a:solidFill>
              <a:ln w="19050">
                <a:solidFill>
                  <a:schemeClr val="lt1"/>
                </a:solidFill>
              </a:ln>
              <a:effectLst/>
            </c:spPr>
          </c:dPt>
          <c:dPt>
            <c:idx val="1"/>
            <c:bubble3D val="0"/>
            <c:spPr>
              <a:solidFill>
                <a:schemeClr val="accent2">
                  <a:lumMod val="20000"/>
                  <a:lumOff val="80000"/>
                </a:schemeClr>
              </a:solidFill>
              <a:ln w="19050">
                <a:solidFill>
                  <a:schemeClr val="lt1"/>
                </a:solidFill>
              </a:ln>
              <a:effectLst/>
            </c:spPr>
          </c:dPt>
          <c:dPt>
            <c:idx val="2"/>
            <c:bubble3D val="0"/>
            <c:spPr>
              <a:solidFill>
                <a:schemeClr val="accent2">
                  <a:lumMod val="40000"/>
                  <a:lumOff val="60000"/>
                </a:schemeClr>
              </a:solidFill>
              <a:ln w="19050">
                <a:solidFill>
                  <a:schemeClr val="lt1"/>
                </a:solidFill>
              </a:ln>
              <a:effectLst/>
            </c:spPr>
          </c:dPt>
          <c:dPt>
            <c:idx val="3"/>
            <c:bubble3D val="0"/>
            <c:spPr>
              <a:solidFill>
                <a:schemeClr val="accent2">
                  <a:lumMod val="60000"/>
                  <a:lumOff val="40000"/>
                </a:schemeClr>
              </a:solidFill>
              <a:ln w="19050">
                <a:solidFill>
                  <a:schemeClr val="lt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c:explosion val="0"/>
          <c:dPt>
            <c:idx val="0"/>
            <c:bubble3D val="0"/>
            <c:spPr>
              <a:solidFill>
                <a:schemeClr val="accent2"/>
              </a:solidFill>
              <a:ln w="19050">
                <a:solidFill>
                  <a:schemeClr val="lt1"/>
                </a:solidFill>
              </a:ln>
              <a:effectLst/>
            </c:spPr>
          </c:dPt>
          <c:dPt>
            <c:idx val="1"/>
            <c:bubble3D val="0"/>
            <c:spPr>
              <a:solidFill>
                <a:schemeClr val="accent2">
                  <a:lumMod val="20000"/>
                  <a:lumOff val="80000"/>
                </a:schemeClr>
              </a:solidFill>
              <a:ln w="19050">
                <a:solidFill>
                  <a:schemeClr val="lt1"/>
                </a:solidFill>
              </a:ln>
              <a:effectLst/>
            </c:spPr>
          </c:dPt>
          <c:dPt>
            <c:idx val="2"/>
            <c:bubble3D val="0"/>
            <c:spPr>
              <a:solidFill>
                <a:schemeClr val="accent2">
                  <a:lumMod val="40000"/>
                  <a:lumOff val="60000"/>
                </a:schemeClr>
              </a:solidFill>
              <a:ln w="19050">
                <a:solidFill>
                  <a:schemeClr val="lt1"/>
                </a:solidFill>
              </a:ln>
              <a:effectLst/>
            </c:spPr>
          </c:dPt>
          <c:dPt>
            <c:idx val="3"/>
            <c:bubble3D val="0"/>
            <c:spPr>
              <a:solidFill>
                <a:schemeClr val="accent2">
                  <a:lumMod val="60000"/>
                  <a:lumOff val="40000"/>
                </a:schemeClr>
              </a:solidFill>
              <a:ln w="19050">
                <a:solidFill>
                  <a:schemeClr val="lt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c:explosion val="0"/>
          <c:dPt>
            <c:idx val="0"/>
            <c:bubble3D val="0"/>
            <c:spPr>
              <a:solidFill>
                <a:schemeClr val="accent2"/>
              </a:solidFill>
              <a:ln w="19050">
                <a:solidFill>
                  <a:schemeClr val="lt1"/>
                </a:solidFill>
              </a:ln>
              <a:effectLst/>
            </c:spPr>
          </c:dPt>
          <c:dPt>
            <c:idx val="1"/>
            <c:bubble3D val="0"/>
            <c:spPr>
              <a:solidFill>
                <a:schemeClr val="accent2">
                  <a:lumMod val="20000"/>
                  <a:lumOff val="80000"/>
                </a:schemeClr>
              </a:solidFill>
              <a:ln w="19050">
                <a:solidFill>
                  <a:schemeClr val="lt1"/>
                </a:solidFill>
              </a:ln>
              <a:effectLst/>
            </c:spPr>
          </c:dPt>
          <c:dPt>
            <c:idx val="2"/>
            <c:bubble3D val="0"/>
            <c:spPr>
              <a:solidFill>
                <a:schemeClr val="accent2">
                  <a:lumMod val="40000"/>
                  <a:lumOff val="60000"/>
                </a:schemeClr>
              </a:solidFill>
              <a:ln w="19050">
                <a:solidFill>
                  <a:schemeClr val="lt1"/>
                </a:solidFill>
              </a:ln>
              <a:effectLst/>
            </c:spPr>
          </c:dPt>
          <c:dPt>
            <c:idx val="3"/>
            <c:bubble3D val="0"/>
            <c:spPr>
              <a:solidFill>
                <a:schemeClr val="accent2">
                  <a:lumMod val="60000"/>
                  <a:lumOff val="40000"/>
                </a:schemeClr>
              </a:solidFill>
              <a:ln w="19050">
                <a:solidFill>
                  <a:schemeClr val="lt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c:explosion val="0"/>
          <c:dPt>
            <c:idx val="0"/>
            <c:bubble3D val="0"/>
            <c:spPr>
              <a:solidFill>
                <a:schemeClr val="accent2"/>
              </a:solidFill>
              <a:ln w="19050">
                <a:solidFill>
                  <a:schemeClr val="lt1"/>
                </a:solidFill>
              </a:ln>
              <a:effectLst/>
            </c:spPr>
          </c:dPt>
          <c:dPt>
            <c:idx val="1"/>
            <c:bubble3D val="0"/>
            <c:spPr>
              <a:solidFill>
                <a:schemeClr val="accent2">
                  <a:lumMod val="20000"/>
                  <a:lumOff val="80000"/>
                </a:schemeClr>
              </a:solidFill>
              <a:ln w="19050">
                <a:solidFill>
                  <a:schemeClr val="lt1"/>
                </a:solidFill>
              </a:ln>
              <a:effectLst/>
            </c:spPr>
          </c:dPt>
          <c:dPt>
            <c:idx val="2"/>
            <c:bubble3D val="0"/>
            <c:spPr>
              <a:solidFill>
                <a:schemeClr val="accent2">
                  <a:lumMod val="40000"/>
                  <a:lumOff val="60000"/>
                </a:schemeClr>
              </a:solidFill>
              <a:ln w="19050">
                <a:solidFill>
                  <a:schemeClr val="lt1"/>
                </a:solidFill>
              </a:ln>
              <a:effectLst/>
            </c:spPr>
          </c:dPt>
          <c:dPt>
            <c:idx val="3"/>
            <c:bubble3D val="0"/>
            <c:spPr>
              <a:solidFill>
                <a:schemeClr val="accent2">
                  <a:lumMod val="60000"/>
                  <a:lumOff val="40000"/>
                </a:schemeClr>
              </a:solidFill>
              <a:ln w="19050">
                <a:solidFill>
                  <a:schemeClr val="lt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黑体 CN Light" panose="020B0300000000000000" pitchFamily="34" charset="-122"/>
                <a:ea typeface="思源黑体 CN Light" panose="020B0300000000000000" pitchFamily="34" charset="-122"/>
              </a:defRPr>
            </a:lvl1pPr>
          </a:lstStyle>
          <a:p>
            <a:fld id="{F3A10C64-83F0-48CF-8FE3-0F81FAF67178}"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黑体 CN Light" panose="020B0300000000000000" pitchFamily="34" charset="-122"/>
                <a:ea typeface="思源黑体 CN Light" panose="020B0300000000000000" pitchFamily="34" charset="-122"/>
              </a:defRPr>
            </a:lvl1pPr>
          </a:lstStyle>
          <a:p>
            <a:fld id="{28AD01E3-C28A-40DC-AEF7-F757DE35034A}"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1pPr>
    <a:lvl2pPr marL="4572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2pPr>
    <a:lvl3pPr marL="9144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3pPr>
    <a:lvl4pPr marL="13716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4pPr>
    <a:lvl5pPr marL="18288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1_内容与标题">
    <p:spTree>
      <p:nvGrpSpPr>
        <p:cNvPr id="1" name=""/>
        <p:cNvGrpSpPr/>
        <p:nvPr/>
      </p:nvGrpSpPr>
      <p:grpSpPr>
        <a:xfrm>
          <a:off x="0" y="0"/>
          <a:ext cx="0" cy="0"/>
          <a:chOff x="0" y="0"/>
          <a:chExt cx="0" cy="0"/>
        </a:xfrm>
      </p:grpSpPr>
    </p:spTree>
  </p:cSld>
  <p:clrMapOvr>
    <a:masterClrMapping/>
  </p:clrMapOvr>
  <p:transition spd="slow">
    <p:cover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accent2">
                <a:lumMod val="20000"/>
                <a:lumOff val="80000"/>
                <a:alpha val="80000"/>
              </a:schemeClr>
            </a:gs>
            <a:gs pos="0">
              <a:schemeClr val="bg1"/>
            </a:gs>
          </a:gsLst>
          <a:lin ang="27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fld id="{F4715C01-B7B3-48FF-96BD-CF3468EFFF7E}"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fld id="{CA1677E9-DC4E-4BC1-8958-430635127205}"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思源黑体 CN Light" panose="020B0300000000000000" pitchFamily="34" charset="-122"/>
          <a:ea typeface="思源黑体 CN Light" panose="020B03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Light" panose="020B0300000000000000" pitchFamily="34" charset="-122"/>
          <a:ea typeface="思源黑体 CN Light" panose="020B03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Light" panose="020B0300000000000000" pitchFamily="34" charset="-122"/>
          <a:ea typeface="思源黑体 CN Light" panose="020B03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Light" panose="020B0300000000000000" pitchFamily="34" charset="-122"/>
          <a:ea typeface="思源黑体 CN Light" panose="020B03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pitchFamily="34" charset="-122"/>
          <a:ea typeface="思源黑体 CN Light" panose="020B03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pitchFamily="34" charset="-122"/>
          <a:ea typeface="思源黑体 CN Light" panose="020B03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accent2">
                <a:lumMod val="20000"/>
                <a:lumOff val="80000"/>
                <a:alpha val="80000"/>
              </a:schemeClr>
            </a:gs>
            <a:gs pos="0">
              <a:schemeClr val="bg1"/>
            </a:gs>
          </a:gsLst>
          <a:lin ang="27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fld id="{F4715C01-B7B3-48FF-96BD-CF3468EFFF7E}"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fld id="{CA1677E9-DC4E-4BC1-8958-430635127205}"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思源黑体 CN Light" panose="020B0300000000000000" pitchFamily="34" charset="-122"/>
          <a:ea typeface="思源黑体 CN Light" panose="020B03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Light" panose="020B0300000000000000" pitchFamily="34" charset="-122"/>
          <a:ea typeface="思源黑体 CN Light" panose="020B03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Light" panose="020B0300000000000000" pitchFamily="34" charset="-122"/>
          <a:ea typeface="思源黑体 CN Light" panose="020B03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Light" panose="020B0300000000000000" pitchFamily="34" charset="-122"/>
          <a:ea typeface="思源黑体 CN Light" panose="020B03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pitchFamily="34" charset="-122"/>
          <a:ea typeface="思源黑体 CN Light" panose="020B03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pitchFamily="34" charset="-122"/>
          <a:ea typeface="思源黑体 CN Light" panose="020B03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chart" Target="../charts/chart4.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chart" Target="../charts/chart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3.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152621" y="2"/>
            <a:ext cx="13975032" cy="6857998"/>
            <a:chOff x="-152621" y="2"/>
            <a:chExt cx="13975032" cy="6857998"/>
          </a:xfrm>
        </p:grpSpPr>
        <p:sp>
          <p:nvSpPr>
            <p:cNvPr id="39" name="任意多边形: 形状 38"/>
            <p:cNvSpPr/>
            <p:nvPr/>
          </p:nvSpPr>
          <p:spPr>
            <a:xfrm>
              <a:off x="161581" y="2"/>
              <a:ext cx="13660830" cy="6857998"/>
            </a:xfrm>
            <a:custGeom>
              <a:avLst/>
              <a:gdLst>
                <a:gd name="connsiteX0" fmla="*/ 188788 w 13660830"/>
                <a:gd name="connsiteY0" fmla="*/ 0 h 6857998"/>
                <a:gd name="connsiteX1" fmla="*/ 1034702 w 13660830"/>
                <a:gd name="connsiteY1" fmla="*/ 0 h 6857998"/>
                <a:gd name="connsiteX2" fmla="*/ 1059499 w 13660830"/>
                <a:gd name="connsiteY2" fmla="*/ 326093 h 6857998"/>
                <a:gd name="connsiteX3" fmla="*/ 8016603 w 13660830"/>
                <a:gd name="connsiteY3" fmla="*/ 6604287 h 6857998"/>
                <a:gd name="connsiteX4" fmla="*/ 13412904 w 13660830"/>
                <a:gd name="connsiteY4" fmla="*/ 4059410 h 6857998"/>
                <a:gd name="connsiteX5" fmla="*/ 13660830 w 13660830"/>
                <a:gd name="connsiteY5" fmla="*/ 3727862 h 6857998"/>
                <a:gd name="connsiteX6" fmla="*/ 13562073 w 13660830"/>
                <a:gd name="connsiteY6" fmla="*/ 4019730 h 6857998"/>
                <a:gd name="connsiteX7" fmla="*/ 11848382 w 13660830"/>
                <a:gd name="connsiteY7" fmla="*/ 6648359 h 6857998"/>
                <a:gd name="connsiteX8" fmla="*/ 11614239 w 13660830"/>
                <a:gd name="connsiteY8" fmla="*/ 6857998 h 6857998"/>
                <a:gd name="connsiteX9" fmla="*/ 2367636 w 13660830"/>
                <a:gd name="connsiteY9" fmla="*/ 6857998 h 6857998"/>
                <a:gd name="connsiteX10" fmla="*/ 2291133 w 13660830"/>
                <a:gd name="connsiteY10" fmla="*/ 6791730 h 6857998"/>
                <a:gd name="connsiteX11" fmla="*/ 0 w 13660830"/>
                <a:gd name="connsiteY11" fmla="*/ 1615229 h 6857998"/>
                <a:gd name="connsiteX12" fmla="*/ 179075 w 13660830"/>
                <a:gd name="connsiteY12" fmla="*/ 3590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60830" h="6857998">
                  <a:moveTo>
                    <a:pt x="188788" y="0"/>
                  </a:moveTo>
                  <a:lnTo>
                    <a:pt x="1034702" y="0"/>
                  </a:lnTo>
                  <a:lnTo>
                    <a:pt x="1059499" y="326093"/>
                  </a:lnTo>
                  <a:cubicBezTo>
                    <a:pt x="1417621" y="3852461"/>
                    <a:pt x="4395750" y="6604287"/>
                    <a:pt x="8016603" y="6604287"/>
                  </a:cubicBezTo>
                  <a:cubicBezTo>
                    <a:pt x="10189115" y="6604287"/>
                    <a:pt x="12130246" y="5613631"/>
                    <a:pt x="13412904" y="4059410"/>
                  </a:cubicBezTo>
                  <a:lnTo>
                    <a:pt x="13660830" y="3727862"/>
                  </a:lnTo>
                  <a:lnTo>
                    <a:pt x="13562073" y="4019730"/>
                  </a:lnTo>
                  <a:cubicBezTo>
                    <a:pt x="13194407" y="5023875"/>
                    <a:pt x="12603062" y="5920199"/>
                    <a:pt x="11848382" y="6648359"/>
                  </a:cubicBezTo>
                  <a:lnTo>
                    <a:pt x="11614239" y="6857998"/>
                  </a:lnTo>
                  <a:lnTo>
                    <a:pt x="2367636" y="6857998"/>
                  </a:lnTo>
                  <a:lnTo>
                    <a:pt x="2291133" y="6791730"/>
                  </a:lnTo>
                  <a:cubicBezTo>
                    <a:pt x="883642" y="5512477"/>
                    <a:pt x="0" y="3667046"/>
                    <a:pt x="0" y="1615229"/>
                  </a:cubicBezTo>
                  <a:cubicBezTo>
                    <a:pt x="0" y="1072102"/>
                    <a:pt x="61916" y="543435"/>
                    <a:pt x="179075" y="35903"/>
                  </a:cubicBez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4" name="任意多边形: 形状 33"/>
            <p:cNvSpPr/>
            <p:nvPr/>
          </p:nvSpPr>
          <p:spPr>
            <a:xfrm>
              <a:off x="4480" y="2"/>
              <a:ext cx="13660830" cy="6857998"/>
            </a:xfrm>
            <a:custGeom>
              <a:avLst/>
              <a:gdLst>
                <a:gd name="connsiteX0" fmla="*/ 188788 w 13660830"/>
                <a:gd name="connsiteY0" fmla="*/ 0 h 6857998"/>
                <a:gd name="connsiteX1" fmla="*/ 1034702 w 13660830"/>
                <a:gd name="connsiteY1" fmla="*/ 0 h 6857998"/>
                <a:gd name="connsiteX2" fmla="*/ 1059499 w 13660830"/>
                <a:gd name="connsiteY2" fmla="*/ 326093 h 6857998"/>
                <a:gd name="connsiteX3" fmla="*/ 8016603 w 13660830"/>
                <a:gd name="connsiteY3" fmla="*/ 6604287 h 6857998"/>
                <a:gd name="connsiteX4" fmla="*/ 13412904 w 13660830"/>
                <a:gd name="connsiteY4" fmla="*/ 4059410 h 6857998"/>
                <a:gd name="connsiteX5" fmla="*/ 13660830 w 13660830"/>
                <a:gd name="connsiteY5" fmla="*/ 3727862 h 6857998"/>
                <a:gd name="connsiteX6" fmla="*/ 13562073 w 13660830"/>
                <a:gd name="connsiteY6" fmla="*/ 4019730 h 6857998"/>
                <a:gd name="connsiteX7" fmla="*/ 11848382 w 13660830"/>
                <a:gd name="connsiteY7" fmla="*/ 6648359 h 6857998"/>
                <a:gd name="connsiteX8" fmla="*/ 11614239 w 13660830"/>
                <a:gd name="connsiteY8" fmla="*/ 6857998 h 6857998"/>
                <a:gd name="connsiteX9" fmla="*/ 2367636 w 13660830"/>
                <a:gd name="connsiteY9" fmla="*/ 6857998 h 6857998"/>
                <a:gd name="connsiteX10" fmla="*/ 2291133 w 13660830"/>
                <a:gd name="connsiteY10" fmla="*/ 6791730 h 6857998"/>
                <a:gd name="connsiteX11" fmla="*/ 0 w 13660830"/>
                <a:gd name="connsiteY11" fmla="*/ 1615229 h 6857998"/>
                <a:gd name="connsiteX12" fmla="*/ 179075 w 13660830"/>
                <a:gd name="connsiteY12" fmla="*/ 3590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60830" h="6857998">
                  <a:moveTo>
                    <a:pt x="188788" y="0"/>
                  </a:moveTo>
                  <a:lnTo>
                    <a:pt x="1034702" y="0"/>
                  </a:lnTo>
                  <a:lnTo>
                    <a:pt x="1059499" y="326093"/>
                  </a:lnTo>
                  <a:cubicBezTo>
                    <a:pt x="1417621" y="3852461"/>
                    <a:pt x="4395750" y="6604287"/>
                    <a:pt x="8016603" y="6604287"/>
                  </a:cubicBezTo>
                  <a:cubicBezTo>
                    <a:pt x="10189115" y="6604287"/>
                    <a:pt x="12130246" y="5613631"/>
                    <a:pt x="13412904" y="4059410"/>
                  </a:cubicBezTo>
                  <a:lnTo>
                    <a:pt x="13660830" y="3727862"/>
                  </a:lnTo>
                  <a:lnTo>
                    <a:pt x="13562073" y="4019730"/>
                  </a:lnTo>
                  <a:cubicBezTo>
                    <a:pt x="13194407" y="5023875"/>
                    <a:pt x="12603062" y="5920199"/>
                    <a:pt x="11848382" y="6648359"/>
                  </a:cubicBezTo>
                  <a:lnTo>
                    <a:pt x="11614239" y="6857998"/>
                  </a:lnTo>
                  <a:lnTo>
                    <a:pt x="2367636" y="6857998"/>
                  </a:lnTo>
                  <a:lnTo>
                    <a:pt x="2291133" y="6791730"/>
                  </a:lnTo>
                  <a:cubicBezTo>
                    <a:pt x="883642" y="5512477"/>
                    <a:pt x="0" y="3667046"/>
                    <a:pt x="0" y="1615229"/>
                  </a:cubicBezTo>
                  <a:cubicBezTo>
                    <a:pt x="0" y="1072102"/>
                    <a:pt x="61916" y="543435"/>
                    <a:pt x="179075" y="35903"/>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5" name="任意多边形: 形状 34"/>
            <p:cNvSpPr/>
            <p:nvPr/>
          </p:nvSpPr>
          <p:spPr>
            <a:xfrm>
              <a:off x="-152621" y="2"/>
              <a:ext cx="13660830" cy="6857998"/>
            </a:xfrm>
            <a:custGeom>
              <a:avLst/>
              <a:gdLst>
                <a:gd name="connsiteX0" fmla="*/ 13660830 w 13660830"/>
                <a:gd name="connsiteY0" fmla="*/ 3988372 h 6857998"/>
                <a:gd name="connsiteX1" fmla="*/ 13562073 w 13660830"/>
                <a:gd name="connsiteY1" fmla="*/ 4280240 h 6857998"/>
                <a:gd name="connsiteX2" fmla="*/ 12211831 w 13660830"/>
                <a:gd name="connsiteY2" fmla="*/ 6531055 h 6857998"/>
                <a:gd name="connsiteX3" fmla="*/ 11897318 w 13660830"/>
                <a:gd name="connsiteY3" fmla="*/ 6857998 h 6857998"/>
                <a:gd name="connsiteX4" fmla="*/ 8255666 w 13660830"/>
                <a:gd name="connsiteY4" fmla="*/ 6857998 h 6857998"/>
                <a:gd name="connsiteX5" fmla="*/ 8421134 w 13660830"/>
                <a:gd name="connsiteY5" fmla="*/ 6853292 h 6857998"/>
                <a:gd name="connsiteX6" fmla="*/ 13412904 w 13660830"/>
                <a:gd name="connsiteY6" fmla="*/ 4319920 h 6857998"/>
                <a:gd name="connsiteX7" fmla="*/ 259262 w 13660830"/>
                <a:gd name="connsiteY7" fmla="*/ 0 h 6857998"/>
                <a:gd name="connsiteX8" fmla="*/ 1026641 w 13660830"/>
                <a:gd name="connsiteY8" fmla="*/ 0 h 6857998"/>
                <a:gd name="connsiteX9" fmla="*/ 1032493 w 13660830"/>
                <a:gd name="connsiteY9" fmla="*/ 231457 h 6857998"/>
                <a:gd name="connsiteX10" fmla="*/ 7667910 w 13660830"/>
                <a:gd name="connsiteY10" fmla="*/ 6856255 h 6857998"/>
                <a:gd name="connsiteX11" fmla="*/ 7739054 w 13660830"/>
                <a:gd name="connsiteY11" fmla="*/ 6857998 h 6857998"/>
                <a:gd name="connsiteX12" fmla="*/ 2087399 w 13660830"/>
                <a:gd name="connsiteY12" fmla="*/ 6857998 h 6857998"/>
                <a:gd name="connsiteX13" fmla="*/ 2048264 w 13660830"/>
                <a:gd name="connsiteY13" fmla="*/ 6820686 h 6857998"/>
                <a:gd name="connsiteX14" fmla="*/ 0 w 13660830"/>
                <a:gd name="connsiteY14" fmla="*/ 1875740 h 6857998"/>
                <a:gd name="connsiteX15" fmla="*/ 179075 w 13660830"/>
                <a:gd name="connsiteY15" fmla="*/ 29641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660830" h="6857998">
                  <a:moveTo>
                    <a:pt x="13660830" y="3988372"/>
                  </a:moveTo>
                  <a:lnTo>
                    <a:pt x="13562073" y="4280240"/>
                  </a:lnTo>
                  <a:cubicBezTo>
                    <a:pt x="13255684" y="5117028"/>
                    <a:pt x="12793964" y="5878939"/>
                    <a:pt x="12211831" y="6531055"/>
                  </a:cubicBezTo>
                  <a:lnTo>
                    <a:pt x="11897318" y="6857998"/>
                  </a:lnTo>
                  <a:lnTo>
                    <a:pt x="8255666" y="6857998"/>
                  </a:lnTo>
                  <a:lnTo>
                    <a:pt x="8421134" y="6853292"/>
                  </a:lnTo>
                  <a:cubicBezTo>
                    <a:pt x="10429184" y="6738764"/>
                    <a:pt x="12210412" y="5777002"/>
                    <a:pt x="13412904" y="4319920"/>
                  </a:cubicBezTo>
                  <a:close/>
                  <a:moveTo>
                    <a:pt x="259262" y="0"/>
                  </a:moveTo>
                  <a:lnTo>
                    <a:pt x="1026641" y="0"/>
                  </a:lnTo>
                  <a:lnTo>
                    <a:pt x="1032493" y="231457"/>
                  </a:lnTo>
                  <a:cubicBezTo>
                    <a:pt x="1213940" y="3810990"/>
                    <a:pt x="4086902" y="6680412"/>
                    <a:pt x="7667910" y="6856255"/>
                  </a:cubicBezTo>
                  <a:lnTo>
                    <a:pt x="7739054" y="6857998"/>
                  </a:lnTo>
                  <a:lnTo>
                    <a:pt x="2087399" y="6857998"/>
                  </a:lnTo>
                  <a:lnTo>
                    <a:pt x="2048264" y="6820686"/>
                  </a:lnTo>
                  <a:cubicBezTo>
                    <a:pt x="782742" y="5555164"/>
                    <a:pt x="0" y="3806862"/>
                    <a:pt x="0" y="1875740"/>
                  </a:cubicBezTo>
                  <a:cubicBezTo>
                    <a:pt x="0" y="1332612"/>
                    <a:pt x="61917" y="803945"/>
                    <a:pt x="179075" y="29641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grpSp>
      <p:sp>
        <p:nvSpPr>
          <p:cNvPr id="40" name="文本框 39"/>
          <p:cNvSpPr txBox="1"/>
          <p:nvPr/>
        </p:nvSpPr>
        <p:spPr>
          <a:xfrm>
            <a:off x="5582285" y="1850390"/>
            <a:ext cx="6506210" cy="2122805"/>
          </a:xfrm>
          <a:prstGeom prst="rect">
            <a:avLst/>
          </a:prstGeom>
          <a:noFill/>
        </p:spPr>
        <p:txBody>
          <a:bodyPr wrap="square" rtlCol="0">
            <a:spAutoFit/>
          </a:bodyPr>
          <a:lstStyle/>
          <a:p>
            <a:r>
              <a:rPr lang="zh-CN" altLang="en-US" sz="6600" b="1" dirty="0">
                <a:latin typeface="方正粗黑宋简体" panose="02000000000000000000" charset="-122"/>
                <a:ea typeface="方正粗黑宋简体" panose="02000000000000000000" charset="-122"/>
              </a:rPr>
              <a:t>任务二　完成汽车保险理赔业务</a:t>
            </a:r>
            <a:endParaRPr lang="zh-CN" altLang="en-US" sz="6600" b="1" dirty="0">
              <a:latin typeface="方正粗黑宋简体" panose="02000000000000000000" charset="-122"/>
              <a:ea typeface="方正粗黑宋简体" panose="02000000000000000000" charset="-122"/>
            </a:endParaRPr>
          </a:p>
        </p:txBody>
      </p:sp>
      <p:sp>
        <p:nvSpPr>
          <p:cNvPr id="41" name="文本框 40"/>
          <p:cNvSpPr txBox="1"/>
          <p:nvPr/>
        </p:nvSpPr>
        <p:spPr>
          <a:xfrm>
            <a:off x="7428865" y="1390650"/>
            <a:ext cx="2755265" cy="398780"/>
          </a:xfrm>
          <a:prstGeom prst="rect">
            <a:avLst/>
          </a:prstGeom>
          <a:noFill/>
        </p:spPr>
        <p:txBody>
          <a:bodyPr wrap="square" rtlCol="0">
            <a:spAutoFit/>
          </a:bodyPr>
          <a:lstStyle/>
          <a:p>
            <a:pPr algn="r"/>
            <a:r>
              <a:rPr lang="en-US" altLang="zh-CN" sz="2000" spc="600" dirty="0">
                <a:solidFill>
                  <a:schemeClr val="accent2"/>
                </a:solidFill>
                <a:latin typeface="微软雅黑" panose="020B0503020204020204" charset="-122"/>
                <a:ea typeface="微软雅黑" panose="020B0503020204020204" charset="-122"/>
              </a:rPr>
              <a:t>Auto Finance</a:t>
            </a:r>
            <a:endParaRPr lang="en-US" altLang="zh-CN" sz="2000" spc="600" dirty="0">
              <a:solidFill>
                <a:schemeClr val="accent2"/>
              </a:solidFill>
              <a:latin typeface="微软雅黑" panose="020B0503020204020204" charset="-122"/>
              <a:ea typeface="微软雅黑" panose="020B0503020204020204" charset="-122"/>
            </a:endParaRPr>
          </a:p>
        </p:txBody>
      </p:sp>
      <p:sp>
        <p:nvSpPr>
          <p:cNvPr id="43" name="文本框 42"/>
          <p:cNvSpPr txBox="1"/>
          <p:nvPr/>
        </p:nvSpPr>
        <p:spPr>
          <a:xfrm>
            <a:off x="9977902" y="442058"/>
            <a:ext cx="1554480" cy="368300"/>
          </a:xfrm>
          <a:prstGeom prst="rect">
            <a:avLst/>
          </a:prstGeom>
          <a:noFill/>
        </p:spPr>
        <p:txBody>
          <a:bodyPr wrap="none" rtlCol="0">
            <a:spAutoFit/>
          </a:bodyPr>
          <a:lstStyle/>
          <a:p>
            <a:r>
              <a:rPr lang="zh-CN" altLang="en-US" dirty="0">
                <a:latin typeface="微软雅黑" panose="020B0503020204020204" charset="-122"/>
                <a:ea typeface="微软雅黑" panose="020B0503020204020204" charset="-122"/>
              </a:rPr>
              <a:t>汽车金融服务</a:t>
            </a:r>
            <a:endParaRPr lang="zh-CN" altLang="en-US" dirty="0">
              <a:latin typeface="微软雅黑" panose="020B0503020204020204" charset="-122"/>
              <a:ea typeface="微软雅黑" panose="020B0503020204020204" charset="-122"/>
            </a:endParaRPr>
          </a:p>
        </p:txBody>
      </p:sp>
      <p:sp>
        <p:nvSpPr>
          <p:cNvPr id="44" name="矩形: 圆角 43"/>
          <p:cNvSpPr/>
          <p:nvPr/>
        </p:nvSpPr>
        <p:spPr>
          <a:xfrm>
            <a:off x="6777990" y="4128770"/>
            <a:ext cx="4431030" cy="49149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思源黑体 CN Light" panose="020B0300000000000000" pitchFamily="34" charset="-122"/>
              <a:ea typeface="思源黑体 CN Light" panose="020B0300000000000000" pitchFamily="34" charset="-122"/>
            </a:endParaRPr>
          </a:p>
        </p:txBody>
      </p:sp>
      <p:sp>
        <p:nvSpPr>
          <p:cNvPr id="45" name="文本框 44"/>
          <p:cNvSpPr txBox="1"/>
          <p:nvPr/>
        </p:nvSpPr>
        <p:spPr>
          <a:xfrm>
            <a:off x="6869222" y="4175292"/>
            <a:ext cx="4246880" cy="398780"/>
          </a:xfrm>
          <a:prstGeom prst="rect">
            <a:avLst/>
          </a:prstGeom>
          <a:noFill/>
        </p:spPr>
        <p:txBody>
          <a:bodyPr wrap="none" rtlCol="0">
            <a:spAutoFit/>
          </a:bodyPr>
          <a:lstStyle/>
          <a:p>
            <a:r>
              <a:rPr lang="zh-CN" altLang="en-US" sz="2000" dirty="0">
                <a:solidFill>
                  <a:schemeClr val="bg1"/>
                </a:solidFill>
                <a:latin typeface="微软雅黑" panose="020B0503020204020204" charset="-122"/>
                <a:ea typeface="微软雅黑" panose="020B0503020204020204" charset="-122"/>
              </a:rPr>
              <a:t>模块四：汽车汽车保险的购买与理赔</a:t>
            </a:r>
            <a:endParaRPr lang="zh-CN" altLang="en-US" sz="2000" dirty="0">
              <a:solidFill>
                <a:schemeClr val="bg1"/>
              </a:solidFill>
              <a:latin typeface="微软雅黑" panose="020B0503020204020204" charset="-122"/>
              <a:ea typeface="微软雅黑" panose="020B0503020204020204" charset="-122"/>
            </a:endParaRPr>
          </a:p>
        </p:txBody>
      </p:sp>
      <p:sp>
        <p:nvSpPr>
          <p:cNvPr id="5" name="椭圆 4"/>
          <p:cNvSpPr/>
          <p:nvPr/>
        </p:nvSpPr>
        <p:spPr>
          <a:xfrm>
            <a:off x="9627235" y="450850"/>
            <a:ext cx="350520" cy="3505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dirty="0">
              <a:latin typeface="思源黑体 CN Regular" panose="020B0500000000000000" pitchFamily="34" charset="-122"/>
              <a:ea typeface="思源黑体 CN Regular" panose="020B0500000000000000" pitchFamily="34" charset="-122"/>
            </a:endParaRPr>
          </a:p>
        </p:txBody>
      </p:sp>
      <p:pic>
        <p:nvPicPr>
          <p:cNvPr id="2" name="图片 1" descr="RA7IGZ95I0VWYH2E3R3)K(6"/>
          <p:cNvPicPr/>
          <p:nvPr/>
        </p:nvPicPr>
        <p:blipFill>
          <a:blip r:embed="rId1"/>
          <a:srcRect l="32830" t="-14" r="25806" b="14"/>
          <a:stretch>
            <a:fillRect/>
          </a:stretch>
        </p:blipFill>
        <p:spPr>
          <a:xfrm>
            <a:off x="1203960" y="1552575"/>
            <a:ext cx="4377600" cy="4377600"/>
          </a:xfrm>
          <a:prstGeom prst="ellipse">
            <a:avLst/>
          </a:prstGeom>
          <a:ln w="50800">
            <a:solidFill>
              <a:srgbClr val="C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down)">
                                      <p:cBhvr>
                                        <p:cTn id="7" dur="500"/>
                                        <p:tgtEl>
                                          <p:spTgt spid="4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down)">
                                      <p:cBhvr>
                                        <p:cTn id="10" dur="500"/>
                                        <p:tgtEl>
                                          <p:spTgt spid="4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down)">
                                      <p:cBhvr>
                                        <p:cTn id="13" dur="500"/>
                                        <p:tgtEl>
                                          <p:spTgt spid="4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down)">
                                      <p:cBhvr>
                                        <p:cTn id="16" dur="500"/>
                                        <p:tgtEl>
                                          <p:spTgt spid="41"/>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down)">
                                      <p:cBhvr>
                                        <p:cTn id="19" dur="500"/>
                                        <p:tgtEl>
                                          <p:spTgt spid="40"/>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wipe(down)">
                                      <p:cBhvr>
                                        <p:cTn id="22" dur="500"/>
                                        <p:tgtEl>
                                          <p:spTgt spid="45"/>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linds(horizont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3" grpId="0"/>
      <p:bldP spid="44" grpId="0" bldLvl="0" animBg="1"/>
      <p:bldP spid="45" grpId="0"/>
      <p:bldP spid="5" grpId="0" bldLvl="0" animBg="1"/>
      <p:bldP spid="5"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
        <p:nvSpPr>
          <p:cNvPr id="3" name="任意多边形: 形状 10"/>
          <p:cNvSpPr/>
          <p:nvPr/>
        </p:nvSpPr>
        <p:spPr>
          <a:xfrm flipH="1">
            <a:off x="0" y="2204720"/>
            <a:ext cx="5725795" cy="3211830"/>
          </a:xfrm>
          <a:custGeom>
            <a:avLst/>
            <a:gdLst>
              <a:gd name="connsiteX0" fmla="*/ 0 w 5725823"/>
              <a:gd name="connsiteY0" fmla="*/ 1605775 h 3211552"/>
              <a:gd name="connsiteX1" fmla="*/ 0 w 5725823"/>
              <a:gd name="connsiteY1" fmla="*/ 1605776 h 3211552"/>
              <a:gd name="connsiteX2" fmla="*/ 0 w 5725823"/>
              <a:gd name="connsiteY2" fmla="*/ 1605776 h 3211552"/>
              <a:gd name="connsiteX3" fmla="*/ 1605776 w 5725823"/>
              <a:gd name="connsiteY3" fmla="*/ 0 h 3211552"/>
              <a:gd name="connsiteX4" fmla="*/ 5725823 w 5725823"/>
              <a:gd name="connsiteY4" fmla="*/ 0 h 3211552"/>
              <a:gd name="connsiteX5" fmla="*/ 5725823 w 5725823"/>
              <a:gd name="connsiteY5" fmla="*/ 3211552 h 3211552"/>
              <a:gd name="connsiteX6" fmla="*/ 1605776 w 5725823"/>
              <a:gd name="connsiteY6" fmla="*/ 3211551 h 3211552"/>
              <a:gd name="connsiteX7" fmla="*/ 8291 w 5725823"/>
              <a:gd name="connsiteY7" fmla="*/ 1769957 h 3211552"/>
              <a:gd name="connsiteX8" fmla="*/ 0 w 5725823"/>
              <a:gd name="connsiteY8" fmla="*/ 1605776 h 3211552"/>
              <a:gd name="connsiteX9" fmla="*/ 8291 w 5725823"/>
              <a:gd name="connsiteY9" fmla="*/ 1441595 h 3211552"/>
              <a:gd name="connsiteX10" fmla="*/ 1605776 w 5725823"/>
              <a:gd name="connsiteY10" fmla="*/ 0 h 321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5823" h="3211552">
                <a:moveTo>
                  <a:pt x="0" y="1605775"/>
                </a:moveTo>
                <a:lnTo>
                  <a:pt x="0" y="1605776"/>
                </a:lnTo>
                <a:lnTo>
                  <a:pt x="0" y="1605776"/>
                </a:lnTo>
                <a:close/>
                <a:moveTo>
                  <a:pt x="1605776" y="0"/>
                </a:moveTo>
                <a:lnTo>
                  <a:pt x="5725823" y="0"/>
                </a:lnTo>
                <a:lnTo>
                  <a:pt x="5725823" y="3211552"/>
                </a:lnTo>
                <a:lnTo>
                  <a:pt x="1605776" y="3211551"/>
                </a:lnTo>
                <a:cubicBezTo>
                  <a:pt x="774358" y="3211551"/>
                  <a:pt x="90523" y="2579679"/>
                  <a:pt x="8291" y="1769957"/>
                </a:cubicBezTo>
                <a:lnTo>
                  <a:pt x="0" y="1605776"/>
                </a:lnTo>
                <a:lnTo>
                  <a:pt x="8291" y="1441595"/>
                </a:lnTo>
                <a:cubicBezTo>
                  <a:pt x="90523" y="631872"/>
                  <a:pt x="774358" y="0"/>
                  <a:pt x="1605776" y="0"/>
                </a:cubicBezTo>
                <a:close/>
              </a:path>
            </a:pathLst>
          </a:custGeom>
          <a:solidFill>
            <a:schemeClr val="bg1"/>
          </a:solidFill>
          <a:ln>
            <a:noFill/>
          </a:ln>
          <a:effectLst>
            <a:outerShdw blurRad="3556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charset="-122"/>
              <a:ea typeface="微软雅黑" panose="020B0503020204020204" charset="-122"/>
            </a:endParaRPr>
          </a:p>
        </p:txBody>
      </p:sp>
      <p:sp>
        <p:nvSpPr>
          <p:cNvPr id="17" name="文本框 16"/>
          <p:cNvSpPr txBox="1"/>
          <p:nvPr/>
        </p:nvSpPr>
        <p:spPr>
          <a:xfrm>
            <a:off x="635000" y="2972435"/>
            <a:ext cx="2171700" cy="368300"/>
          </a:xfrm>
          <a:prstGeom prst="rect">
            <a:avLst/>
          </a:prstGeom>
          <a:noFill/>
        </p:spPr>
        <p:txBody>
          <a:bodyPr wrap="none" rtlCol="0">
            <a:spAutoFit/>
          </a:bodyPr>
          <a:lstStyle/>
          <a:p>
            <a:pPr algn="l"/>
            <a:r>
              <a:rPr lang="zh-CN" altLang="en-US" b="1" spc="300" dirty="0">
                <a:latin typeface="微软雅黑" panose="020B0503020204020204" charset="-122"/>
                <a:ea typeface="微软雅黑" panose="020B0503020204020204" charset="-122"/>
                <a:sym typeface="+mn-ea"/>
              </a:rPr>
              <a:t>4. 核赔工作简图</a:t>
            </a:r>
            <a:endParaRPr lang="zh-CN" altLang="en-US" b="1" spc="300" dirty="0">
              <a:latin typeface="微软雅黑" panose="020B0503020204020204" charset="-122"/>
              <a:ea typeface="微软雅黑" panose="020B0503020204020204" charset="-122"/>
              <a:sym typeface="+mn-ea"/>
            </a:endParaRPr>
          </a:p>
        </p:txBody>
      </p:sp>
      <p:sp>
        <p:nvSpPr>
          <p:cNvPr id="32" name="文本框 31"/>
          <p:cNvSpPr txBox="1"/>
          <p:nvPr/>
        </p:nvSpPr>
        <p:spPr>
          <a:xfrm>
            <a:off x="635635" y="3427095"/>
            <a:ext cx="3892550" cy="1383665"/>
          </a:xfrm>
          <a:prstGeom prst="rect">
            <a:avLst/>
          </a:prstGeom>
          <a:solidFill>
            <a:srgbClr val="000000">
              <a:alpha val="0"/>
            </a:srgbClr>
          </a:solidFill>
        </p:spPr>
        <p:txBody>
          <a:bodyPr wrap="square" rtlCol="0" anchor="t">
            <a:spAutoFit/>
          </a:bodyPr>
          <a:lstStyle/>
          <a:p>
            <a:pPr algn="l"/>
            <a:r>
              <a:rPr sz="1400" dirty="0">
                <a:solidFill>
                  <a:schemeClr val="tx1"/>
                </a:solidFill>
                <a:latin typeface="微软雅黑" panose="020B0503020204020204" charset="-122"/>
                <a:ea typeface="微软雅黑" panose="020B0503020204020204" charset="-122"/>
              </a:rPr>
              <a:t>机动车辆出险的理赔工作主要由保险公司的车险部负责，车险部主要工作人员包括：接待报案员、医疗查勘员、车辆查勘员、定损核价员、复勘人员、立案人员、缮制赔案员等。图 4-3 说明了汽车保险理赔的业务流程，表 4-5 显示各核赔工作的内容和要求。</a:t>
            </a:r>
            <a:endParaRPr sz="1400" dirty="0">
              <a:solidFill>
                <a:schemeClr val="tx1"/>
              </a:solidFill>
              <a:latin typeface="微软雅黑" panose="020B0503020204020204" charset="-122"/>
              <a:ea typeface="微软雅黑" panose="020B0503020204020204" charset="-122"/>
            </a:endParaRPr>
          </a:p>
        </p:txBody>
      </p:sp>
      <p:sp>
        <p:nvSpPr>
          <p:cNvPr id="6" name="椭圆 5"/>
          <p:cNvSpPr/>
          <p:nvPr/>
        </p:nvSpPr>
        <p:spPr>
          <a:xfrm>
            <a:off x="486410" y="3068955"/>
            <a:ext cx="208915" cy="2089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7075805" y="1815465"/>
            <a:ext cx="4280535" cy="4548505"/>
          </a:xfrm>
          <a:prstGeom prst="rect">
            <a:avLst/>
          </a:prstGeom>
        </p:spPr>
      </p:pic>
      <p:grpSp>
        <p:nvGrpSpPr>
          <p:cNvPr id="7" name="组合 6"/>
          <p:cNvGrpSpPr/>
          <p:nvPr/>
        </p:nvGrpSpPr>
        <p:grpSpPr>
          <a:xfrm rot="0">
            <a:off x="4305618" y="1441450"/>
            <a:ext cx="3580765" cy="491490"/>
            <a:chOff x="6111" y="1901"/>
            <a:chExt cx="5639" cy="774"/>
          </a:xfrm>
        </p:grpSpPr>
        <p:sp>
          <p:nvSpPr>
            <p:cNvPr id="9" name="矩形: 圆角 43"/>
            <p:cNvSpPr/>
            <p:nvPr/>
          </p:nvSpPr>
          <p:spPr>
            <a:xfrm>
              <a:off x="6111" y="1901"/>
              <a:ext cx="5639"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10" name="文本框 9"/>
            <p:cNvSpPr txBox="1"/>
            <p:nvPr/>
          </p:nvSpPr>
          <p:spPr>
            <a:xfrm>
              <a:off x="6603" y="1974"/>
              <a:ext cx="4688" cy="628"/>
            </a:xfrm>
            <a:prstGeom prst="rect">
              <a:avLst/>
            </a:prstGeom>
            <a:noFill/>
          </p:spPr>
          <p:txBody>
            <a:bodyPr wrap="none" rtlCol="0">
              <a:spAutoFit/>
            </a:bodyPr>
            <a:p>
              <a:pPr algn="l"/>
              <a:r>
                <a:rPr lang="zh-CN" altLang="en-US" sz="2000" b="1" dirty="0">
                  <a:solidFill>
                    <a:schemeClr val="bg1"/>
                  </a:solidFill>
                  <a:latin typeface="微软雅黑" panose="020B0503020204020204" charset="-122"/>
                  <a:ea typeface="微软雅黑" panose="020B0503020204020204" charset="-122"/>
                </a:rPr>
                <a:t>一、汽车保险理赔的概述</a:t>
              </a:r>
              <a:endParaRPr lang="zh-CN" altLang="en-US" sz="2000" b="1" dirty="0">
                <a:solidFill>
                  <a:schemeClr val="bg1"/>
                </a:solidFill>
                <a:latin typeface="微软雅黑" panose="020B0503020204020204" charset="-122"/>
                <a:ea typeface="微软雅黑" panose="020B0503020204020204" charset="-122"/>
              </a:endParaRPr>
            </a:p>
          </p:txBody>
        </p:sp>
      </p:grpSp>
      <p:graphicFrame>
        <p:nvGraphicFramePr>
          <p:cNvPr id="14" name="图表 13"/>
          <p:cNvGraphicFramePr/>
          <p:nvPr/>
        </p:nvGraphicFramePr>
        <p:xfrm>
          <a:off x="4251325" y="2489200"/>
          <a:ext cx="3690620" cy="2788285"/>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heckerboard(across)">
                                      <p:cBhvr>
                                        <p:cTn id="14" dur="500"/>
                                        <p:tgtEl>
                                          <p:spTgt spid="3"/>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checkerboard(across)">
                                      <p:cBhvr>
                                        <p:cTn id="17" dur="500"/>
                                        <p:tgtEl>
                                          <p:spTgt spid="17"/>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checkerboard(across)">
                                      <p:cBhvr>
                                        <p:cTn id="20" dur="500"/>
                                        <p:tgtEl>
                                          <p:spTgt spid="32"/>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checkerboard(across)">
                                      <p:cBhvr>
                                        <p:cTn id="23" dur="500"/>
                                        <p:tgtEl>
                                          <p:spTgt spid="6"/>
                                        </p:tgtEl>
                                      </p:cBhvr>
                                    </p:animEffect>
                                  </p:childTnLst>
                                </p:cTn>
                              </p:par>
                              <p:par>
                                <p:cTn id="24" presetID="5" presetClass="entr" presetSubtype="1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checkerboard(across)">
                                      <p:cBhvr>
                                        <p:cTn id="26" dur="500"/>
                                        <p:tgtEl>
                                          <p:spTgt spid="5"/>
                                        </p:tgtEl>
                                      </p:cBhvr>
                                    </p:animEffect>
                                  </p:childTnLst>
                                </p:cTn>
                              </p:par>
                              <p:par>
                                <p:cTn id="27" presetID="5" presetClass="entr" presetSubtype="1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checkerboard(across)">
                                      <p:cBhvr>
                                        <p:cTn id="29" dur="500"/>
                                        <p:tgtEl>
                                          <p:spTgt spid="7"/>
                                        </p:tgtEl>
                                      </p:cBhvr>
                                    </p:animEffect>
                                  </p:childTnLst>
                                </p:cTn>
                              </p:par>
                              <p:par>
                                <p:cTn id="30" presetID="5" presetClass="entr" presetSubtype="10"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checkerboard(across)">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3" grpId="0" animBg="1"/>
      <p:bldP spid="17" grpId="0"/>
      <p:bldP spid="32" grpId="0" animBg="1"/>
      <p:bldP spid="6" grpId="0" animBg="1"/>
      <p:bldP spid="3" grpId="1" animBg="1"/>
      <p:bldP spid="17" grpId="1"/>
      <p:bldP spid="32" grpId="1" animBg="1"/>
      <p:bldP spid="6"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7027545" y="2073910"/>
            <a:ext cx="4794250" cy="3861435"/>
          </a:xfrm>
          <a:prstGeom prst="rect">
            <a:avLst/>
          </a:prstGeom>
        </p:spPr>
      </p:pic>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
        <p:nvSpPr>
          <p:cNvPr id="3" name="任意多边形: 形状 10"/>
          <p:cNvSpPr/>
          <p:nvPr/>
        </p:nvSpPr>
        <p:spPr>
          <a:xfrm flipH="1">
            <a:off x="0" y="2204720"/>
            <a:ext cx="5725795" cy="3211830"/>
          </a:xfrm>
          <a:custGeom>
            <a:avLst/>
            <a:gdLst>
              <a:gd name="connsiteX0" fmla="*/ 0 w 5725823"/>
              <a:gd name="connsiteY0" fmla="*/ 1605775 h 3211552"/>
              <a:gd name="connsiteX1" fmla="*/ 0 w 5725823"/>
              <a:gd name="connsiteY1" fmla="*/ 1605776 h 3211552"/>
              <a:gd name="connsiteX2" fmla="*/ 0 w 5725823"/>
              <a:gd name="connsiteY2" fmla="*/ 1605776 h 3211552"/>
              <a:gd name="connsiteX3" fmla="*/ 1605776 w 5725823"/>
              <a:gd name="connsiteY3" fmla="*/ 0 h 3211552"/>
              <a:gd name="connsiteX4" fmla="*/ 5725823 w 5725823"/>
              <a:gd name="connsiteY4" fmla="*/ 0 h 3211552"/>
              <a:gd name="connsiteX5" fmla="*/ 5725823 w 5725823"/>
              <a:gd name="connsiteY5" fmla="*/ 3211552 h 3211552"/>
              <a:gd name="connsiteX6" fmla="*/ 1605776 w 5725823"/>
              <a:gd name="connsiteY6" fmla="*/ 3211551 h 3211552"/>
              <a:gd name="connsiteX7" fmla="*/ 8291 w 5725823"/>
              <a:gd name="connsiteY7" fmla="*/ 1769957 h 3211552"/>
              <a:gd name="connsiteX8" fmla="*/ 0 w 5725823"/>
              <a:gd name="connsiteY8" fmla="*/ 1605776 h 3211552"/>
              <a:gd name="connsiteX9" fmla="*/ 8291 w 5725823"/>
              <a:gd name="connsiteY9" fmla="*/ 1441595 h 3211552"/>
              <a:gd name="connsiteX10" fmla="*/ 1605776 w 5725823"/>
              <a:gd name="connsiteY10" fmla="*/ 0 h 321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5823" h="3211552">
                <a:moveTo>
                  <a:pt x="0" y="1605775"/>
                </a:moveTo>
                <a:lnTo>
                  <a:pt x="0" y="1605776"/>
                </a:lnTo>
                <a:lnTo>
                  <a:pt x="0" y="1605776"/>
                </a:lnTo>
                <a:close/>
                <a:moveTo>
                  <a:pt x="1605776" y="0"/>
                </a:moveTo>
                <a:lnTo>
                  <a:pt x="5725823" y="0"/>
                </a:lnTo>
                <a:lnTo>
                  <a:pt x="5725823" y="3211552"/>
                </a:lnTo>
                <a:lnTo>
                  <a:pt x="1605776" y="3211551"/>
                </a:lnTo>
                <a:cubicBezTo>
                  <a:pt x="774358" y="3211551"/>
                  <a:pt x="90523" y="2579679"/>
                  <a:pt x="8291" y="1769957"/>
                </a:cubicBezTo>
                <a:lnTo>
                  <a:pt x="0" y="1605776"/>
                </a:lnTo>
                <a:lnTo>
                  <a:pt x="8291" y="1441595"/>
                </a:lnTo>
                <a:cubicBezTo>
                  <a:pt x="90523" y="631872"/>
                  <a:pt x="774358" y="0"/>
                  <a:pt x="1605776" y="0"/>
                </a:cubicBezTo>
                <a:close/>
              </a:path>
            </a:pathLst>
          </a:custGeom>
          <a:solidFill>
            <a:schemeClr val="bg1"/>
          </a:solidFill>
          <a:ln>
            <a:noFill/>
          </a:ln>
          <a:effectLst>
            <a:outerShdw blurRad="3556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charset="-122"/>
              <a:ea typeface="微软雅黑" panose="020B0503020204020204" charset="-122"/>
            </a:endParaRPr>
          </a:p>
        </p:txBody>
      </p:sp>
      <p:sp>
        <p:nvSpPr>
          <p:cNvPr id="17" name="文本框 16"/>
          <p:cNvSpPr txBox="1"/>
          <p:nvPr/>
        </p:nvSpPr>
        <p:spPr>
          <a:xfrm>
            <a:off x="635000" y="2972435"/>
            <a:ext cx="2171700" cy="368300"/>
          </a:xfrm>
          <a:prstGeom prst="rect">
            <a:avLst/>
          </a:prstGeom>
          <a:noFill/>
        </p:spPr>
        <p:txBody>
          <a:bodyPr wrap="none" rtlCol="0">
            <a:spAutoFit/>
          </a:bodyPr>
          <a:lstStyle/>
          <a:p>
            <a:pPr algn="l"/>
            <a:r>
              <a:rPr lang="zh-CN" altLang="en-US" b="1" spc="300" dirty="0">
                <a:latin typeface="微软雅黑" panose="020B0503020204020204" charset="-122"/>
                <a:ea typeface="微软雅黑" panose="020B0503020204020204" charset="-122"/>
                <a:sym typeface="+mn-ea"/>
              </a:rPr>
              <a:t>4. 核赔工作简图</a:t>
            </a:r>
            <a:endParaRPr lang="zh-CN" altLang="en-US" b="1" spc="300" dirty="0">
              <a:latin typeface="微软雅黑" panose="020B0503020204020204" charset="-122"/>
              <a:ea typeface="微软雅黑" panose="020B0503020204020204" charset="-122"/>
              <a:sym typeface="+mn-ea"/>
            </a:endParaRPr>
          </a:p>
        </p:txBody>
      </p:sp>
      <p:sp>
        <p:nvSpPr>
          <p:cNvPr id="32" name="文本框 31"/>
          <p:cNvSpPr txBox="1"/>
          <p:nvPr/>
        </p:nvSpPr>
        <p:spPr>
          <a:xfrm>
            <a:off x="635635" y="3427095"/>
            <a:ext cx="3892550" cy="1383665"/>
          </a:xfrm>
          <a:prstGeom prst="rect">
            <a:avLst/>
          </a:prstGeom>
          <a:solidFill>
            <a:srgbClr val="000000">
              <a:alpha val="0"/>
            </a:srgbClr>
          </a:solidFill>
        </p:spPr>
        <p:txBody>
          <a:bodyPr wrap="square" rtlCol="0" anchor="t">
            <a:spAutoFit/>
          </a:bodyPr>
          <a:lstStyle/>
          <a:p>
            <a:pPr algn="l"/>
            <a:r>
              <a:rPr sz="1400" dirty="0">
                <a:solidFill>
                  <a:schemeClr val="tx1"/>
                </a:solidFill>
                <a:latin typeface="微软雅黑" panose="020B0503020204020204" charset="-122"/>
                <a:ea typeface="微软雅黑" panose="020B0503020204020204" charset="-122"/>
              </a:rPr>
              <a:t>机动车辆出险的理赔工作主要由保险公司的车险部负责，车险部主要工作人员包括：接待报案员、医疗查勘员、车辆查勘员、定损核价员、复勘人员、立案人员、缮制赔案员等。图 4-3 说明了汽车保险理赔的业务流程，表 4-5 显示各核赔工作的内容和要求。</a:t>
            </a:r>
            <a:endParaRPr sz="1400" dirty="0">
              <a:solidFill>
                <a:schemeClr val="tx1"/>
              </a:solidFill>
              <a:latin typeface="微软雅黑" panose="020B0503020204020204" charset="-122"/>
              <a:ea typeface="微软雅黑" panose="020B0503020204020204" charset="-122"/>
            </a:endParaRPr>
          </a:p>
        </p:txBody>
      </p:sp>
      <p:sp>
        <p:nvSpPr>
          <p:cNvPr id="6" name="椭圆 5"/>
          <p:cNvSpPr/>
          <p:nvPr/>
        </p:nvSpPr>
        <p:spPr>
          <a:xfrm>
            <a:off x="486410" y="3068955"/>
            <a:ext cx="208915" cy="2089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nvGrpSpPr>
          <p:cNvPr id="7" name="组合 6"/>
          <p:cNvGrpSpPr/>
          <p:nvPr/>
        </p:nvGrpSpPr>
        <p:grpSpPr>
          <a:xfrm rot="0">
            <a:off x="4305618" y="1441450"/>
            <a:ext cx="3580765" cy="491490"/>
            <a:chOff x="6111" y="1901"/>
            <a:chExt cx="5639" cy="774"/>
          </a:xfrm>
        </p:grpSpPr>
        <p:sp>
          <p:nvSpPr>
            <p:cNvPr id="9" name="矩形: 圆角 43"/>
            <p:cNvSpPr/>
            <p:nvPr/>
          </p:nvSpPr>
          <p:spPr>
            <a:xfrm>
              <a:off x="6111" y="1901"/>
              <a:ext cx="5639"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10" name="文本框 9"/>
            <p:cNvSpPr txBox="1"/>
            <p:nvPr/>
          </p:nvSpPr>
          <p:spPr>
            <a:xfrm>
              <a:off x="6603" y="1974"/>
              <a:ext cx="4688" cy="628"/>
            </a:xfrm>
            <a:prstGeom prst="rect">
              <a:avLst/>
            </a:prstGeom>
            <a:noFill/>
          </p:spPr>
          <p:txBody>
            <a:bodyPr wrap="none" rtlCol="0">
              <a:spAutoFit/>
            </a:bodyPr>
            <a:p>
              <a:pPr algn="l"/>
              <a:r>
                <a:rPr lang="zh-CN" altLang="en-US" sz="2000" b="1" dirty="0">
                  <a:solidFill>
                    <a:schemeClr val="bg1"/>
                  </a:solidFill>
                  <a:latin typeface="微软雅黑" panose="020B0503020204020204" charset="-122"/>
                  <a:ea typeface="微软雅黑" panose="020B0503020204020204" charset="-122"/>
                </a:rPr>
                <a:t>一、汽车保险理赔的概述</a:t>
              </a:r>
              <a:endParaRPr lang="zh-CN" altLang="en-US" sz="2000" b="1" dirty="0">
                <a:solidFill>
                  <a:schemeClr val="bg1"/>
                </a:solidFill>
                <a:latin typeface="微软雅黑" panose="020B0503020204020204" charset="-122"/>
                <a:ea typeface="微软雅黑" panose="020B0503020204020204" charset="-122"/>
              </a:endParaRPr>
            </a:p>
          </p:txBody>
        </p:sp>
      </p:grpSp>
      <p:graphicFrame>
        <p:nvGraphicFramePr>
          <p:cNvPr id="14" name="图表 13"/>
          <p:cNvGraphicFramePr/>
          <p:nvPr/>
        </p:nvGraphicFramePr>
        <p:xfrm>
          <a:off x="4251325" y="2489200"/>
          <a:ext cx="3690620" cy="2788285"/>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par>
                                <p:cTn id="27" presetID="10"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3" grpId="0" animBg="1"/>
      <p:bldP spid="17" grpId="0"/>
      <p:bldP spid="32" grpId="0" animBg="1"/>
      <p:bldP spid="6" grpId="0" animBg="1"/>
      <p:bldP spid="3" grpId="1" animBg="1"/>
      <p:bldP spid="17" grpId="1"/>
      <p:bldP spid="32" grpId="1" animBg="1"/>
      <p:bldP spid="6"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RA7IGZ95I0VWYH2E3R3)K(6"/>
          <p:cNvPicPr/>
          <p:nvPr/>
        </p:nvPicPr>
        <p:blipFill>
          <a:blip r:embed="rId1"/>
          <a:srcRect l="190" t="32027" r="204" b="4294"/>
          <a:stretch>
            <a:fillRect/>
          </a:stretch>
        </p:blipFill>
        <p:spPr>
          <a:xfrm>
            <a:off x="0" y="0"/>
            <a:ext cx="12178030" cy="3420110"/>
          </a:xfrm>
          <a:prstGeom prst="rect">
            <a:avLst/>
          </a:prstGeom>
          <a:ln w="50800">
            <a:noFill/>
          </a:ln>
        </p:spPr>
      </p:pic>
      <p:sp>
        <p:nvSpPr>
          <p:cNvPr id="87" name="椭圆 86"/>
          <p:cNvSpPr/>
          <p:nvPr/>
        </p:nvSpPr>
        <p:spPr>
          <a:xfrm>
            <a:off x="4253484" y="1467722"/>
            <a:ext cx="4137673" cy="4137673"/>
          </a:xfrm>
          <a:prstGeom prst="ellipse">
            <a:avLst/>
          </a:prstGeom>
          <a:solidFill>
            <a:srgbClr val="F994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字魂59号-创粗黑" panose="00000500000000000000" pitchFamily="2" charset="-122"/>
              <a:ea typeface="字魂59号-创粗黑" panose="00000500000000000000" pitchFamily="2" charset="-122"/>
            </a:endParaRPr>
          </a:p>
        </p:txBody>
      </p:sp>
      <p:sp>
        <p:nvSpPr>
          <p:cNvPr id="2" name="椭圆 1"/>
          <p:cNvSpPr/>
          <p:nvPr/>
        </p:nvSpPr>
        <p:spPr>
          <a:xfrm>
            <a:off x="3923291" y="1137527"/>
            <a:ext cx="4798060" cy="4798060"/>
          </a:xfrm>
          <a:prstGeom prst="ellipse">
            <a:avLst/>
          </a:prstGeom>
          <a:noFill/>
          <a:ln>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字魂59号-创粗黑" panose="00000500000000000000" pitchFamily="2" charset="-122"/>
              <a:ea typeface="字魂59号-创粗黑" panose="00000500000000000000" pitchFamily="2" charset="-122"/>
            </a:endParaRPr>
          </a:p>
        </p:txBody>
      </p:sp>
      <p:sp>
        <p:nvSpPr>
          <p:cNvPr id="96" name="矩形 95"/>
          <p:cNvSpPr/>
          <p:nvPr/>
        </p:nvSpPr>
        <p:spPr>
          <a:xfrm>
            <a:off x="4549140" y="3121660"/>
            <a:ext cx="3545840" cy="829945"/>
          </a:xfrm>
          <a:prstGeom prst="rect">
            <a:avLst/>
          </a:prstGeom>
        </p:spPr>
        <p:txBody>
          <a:bodyPr wrap="square">
            <a:spAutoFit/>
          </a:bodyPr>
          <a:lstStyle/>
          <a:p>
            <a:pPr>
              <a:lnSpc>
                <a:spcPct val="150000"/>
              </a:lnSpc>
            </a:pPr>
            <a:r>
              <a:rPr lang="zh-CN" altLang="en-US" sz="3200" dirty="0">
                <a:solidFill>
                  <a:schemeClr val="bg1"/>
                </a:solidFill>
                <a:latin typeface="字魂59号-创粗黑" panose="00000500000000000000" pitchFamily="2" charset="-122"/>
                <a:ea typeface="字魂59号-创粗黑" panose="00000500000000000000" pitchFamily="2" charset="-122"/>
              </a:rPr>
              <a:t>二、车险理赔程序</a:t>
            </a:r>
            <a:endParaRPr lang="zh-CN" altLang="en-US" sz="3200" dirty="0">
              <a:solidFill>
                <a:schemeClr val="bg1"/>
              </a:solidFill>
              <a:latin typeface="字魂59号-创粗黑" panose="00000500000000000000" pitchFamily="2" charset="-122"/>
              <a:ea typeface="字魂59号-创粗黑" panose="00000500000000000000" pitchFamily="2" charset="-122"/>
            </a:endParaRPr>
          </a:p>
        </p:txBody>
      </p:sp>
      <p:sp>
        <p:nvSpPr>
          <p:cNvPr id="48" name="文本框 47"/>
          <p:cNvSpPr txBox="1"/>
          <p:nvPr/>
        </p:nvSpPr>
        <p:spPr>
          <a:xfrm>
            <a:off x="899160" y="424815"/>
            <a:ext cx="1808480" cy="583565"/>
          </a:xfrm>
          <a:prstGeom prst="rect">
            <a:avLst/>
          </a:prstGeom>
          <a:noFill/>
        </p:spPr>
        <p:txBody>
          <a:bodyPr wrap="none" rtlCol="0">
            <a:spAutoFit/>
          </a:bodyPr>
          <a:p>
            <a:r>
              <a:rPr lang="zh-CN" altLang="en-US" sz="3200" b="1" dirty="0">
                <a:solidFill>
                  <a:schemeClr val="bg1"/>
                </a:solidFill>
                <a:latin typeface="微软雅黑" panose="020B0503020204020204" charset="-122"/>
                <a:ea typeface="微软雅黑" panose="020B0503020204020204" charset="-122"/>
              </a:rPr>
              <a:t>学习准备</a:t>
            </a:r>
            <a:endParaRPr lang="zh-CN" altLang="en-US" sz="3200" b="1" dirty="0">
              <a:solidFill>
                <a:schemeClr val="bg1"/>
              </a:solidFill>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5" name="文本框 4"/>
          <p:cNvSpPr txBox="1"/>
          <p:nvPr/>
        </p:nvSpPr>
        <p:spPr>
          <a:xfrm>
            <a:off x="730885" y="4248150"/>
            <a:ext cx="3192145" cy="1568450"/>
          </a:xfrm>
          <a:prstGeom prst="rect">
            <a:avLst/>
          </a:prstGeom>
          <a:solidFill>
            <a:srgbClr val="C00000">
              <a:alpha val="0"/>
            </a:srgbClr>
          </a:solidFill>
          <a:ln w="38100">
            <a:solidFill>
              <a:srgbClr val="C00000"/>
            </a:solidFill>
          </a:ln>
        </p:spPr>
        <p:txBody>
          <a:bodyPr wrap="square" rtlCol="0" anchor="t">
            <a:spAutoFit/>
          </a:bodyPr>
          <a:p>
            <a:pPr algn="l"/>
            <a:r>
              <a:rPr sz="1600" dirty="0">
                <a:solidFill>
                  <a:schemeClr val="tx1"/>
                </a:solidFill>
                <a:latin typeface="微软雅黑" panose="020B0503020204020204" charset="-122"/>
                <a:ea typeface="微软雅黑" panose="020B0503020204020204" charset="-122"/>
              </a:rPr>
              <a:t>机动车辆出险一般可分为三类：保险车辆（含投保的挂车）发生全车被盗窃、被抢劫、被抢夺等事故；保险车辆出现受损事故；保险车辆出险致使第三者遭受人身伤亡或财物直接损失的事故。</a:t>
            </a:r>
            <a:endParaRPr sz="1600" dirty="0">
              <a:solidFill>
                <a:schemeClr val="tx1"/>
              </a:solidFill>
              <a:latin typeface="微软雅黑" panose="020B0503020204020204" charset="-122"/>
              <a:ea typeface="微软雅黑" panose="020B0503020204020204" charset="-122"/>
            </a:endParaRPr>
          </a:p>
        </p:txBody>
      </p:sp>
      <p:sp>
        <p:nvSpPr>
          <p:cNvPr id="6" name="文本框 5"/>
          <p:cNvSpPr txBox="1"/>
          <p:nvPr/>
        </p:nvSpPr>
        <p:spPr>
          <a:xfrm>
            <a:off x="8390890" y="4248150"/>
            <a:ext cx="3192145" cy="1568450"/>
          </a:xfrm>
          <a:prstGeom prst="rect">
            <a:avLst/>
          </a:prstGeom>
          <a:solidFill>
            <a:srgbClr val="000000">
              <a:alpha val="0"/>
            </a:srgbClr>
          </a:solidFill>
          <a:ln w="38100">
            <a:solidFill>
              <a:srgbClr val="ED7D31"/>
            </a:solidFill>
          </a:ln>
        </p:spPr>
        <p:txBody>
          <a:bodyPr wrap="square" rtlCol="0" anchor="t">
            <a:spAutoFit/>
          </a:bodyPr>
          <a:p>
            <a:pPr algn="l"/>
            <a:r>
              <a:rPr sz="1600" dirty="0">
                <a:solidFill>
                  <a:schemeClr val="tx1"/>
                </a:solidFill>
                <a:latin typeface="微软雅黑" panose="020B0503020204020204" charset="-122"/>
                <a:ea typeface="微软雅黑" panose="020B0503020204020204" charset="-122"/>
              </a:rPr>
              <a:t>现将上述三类车辆出险的理赔程序分述如下：</a:t>
            </a:r>
            <a:endParaRPr sz="1600" dirty="0">
              <a:solidFill>
                <a:schemeClr val="tx1"/>
              </a:solidFill>
              <a:latin typeface="微软雅黑" panose="020B0503020204020204" charset="-122"/>
              <a:ea typeface="微软雅黑" panose="020B0503020204020204" charset="-122"/>
            </a:endParaRPr>
          </a:p>
          <a:p>
            <a:pPr algn="l"/>
            <a:r>
              <a:rPr sz="1600" dirty="0">
                <a:solidFill>
                  <a:schemeClr val="tx1"/>
                </a:solidFill>
                <a:latin typeface="微软雅黑" panose="020B0503020204020204" charset="-122"/>
                <a:ea typeface="微软雅黑" panose="020B0503020204020204" charset="-122"/>
              </a:rPr>
              <a:t>1. 盗抢事故处理及保险理赔程序</a:t>
            </a:r>
            <a:endParaRPr sz="1600" dirty="0">
              <a:solidFill>
                <a:schemeClr val="tx1"/>
              </a:solidFill>
              <a:latin typeface="微软雅黑" panose="020B0503020204020204" charset="-122"/>
              <a:ea typeface="微软雅黑" panose="020B0503020204020204" charset="-122"/>
            </a:endParaRPr>
          </a:p>
          <a:p>
            <a:pPr algn="l"/>
            <a:r>
              <a:rPr sz="1600" dirty="0">
                <a:solidFill>
                  <a:schemeClr val="tx1"/>
                </a:solidFill>
                <a:latin typeface="微软雅黑" panose="020B0503020204020204" charset="-122"/>
                <a:ea typeface="微软雅黑" panose="020B0503020204020204" charset="-122"/>
              </a:rPr>
              <a:t>2. 车损事故险处理及保险理赔程序</a:t>
            </a:r>
            <a:endParaRPr sz="1600" dirty="0">
              <a:solidFill>
                <a:schemeClr val="tx1"/>
              </a:solidFill>
              <a:latin typeface="微软雅黑" panose="020B0503020204020204" charset="-122"/>
              <a:ea typeface="微软雅黑" panose="020B0503020204020204" charset="-122"/>
            </a:endParaRPr>
          </a:p>
          <a:p>
            <a:pPr algn="l"/>
            <a:r>
              <a:rPr sz="1600" dirty="0">
                <a:solidFill>
                  <a:schemeClr val="tx1"/>
                </a:solidFill>
                <a:latin typeface="微软雅黑" panose="020B0503020204020204" charset="-122"/>
                <a:ea typeface="微软雅黑" panose="020B0503020204020204" charset="-122"/>
              </a:rPr>
              <a:t>3. 多方事故处理及保险理赔程序</a:t>
            </a:r>
            <a:endParaRPr sz="1600" dirty="0">
              <a:solidFill>
                <a:schemeClr val="tx1"/>
              </a:solidFill>
              <a:latin typeface="微软雅黑" panose="020B0503020204020204" charset="-122"/>
              <a:ea typeface="微软雅黑" panose="020B0503020204020204" charset="-122"/>
            </a:endParaRPr>
          </a:p>
        </p:txBody>
      </p:sp>
    </p:spTree>
  </p:cSld>
  <p:clrMapOvr>
    <a:masterClrMapping/>
  </p:clrMapOvr>
  <p:transition spd="slow" advTm="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32" presetClass="emph" presetSubtype="0" fill="hold" grpId="1" nodeType="afterEffect">
                                  <p:stCondLst>
                                    <p:cond delay="0"/>
                                  </p:stCondLst>
                                  <p:childTnLst>
                                    <p:animRot by="120000">
                                      <p:cBhvr>
                                        <p:cTn id="12" dur="100" fill="hold">
                                          <p:stCondLst>
                                            <p:cond delay="0"/>
                                          </p:stCondLst>
                                        </p:cTn>
                                        <p:tgtEl>
                                          <p:spTgt spid="2"/>
                                        </p:tgtEl>
                                        <p:attrNameLst>
                                          <p:attrName>r</p:attrName>
                                        </p:attrNameLst>
                                      </p:cBhvr>
                                    </p:animRot>
                                    <p:animRot by="-240000">
                                      <p:cBhvr>
                                        <p:cTn id="13" dur="200" fill="hold">
                                          <p:stCondLst>
                                            <p:cond delay="200"/>
                                          </p:stCondLst>
                                        </p:cTn>
                                        <p:tgtEl>
                                          <p:spTgt spid="2"/>
                                        </p:tgtEl>
                                        <p:attrNameLst>
                                          <p:attrName>r</p:attrName>
                                        </p:attrNameLst>
                                      </p:cBhvr>
                                    </p:animRot>
                                    <p:animRot by="240000">
                                      <p:cBhvr>
                                        <p:cTn id="14" dur="200" fill="hold">
                                          <p:stCondLst>
                                            <p:cond delay="400"/>
                                          </p:stCondLst>
                                        </p:cTn>
                                        <p:tgtEl>
                                          <p:spTgt spid="2"/>
                                        </p:tgtEl>
                                        <p:attrNameLst>
                                          <p:attrName>r</p:attrName>
                                        </p:attrNameLst>
                                      </p:cBhvr>
                                    </p:animRot>
                                    <p:animRot by="-240000">
                                      <p:cBhvr>
                                        <p:cTn id="15" dur="200" fill="hold">
                                          <p:stCondLst>
                                            <p:cond delay="600"/>
                                          </p:stCondLst>
                                        </p:cTn>
                                        <p:tgtEl>
                                          <p:spTgt spid="2"/>
                                        </p:tgtEl>
                                        <p:attrNameLst>
                                          <p:attrName>r</p:attrName>
                                        </p:attrNameLst>
                                      </p:cBhvr>
                                    </p:animRot>
                                    <p:animRot by="120000">
                                      <p:cBhvr>
                                        <p:cTn id="16" dur="200" fill="hold">
                                          <p:stCondLst>
                                            <p:cond delay="800"/>
                                          </p:stCondLst>
                                        </p:cTn>
                                        <p:tgtEl>
                                          <p:spTgt spid="2"/>
                                        </p:tgtEl>
                                        <p:attrNameLst>
                                          <p:attrName>r</p:attrName>
                                        </p:attrNameLst>
                                      </p:cBhvr>
                                    </p:animRot>
                                  </p:childTnLst>
                                </p:cTn>
                              </p:par>
                            </p:childTnLst>
                          </p:cTn>
                        </p:par>
                        <p:par>
                          <p:cTn id="17" fill="hold">
                            <p:stCondLst>
                              <p:cond delay="1500"/>
                            </p:stCondLst>
                            <p:childTnLst>
                              <p:par>
                                <p:cTn id="18" presetID="41" presetClass="entr" presetSubtype="0" fill="hold" grpId="1" nodeType="afterEffect">
                                  <p:stCondLst>
                                    <p:cond delay="0"/>
                                  </p:stCondLst>
                                  <p:iterate type="lt">
                                    <p:tmPct val="10000"/>
                                  </p:iterate>
                                  <p:childTnLst>
                                    <p:set>
                                      <p:cBhvr>
                                        <p:cTn id="19" dur="1" fill="hold">
                                          <p:stCondLst>
                                            <p:cond delay="0"/>
                                          </p:stCondLst>
                                        </p:cTn>
                                        <p:tgtEl>
                                          <p:spTgt spid="96"/>
                                        </p:tgtEl>
                                        <p:attrNameLst>
                                          <p:attrName>style.visibility</p:attrName>
                                        </p:attrNameLst>
                                      </p:cBhvr>
                                      <p:to>
                                        <p:strVal val="visible"/>
                                      </p:to>
                                    </p:set>
                                    <p:anim calcmode="lin" valueType="num">
                                      <p:cBhvr>
                                        <p:cTn id="20" dur="500" fill="hold"/>
                                        <p:tgtEl>
                                          <p:spTgt spid="96"/>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96"/>
                                        </p:tgtEl>
                                        <p:attrNameLst>
                                          <p:attrName>ppt_y</p:attrName>
                                        </p:attrNameLst>
                                      </p:cBhvr>
                                      <p:tavLst>
                                        <p:tav tm="0">
                                          <p:val>
                                            <p:strVal val="#ppt_y"/>
                                          </p:val>
                                        </p:tav>
                                        <p:tav tm="100000">
                                          <p:val>
                                            <p:strVal val="#ppt_y"/>
                                          </p:val>
                                        </p:tav>
                                      </p:tavLst>
                                    </p:anim>
                                    <p:anim calcmode="lin" valueType="num">
                                      <p:cBhvr>
                                        <p:cTn id="22" dur="500" fill="hold"/>
                                        <p:tgtEl>
                                          <p:spTgt spid="96"/>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96"/>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96"/>
                                        </p:tgtEl>
                                      </p:cBhvr>
                                    </p:animEffect>
                                  </p:childTnLst>
                                </p:cTn>
                              </p:par>
                            </p:childTnLst>
                          </p:cTn>
                        </p:par>
                        <p:par>
                          <p:cTn id="25" fill="hold">
                            <p:stCondLst>
                              <p:cond delay="2349"/>
                            </p:stCondLst>
                            <p:childTnLst>
                              <p:par>
                                <p:cTn id="26" presetID="22" presetClass="entr" presetSubtype="1" fill="hold" grpId="0" nodeType="afterEffect">
                                  <p:stCondLst>
                                    <p:cond delay="0"/>
                                  </p:stCondLst>
                                  <p:iterate type="lt">
                                    <p:tmPct val="0"/>
                                  </p:iterate>
                                  <p:childTnLst>
                                    <p:set>
                                      <p:cBhvr>
                                        <p:cTn id="27" dur="1" fill="hold">
                                          <p:stCondLst>
                                            <p:cond delay="0"/>
                                          </p:stCondLst>
                                        </p:cTn>
                                        <p:tgtEl>
                                          <p:spTgt spid="96"/>
                                        </p:tgtEl>
                                        <p:attrNameLst>
                                          <p:attrName>style.visibility</p:attrName>
                                        </p:attrNameLst>
                                      </p:cBhvr>
                                      <p:to>
                                        <p:strVal val="visible"/>
                                      </p:to>
                                    </p:set>
                                    <p:animEffect transition="in" filter="wipe(up)">
                                      <p:cBhvr>
                                        <p:cTn id="28" dur="1000"/>
                                        <p:tgtEl>
                                          <p:spTgt spid="96"/>
                                        </p:tgtEl>
                                      </p:cBhvr>
                                    </p:animEffect>
                                  </p:childTnLst>
                                </p:cTn>
                              </p:par>
                            </p:childTnLst>
                          </p:cTn>
                        </p:par>
                        <p:par>
                          <p:cTn id="29" fill="hold">
                            <p:stCondLst>
                              <p:cond delay="3349"/>
                            </p:stCondLst>
                            <p:childTnLst>
                              <p:par>
                                <p:cTn id="30" presetID="20" presetClass="entr" presetSubtype="0"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edge">
                                      <p:cBhvr>
                                        <p:cTn id="32" dur="2000"/>
                                        <p:tgtEl>
                                          <p:spTgt spid="48"/>
                                        </p:tgtEl>
                                      </p:cBhvr>
                                    </p:animEffect>
                                  </p:childTnLst>
                                </p:cTn>
                              </p:par>
                              <p:par>
                                <p:cTn id="33" presetID="2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edge">
                                      <p:cBhvr>
                                        <p:cTn id="35" dur="2000"/>
                                        <p:tgtEl>
                                          <p:spTgt spid="4"/>
                                        </p:tgtEl>
                                      </p:cBhvr>
                                    </p:animEffect>
                                  </p:childTnLst>
                                </p:cTn>
                              </p:par>
                              <p:par>
                                <p:cTn id="36" presetID="5" presetClass="entr" presetSubtype="10"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checkerboard(across)">
                                      <p:cBhvr>
                                        <p:cTn id="38" dur="500"/>
                                        <p:tgtEl>
                                          <p:spTgt spid="5"/>
                                        </p:tgtEl>
                                      </p:cBhvr>
                                    </p:animEffect>
                                  </p:childTnLst>
                                </p:cTn>
                              </p:par>
                              <p:par>
                                <p:cTn id="39" presetID="5" presetClass="entr" presetSubtype="1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checkerboard(across)">
                                      <p:cBhvr>
                                        <p:cTn id="4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bldLvl="0" animBg="1"/>
      <p:bldP spid="96" grpId="0"/>
      <p:bldP spid="96" grpId="1"/>
      <p:bldP spid="48" grpId="0"/>
      <p:bldP spid="48" grpId="1"/>
      <p:bldP spid="4" grpId="0" bldLvl="0" animBg="1"/>
      <p:bldP spid="4" grpId="1" animBg="1"/>
      <p:bldP spid="5" grpId="0" bldLvl="0" animBg="1"/>
      <p:bldP spid="6"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accent2">
                <a:lumMod val="20000"/>
                <a:lumOff val="80000"/>
                <a:alpha val="80000"/>
              </a:schemeClr>
            </a:gs>
            <a:gs pos="0">
              <a:schemeClr val="bg1"/>
            </a:gs>
          </a:gsLst>
          <a:lin ang="2700000" scaled="0"/>
        </a:gradFill>
        <a:effectLst/>
      </p:bgPr>
    </p:bg>
    <p:spTree>
      <p:nvGrpSpPr>
        <p:cNvPr id="1" name=""/>
        <p:cNvGrpSpPr/>
        <p:nvPr/>
      </p:nvGrpSpPr>
      <p:grpSpPr/>
      <p:sp>
        <p:nvSpPr>
          <p:cNvPr id="24" name="六边形 23"/>
          <p:cNvSpPr/>
          <p:nvPr/>
        </p:nvSpPr>
        <p:spPr>
          <a:xfrm>
            <a:off x="8603615" y="1590675"/>
            <a:ext cx="2527935" cy="2183130"/>
          </a:xfrm>
          <a:prstGeom prst="hexagon">
            <a:avLst/>
          </a:prstGeom>
          <a:solidFill>
            <a:schemeClr val="accent2">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endParaRPr>
          </a:p>
        </p:txBody>
      </p:sp>
      <p:sp>
        <p:nvSpPr>
          <p:cNvPr id="23" name="六边形 22"/>
          <p:cNvSpPr/>
          <p:nvPr/>
        </p:nvSpPr>
        <p:spPr>
          <a:xfrm>
            <a:off x="4869815" y="1590675"/>
            <a:ext cx="2527935" cy="218313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endParaRPr>
          </a:p>
        </p:txBody>
      </p:sp>
      <p:sp>
        <p:nvSpPr>
          <p:cNvPr id="22" name="六边形 21"/>
          <p:cNvSpPr/>
          <p:nvPr/>
        </p:nvSpPr>
        <p:spPr>
          <a:xfrm>
            <a:off x="1341120" y="1591310"/>
            <a:ext cx="2527935" cy="2183130"/>
          </a:xfrm>
          <a:prstGeom prst="hexagon">
            <a:avLst/>
          </a:prstGeom>
          <a:solidFill>
            <a:schemeClr val="accent2">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6" name="矩形 11"/>
          <p:cNvSpPr/>
          <p:nvPr/>
        </p:nvSpPr>
        <p:spPr>
          <a:xfrm>
            <a:off x="2871470" y="3319145"/>
            <a:ext cx="664845" cy="63246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accent2"/>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7" name="矩形 11"/>
          <p:cNvSpPr/>
          <p:nvPr/>
        </p:nvSpPr>
        <p:spPr>
          <a:xfrm>
            <a:off x="6570980" y="3319145"/>
            <a:ext cx="664845" cy="63246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bg1"/>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8" name="矩形 11"/>
          <p:cNvSpPr/>
          <p:nvPr/>
        </p:nvSpPr>
        <p:spPr>
          <a:xfrm>
            <a:off x="10270490" y="3319145"/>
            <a:ext cx="664845" cy="63246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accent2"/>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9" name="矩形 8"/>
          <p:cNvSpPr/>
          <p:nvPr/>
        </p:nvSpPr>
        <p:spPr>
          <a:xfrm>
            <a:off x="883285" y="4224655"/>
            <a:ext cx="3020060" cy="1725295"/>
          </a:xfrm>
          <a:custGeom>
            <a:avLst/>
            <a:gdLst>
              <a:gd name="connsiteX0" fmla="*/ 72001 w 2048643"/>
              <a:gd name="connsiteY0" fmla="*/ 0 h 2535478"/>
              <a:gd name="connsiteX1" fmla="*/ 1976643 w 2048643"/>
              <a:gd name="connsiteY1" fmla="*/ 0 h 2535478"/>
              <a:gd name="connsiteX2" fmla="*/ 2048643 w 2048643"/>
              <a:gd name="connsiteY2" fmla="*/ 72000 h 2535478"/>
              <a:gd name="connsiteX3" fmla="*/ 2048643 w 2048643"/>
              <a:gd name="connsiteY3" fmla="*/ 2463478 h 2535478"/>
              <a:gd name="connsiteX4" fmla="*/ 1976643 w 2048643"/>
              <a:gd name="connsiteY4" fmla="*/ 2535478 h 2535478"/>
              <a:gd name="connsiteX5" fmla="*/ 72001 w 2048643"/>
              <a:gd name="connsiteY5" fmla="*/ 2535478 h 2535478"/>
              <a:gd name="connsiteX6" fmla="*/ 0 w 2048643"/>
              <a:gd name="connsiteY6" fmla="*/ 2463478 h 2535478"/>
              <a:gd name="connsiteX7" fmla="*/ 0 w 2048643"/>
              <a:gd name="connsiteY7" fmla="*/ 72000 h 2535478"/>
              <a:gd name="connsiteX8" fmla="*/ 72001 w 2048643"/>
              <a:gd name="connsiteY8" fmla="*/ 0 h 253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8643" h="2535478">
                <a:moveTo>
                  <a:pt x="72001" y="0"/>
                </a:moveTo>
                <a:lnTo>
                  <a:pt x="1976643" y="0"/>
                </a:lnTo>
                <a:cubicBezTo>
                  <a:pt x="2016387" y="0"/>
                  <a:pt x="2048643" y="32256"/>
                  <a:pt x="2048643" y="72000"/>
                </a:cubicBezTo>
                <a:lnTo>
                  <a:pt x="2048643" y="2463478"/>
                </a:lnTo>
                <a:cubicBezTo>
                  <a:pt x="2048643" y="2503222"/>
                  <a:pt x="2016387" y="2535478"/>
                  <a:pt x="1976643" y="2535478"/>
                </a:cubicBezTo>
                <a:lnTo>
                  <a:pt x="72001" y="2535478"/>
                </a:lnTo>
                <a:cubicBezTo>
                  <a:pt x="32257" y="2535478"/>
                  <a:pt x="0" y="2503222"/>
                  <a:pt x="0" y="2463478"/>
                </a:cubicBezTo>
                <a:lnTo>
                  <a:pt x="0" y="72000"/>
                </a:lnTo>
                <a:cubicBezTo>
                  <a:pt x="0" y="32256"/>
                  <a:pt x="32257" y="0"/>
                  <a:pt x="72001" y="0"/>
                </a:cubicBezTo>
              </a:path>
            </a:pathLst>
          </a:custGeom>
          <a:solidFill>
            <a:schemeClr val="bg1"/>
          </a:solidFill>
          <a:ln>
            <a:solidFill>
              <a:schemeClr val="bg1"/>
            </a:solidFill>
          </a:ln>
          <a:effectLst>
            <a:outerShdw blurRad="342900" dist="63500" dir="2700000" sx="101000" sy="101000" algn="tl" rotWithShape="0">
              <a:schemeClr val="bg1">
                <a:lumMod val="6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0" name="矩形 8"/>
          <p:cNvSpPr/>
          <p:nvPr/>
        </p:nvSpPr>
        <p:spPr>
          <a:xfrm>
            <a:off x="4585970" y="4224655"/>
            <a:ext cx="3020060" cy="1725295"/>
          </a:xfrm>
          <a:custGeom>
            <a:avLst/>
            <a:gdLst>
              <a:gd name="connsiteX0" fmla="*/ 72001 w 2048643"/>
              <a:gd name="connsiteY0" fmla="*/ 0 h 2535478"/>
              <a:gd name="connsiteX1" fmla="*/ 1976643 w 2048643"/>
              <a:gd name="connsiteY1" fmla="*/ 0 h 2535478"/>
              <a:gd name="connsiteX2" fmla="*/ 2048643 w 2048643"/>
              <a:gd name="connsiteY2" fmla="*/ 72000 h 2535478"/>
              <a:gd name="connsiteX3" fmla="*/ 2048643 w 2048643"/>
              <a:gd name="connsiteY3" fmla="*/ 2463478 h 2535478"/>
              <a:gd name="connsiteX4" fmla="*/ 1976643 w 2048643"/>
              <a:gd name="connsiteY4" fmla="*/ 2535478 h 2535478"/>
              <a:gd name="connsiteX5" fmla="*/ 72001 w 2048643"/>
              <a:gd name="connsiteY5" fmla="*/ 2535478 h 2535478"/>
              <a:gd name="connsiteX6" fmla="*/ 0 w 2048643"/>
              <a:gd name="connsiteY6" fmla="*/ 2463478 h 2535478"/>
              <a:gd name="connsiteX7" fmla="*/ 0 w 2048643"/>
              <a:gd name="connsiteY7" fmla="*/ 72000 h 2535478"/>
              <a:gd name="connsiteX8" fmla="*/ 72001 w 2048643"/>
              <a:gd name="connsiteY8" fmla="*/ 0 h 253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8643" h="2535478">
                <a:moveTo>
                  <a:pt x="72001" y="0"/>
                </a:moveTo>
                <a:lnTo>
                  <a:pt x="1976643" y="0"/>
                </a:lnTo>
                <a:cubicBezTo>
                  <a:pt x="2016387" y="0"/>
                  <a:pt x="2048643" y="32256"/>
                  <a:pt x="2048643" y="72000"/>
                </a:cubicBezTo>
                <a:lnTo>
                  <a:pt x="2048643" y="2463478"/>
                </a:lnTo>
                <a:cubicBezTo>
                  <a:pt x="2048643" y="2503222"/>
                  <a:pt x="2016387" y="2535478"/>
                  <a:pt x="1976643" y="2535478"/>
                </a:cubicBezTo>
                <a:lnTo>
                  <a:pt x="72001" y="2535478"/>
                </a:lnTo>
                <a:cubicBezTo>
                  <a:pt x="32257" y="2535478"/>
                  <a:pt x="0" y="2503222"/>
                  <a:pt x="0" y="2463478"/>
                </a:cubicBezTo>
                <a:lnTo>
                  <a:pt x="0" y="72000"/>
                </a:lnTo>
                <a:cubicBezTo>
                  <a:pt x="0" y="32256"/>
                  <a:pt x="32257" y="0"/>
                  <a:pt x="72001" y="0"/>
                </a:cubicBezTo>
              </a:path>
            </a:pathLst>
          </a:custGeom>
          <a:solidFill>
            <a:schemeClr val="bg1"/>
          </a:solidFill>
          <a:ln>
            <a:solidFill>
              <a:schemeClr val="bg1"/>
            </a:solidFill>
          </a:ln>
          <a:effectLst>
            <a:outerShdw blurRad="342900" dist="63500" dir="2700000" sx="101000" sy="101000" algn="tl" rotWithShape="0">
              <a:schemeClr val="bg1">
                <a:lumMod val="6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1" name="矩形 8"/>
          <p:cNvSpPr/>
          <p:nvPr/>
        </p:nvSpPr>
        <p:spPr>
          <a:xfrm>
            <a:off x="8288655" y="4224655"/>
            <a:ext cx="3020060" cy="1725295"/>
          </a:xfrm>
          <a:custGeom>
            <a:avLst/>
            <a:gdLst>
              <a:gd name="connsiteX0" fmla="*/ 72001 w 2048643"/>
              <a:gd name="connsiteY0" fmla="*/ 0 h 2535478"/>
              <a:gd name="connsiteX1" fmla="*/ 1976643 w 2048643"/>
              <a:gd name="connsiteY1" fmla="*/ 0 h 2535478"/>
              <a:gd name="connsiteX2" fmla="*/ 2048643 w 2048643"/>
              <a:gd name="connsiteY2" fmla="*/ 72000 h 2535478"/>
              <a:gd name="connsiteX3" fmla="*/ 2048643 w 2048643"/>
              <a:gd name="connsiteY3" fmla="*/ 2463478 h 2535478"/>
              <a:gd name="connsiteX4" fmla="*/ 1976643 w 2048643"/>
              <a:gd name="connsiteY4" fmla="*/ 2535478 h 2535478"/>
              <a:gd name="connsiteX5" fmla="*/ 72001 w 2048643"/>
              <a:gd name="connsiteY5" fmla="*/ 2535478 h 2535478"/>
              <a:gd name="connsiteX6" fmla="*/ 0 w 2048643"/>
              <a:gd name="connsiteY6" fmla="*/ 2463478 h 2535478"/>
              <a:gd name="connsiteX7" fmla="*/ 0 w 2048643"/>
              <a:gd name="connsiteY7" fmla="*/ 72000 h 2535478"/>
              <a:gd name="connsiteX8" fmla="*/ 72001 w 2048643"/>
              <a:gd name="connsiteY8" fmla="*/ 0 h 253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8643" h="2535478">
                <a:moveTo>
                  <a:pt x="72001" y="0"/>
                </a:moveTo>
                <a:lnTo>
                  <a:pt x="1976643" y="0"/>
                </a:lnTo>
                <a:cubicBezTo>
                  <a:pt x="2016387" y="0"/>
                  <a:pt x="2048643" y="32256"/>
                  <a:pt x="2048643" y="72000"/>
                </a:cubicBezTo>
                <a:lnTo>
                  <a:pt x="2048643" y="2463478"/>
                </a:lnTo>
                <a:cubicBezTo>
                  <a:pt x="2048643" y="2503222"/>
                  <a:pt x="2016387" y="2535478"/>
                  <a:pt x="1976643" y="2535478"/>
                </a:cubicBezTo>
                <a:lnTo>
                  <a:pt x="72001" y="2535478"/>
                </a:lnTo>
                <a:cubicBezTo>
                  <a:pt x="32257" y="2535478"/>
                  <a:pt x="0" y="2503222"/>
                  <a:pt x="0" y="2463478"/>
                </a:cubicBezTo>
                <a:lnTo>
                  <a:pt x="0" y="72000"/>
                </a:lnTo>
                <a:cubicBezTo>
                  <a:pt x="0" y="32256"/>
                  <a:pt x="32257" y="0"/>
                  <a:pt x="72001" y="0"/>
                </a:cubicBezTo>
              </a:path>
            </a:pathLst>
          </a:custGeom>
          <a:solidFill>
            <a:schemeClr val="bg1"/>
          </a:solidFill>
          <a:ln>
            <a:solidFill>
              <a:schemeClr val="bg1"/>
            </a:solidFill>
          </a:ln>
          <a:effectLst>
            <a:outerShdw blurRad="342900" dist="63500" dir="2700000" sx="101000" sy="101000" algn="tl" rotWithShape="0">
              <a:schemeClr val="bg1">
                <a:lumMod val="6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20" name="文本框 19"/>
          <p:cNvSpPr txBox="1"/>
          <p:nvPr/>
        </p:nvSpPr>
        <p:spPr>
          <a:xfrm>
            <a:off x="1141095" y="4523105"/>
            <a:ext cx="2504440" cy="1168400"/>
          </a:xfrm>
          <a:prstGeom prst="rect">
            <a:avLst/>
          </a:prstGeom>
          <a:solidFill>
            <a:srgbClr val="000000">
              <a:alpha val="0"/>
            </a:srgbClr>
          </a:solidFill>
        </p:spPr>
        <p:txBody>
          <a:bodyPr wrap="square" rtlCol="0" anchor="t">
            <a:spAutoFit/>
          </a:bodyPr>
          <a:p>
            <a:pPr algn="l"/>
            <a:r>
              <a:rPr lang="zh-CN" altLang="en-US" sz="1400" dirty="0">
                <a:latin typeface="微软雅黑" panose="020B0503020204020204" charset="-122"/>
                <a:ea typeface="微软雅黑" panose="020B0503020204020204" charset="-122"/>
              </a:rPr>
              <a:t>（1）接待报案，核查底单</a:t>
            </a:r>
            <a:endParaRPr lang="zh-CN" altLang="en-US" sz="1400" dirty="0">
              <a:latin typeface="微软雅黑" panose="020B0503020204020204" charset="-122"/>
              <a:ea typeface="微软雅黑" panose="020B0503020204020204" charset="-122"/>
            </a:endParaRPr>
          </a:p>
          <a:p>
            <a:pPr algn="l"/>
            <a:r>
              <a:rPr lang="zh-CN" altLang="en-US" sz="1400" dirty="0">
                <a:latin typeface="微软雅黑" panose="020B0503020204020204" charset="-122"/>
                <a:ea typeface="微软雅黑" panose="020B0503020204020204" charset="-122"/>
              </a:rPr>
              <a:t>（2）收集资料，调查取证</a:t>
            </a:r>
            <a:endParaRPr lang="zh-CN" altLang="en-US" sz="1400" dirty="0">
              <a:latin typeface="微软雅黑" panose="020B0503020204020204" charset="-122"/>
              <a:ea typeface="微软雅黑" panose="020B0503020204020204" charset="-122"/>
            </a:endParaRPr>
          </a:p>
          <a:p>
            <a:pPr algn="l"/>
            <a:r>
              <a:rPr lang="zh-CN" altLang="en-US" sz="1400" dirty="0">
                <a:latin typeface="微软雅黑" panose="020B0503020204020204" charset="-122"/>
                <a:ea typeface="微软雅黑" panose="020B0503020204020204" charset="-122"/>
              </a:rPr>
              <a:t>（3）逐级审核，归档结案</a:t>
            </a:r>
            <a:endParaRPr lang="zh-CN" altLang="en-US" sz="1400" dirty="0">
              <a:latin typeface="微软雅黑" panose="020B0503020204020204" charset="-122"/>
              <a:ea typeface="微软雅黑" panose="020B0503020204020204" charset="-122"/>
            </a:endParaRPr>
          </a:p>
          <a:p>
            <a:pPr algn="l"/>
            <a:r>
              <a:rPr lang="zh-CN" altLang="en-US" sz="1400" dirty="0">
                <a:latin typeface="微软雅黑" panose="020B0503020204020204" charset="-122"/>
                <a:ea typeface="微软雅黑" panose="020B0503020204020204" charset="-122"/>
              </a:rPr>
              <a:t>（4）加强对盗抢寻回车的管理</a:t>
            </a:r>
            <a:endParaRPr lang="zh-CN" altLang="en-US" sz="1400" dirty="0">
              <a:latin typeface="微软雅黑" panose="020B0503020204020204" charset="-122"/>
              <a:ea typeface="微软雅黑" panose="020B0503020204020204" charset="-122"/>
            </a:endParaRPr>
          </a:p>
        </p:txBody>
      </p:sp>
      <p:sp>
        <p:nvSpPr>
          <p:cNvPr id="17" name="文本框 16"/>
          <p:cNvSpPr txBox="1"/>
          <p:nvPr/>
        </p:nvSpPr>
        <p:spPr>
          <a:xfrm>
            <a:off x="2865120" y="3374390"/>
            <a:ext cx="588623" cy="523220"/>
          </a:xfrm>
          <a:prstGeom prst="rect">
            <a:avLst/>
          </a:prstGeom>
          <a:noFill/>
        </p:spPr>
        <p:txBody>
          <a:bodyPr wrap="none" rtlCol="0">
            <a:spAutoFit/>
          </a:bodyPr>
          <a:p>
            <a:r>
              <a:rPr lang="en-US" altLang="zh-CN" sz="2800" b="1" i="1" dirty="0">
                <a:solidFill>
                  <a:schemeClr val="bg1"/>
                </a:solidFill>
                <a:latin typeface="微软雅黑" panose="020B0503020204020204" charset="-122"/>
                <a:ea typeface="微软雅黑" panose="020B0503020204020204" charset="-122"/>
              </a:rPr>
              <a:t>01</a:t>
            </a:r>
            <a:endParaRPr lang="en-US" altLang="zh-CN" sz="2800" b="1" i="1" dirty="0">
              <a:solidFill>
                <a:schemeClr val="bg1"/>
              </a:solidFill>
              <a:latin typeface="微软雅黑" panose="020B0503020204020204" charset="-122"/>
              <a:ea typeface="微软雅黑" panose="020B0503020204020204" charset="-122"/>
            </a:endParaRPr>
          </a:p>
        </p:txBody>
      </p:sp>
      <p:sp>
        <p:nvSpPr>
          <p:cNvPr id="18" name="文本框 17"/>
          <p:cNvSpPr txBox="1"/>
          <p:nvPr/>
        </p:nvSpPr>
        <p:spPr>
          <a:xfrm>
            <a:off x="6570980" y="3374390"/>
            <a:ext cx="588623" cy="523220"/>
          </a:xfrm>
          <a:prstGeom prst="rect">
            <a:avLst/>
          </a:prstGeom>
          <a:solidFill>
            <a:schemeClr val="bg1">
              <a:alpha val="0"/>
            </a:schemeClr>
          </a:solidFill>
        </p:spPr>
        <p:txBody>
          <a:bodyPr wrap="none" rtlCol="0">
            <a:spAutoFit/>
          </a:bodyPr>
          <a:p>
            <a:r>
              <a:rPr lang="en-US" altLang="zh-CN" sz="2800" b="1" i="1" dirty="0">
                <a:solidFill>
                  <a:schemeClr val="accent2"/>
                </a:solidFill>
                <a:latin typeface="微软雅黑" panose="020B0503020204020204" charset="-122"/>
                <a:ea typeface="微软雅黑" panose="020B0503020204020204" charset="-122"/>
              </a:rPr>
              <a:t>02</a:t>
            </a:r>
            <a:endParaRPr lang="en-US" altLang="zh-CN" sz="2800" b="1" i="1" dirty="0">
              <a:solidFill>
                <a:schemeClr val="accent2"/>
              </a:solidFill>
              <a:latin typeface="微软雅黑" panose="020B0503020204020204" charset="-122"/>
              <a:ea typeface="微软雅黑" panose="020B0503020204020204" charset="-122"/>
            </a:endParaRPr>
          </a:p>
        </p:txBody>
      </p:sp>
      <p:sp>
        <p:nvSpPr>
          <p:cNvPr id="19" name="文本框 18"/>
          <p:cNvSpPr txBox="1"/>
          <p:nvPr/>
        </p:nvSpPr>
        <p:spPr>
          <a:xfrm>
            <a:off x="10270490" y="3374390"/>
            <a:ext cx="588623" cy="523220"/>
          </a:xfrm>
          <a:prstGeom prst="rect">
            <a:avLst/>
          </a:prstGeom>
          <a:noFill/>
        </p:spPr>
        <p:txBody>
          <a:bodyPr wrap="none" rtlCol="0">
            <a:spAutoFit/>
          </a:bodyPr>
          <a:p>
            <a:r>
              <a:rPr lang="en-US" altLang="zh-CN" sz="2800" b="1" i="1" dirty="0">
                <a:solidFill>
                  <a:schemeClr val="bg1"/>
                </a:solidFill>
                <a:latin typeface="微软雅黑" panose="020B0503020204020204" charset="-122"/>
                <a:ea typeface="微软雅黑" panose="020B0503020204020204" charset="-122"/>
              </a:rPr>
              <a:t>03</a:t>
            </a:r>
            <a:endParaRPr lang="en-US" altLang="zh-CN" sz="2800" b="1" i="1" dirty="0">
              <a:solidFill>
                <a:schemeClr val="bg1"/>
              </a:solidFill>
              <a:latin typeface="微软雅黑" panose="020B0503020204020204" charset="-122"/>
              <a:ea typeface="微软雅黑" panose="020B0503020204020204" charset="-122"/>
            </a:endParaRPr>
          </a:p>
        </p:txBody>
      </p:sp>
      <p:sp>
        <p:nvSpPr>
          <p:cNvPr id="25" name="文本框 24"/>
          <p:cNvSpPr txBox="1"/>
          <p:nvPr/>
        </p:nvSpPr>
        <p:spPr>
          <a:xfrm>
            <a:off x="1725295" y="2359660"/>
            <a:ext cx="1811020" cy="645160"/>
          </a:xfrm>
          <a:prstGeom prst="rect">
            <a:avLst/>
          </a:prstGeom>
          <a:solidFill>
            <a:srgbClr val="000000">
              <a:alpha val="0"/>
            </a:srgbClr>
          </a:solidFill>
        </p:spPr>
        <p:txBody>
          <a:bodyPr wrap="square" rtlCol="0" anchor="t">
            <a:spAutoFit/>
          </a:bodyPr>
          <a:p>
            <a:pPr algn="l"/>
            <a:r>
              <a:rPr lang="zh-CN" altLang="en-US" b="1" dirty="0">
                <a:latin typeface="微软雅黑" panose="020B0503020204020204" charset="-122"/>
                <a:ea typeface="微软雅黑" panose="020B0503020204020204" charset="-122"/>
              </a:rPr>
              <a:t>盗抢事故处理及保险理赔程序</a:t>
            </a:r>
            <a:endParaRPr lang="zh-CN" altLang="en-US" b="1" dirty="0">
              <a:latin typeface="微软雅黑" panose="020B0503020204020204" charset="-122"/>
              <a:ea typeface="微软雅黑" panose="020B0503020204020204" charset="-122"/>
            </a:endParaRPr>
          </a:p>
        </p:txBody>
      </p:sp>
      <p:sp>
        <p:nvSpPr>
          <p:cNvPr id="26" name="文本框 25"/>
          <p:cNvSpPr txBox="1"/>
          <p:nvPr/>
        </p:nvSpPr>
        <p:spPr>
          <a:xfrm>
            <a:off x="5287010" y="2360295"/>
            <a:ext cx="1811020" cy="645160"/>
          </a:xfrm>
          <a:prstGeom prst="rect">
            <a:avLst/>
          </a:prstGeom>
          <a:solidFill>
            <a:srgbClr val="000000">
              <a:alpha val="0"/>
            </a:srgbClr>
          </a:solidFill>
        </p:spPr>
        <p:txBody>
          <a:bodyPr wrap="square" rtlCol="0" anchor="t">
            <a:spAutoFit/>
          </a:bodyPr>
          <a:p>
            <a:pPr algn="l"/>
            <a:r>
              <a:rPr lang="zh-CN" altLang="en-US" b="1" dirty="0">
                <a:solidFill>
                  <a:schemeClr val="bg1"/>
                </a:solidFill>
                <a:latin typeface="微软雅黑" panose="020B0503020204020204" charset="-122"/>
                <a:ea typeface="微软雅黑" panose="020B0503020204020204" charset="-122"/>
              </a:rPr>
              <a:t>车损事故险处理及保险理赔程序</a:t>
            </a:r>
            <a:endParaRPr lang="zh-CN" altLang="en-US" b="1" dirty="0">
              <a:solidFill>
                <a:schemeClr val="bg1"/>
              </a:solidFill>
              <a:latin typeface="微软雅黑" panose="020B0503020204020204" charset="-122"/>
              <a:ea typeface="微软雅黑" panose="020B0503020204020204" charset="-122"/>
            </a:endParaRPr>
          </a:p>
        </p:txBody>
      </p:sp>
      <p:sp>
        <p:nvSpPr>
          <p:cNvPr id="27" name="文本框 26"/>
          <p:cNvSpPr txBox="1"/>
          <p:nvPr/>
        </p:nvSpPr>
        <p:spPr>
          <a:xfrm>
            <a:off x="8962390" y="2359660"/>
            <a:ext cx="1811020" cy="645160"/>
          </a:xfrm>
          <a:prstGeom prst="rect">
            <a:avLst/>
          </a:prstGeom>
          <a:solidFill>
            <a:srgbClr val="000000">
              <a:alpha val="0"/>
            </a:srgbClr>
          </a:solidFill>
        </p:spPr>
        <p:txBody>
          <a:bodyPr wrap="square" rtlCol="0" anchor="t">
            <a:spAutoFit/>
          </a:bodyPr>
          <a:p>
            <a:pPr algn="l"/>
            <a:r>
              <a:rPr lang="zh-CN" altLang="en-US" b="1" dirty="0">
                <a:latin typeface="微软雅黑" panose="020B0503020204020204" charset="-122"/>
                <a:ea typeface="微软雅黑" panose="020B0503020204020204" charset="-122"/>
              </a:rPr>
              <a:t>多方事故处理及保险理赔程序</a:t>
            </a:r>
            <a:endParaRPr lang="zh-CN" altLang="en-US" b="1" dirty="0">
              <a:latin typeface="微软雅黑" panose="020B0503020204020204" charset="-122"/>
              <a:ea typeface="微软雅黑" panose="020B0503020204020204" charset="-122"/>
            </a:endParaRPr>
          </a:p>
        </p:txBody>
      </p:sp>
      <p:sp>
        <p:nvSpPr>
          <p:cNvPr id="28" name="文本框 27"/>
          <p:cNvSpPr txBox="1"/>
          <p:nvPr/>
        </p:nvSpPr>
        <p:spPr>
          <a:xfrm>
            <a:off x="4940300" y="4523105"/>
            <a:ext cx="2504440" cy="953135"/>
          </a:xfrm>
          <a:prstGeom prst="rect">
            <a:avLst/>
          </a:prstGeom>
          <a:solidFill>
            <a:schemeClr val="accent2">
              <a:lumMod val="20000"/>
              <a:lumOff val="80000"/>
              <a:alpha val="0"/>
            </a:schemeClr>
          </a:solidFill>
        </p:spPr>
        <p:txBody>
          <a:bodyPr wrap="square" rtlCol="0" anchor="t">
            <a:spAutoFit/>
          </a:bodyPr>
          <a:p>
            <a:pPr algn="l"/>
            <a:r>
              <a:rPr lang="zh-CN" altLang="en-US" sz="1400" dirty="0">
                <a:latin typeface="微软雅黑" panose="020B0503020204020204" charset="-122"/>
                <a:ea typeface="微软雅黑" panose="020B0503020204020204" charset="-122"/>
              </a:rPr>
              <a:t>（1）接待报案</a:t>
            </a:r>
            <a:endParaRPr lang="zh-CN" altLang="en-US" sz="1400" dirty="0">
              <a:latin typeface="微软雅黑" panose="020B0503020204020204" charset="-122"/>
              <a:ea typeface="微软雅黑" panose="020B0503020204020204" charset="-122"/>
            </a:endParaRPr>
          </a:p>
          <a:p>
            <a:pPr algn="l"/>
            <a:r>
              <a:rPr lang="zh-CN" altLang="en-US" sz="1400" dirty="0">
                <a:latin typeface="微软雅黑" panose="020B0503020204020204" charset="-122"/>
                <a:ea typeface="微软雅黑" panose="020B0503020204020204" charset="-122"/>
              </a:rPr>
              <a:t>（2）送修</a:t>
            </a:r>
            <a:endParaRPr lang="zh-CN" altLang="en-US" sz="1400" dirty="0">
              <a:latin typeface="微软雅黑" panose="020B0503020204020204" charset="-122"/>
              <a:ea typeface="微软雅黑" panose="020B0503020204020204" charset="-122"/>
            </a:endParaRPr>
          </a:p>
          <a:p>
            <a:pPr algn="l"/>
            <a:r>
              <a:rPr lang="zh-CN" altLang="en-US" sz="1400" dirty="0">
                <a:latin typeface="微软雅黑" panose="020B0503020204020204" charset="-122"/>
                <a:ea typeface="微软雅黑" panose="020B0503020204020204" charset="-122"/>
              </a:rPr>
              <a:t>（3）定损估价</a:t>
            </a:r>
            <a:endParaRPr lang="zh-CN" altLang="en-US" sz="1400" dirty="0">
              <a:latin typeface="微软雅黑" panose="020B0503020204020204" charset="-122"/>
              <a:ea typeface="微软雅黑" panose="020B0503020204020204" charset="-122"/>
            </a:endParaRPr>
          </a:p>
          <a:p>
            <a:pPr algn="l"/>
            <a:r>
              <a:rPr lang="zh-CN" altLang="en-US" sz="1400" dirty="0">
                <a:latin typeface="微软雅黑" panose="020B0503020204020204" charset="-122"/>
                <a:ea typeface="微软雅黑" panose="020B0503020204020204" charset="-122"/>
              </a:rPr>
              <a:t>（4）核赔</a:t>
            </a:r>
            <a:endParaRPr lang="zh-CN" altLang="en-US" sz="1400" dirty="0">
              <a:latin typeface="微软雅黑" panose="020B0503020204020204" charset="-122"/>
              <a:ea typeface="微软雅黑" panose="020B0503020204020204" charset="-122"/>
            </a:endParaRPr>
          </a:p>
        </p:txBody>
      </p:sp>
      <p:sp>
        <p:nvSpPr>
          <p:cNvPr id="29" name="文本框 28"/>
          <p:cNvSpPr txBox="1"/>
          <p:nvPr/>
        </p:nvSpPr>
        <p:spPr>
          <a:xfrm>
            <a:off x="8615680" y="4523105"/>
            <a:ext cx="2504440" cy="953135"/>
          </a:xfrm>
          <a:prstGeom prst="rect">
            <a:avLst/>
          </a:prstGeom>
          <a:solidFill>
            <a:schemeClr val="accent2">
              <a:lumMod val="20000"/>
              <a:lumOff val="80000"/>
              <a:alpha val="0"/>
            </a:schemeClr>
          </a:solidFill>
        </p:spPr>
        <p:txBody>
          <a:bodyPr wrap="square" rtlCol="0" anchor="t">
            <a:spAutoFit/>
          </a:bodyPr>
          <a:p>
            <a:pPr algn="l"/>
            <a:r>
              <a:rPr lang="zh-CN" altLang="en-US" sz="1400" dirty="0">
                <a:latin typeface="微软雅黑" panose="020B0503020204020204" charset="-122"/>
                <a:ea typeface="微软雅黑" panose="020B0503020204020204" charset="-122"/>
              </a:rPr>
              <a:t>（1）接待出险通知</a:t>
            </a:r>
            <a:endParaRPr lang="zh-CN" altLang="en-US" sz="1400" dirty="0">
              <a:latin typeface="微软雅黑" panose="020B0503020204020204" charset="-122"/>
              <a:ea typeface="微软雅黑" panose="020B0503020204020204" charset="-122"/>
            </a:endParaRPr>
          </a:p>
          <a:p>
            <a:pPr algn="l"/>
            <a:r>
              <a:rPr lang="zh-CN" altLang="en-US" sz="1400" dirty="0">
                <a:latin typeface="微软雅黑" panose="020B0503020204020204" charset="-122"/>
                <a:ea typeface="微软雅黑" panose="020B0503020204020204" charset="-122"/>
              </a:rPr>
              <a:t>（2）核实承保情况</a:t>
            </a:r>
            <a:endParaRPr lang="zh-CN" altLang="en-US" sz="1400" dirty="0">
              <a:latin typeface="微软雅黑" panose="020B0503020204020204" charset="-122"/>
              <a:ea typeface="微软雅黑" panose="020B0503020204020204" charset="-122"/>
            </a:endParaRPr>
          </a:p>
          <a:p>
            <a:pPr algn="l"/>
            <a:r>
              <a:rPr lang="zh-CN" altLang="en-US" sz="1400" dirty="0">
                <a:latin typeface="微软雅黑" panose="020B0503020204020204" charset="-122"/>
                <a:ea typeface="微软雅黑" panose="020B0503020204020204" charset="-122"/>
              </a:rPr>
              <a:t>（3）查勘定损</a:t>
            </a:r>
            <a:endParaRPr lang="zh-CN" altLang="en-US" sz="1400" dirty="0">
              <a:latin typeface="微软雅黑" panose="020B0503020204020204" charset="-122"/>
              <a:ea typeface="微软雅黑" panose="020B0503020204020204" charset="-122"/>
            </a:endParaRPr>
          </a:p>
          <a:p>
            <a:pPr algn="l"/>
            <a:r>
              <a:rPr lang="zh-CN" altLang="en-US" sz="1400" dirty="0">
                <a:latin typeface="微软雅黑" panose="020B0503020204020204" charset="-122"/>
                <a:ea typeface="微软雅黑" panose="020B0503020204020204" charset="-122"/>
              </a:rPr>
              <a:t>（4）核赔归档</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linds(horizontal)">
                                      <p:cBhvr>
                                        <p:cTn id="7" dur="500"/>
                                        <p:tgtEl>
                                          <p:spTgt spid="4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2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edge">
                                      <p:cBhvr>
                                        <p:cTn id="13" dur="2000"/>
                                        <p:tgtEl>
                                          <p:spTgt spid="6"/>
                                        </p:tgtEl>
                                      </p:cBhvr>
                                    </p:animEffect>
                                  </p:childTnLst>
                                </p:cTn>
                              </p:par>
                              <p:par>
                                <p:cTn id="14" presetID="2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edge">
                                      <p:cBhvr>
                                        <p:cTn id="16" dur="2000"/>
                                        <p:tgtEl>
                                          <p:spTgt spid="9"/>
                                        </p:tgtEl>
                                      </p:cBhvr>
                                    </p:animEffect>
                                  </p:childTnLst>
                                </p:cTn>
                              </p:par>
                              <p:par>
                                <p:cTn id="17" presetID="20"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edge">
                                      <p:cBhvr>
                                        <p:cTn id="19" dur="2000"/>
                                        <p:tgtEl>
                                          <p:spTgt spid="20"/>
                                        </p:tgtEl>
                                      </p:cBhvr>
                                    </p:animEffect>
                                  </p:childTnLst>
                                </p:cTn>
                              </p:par>
                              <p:par>
                                <p:cTn id="20" presetID="20"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edge">
                                      <p:cBhvr>
                                        <p:cTn id="22" dur="2000"/>
                                        <p:tgtEl>
                                          <p:spTgt spid="17"/>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linds(horizontal)">
                                      <p:cBhvr>
                                        <p:cTn id="25" dur="500"/>
                                        <p:tgtEl>
                                          <p:spTgt spid="7"/>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linds(horizontal)">
                                      <p:cBhvr>
                                        <p:cTn id="28" dur="500"/>
                                        <p:tgtEl>
                                          <p:spTgt spid="10"/>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blinds(horizontal)">
                                      <p:cBhvr>
                                        <p:cTn id="31" dur="500"/>
                                        <p:tgtEl>
                                          <p:spTgt spid="18"/>
                                        </p:tgtEl>
                                      </p:cBhvr>
                                    </p:animEffect>
                                  </p:childTnLst>
                                </p:cTn>
                              </p:par>
                              <p:par>
                                <p:cTn id="32" presetID="11" presetClass="entr" presetSubtype="0" fill="hold" grpId="0" nodeType="withEffect">
                                  <p:stCondLst>
                                    <p:cond delay="0"/>
                                  </p:stCondLst>
                                  <p:childTnLst>
                                    <p:set>
                                      <p:cBhvr>
                                        <p:cTn id="33" dur="1000">
                                          <p:stCondLst>
                                            <p:cond delay="0"/>
                                          </p:stCondLst>
                                        </p:cTn>
                                        <p:tgtEl>
                                          <p:spTgt spid="8"/>
                                        </p:tgtEl>
                                        <p:attrNameLst>
                                          <p:attrName>style.visibility</p:attrName>
                                        </p:attrNameLst>
                                      </p:cBhvr>
                                      <p:to>
                                        <p:strVal val="visible"/>
                                      </p:to>
                                    </p:set>
                                  </p:childTnLst>
                                </p:cTn>
                              </p:par>
                              <p:par>
                                <p:cTn id="34" presetID="11" presetClass="entr" presetSubtype="0" fill="hold" grpId="0" nodeType="withEffect">
                                  <p:stCondLst>
                                    <p:cond delay="0"/>
                                  </p:stCondLst>
                                  <p:childTnLst>
                                    <p:set>
                                      <p:cBhvr>
                                        <p:cTn id="35" dur="1000">
                                          <p:stCondLst>
                                            <p:cond delay="0"/>
                                          </p:stCondLst>
                                        </p:cTn>
                                        <p:tgtEl>
                                          <p:spTgt spid="11"/>
                                        </p:tgtEl>
                                        <p:attrNameLst>
                                          <p:attrName>style.visibility</p:attrName>
                                        </p:attrNameLst>
                                      </p:cBhvr>
                                      <p:to>
                                        <p:strVal val="visible"/>
                                      </p:to>
                                    </p:set>
                                  </p:childTnLst>
                                </p:cTn>
                              </p:par>
                              <p:par>
                                <p:cTn id="36" presetID="11" presetClass="entr" presetSubtype="0" fill="hold" grpId="0" nodeType="withEffect">
                                  <p:stCondLst>
                                    <p:cond delay="0"/>
                                  </p:stCondLst>
                                  <p:childTnLst>
                                    <p:set>
                                      <p:cBhvr>
                                        <p:cTn id="37" dur="1000">
                                          <p:stCondLst>
                                            <p:cond delay="0"/>
                                          </p:stCondLst>
                                        </p:cTn>
                                        <p:tgtEl>
                                          <p:spTgt spid="19"/>
                                        </p:tgtEl>
                                        <p:attrNameLst>
                                          <p:attrName>style.visibility</p:attrName>
                                        </p:attrNameLst>
                                      </p:cBhvr>
                                      <p:to>
                                        <p:strVal val="visible"/>
                                      </p:to>
                                    </p:set>
                                  </p:childTnLst>
                                </p:cTn>
                              </p:par>
                              <p:par>
                                <p:cTn id="38" presetID="20"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edge">
                                      <p:cBhvr>
                                        <p:cTn id="40" dur="2000"/>
                                        <p:tgtEl>
                                          <p:spTgt spid="25"/>
                                        </p:tgtEl>
                                      </p:cBhvr>
                                    </p:animEffect>
                                  </p:childTnLst>
                                </p:cTn>
                              </p:par>
                              <p:par>
                                <p:cTn id="41" presetID="20"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edge">
                                      <p:cBhvr>
                                        <p:cTn id="43" dur="2000"/>
                                        <p:tgtEl>
                                          <p:spTgt spid="26"/>
                                        </p:tgtEl>
                                      </p:cBhvr>
                                    </p:animEffect>
                                  </p:childTnLst>
                                </p:cTn>
                              </p:par>
                              <p:par>
                                <p:cTn id="44" presetID="20"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edge">
                                      <p:cBhvr>
                                        <p:cTn id="46" dur="2000"/>
                                        <p:tgtEl>
                                          <p:spTgt spid="27"/>
                                        </p:tgtEl>
                                      </p:cBhvr>
                                    </p:animEffect>
                                  </p:childTnLst>
                                </p:cTn>
                              </p:par>
                              <p:par>
                                <p:cTn id="47" presetID="20" presetClass="entr" presetSubtype="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edge">
                                      <p:cBhvr>
                                        <p:cTn id="49" dur="2000"/>
                                        <p:tgtEl>
                                          <p:spTgt spid="28"/>
                                        </p:tgtEl>
                                      </p:cBhvr>
                                    </p:animEffect>
                                  </p:childTnLst>
                                </p:cTn>
                              </p:par>
                              <p:par>
                                <p:cTn id="50" presetID="20" presetClass="entr" presetSubtype="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edge">
                                      <p:cBhvr>
                                        <p:cTn id="52"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6" grpId="0" bldLvl="0" animBg="1"/>
      <p:bldP spid="6" grpId="1" animBg="1"/>
      <p:bldP spid="7" grpId="0" bldLvl="0" animBg="1"/>
      <p:bldP spid="7" grpId="1" animBg="1"/>
      <p:bldP spid="8" grpId="0" bldLvl="0" animBg="1"/>
      <p:bldP spid="8" grpId="1" animBg="1"/>
      <p:bldP spid="9" grpId="0" bldLvl="0" animBg="1"/>
      <p:bldP spid="9" grpId="1" animBg="1"/>
      <p:bldP spid="10" grpId="0" bldLvl="0" animBg="1"/>
      <p:bldP spid="10" grpId="1" animBg="1"/>
      <p:bldP spid="11" grpId="0" bldLvl="0" animBg="1"/>
      <p:bldP spid="11" grpId="1" animBg="1"/>
      <p:bldP spid="20" grpId="0" bldLvl="0" animBg="1"/>
      <p:bldP spid="20" grpId="1" animBg="1"/>
      <p:bldP spid="17" grpId="0"/>
      <p:bldP spid="17" grpId="1"/>
      <p:bldP spid="18" grpId="0" bldLvl="0" animBg="1"/>
      <p:bldP spid="18" grpId="1"/>
      <p:bldP spid="19" grpId="0"/>
      <p:bldP spid="19" grpId="1"/>
      <p:bldP spid="25" grpId="0" bldLvl="0" animBg="1"/>
      <p:bldP spid="25" grpId="1" animBg="1"/>
      <p:bldP spid="26" grpId="0" bldLvl="0" animBg="1"/>
      <p:bldP spid="26" grpId="1" animBg="1"/>
      <p:bldP spid="27" grpId="0" bldLvl="0" animBg="1"/>
      <p:bldP spid="27" grpId="1" animBg="1"/>
      <p:bldP spid="28" grpId="0" bldLvl="0" animBg="1"/>
      <p:bldP spid="28" grpId="1" animBg="1"/>
      <p:bldP spid="29" grpId="0" bldLvl="0" animBg="1"/>
      <p:bldP spid="29"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 name="矩形 8"/>
          <p:cNvSpPr/>
          <p:nvPr/>
        </p:nvSpPr>
        <p:spPr>
          <a:xfrm>
            <a:off x="2021840" y="1447165"/>
            <a:ext cx="4968875" cy="643890"/>
          </a:xfrm>
          <a:custGeom>
            <a:avLst/>
            <a:gdLst>
              <a:gd name="connsiteX0" fmla="*/ 72001 w 2048643"/>
              <a:gd name="connsiteY0" fmla="*/ 0 h 2535478"/>
              <a:gd name="connsiteX1" fmla="*/ 1976643 w 2048643"/>
              <a:gd name="connsiteY1" fmla="*/ 0 h 2535478"/>
              <a:gd name="connsiteX2" fmla="*/ 2048643 w 2048643"/>
              <a:gd name="connsiteY2" fmla="*/ 72000 h 2535478"/>
              <a:gd name="connsiteX3" fmla="*/ 2048643 w 2048643"/>
              <a:gd name="connsiteY3" fmla="*/ 2463478 h 2535478"/>
              <a:gd name="connsiteX4" fmla="*/ 1976643 w 2048643"/>
              <a:gd name="connsiteY4" fmla="*/ 2535478 h 2535478"/>
              <a:gd name="connsiteX5" fmla="*/ 72001 w 2048643"/>
              <a:gd name="connsiteY5" fmla="*/ 2535478 h 2535478"/>
              <a:gd name="connsiteX6" fmla="*/ 0 w 2048643"/>
              <a:gd name="connsiteY6" fmla="*/ 2463478 h 2535478"/>
              <a:gd name="connsiteX7" fmla="*/ 0 w 2048643"/>
              <a:gd name="connsiteY7" fmla="*/ 72000 h 2535478"/>
              <a:gd name="connsiteX8" fmla="*/ 72001 w 2048643"/>
              <a:gd name="connsiteY8" fmla="*/ 0 h 253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8643" h="2535478">
                <a:moveTo>
                  <a:pt x="72001" y="0"/>
                </a:moveTo>
                <a:lnTo>
                  <a:pt x="1976643" y="0"/>
                </a:lnTo>
                <a:cubicBezTo>
                  <a:pt x="2016387" y="0"/>
                  <a:pt x="2048643" y="32256"/>
                  <a:pt x="2048643" y="72000"/>
                </a:cubicBezTo>
                <a:lnTo>
                  <a:pt x="2048643" y="2463478"/>
                </a:lnTo>
                <a:cubicBezTo>
                  <a:pt x="2048643" y="2503222"/>
                  <a:pt x="2016387" y="2535478"/>
                  <a:pt x="1976643" y="2535478"/>
                </a:cubicBezTo>
                <a:lnTo>
                  <a:pt x="72001" y="2535478"/>
                </a:lnTo>
                <a:cubicBezTo>
                  <a:pt x="32257" y="2535478"/>
                  <a:pt x="0" y="2503222"/>
                  <a:pt x="0" y="2463478"/>
                </a:cubicBezTo>
                <a:lnTo>
                  <a:pt x="0" y="72000"/>
                </a:lnTo>
                <a:cubicBezTo>
                  <a:pt x="0" y="32256"/>
                  <a:pt x="32257" y="0"/>
                  <a:pt x="72001" y="0"/>
                </a:cubicBezTo>
              </a:path>
            </a:pathLst>
          </a:custGeom>
          <a:solidFill>
            <a:schemeClr val="bg1"/>
          </a:solidFill>
          <a:ln>
            <a:solidFill>
              <a:schemeClr val="bg1"/>
            </a:solidFill>
          </a:ln>
          <a:effectLst>
            <a:outerShdw blurRad="342900" dist="63500" dir="2700000" sx="101000" sy="101000" algn="tl" rotWithShape="0">
              <a:schemeClr val="bg1">
                <a:lumMod val="6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66" name="矩形 11"/>
          <p:cNvSpPr/>
          <p:nvPr/>
        </p:nvSpPr>
        <p:spPr>
          <a:xfrm>
            <a:off x="1356360" y="1457325"/>
            <a:ext cx="487680" cy="46355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accent2"/>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5" name="文本框 14"/>
          <p:cNvSpPr txBox="1"/>
          <p:nvPr/>
        </p:nvSpPr>
        <p:spPr>
          <a:xfrm>
            <a:off x="1305560" y="1475740"/>
            <a:ext cx="588623" cy="523220"/>
          </a:xfrm>
          <a:prstGeom prst="rect">
            <a:avLst/>
          </a:prstGeom>
          <a:noFill/>
        </p:spPr>
        <p:txBody>
          <a:bodyPr wrap="none" rtlCol="0">
            <a:spAutoFit/>
          </a:bodyPr>
          <a:p>
            <a:r>
              <a:rPr lang="en-US" altLang="zh-CN" sz="2800" b="1" i="1" dirty="0">
                <a:solidFill>
                  <a:schemeClr val="bg1"/>
                </a:solidFill>
                <a:latin typeface="微软雅黑" panose="020B0503020204020204" charset="-122"/>
                <a:ea typeface="微软雅黑" panose="020B0503020204020204" charset="-122"/>
              </a:rPr>
              <a:t>01</a:t>
            </a:r>
            <a:endParaRPr lang="en-US" altLang="zh-CN" sz="2800" b="1" i="1" dirty="0">
              <a:solidFill>
                <a:schemeClr val="bg1"/>
              </a:solidFill>
              <a:latin typeface="微软雅黑" panose="020B0503020204020204" charset="-122"/>
              <a:ea typeface="微软雅黑" panose="020B0503020204020204" charset="-122"/>
            </a:endParaRPr>
          </a:p>
        </p:txBody>
      </p:sp>
      <p:sp>
        <p:nvSpPr>
          <p:cNvPr id="32" name="文本框 31"/>
          <p:cNvSpPr txBox="1"/>
          <p:nvPr/>
        </p:nvSpPr>
        <p:spPr>
          <a:xfrm>
            <a:off x="2239645" y="1538605"/>
            <a:ext cx="4533265" cy="460375"/>
          </a:xfrm>
          <a:prstGeom prst="rect">
            <a:avLst/>
          </a:prstGeom>
          <a:solidFill>
            <a:srgbClr val="000000">
              <a:alpha val="0"/>
            </a:srgbClr>
          </a:solidFill>
        </p:spPr>
        <p:txBody>
          <a:bodyPr wrap="square" rtlCol="0" anchor="t">
            <a:spAutoFit/>
          </a:bodyPr>
          <a:p>
            <a:pPr algn="l"/>
            <a:r>
              <a:rPr sz="2400" b="1" dirty="0">
                <a:latin typeface="微软雅黑" panose="020B0503020204020204" charset="-122"/>
                <a:ea typeface="微软雅黑" panose="020B0503020204020204" charset="-122"/>
              </a:rPr>
              <a:t>盗抢事故处理及保险理赔程序</a:t>
            </a:r>
            <a:endParaRPr sz="2400" b="1" dirty="0">
              <a:latin typeface="微软雅黑" panose="020B0503020204020204" charset="-122"/>
              <a:ea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75" name="MH_Text_1"/>
          <p:cNvSpPr/>
          <p:nvPr>
            <p:custDataLst>
              <p:tags r:id="rId1"/>
            </p:custDataLst>
          </p:nvPr>
        </p:nvSpPr>
        <p:spPr>
          <a:xfrm>
            <a:off x="853440" y="2211070"/>
            <a:ext cx="10466705" cy="3865880"/>
          </a:xfrm>
          <a:prstGeom prst="rect">
            <a:avLst/>
          </a:prstGeom>
        </p:spPr>
        <p:txBody>
          <a:bodyPr/>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（1）接待报案，核查底单</a:t>
            </a:r>
            <a:endPar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这部分工作一般由接待报案员负责：</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①详细询问并记录车辆盗抢的时间、地点、经过；盗抢车辆的型号、制造年份、重置价值；发动机号码、车架号码；等等。</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②要求被保险人在地级市以上报纸上刊登《寻车启事》，并需要提交保单正本、行驶证、附加费证、车钥匙、购车发票等，并由经办人员签收。</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③指导被保险人如实填写《出险通知书》；在《出险通知书》上加盖收件章，载明报案年、月、日、时、分。</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④查阅保单副本、批单副本，核实保费收缴情况，确定公司应否负盗抢赔偿责任。</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⑤根据所了解的情况登录《保险车辆盗抢登记簿》，并按规定将案情通报上级公司。</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（2）收集资料，调查取证</a:t>
            </a:r>
            <a:endPar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接待报案员将有关资料移交车辆盗抢专职调查员，由调查员从多条途径对车辆盗抢情况进行调查、了解、取证。</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①到发生盗抢的地点进行现场查勘，找有关当事人（如保安、目击者等）询问并记录案发的情形。</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②从该车的销售部门及机电公司了解该车的购买价和实际价，参照保险金额，判断被保险人有无保险欺诈行为。</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③到车管所核对盗抢车辆的档案，查实其车型、牌号、制造年份、发动机号码、车架号码等是否与《出险通知书》上填列一致。</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④从当地公安部门了解机动车盗抢车辆的侦破近况，并协助其加强对盗抢车辆的侦破工作。根据调查情况填制《查勘报告》。</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linds(horizontal)">
                                      <p:cBhvr>
                                        <p:cTn id="7" dur="500"/>
                                        <p:tgtEl>
                                          <p:spTgt spid="4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fade">
                                      <p:cBhvr>
                                        <p:cTn id="14" dur="500"/>
                                        <p:tgtEl>
                                          <p:spTgt spid="6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fade">
                                      <p:cBhvr>
                                        <p:cTn id="17" dur="500"/>
                                        <p:tgtEl>
                                          <p:spTgt spid="6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fade">
                                      <p:cBhvr>
                                        <p:cTn id="2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64" grpId="0" animBg="1"/>
      <p:bldP spid="66" grpId="0" animBg="1"/>
      <p:bldP spid="15" grpId="0"/>
      <p:bldP spid="32" grpId="0" animBg="1"/>
      <p:bldP spid="75" grpId="0"/>
      <p:bldP spid="64" grpId="1" animBg="1"/>
      <p:bldP spid="66" grpId="1" animBg="1"/>
      <p:bldP spid="15" grpId="1"/>
      <p:bldP spid="32" grpId="1" animBg="1"/>
      <p:bldP spid="75"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 name="矩形 8"/>
          <p:cNvSpPr/>
          <p:nvPr/>
        </p:nvSpPr>
        <p:spPr>
          <a:xfrm>
            <a:off x="2021840" y="1447165"/>
            <a:ext cx="4968875" cy="643890"/>
          </a:xfrm>
          <a:custGeom>
            <a:avLst/>
            <a:gdLst>
              <a:gd name="connsiteX0" fmla="*/ 72001 w 2048643"/>
              <a:gd name="connsiteY0" fmla="*/ 0 h 2535478"/>
              <a:gd name="connsiteX1" fmla="*/ 1976643 w 2048643"/>
              <a:gd name="connsiteY1" fmla="*/ 0 h 2535478"/>
              <a:gd name="connsiteX2" fmla="*/ 2048643 w 2048643"/>
              <a:gd name="connsiteY2" fmla="*/ 72000 h 2535478"/>
              <a:gd name="connsiteX3" fmla="*/ 2048643 w 2048643"/>
              <a:gd name="connsiteY3" fmla="*/ 2463478 h 2535478"/>
              <a:gd name="connsiteX4" fmla="*/ 1976643 w 2048643"/>
              <a:gd name="connsiteY4" fmla="*/ 2535478 h 2535478"/>
              <a:gd name="connsiteX5" fmla="*/ 72001 w 2048643"/>
              <a:gd name="connsiteY5" fmla="*/ 2535478 h 2535478"/>
              <a:gd name="connsiteX6" fmla="*/ 0 w 2048643"/>
              <a:gd name="connsiteY6" fmla="*/ 2463478 h 2535478"/>
              <a:gd name="connsiteX7" fmla="*/ 0 w 2048643"/>
              <a:gd name="connsiteY7" fmla="*/ 72000 h 2535478"/>
              <a:gd name="connsiteX8" fmla="*/ 72001 w 2048643"/>
              <a:gd name="connsiteY8" fmla="*/ 0 h 253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8643" h="2535478">
                <a:moveTo>
                  <a:pt x="72001" y="0"/>
                </a:moveTo>
                <a:lnTo>
                  <a:pt x="1976643" y="0"/>
                </a:lnTo>
                <a:cubicBezTo>
                  <a:pt x="2016387" y="0"/>
                  <a:pt x="2048643" y="32256"/>
                  <a:pt x="2048643" y="72000"/>
                </a:cubicBezTo>
                <a:lnTo>
                  <a:pt x="2048643" y="2463478"/>
                </a:lnTo>
                <a:cubicBezTo>
                  <a:pt x="2048643" y="2503222"/>
                  <a:pt x="2016387" y="2535478"/>
                  <a:pt x="1976643" y="2535478"/>
                </a:cubicBezTo>
                <a:lnTo>
                  <a:pt x="72001" y="2535478"/>
                </a:lnTo>
                <a:cubicBezTo>
                  <a:pt x="32257" y="2535478"/>
                  <a:pt x="0" y="2503222"/>
                  <a:pt x="0" y="2463478"/>
                </a:cubicBezTo>
                <a:lnTo>
                  <a:pt x="0" y="72000"/>
                </a:lnTo>
                <a:cubicBezTo>
                  <a:pt x="0" y="32256"/>
                  <a:pt x="32257" y="0"/>
                  <a:pt x="72001" y="0"/>
                </a:cubicBezTo>
              </a:path>
            </a:pathLst>
          </a:custGeom>
          <a:solidFill>
            <a:schemeClr val="bg1"/>
          </a:solidFill>
          <a:ln>
            <a:solidFill>
              <a:schemeClr val="bg1"/>
            </a:solidFill>
          </a:ln>
          <a:effectLst>
            <a:outerShdw blurRad="342900" dist="63500" dir="2700000" sx="101000" sy="101000" algn="tl" rotWithShape="0">
              <a:schemeClr val="bg1">
                <a:lumMod val="6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66" name="矩形 11"/>
          <p:cNvSpPr/>
          <p:nvPr/>
        </p:nvSpPr>
        <p:spPr>
          <a:xfrm>
            <a:off x="1356360" y="1457325"/>
            <a:ext cx="487680" cy="46355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accent2"/>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5" name="文本框 14"/>
          <p:cNvSpPr txBox="1"/>
          <p:nvPr/>
        </p:nvSpPr>
        <p:spPr>
          <a:xfrm>
            <a:off x="1305560" y="1475740"/>
            <a:ext cx="588623" cy="523220"/>
          </a:xfrm>
          <a:prstGeom prst="rect">
            <a:avLst/>
          </a:prstGeom>
          <a:noFill/>
        </p:spPr>
        <p:txBody>
          <a:bodyPr wrap="none" rtlCol="0">
            <a:spAutoFit/>
          </a:bodyPr>
          <a:p>
            <a:r>
              <a:rPr lang="en-US" altLang="zh-CN" sz="2800" b="1" i="1" dirty="0">
                <a:solidFill>
                  <a:schemeClr val="bg1"/>
                </a:solidFill>
                <a:latin typeface="微软雅黑" panose="020B0503020204020204" charset="-122"/>
                <a:ea typeface="微软雅黑" panose="020B0503020204020204" charset="-122"/>
              </a:rPr>
              <a:t>01</a:t>
            </a:r>
            <a:endParaRPr lang="en-US" altLang="zh-CN" sz="2800" b="1" i="1" dirty="0">
              <a:solidFill>
                <a:schemeClr val="bg1"/>
              </a:solidFill>
              <a:latin typeface="微软雅黑" panose="020B0503020204020204" charset="-122"/>
              <a:ea typeface="微软雅黑" panose="020B0503020204020204" charset="-122"/>
            </a:endParaRPr>
          </a:p>
        </p:txBody>
      </p:sp>
      <p:sp>
        <p:nvSpPr>
          <p:cNvPr id="32" name="文本框 31"/>
          <p:cNvSpPr txBox="1"/>
          <p:nvPr/>
        </p:nvSpPr>
        <p:spPr>
          <a:xfrm>
            <a:off x="2239645" y="1538605"/>
            <a:ext cx="4533265" cy="460375"/>
          </a:xfrm>
          <a:prstGeom prst="rect">
            <a:avLst/>
          </a:prstGeom>
          <a:solidFill>
            <a:srgbClr val="000000">
              <a:alpha val="0"/>
            </a:srgbClr>
          </a:solidFill>
        </p:spPr>
        <p:txBody>
          <a:bodyPr wrap="square" rtlCol="0" anchor="t">
            <a:spAutoFit/>
          </a:bodyPr>
          <a:p>
            <a:pPr algn="l"/>
            <a:r>
              <a:rPr sz="2400" b="1" dirty="0">
                <a:latin typeface="微软雅黑" panose="020B0503020204020204" charset="-122"/>
                <a:ea typeface="微软雅黑" panose="020B0503020204020204" charset="-122"/>
              </a:rPr>
              <a:t>盗抢事故处理及保险理赔程序</a:t>
            </a:r>
            <a:endParaRPr sz="2400" b="1" dirty="0">
              <a:latin typeface="微软雅黑" panose="020B0503020204020204" charset="-122"/>
              <a:ea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75" name="MH_Text_1"/>
          <p:cNvSpPr/>
          <p:nvPr>
            <p:custDataLst>
              <p:tags r:id="rId1"/>
            </p:custDataLst>
          </p:nvPr>
        </p:nvSpPr>
        <p:spPr>
          <a:xfrm>
            <a:off x="853440" y="2211070"/>
            <a:ext cx="10466705" cy="3865880"/>
          </a:xfrm>
          <a:prstGeom prst="rect">
            <a:avLst/>
          </a:prstGeom>
        </p:spPr>
        <p:txBody>
          <a:bodyPr/>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（3）逐级审核，归档结案</a:t>
            </a:r>
            <a:endPar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这部分工作一般由缮制赔案人员负责：</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①三个月未被破获的被盗抢保险车辆要求被保险人提供公安部门出具的车辆盗抢未破获证明。</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②由被保险人填写《权益转让书》，将盗抢车的追偿权转让给承保公司。</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③按《机动车辆出险索赔所需资料》要求，收集有关资料及单证，根据条款确定赔付金额，缮制《赔款计算书》。</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④按规定逐级复审并报上级公司，核批后赔付归档。</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（4）加强对盗抢寻回车的管理</a:t>
            </a:r>
            <a:endPar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盗抢车经公安部门破案寻回的，其奖励费由承保公司按公安部文件规定给付，须单独归档，统一管理。</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盗抢寻回车原则上是要退回被保险人抵减赔款，确因工作需要收回的，需报上级公司有关部门批准方可留用。</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linds(horizontal)">
                                      <p:cBhvr>
                                        <p:cTn id="7" dur="500"/>
                                        <p:tgtEl>
                                          <p:spTgt spid="4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par>
                          <p:cTn id="11" fill="hold">
                            <p:stCondLst>
                              <p:cond delay="500"/>
                            </p:stCondLst>
                            <p:childTnLst>
                              <p:par>
                                <p:cTn id="12" presetID="5" presetClass="entr" presetSubtype="10" fill="hold" grpId="0"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checkerboard(across)">
                                      <p:cBhvr>
                                        <p:cTn id="14" dur="500"/>
                                        <p:tgtEl>
                                          <p:spTgt spid="64"/>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checkerboard(across)">
                                      <p:cBhvr>
                                        <p:cTn id="17" dur="500"/>
                                        <p:tgtEl>
                                          <p:spTgt spid="66"/>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checkerboard(across)">
                                      <p:cBhvr>
                                        <p:cTn id="20" dur="500"/>
                                        <p:tgtEl>
                                          <p:spTgt spid="15"/>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checkerboard(across)">
                                      <p:cBhvr>
                                        <p:cTn id="23" dur="500"/>
                                        <p:tgtEl>
                                          <p:spTgt spid="32"/>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checkerboard(across)">
                                      <p:cBhvr>
                                        <p:cTn id="2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64" grpId="0" animBg="1"/>
      <p:bldP spid="66" grpId="0" animBg="1"/>
      <p:bldP spid="15" grpId="0"/>
      <p:bldP spid="32" grpId="0" animBg="1"/>
      <p:bldP spid="75" grpId="0"/>
      <p:bldP spid="64" grpId="1" animBg="1"/>
      <p:bldP spid="66" grpId="1" animBg="1"/>
      <p:bldP spid="15" grpId="1"/>
      <p:bldP spid="32" grpId="1" animBg="1"/>
      <p:bldP spid="75"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 name="矩形 8"/>
          <p:cNvSpPr/>
          <p:nvPr/>
        </p:nvSpPr>
        <p:spPr>
          <a:xfrm>
            <a:off x="2067560" y="1388110"/>
            <a:ext cx="4968875" cy="643890"/>
          </a:xfrm>
          <a:custGeom>
            <a:avLst/>
            <a:gdLst>
              <a:gd name="connsiteX0" fmla="*/ 72001 w 2048643"/>
              <a:gd name="connsiteY0" fmla="*/ 0 h 2535478"/>
              <a:gd name="connsiteX1" fmla="*/ 1976643 w 2048643"/>
              <a:gd name="connsiteY1" fmla="*/ 0 h 2535478"/>
              <a:gd name="connsiteX2" fmla="*/ 2048643 w 2048643"/>
              <a:gd name="connsiteY2" fmla="*/ 72000 h 2535478"/>
              <a:gd name="connsiteX3" fmla="*/ 2048643 w 2048643"/>
              <a:gd name="connsiteY3" fmla="*/ 2463478 h 2535478"/>
              <a:gd name="connsiteX4" fmla="*/ 1976643 w 2048643"/>
              <a:gd name="connsiteY4" fmla="*/ 2535478 h 2535478"/>
              <a:gd name="connsiteX5" fmla="*/ 72001 w 2048643"/>
              <a:gd name="connsiteY5" fmla="*/ 2535478 h 2535478"/>
              <a:gd name="connsiteX6" fmla="*/ 0 w 2048643"/>
              <a:gd name="connsiteY6" fmla="*/ 2463478 h 2535478"/>
              <a:gd name="connsiteX7" fmla="*/ 0 w 2048643"/>
              <a:gd name="connsiteY7" fmla="*/ 72000 h 2535478"/>
              <a:gd name="connsiteX8" fmla="*/ 72001 w 2048643"/>
              <a:gd name="connsiteY8" fmla="*/ 0 h 253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8643" h="2535478">
                <a:moveTo>
                  <a:pt x="72001" y="0"/>
                </a:moveTo>
                <a:lnTo>
                  <a:pt x="1976643" y="0"/>
                </a:lnTo>
                <a:cubicBezTo>
                  <a:pt x="2016387" y="0"/>
                  <a:pt x="2048643" y="32256"/>
                  <a:pt x="2048643" y="72000"/>
                </a:cubicBezTo>
                <a:lnTo>
                  <a:pt x="2048643" y="2463478"/>
                </a:lnTo>
                <a:cubicBezTo>
                  <a:pt x="2048643" y="2503222"/>
                  <a:pt x="2016387" y="2535478"/>
                  <a:pt x="1976643" y="2535478"/>
                </a:cubicBezTo>
                <a:lnTo>
                  <a:pt x="72001" y="2535478"/>
                </a:lnTo>
                <a:cubicBezTo>
                  <a:pt x="32257" y="2535478"/>
                  <a:pt x="0" y="2503222"/>
                  <a:pt x="0" y="2463478"/>
                </a:cubicBezTo>
                <a:lnTo>
                  <a:pt x="0" y="72000"/>
                </a:lnTo>
                <a:cubicBezTo>
                  <a:pt x="0" y="32256"/>
                  <a:pt x="32257" y="0"/>
                  <a:pt x="72001" y="0"/>
                </a:cubicBezTo>
              </a:path>
            </a:pathLst>
          </a:custGeom>
          <a:solidFill>
            <a:schemeClr val="bg1"/>
          </a:solidFill>
          <a:ln>
            <a:solidFill>
              <a:schemeClr val="bg1"/>
            </a:solidFill>
          </a:ln>
          <a:effectLst>
            <a:outerShdw blurRad="342900" dist="63500" dir="2700000" sx="101000" sy="101000" algn="tl" rotWithShape="0">
              <a:schemeClr val="bg1">
                <a:lumMod val="6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66" name="矩形 11"/>
          <p:cNvSpPr/>
          <p:nvPr/>
        </p:nvSpPr>
        <p:spPr>
          <a:xfrm>
            <a:off x="1402080" y="1398270"/>
            <a:ext cx="487680" cy="46355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accent2"/>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5" name="文本框 14"/>
          <p:cNvSpPr txBox="1"/>
          <p:nvPr/>
        </p:nvSpPr>
        <p:spPr>
          <a:xfrm>
            <a:off x="1337945" y="1368425"/>
            <a:ext cx="621030" cy="521970"/>
          </a:xfrm>
          <a:prstGeom prst="rect">
            <a:avLst/>
          </a:prstGeom>
          <a:noFill/>
        </p:spPr>
        <p:txBody>
          <a:bodyPr wrap="none" rtlCol="0">
            <a:spAutoFit/>
          </a:bodyPr>
          <a:p>
            <a:r>
              <a:rPr lang="en-US" altLang="zh-CN" sz="2800" b="1" i="1" dirty="0">
                <a:solidFill>
                  <a:schemeClr val="bg1"/>
                </a:solidFill>
                <a:latin typeface="微软雅黑" panose="020B0503020204020204" charset="-122"/>
                <a:ea typeface="微软雅黑" panose="020B0503020204020204" charset="-122"/>
              </a:rPr>
              <a:t>02</a:t>
            </a:r>
            <a:endParaRPr lang="en-US" altLang="zh-CN" sz="2800" b="1" i="1" dirty="0">
              <a:solidFill>
                <a:schemeClr val="bg1"/>
              </a:solidFill>
              <a:latin typeface="微软雅黑" panose="020B0503020204020204" charset="-122"/>
              <a:ea typeface="微软雅黑" panose="020B0503020204020204" charset="-122"/>
            </a:endParaRPr>
          </a:p>
        </p:txBody>
      </p:sp>
      <p:sp>
        <p:nvSpPr>
          <p:cNvPr id="32" name="文本框 31"/>
          <p:cNvSpPr txBox="1"/>
          <p:nvPr/>
        </p:nvSpPr>
        <p:spPr>
          <a:xfrm>
            <a:off x="2285365" y="1480185"/>
            <a:ext cx="4533265" cy="460375"/>
          </a:xfrm>
          <a:prstGeom prst="rect">
            <a:avLst/>
          </a:prstGeom>
          <a:solidFill>
            <a:srgbClr val="000000">
              <a:alpha val="0"/>
            </a:srgbClr>
          </a:solidFill>
        </p:spPr>
        <p:txBody>
          <a:bodyPr wrap="square" rtlCol="0" anchor="t">
            <a:spAutoFit/>
          </a:bodyPr>
          <a:p>
            <a:pPr algn="l"/>
            <a:r>
              <a:rPr sz="2400" b="1" dirty="0">
                <a:latin typeface="微软雅黑" panose="020B0503020204020204" charset="-122"/>
                <a:ea typeface="微软雅黑" panose="020B0503020204020204" charset="-122"/>
              </a:rPr>
              <a:t>车损事故险处理及保险理赔程序</a:t>
            </a:r>
            <a:endParaRPr sz="2400" b="1" dirty="0">
              <a:latin typeface="微软雅黑" panose="020B0503020204020204" charset="-122"/>
              <a:ea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75" name="MH_Text_1"/>
          <p:cNvSpPr/>
          <p:nvPr>
            <p:custDataLst>
              <p:tags r:id="rId1"/>
            </p:custDataLst>
          </p:nvPr>
        </p:nvSpPr>
        <p:spPr>
          <a:xfrm>
            <a:off x="899160" y="2032000"/>
            <a:ext cx="10818495" cy="4246880"/>
          </a:xfrm>
          <a:prstGeom prst="rect">
            <a:avLst/>
          </a:prstGeom>
        </p:spPr>
        <p:txBody>
          <a:bodyPr/>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投保是指投保人向保险人表达缔结保险合同的意愿。因保险合同的要约一般要求为书面形式，所以汽车保险的投保需要填写投保单。</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1. 投保单</a:t>
            </a:r>
            <a:endPar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投保单是投保人填写的，表示愿意同保险人订立保险合同的书面申请，也是投保人要求投保的书面凭证，为保险合同的要件之一。</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2. 投保方式</a:t>
            </a:r>
            <a:endPar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投保方式主要有上门办理保险、到保险公司投保、电话投保、网上投保、代理人投保、经纪人投保。</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（1）接待报案</a:t>
            </a:r>
            <a:endPar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接待报案员主要担任引导出险保户并协助承保企业的索赔管理工作，负责索赔方面的问题解答询问，负责管理与保户提供联系并将相关资料及时回复给相关部门，以及负责管理接受集团公司管理系统内异地委托代理查勘服务的接收管理工作等。</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接待报案员应向报案人提供有关单证，进行逐项填写（接电话报案，由内勤填写），并由保户填写《出险通知书》。接待报案员还要查阅业务留存的有关资料，核定承保内容及保费收缴情况。根据条款规定和已填写的《出险通知书》，初步判定是否属承保公司应负赔偿的责任。无误后，填写《出险案件登记簿》立案编号，并将有关资料提交查勘定损人员。</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（2）送修</a:t>
            </a:r>
            <a:endPar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由送修人员负责对出险事故车送厂维修任务的具体落实。送修人员根据事故的定损价格送修，或按被保险人的实际需要送修。一般保险人配备专业的送修人员，也可以由技术查勘人员兼职。</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linds(horizontal)">
                                      <p:cBhvr>
                                        <p:cTn id="7" dur="500"/>
                                        <p:tgtEl>
                                          <p:spTgt spid="4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fade">
                                      <p:cBhvr>
                                        <p:cTn id="14" dur="500"/>
                                        <p:tgtEl>
                                          <p:spTgt spid="6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fade">
                                      <p:cBhvr>
                                        <p:cTn id="17" dur="500"/>
                                        <p:tgtEl>
                                          <p:spTgt spid="6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fade">
                                      <p:cBhvr>
                                        <p:cTn id="2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64" grpId="0" animBg="1"/>
      <p:bldP spid="66" grpId="0" animBg="1"/>
      <p:bldP spid="15" grpId="0"/>
      <p:bldP spid="32" grpId="0" animBg="1"/>
      <p:bldP spid="75" grpId="0"/>
      <p:bldP spid="64" grpId="1" animBg="1"/>
      <p:bldP spid="66" grpId="1" animBg="1"/>
      <p:bldP spid="15" grpId="1"/>
      <p:bldP spid="32" grpId="1" animBg="1"/>
      <p:bldP spid="75"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 name="矩形 8"/>
          <p:cNvSpPr/>
          <p:nvPr/>
        </p:nvSpPr>
        <p:spPr>
          <a:xfrm>
            <a:off x="2067560" y="1645285"/>
            <a:ext cx="4968875" cy="643890"/>
          </a:xfrm>
          <a:custGeom>
            <a:avLst/>
            <a:gdLst>
              <a:gd name="connsiteX0" fmla="*/ 72001 w 2048643"/>
              <a:gd name="connsiteY0" fmla="*/ 0 h 2535478"/>
              <a:gd name="connsiteX1" fmla="*/ 1976643 w 2048643"/>
              <a:gd name="connsiteY1" fmla="*/ 0 h 2535478"/>
              <a:gd name="connsiteX2" fmla="*/ 2048643 w 2048643"/>
              <a:gd name="connsiteY2" fmla="*/ 72000 h 2535478"/>
              <a:gd name="connsiteX3" fmla="*/ 2048643 w 2048643"/>
              <a:gd name="connsiteY3" fmla="*/ 2463478 h 2535478"/>
              <a:gd name="connsiteX4" fmla="*/ 1976643 w 2048643"/>
              <a:gd name="connsiteY4" fmla="*/ 2535478 h 2535478"/>
              <a:gd name="connsiteX5" fmla="*/ 72001 w 2048643"/>
              <a:gd name="connsiteY5" fmla="*/ 2535478 h 2535478"/>
              <a:gd name="connsiteX6" fmla="*/ 0 w 2048643"/>
              <a:gd name="connsiteY6" fmla="*/ 2463478 h 2535478"/>
              <a:gd name="connsiteX7" fmla="*/ 0 w 2048643"/>
              <a:gd name="connsiteY7" fmla="*/ 72000 h 2535478"/>
              <a:gd name="connsiteX8" fmla="*/ 72001 w 2048643"/>
              <a:gd name="connsiteY8" fmla="*/ 0 h 253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8643" h="2535478">
                <a:moveTo>
                  <a:pt x="72001" y="0"/>
                </a:moveTo>
                <a:lnTo>
                  <a:pt x="1976643" y="0"/>
                </a:lnTo>
                <a:cubicBezTo>
                  <a:pt x="2016387" y="0"/>
                  <a:pt x="2048643" y="32256"/>
                  <a:pt x="2048643" y="72000"/>
                </a:cubicBezTo>
                <a:lnTo>
                  <a:pt x="2048643" y="2463478"/>
                </a:lnTo>
                <a:cubicBezTo>
                  <a:pt x="2048643" y="2503222"/>
                  <a:pt x="2016387" y="2535478"/>
                  <a:pt x="1976643" y="2535478"/>
                </a:cubicBezTo>
                <a:lnTo>
                  <a:pt x="72001" y="2535478"/>
                </a:lnTo>
                <a:cubicBezTo>
                  <a:pt x="32257" y="2535478"/>
                  <a:pt x="0" y="2503222"/>
                  <a:pt x="0" y="2463478"/>
                </a:cubicBezTo>
                <a:lnTo>
                  <a:pt x="0" y="72000"/>
                </a:lnTo>
                <a:cubicBezTo>
                  <a:pt x="0" y="32256"/>
                  <a:pt x="32257" y="0"/>
                  <a:pt x="72001" y="0"/>
                </a:cubicBezTo>
              </a:path>
            </a:pathLst>
          </a:custGeom>
          <a:solidFill>
            <a:schemeClr val="bg1"/>
          </a:solidFill>
          <a:ln>
            <a:solidFill>
              <a:schemeClr val="bg1"/>
            </a:solidFill>
          </a:ln>
          <a:effectLst>
            <a:outerShdw blurRad="342900" dist="63500" dir="2700000" sx="101000" sy="101000" algn="tl" rotWithShape="0">
              <a:schemeClr val="bg1">
                <a:lumMod val="6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66" name="矩形 11"/>
          <p:cNvSpPr/>
          <p:nvPr/>
        </p:nvSpPr>
        <p:spPr>
          <a:xfrm>
            <a:off x="1402080" y="1655445"/>
            <a:ext cx="487680" cy="46355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accent2"/>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5" name="文本框 14"/>
          <p:cNvSpPr txBox="1"/>
          <p:nvPr/>
        </p:nvSpPr>
        <p:spPr>
          <a:xfrm>
            <a:off x="1337945" y="1625600"/>
            <a:ext cx="621030" cy="521970"/>
          </a:xfrm>
          <a:prstGeom prst="rect">
            <a:avLst/>
          </a:prstGeom>
          <a:noFill/>
        </p:spPr>
        <p:txBody>
          <a:bodyPr wrap="none" rtlCol="0">
            <a:spAutoFit/>
          </a:bodyPr>
          <a:p>
            <a:r>
              <a:rPr lang="en-US" altLang="zh-CN" sz="2800" b="1" i="1" dirty="0">
                <a:solidFill>
                  <a:schemeClr val="bg1"/>
                </a:solidFill>
                <a:latin typeface="微软雅黑" panose="020B0503020204020204" charset="-122"/>
                <a:ea typeface="微软雅黑" panose="020B0503020204020204" charset="-122"/>
              </a:rPr>
              <a:t>02</a:t>
            </a:r>
            <a:endParaRPr lang="en-US" altLang="zh-CN" sz="2800" b="1" i="1" dirty="0">
              <a:solidFill>
                <a:schemeClr val="bg1"/>
              </a:solidFill>
              <a:latin typeface="微软雅黑" panose="020B0503020204020204" charset="-122"/>
              <a:ea typeface="微软雅黑" panose="020B0503020204020204" charset="-122"/>
            </a:endParaRPr>
          </a:p>
        </p:txBody>
      </p:sp>
      <p:sp>
        <p:nvSpPr>
          <p:cNvPr id="32" name="文本框 31"/>
          <p:cNvSpPr txBox="1"/>
          <p:nvPr/>
        </p:nvSpPr>
        <p:spPr>
          <a:xfrm>
            <a:off x="2285365" y="1737360"/>
            <a:ext cx="4533265" cy="460375"/>
          </a:xfrm>
          <a:prstGeom prst="rect">
            <a:avLst/>
          </a:prstGeom>
          <a:solidFill>
            <a:srgbClr val="000000">
              <a:alpha val="0"/>
            </a:srgbClr>
          </a:solidFill>
        </p:spPr>
        <p:txBody>
          <a:bodyPr wrap="square" rtlCol="0" anchor="t">
            <a:spAutoFit/>
          </a:bodyPr>
          <a:p>
            <a:pPr algn="l"/>
            <a:r>
              <a:rPr sz="2400" b="1" dirty="0">
                <a:latin typeface="微软雅黑" panose="020B0503020204020204" charset="-122"/>
                <a:ea typeface="微软雅黑" panose="020B0503020204020204" charset="-122"/>
              </a:rPr>
              <a:t>车损事故险处理及保险理赔程序</a:t>
            </a:r>
            <a:endParaRPr sz="2400" b="1" dirty="0">
              <a:latin typeface="微软雅黑" panose="020B0503020204020204" charset="-122"/>
              <a:ea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75" name="MH_Text_1"/>
          <p:cNvSpPr/>
          <p:nvPr>
            <p:custDataLst>
              <p:tags r:id="rId1"/>
            </p:custDataLst>
          </p:nvPr>
        </p:nvSpPr>
        <p:spPr>
          <a:xfrm>
            <a:off x="899160" y="2515870"/>
            <a:ext cx="10466705" cy="4141470"/>
          </a:xfrm>
          <a:prstGeom prst="rect">
            <a:avLst/>
          </a:prstGeom>
        </p:spPr>
        <p:txBody>
          <a:bodyPr/>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（3）定损估价</a:t>
            </a:r>
            <a:endPar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汽车保险定损核价工作人员在接受任务和相关资料后，应当使用必要的设施和技术手段做好查勘工作，对事故车及受损部位进行拍照。</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针对检测状况，运用所熟悉的车辆专业领域和汽车维修专业方面的专业知识，厘清发生原因与损坏所产生的关系。并正确区分：哪些是因车辆自身故障而导致的损失，哪些是因车辆在正常运用过程中自身损坏、老化所导致的损失，哪些是因在使用过程中维修管理不善所导致的损失，哪些是因损坏产生后未能及时做出正常的维修保养而造成损毁范围扩大所导致的损失。并根据车辆保险条款中所列明的责任范围，明确事故车辆受损部位和赔偿范围。在汽车保险定检评估流程中按照能修不换的保险赔偿原则，并根据当地的维修人员时价和零配件价值对事故车辆的受损部位逐项加以核实，从而进行准确地定损估价。</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由查勘定损员负责对送达指定汽修厂内（含非指定修理厂）及未送达指定修理厂出险事故车的查勘定损估价，受理外埠事故车查勘定损估价，受理公司系统内异地委托代理查勘业务的查勘定损估价。</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linds(horizontal)">
                                      <p:cBhvr>
                                        <p:cTn id="7" dur="500"/>
                                        <p:tgtEl>
                                          <p:spTgt spid="4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par>
                          <p:cTn id="11" fill="hold">
                            <p:stCondLst>
                              <p:cond delay="500"/>
                            </p:stCondLst>
                            <p:childTnLst>
                              <p:par>
                                <p:cTn id="12" presetID="5" presetClass="entr" presetSubtype="10" fill="hold" grpId="0"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checkerboard(across)">
                                      <p:cBhvr>
                                        <p:cTn id="14" dur="500"/>
                                        <p:tgtEl>
                                          <p:spTgt spid="64"/>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checkerboard(across)">
                                      <p:cBhvr>
                                        <p:cTn id="17" dur="500"/>
                                        <p:tgtEl>
                                          <p:spTgt spid="66"/>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checkerboard(across)">
                                      <p:cBhvr>
                                        <p:cTn id="20" dur="500"/>
                                        <p:tgtEl>
                                          <p:spTgt spid="15"/>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checkerboard(across)">
                                      <p:cBhvr>
                                        <p:cTn id="23" dur="500"/>
                                        <p:tgtEl>
                                          <p:spTgt spid="32"/>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checkerboard(across)">
                                      <p:cBhvr>
                                        <p:cTn id="2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64" grpId="0" animBg="1"/>
      <p:bldP spid="66" grpId="0" animBg="1"/>
      <p:bldP spid="15" grpId="0"/>
      <p:bldP spid="32" grpId="0" animBg="1"/>
      <p:bldP spid="75" grpId="0"/>
      <p:bldP spid="64" grpId="1" animBg="1"/>
      <p:bldP spid="66" grpId="1" animBg="1"/>
      <p:bldP spid="15" grpId="1"/>
      <p:bldP spid="32" grpId="1" animBg="1"/>
      <p:bldP spid="75"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 name="矩形 8"/>
          <p:cNvSpPr/>
          <p:nvPr/>
        </p:nvSpPr>
        <p:spPr>
          <a:xfrm>
            <a:off x="2067560" y="1645285"/>
            <a:ext cx="4968875" cy="643890"/>
          </a:xfrm>
          <a:custGeom>
            <a:avLst/>
            <a:gdLst>
              <a:gd name="connsiteX0" fmla="*/ 72001 w 2048643"/>
              <a:gd name="connsiteY0" fmla="*/ 0 h 2535478"/>
              <a:gd name="connsiteX1" fmla="*/ 1976643 w 2048643"/>
              <a:gd name="connsiteY1" fmla="*/ 0 h 2535478"/>
              <a:gd name="connsiteX2" fmla="*/ 2048643 w 2048643"/>
              <a:gd name="connsiteY2" fmla="*/ 72000 h 2535478"/>
              <a:gd name="connsiteX3" fmla="*/ 2048643 w 2048643"/>
              <a:gd name="connsiteY3" fmla="*/ 2463478 h 2535478"/>
              <a:gd name="connsiteX4" fmla="*/ 1976643 w 2048643"/>
              <a:gd name="connsiteY4" fmla="*/ 2535478 h 2535478"/>
              <a:gd name="connsiteX5" fmla="*/ 72001 w 2048643"/>
              <a:gd name="connsiteY5" fmla="*/ 2535478 h 2535478"/>
              <a:gd name="connsiteX6" fmla="*/ 0 w 2048643"/>
              <a:gd name="connsiteY6" fmla="*/ 2463478 h 2535478"/>
              <a:gd name="connsiteX7" fmla="*/ 0 w 2048643"/>
              <a:gd name="connsiteY7" fmla="*/ 72000 h 2535478"/>
              <a:gd name="connsiteX8" fmla="*/ 72001 w 2048643"/>
              <a:gd name="connsiteY8" fmla="*/ 0 h 253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8643" h="2535478">
                <a:moveTo>
                  <a:pt x="72001" y="0"/>
                </a:moveTo>
                <a:lnTo>
                  <a:pt x="1976643" y="0"/>
                </a:lnTo>
                <a:cubicBezTo>
                  <a:pt x="2016387" y="0"/>
                  <a:pt x="2048643" y="32256"/>
                  <a:pt x="2048643" y="72000"/>
                </a:cubicBezTo>
                <a:lnTo>
                  <a:pt x="2048643" y="2463478"/>
                </a:lnTo>
                <a:cubicBezTo>
                  <a:pt x="2048643" y="2503222"/>
                  <a:pt x="2016387" y="2535478"/>
                  <a:pt x="1976643" y="2535478"/>
                </a:cubicBezTo>
                <a:lnTo>
                  <a:pt x="72001" y="2535478"/>
                </a:lnTo>
                <a:cubicBezTo>
                  <a:pt x="32257" y="2535478"/>
                  <a:pt x="0" y="2503222"/>
                  <a:pt x="0" y="2463478"/>
                </a:cubicBezTo>
                <a:lnTo>
                  <a:pt x="0" y="72000"/>
                </a:lnTo>
                <a:cubicBezTo>
                  <a:pt x="0" y="32256"/>
                  <a:pt x="32257" y="0"/>
                  <a:pt x="72001" y="0"/>
                </a:cubicBezTo>
              </a:path>
            </a:pathLst>
          </a:custGeom>
          <a:solidFill>
            <a:schemeClr val="bg1"/>
          </a:solidFill>
          <a:ln>
            <a:solidFill>
              <a:schemeClr val="bg1"/>
            </a:solidFill>
          </a:ln>
          <a:effectLst>
            <a:outerShdw blurRad="342900" dist="63500" dir="2700000" sx="101000" sy="101000" algn="tl" rotWithShape="0">
              <a:schemeClr val="bg1">
                <a:lumMod val="6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66" name="矩形 11"/>
          <p:cNvSpPr/>
          <p:nvPr/>
        </p:nvSpPr>
        <p:spPr>
          <a:xfrm>
            <a:off x="1402080" y="1655445"/>
            <a:ext cx="487680" cy="46355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accent2"/>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5" name="文本框 14"/>
          <p:cNvSpPr txBox="1"/>
          <p:nvPr/>
        </p:nvSpPr>
        <p:spPr>
          <a:xfrm>
            <a:off x="1337945" y="1625600"/>
            <a:ext cx="621030" cy="521970"/>
          </a:xfrm>
          <a:prstGeom prst="rect">
            <a:avLst/>
          </a:prstGeom>
          <a:noFill/>
        </p:spPr>
        <p:txBody>
          <a:bodyPr wrap="none" rtlCol="0">
            <a:spAutoFit/>
          </a:bodyPr>
          <a:p>
            <a:r>
              <a:rPr lang="en-US" altLang="zh-CN" sz="2800" b="1" i="1" dirty="0">
                <a:solidFill>
                  <a:schemeClr val="bg1"/>
                </a:solidFill>
                <a:latin typeface="微软雅黑" panose="020B0503020204020204" charset="-122"/>
                <a:ea typeface="微软雅黑" panose="020B0503020204020204" charset="-122"/>
              </a:rPr>
              <a:t>02</a:t>
            </a:r>
            <a:endParaRPr lang="en-US" altLang="zh-CN" sz="2800" b="1" i="1" dirty="0">
              <a:solidFill>
                <a:schemeClr val="bg1"/>
              </a:solidFill>
              <a:latin typeface="微软雅黑" panose="020B0503020204020204" charset="-122"/>
              <a:ea typeface="微软雅黑" panose="020B0503020204020204" charset="-122"/>
            </a:endParaRPr>
          </a:p>
        </p:txBody>
      </p:sp>
      <p:sp>
        <p:nvSpPr>
          <p:cNvPr id="32" name="文本框 31"/>
          <p:cNvSpPr txBox="1"/>
          <p:nvPr/>
        </p:nvSpPr>
        <p:spPr>
          <a:xfrm>
            <a:off x="2285365" y="1737360"/>
            <a:ext cx="4533265" cy="460375"/>
          </a:xfrm>
          <a:prstGeom prst="rect">
            <a:avLst/>
          </a:prstGeom>
          <a:solidFill>
            <a:srgbClr val="000000">
              <a:alpha val="0"/>
            </a:srgbClr>
          </a:solidFill>
        </p:spPr>
        <p:txBody>
          <a:bodyPr wrap="square" rtlCol="0" anchor="t">
            <a:spAutoFit/>
          </a:bodyPr>
          <a:p>
            <a:pPr algn="l"/>
            <a:r>
              <a:rPr sz="2400" b="1" dirty="0">
                <a:latin typeface="微软雅黑" panose="020B0503020204020204" charset="-122"/>
                <a:ea typeface="微软雅黑" panose="020B0503020204020204" charset="-122"/>
              </a:rPr>
              <a:t>车损事故险处理及保险理赔程序</a:t>
            </a:r>
            <a:endParaRPr sz="2400" b="1" dirty="0">
              <a:latin typeface="微软雅黑" panose="020B0503020204020204" charset="-122"/>
              <a:ea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75" name="MH_Text_1"/>
          <p:cNvSpPr/>
          <p:nvPr>
            <p:custDataLst>
              <p:tags r:id="rId1"/>
            </p:custDataLst>
          </p:nvPr>
        </p:nvSpPr>
        <p:spPr>
          <a:xfrm>
            <a:off x="899160" y="2515870"/>
            <a:ext cx="10466705" cy="2710815"/>
          </a:xfrm>
          <a:prstGeom prst="rect">
            <a:avLst/>
          </a:prstGeom>
        </p:spPr>
        <p:txBody>
          <a:bodyPr/>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（4）核赔</a:t>
            </a:r>
            <a:endPar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由核赔人员（缮制赔案员）负责从保险条款上和技术上，对赔案进行分析审批、档案卷宗管理及分析统计。</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核赔人员向保户和相关部门、工作人员收集相关理赔资料和相关单证，根据所查明的事故损失原因、涉及的部位和损失范围，依据照保险条款规定确定理赔范围和赔偿数额。制定《赔款计算书》，缮制赔案，并根据公司规定认真做好超权限赔案的审批上报工作，并根据核赔人的授权范围最终核实。</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在赔案审查之前，将根据维修双方约定的服务项目和数额，重新估计未决赔款，并录入计算机，以计算未决的赔款数额和赔偿率。赔案批准后，将按实赔付情况录入计算机，并计算已决赔付数额和赔付率。</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linds(horizontal)">
                                      <p:cBhvr>
                                        <p:cTn id="7" dur="500"/>
                                        <p:tgtEl>
                                          <p:spTgt spid="4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fade">
                                      <p:cBhvr>
                                        <p:cTn id="14" dur="500"/>
                                        <p:tgtEl>
                                          <p:spTgt spid="6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fade">
                                      <p:cBhvr>
                                        <p:cTn id="17" dur="500"/>
                                        <p:tgtEl>
                                          <p:spTgt spid="6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fade">
                                      <p:cBhvr>
                                        <p:cTn id="2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64" grpId="0" animBg="1"/>
      <p:bldP spid="66" grpId="0" animBg="1"/>
      <p:bldP spid="15" grpId="0"/>
      <p:bldP spid="32" grpId="0" animBg="1"/>
      <p:bldP spid="75" grpId="0"/>
      <p:bldP spid="64" grpId="1" animBg="1"/>
      <p:bldP spid="66" grpId="1" animBg="1"/>
      <p:bldP spid="15" grpId="1"/>
      <p:bldP spid="32" grpId="1" animBg="1"/>
      <p:bldP spid="75"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 name="矩形 8"/>
          <p:cNvSpPr/>
          <p:nvPr/>
        </p:nvSpPr>
        <p:spPr>
          <a:xfrm>
            <a:off x="2067560" y="1645285"/>
            <a:ext cx="4968875" cy="643890"/>
          </a:xfrm>
          <a:custGeom>
            <a:avLst/>
            <a:gdLst>
              <a:gd name="connsiteX0" fmla="*/ 72001 w 2048643"/>
              <a:gd name="connsiteY0" fmla="*/ 0 h 2535478"/>
              <a:gd name="connsiteX1" fmla="*/ 1976643 w 2048643"/>
              <a:gd name="connsiteY1" fmla="*/ 0 h 2535478"/>
              <a:gd name="connsiteX2" fmla="*/ 2048643 w 2048643"/>
              <a:gd name="connsiteY2" fmla="*/ 72000 h 2535478"/>
              <a:gd name="connsiteX3" fmla="*/ 2048643 w 2048643"/>
              <a:gd name="connsiteY3" fmla="*/ 2463478 h 2535478"/>
              <a:gd name="connsiteX4" fmla="*/ 1976643 w 2048643"/>
              <a:gd name="connsiteY4" fmla="*/ 2535478 h 2535478"/>
              <a:gd name="connsiteX5" fmla="*/ 72001 w 2048643"/>
              <a:gd name="connsiteY5" fmla="*/ 2535478 h 2535478"/>
              <a:gd name="connsiteX6" fmla="*/ 0 w 2048643"/>
              <a:gd name="connsiteY6" fmla="*/ 2463478 h 2535478"/>
              <a:gd name="connsiteX7" fmla="*/ 0 w 2048643"/>
              <a:gd name="connsiteY7" fmla="*/ 72000 h 2535478"/>
              <a:gd name="connsiteX8" fmla="*/ 72001 w 2048643"/>
              <a:gd name="connsiteY8" fmla="*/ 0 h 253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8643" h="2535478">
                <a:moveTo>
                  <a:pt x="72001" y="0"/>
                </a:moveTo>
                <a:lnTo>
                  <a:pt x="1976643" y="0"/>
                </a:lnTo>
                <a:cubicBezTo>
                  <a:pt x="2016387" y="0"/>
                  <a:pt x="2048643" y="32256"/>
                  <a:pt x="2048643" y="72000"/>
                </a:cubicBezTo>
                <a:lnTo>
                  <a:pt x="2048643" y="2463478"/>
                </a:lnTo>
                <a:cubicBezTo>
                  <a:pt x="2048643" y="2503222"/>
                  <a:pt x="2016387" y="2535478"/>
                  <a:pt x="1976643" y="2535478"/>
                </a:cubicBezTo>
                <a:lnTo>
                  <a:pt x="72001" y="2535478"/>
                </a:lnTo>
                <a:cubicBezTo>
                  <a:pt x="32257" y="2535478"/>
                  <a:pt x="0" y="2503222"/>
                  <a:pt x="0" y="2463478"/>
                </a:cubicBezTo>
                <a:lnTo>
                  <a:pt x="0" y="72000"/>
                </a:lnTo>
                <a:cubicBezTo>
                  <a:pt x="0" y="32256"/>
                  <a:pt x="32257" y="0"/>
                  <a:pt x="72001" y="0"/>
                </a:cubicBezTo>
              </a:path>
            </a:pathLst>
          </a:custGeom>
          <a:solidFill>
            <a:schemeClr val="bg1"/>
          </a:solidFill>
          <a:ln>
            <a:solidFill>
              <a:schemeClr val="bg1"/>
            </a:solidFill>
          </a:ln>
          <a:effectLst>
            <a:outerShdw blurRad="342900" dist="63500" dir="2700000" sx="101000" sy="101000" algn="tl" rotWithShape="0">
              <a:schemeClr val="bg1">
                <a:lumMod val="6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66" name="矩形 11"/>
          <p:cNvSpPr/>
          <p:nvPr/>
        </p:nvSpPr>
        <p:spPr>
          <a:xfrm>
            <a:off x="1402080" y="1655445"/>
            <a:ext cx="487680" cy="46355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accent2"/>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5" name="文本框 14"/>
          <p:cNvSpPr txBox="1"/>
          <p:nvPr/>
        </p:nvSpPr>
        <p:spPr>
          <a:xfrm>
            <a:off x="1337945" y="1625600"/>
            <a:ext cx="621030" cy="521970"/>
          </a:xfrm>
          <a:prstGeom prst="rect">
            <a:avLst/>
          </a:prstGeom>
          <a:noFill/>
        </p:spPr>
        <p:txBody>
          <a:bodyPr wrap="none" rtlCol="0">
            <a:spAutoFit/>
          </a:bodyPr>
          <a:p>
            <a:r>
              <a:rPr lang="en-US" altLang="zh-CN" sz="2800" b="1" i="1" dirty="0">
                <a:solidFill>
                  <a:schemeClr val="bg1"/>
                </a:solidFill>
                <a:latin typeface="微软雅黑" panose="020B0503020204020204" charset="-122"/>
                <a:ea typeface="微软雅黑" panose="020B0503020204020204" charset="-122"/>
              </a:rPr>
              <a:t>03</a:t>
            </a:r>
            <a:endParaRPr lang="en-US" altLang="zh-CN" sz="2800" b="1" i="1" dirty="0">
              <a:solidFill>
                <a:schemeClr val="bg1"/>
              </a:solidFill>
              <a:latin typeface="微软雅黑" panose="020B0503020204020204" charset="-122"/>
              <a:ea typeface="微软雅黑" panose="020B0503020204020204" charset="-122"/>
            </a:endParaRPr>
          </a:p>
        </p:txBody>
      </p:sp>
      <p:sp>
        <p:nvSpPr>
          <p:cNvPr id="32" name="文本框 31"/>
          <p:cNvSpPr txBox="1"/>
          <p:nvPr/>
        </p:nvSpPr>
        <p:spPr>
          <a:xfrm>
            <a:off x="2285365" y="1737360"/>
            <a:ext cx="4533265" cy="460375"/>
          </a:xfrm>
          <a:prstGeom prst="rect">
            <a:avLst/>
          </a:prstGeom>
          <a:solidFill>
            <a:srgbClr val="000000">
              <a:alpha val="0"/>
            </a:srgbClr>
          </a:solidFill>
        </p:spPr>
        <p:txBody>
          <a:bodyPr wrap="square" rtlCol="0" anchor="t">
            <a:spAutoFit/>
          </a:bodyPr>
          <a:p>
            <a:pPr algn="l"/>
            <a:r>
              <a:rPr sz="2400" b="1" dirty="0">
                <a:latin typeface="微软雅黑" panose="020B0503020204020204" charset="-122"/>
                <a:ea typeface="微软雅黑" panose="020B0503020204020204" charset="-122"/>
              </a:rPr>
              <a:t>车损事故险处理及保险理赔程序</a:t>
            </a:r>
            <a:endParaRPr sz="2400" b="1" dirty="0">
              <a:latin typeface="微软雅黑" panose="020B0503020204020204" charset="-122"/>
              <a:ea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75" name="MH_Text_1"/>
          <p:cNvSpPr/>
          <p:nvPr>
            <p:custDataLst>
              <p:tags r:id="rId1"/>
            </p:custDataLst>
          </p:nvPr>
        </p:nvSpPr>
        <p:spPr>
          <a:xfrm>
            <a:off x="899160" y="2515870"/>
            <a:ext cx="10466705" cy="3674110"/>
          </a:xfrm>
          <a:prstGeom prst="rect">
            <a:avLst/>
          </a:prstGeom>
        </p:spPr>
        <p:txBody>
          <a:bodyPr/>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（1）接待出险通知</a:t>
            </a:r>
            <a:endPar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接待报案员在接待被保险人报案时，应根据被保险人填具的《出险通知书》详细询问并记录：</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①被保险人的名称、保单号码、驾驶员情况、车辆型号、牌照号码、发动机号码等。</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②出险日期、出险地点、出险原因及经过。</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③第三者人身伤亡及财物情况。</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④伤者姓名、性别及就医时间、医院名称、地址。</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⑤第三者受损财物的所有人名称、种类及存放地点。</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（2）核实承保情况</a:t>
            </a:r>
            <a:endPar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承保公司在接到《出险通知书》后，应立即查阅公司业务留存的保单副本、批单副本及保费收据，核实其承保内容及保费收缴的情况，无误后在《出险通知书》上加盖收件章，载明年、月、日、时、分。车险业务内勤须填写《出险案件登记簿》，编号立案，并及时将有关资料转交现场查勘人员。</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linds(horizontal)">
                                      <p:cBhvr>
                                        <p:cTn id="7" dur="500"/>
                                        <p:tgtEl>
                                          <p:spTgt spid="4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par>
                          <p:cTn id="11" fill="hold">
                            <p:stCondLst>
                              <p:cond delay="500"/>
                            </p:stCondLst>
                            <p:childTnLst>
                              <p:par>
                                <p:cTn id="12" presetID="5" presetClass="entr" presetSubtype="10" fill="hold" grpId="0"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checkerboard(across)">
                                      <p:cBhvr>
                                        <p:cTn id="14" dur="500"/>
                                        <p:tgtEl>
                                          <p:spTgt spid="64"/>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checkerboard(across)">
                                      <p:cBhvr>
                                        <p:cTn id="17" dur="500"/>
                                        <p:tgtEl>
                                          <p:spTgt spid="66"/>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checkerboard(across)">
                                      <p:cBhvr>
                                        <p:cTn id="20" dur="500"/>
                                        <p:tgtEl>
                                          <p:spTgt spid="15"/>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checkerboard(across)">
                                      <p:cBhvr>
                                        <p:cTn id="23" dur="500"/>
                                        <p:tgtEl>
                                          <p:spTgt spid="32"/>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checkerboard(across)">
                                      <p:cBhvr>
                                        <p:cTn id="2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64" grpId="0" animBg="1"/>
      <p:bldP spid="66" grpId="0" animBg="1"/>
      <p:bldP spid="15" grpId="0"/>
      <p:bldP spid="32" grpId="0" animBg="1"/>
      <p:bldP spid="75" grpId="0"/>
      <p:bldP spid="64" grpId="1" animBg="1"/>
      <p:bldP spid="66" grpId="1" animBg="1"/>
      <p:bldP spid="15" grpId="1"/>
      <p:bldP spid="32" grpId="1" animBg="1"/>
      <p:bldP spid="7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924300" y="3134360"/>
            <a:ext cx="2259330" cy="782955"/>
            <a:chOff x="6140" y="4209"/>
            <a:chExt cx="3558" cy="1233"/>
          </a:xfrm>
        </p:grpSpPr>
        <p:sp>
          <p:nvSpPr>
            <p:cNvPr id="23" name="文本框 22"/>
            <p:cNvSpPr txBox="1"/>
            <p:nvPr/>
          </p:nvSpPr>
          <p:spPr>
            <a:xfrm>
              <a:off x="6140" y="4209"/>
              <a:ext cx="2848" cy="919"/>
            </a:xfrm>
            <a:prstGeom prst="rect">
              <a:avLst/>
            </a:prstGeom>
            <a:noFill/>
          </p:spPr>
          <p:txBody>
            <a:bodyPr wrap="none" rtlCol="0">
              <a:spAutoFit/>
            </a:bodyPr>
            <a:lstStyle/>
            <a:p>
              <a:r>
                <a:rPr lang="zh-CN" altLang="en-US" sz="3200" dirty="0">
                  <a:latin typeface="方正粗黑宋简体" panose="02000000000000000000" charset="-122"/>
                  <a:ea typeface="方正粗黑宋简体" panose="02000000000000000000" charset="-122"/>
                </a:rPr>
                <a:t>学习准备</a:t>
              </a:r>
              <a:endParaRPr lang="zh-CN" altLang="en-US" sz="3200" dirty="0">
                <a:latin typeface="方正粗黑宋简体" panose="02000000000000000000" charset="-122"/>
                <a:ea typeface="方正粗黑宋简体" panose="02000000000000000000" charset="-122"/>
              </a:endParaRPr>
            </a:p>
          </p:txBody>
        </p:sp>
        <p:sp>
          <p:nvSpPr>
            <p:cNvPr id="24" name="文本框 23"/>
            <p:cNvSpPr txBox="1"/>
            <p:nvPr/>
          </p:nvSpPr>
          <p:spPr>
            <a:xfrm>
              <a:off x="6140" y="5056"/>
              <a:ext cx="3559" cy="386"/>
            </a:xfrm>
            <a:prstGeom prst="rect">
              <a:avLst/>
            </a:prstGeom>
            <a:noFill/>
          </p:spPr>
          <p:txBody>
            <a:bodyPr wrap="none" rtlCol="0">
              <a:spAutoFit/>
            </a:bodyPr>
            <a:lstStyle/>
            <a:p>
              <a:r>
                <a:rPr lang="en-US" altLang="zh-CN" sz="1000" spc="300" dirty="0">
                  <a:latin typeface="方正粗黑宋简体" panose="02000000000000000000" charset="-122"/>
                  <a:ea typeface="方正粗黑宋简体" panose="02000000000000000000" charset="-122"/>
                </a:rPr>
                <a:t>STUDY PREPARATION</a:t>
              </a:r>
              <a:endParaRPr lang="en-US" altLang="zh-CN" sz="1000" spc="300" dirty="0">
                <a:latin typeface="方正粗黑宋简体" panose="02000000000000000000" charset="-122"/>
                <a:ea typeface="方正粗黑宋简体" panose="02000000000000000000" charset="-122"/>
              </a:endParaRPr>
            </a:p>
          </p:txBody>
        </p:sp>
      </p:grpSp>
      <p:pic>
        <p:nvPicPr>
          <p:cNvPr id="4" name="图片 3" descr="RA7IGZ95I0VWYH2E3R3)K(6"/>
          <p:cNvPicPr>
            <a:picLocks noChangeAspect="1"/>
          </p:cNvPicPr>
          <p:nvPr/>
        </p:nvPicPr>
        <p:blipFill>
          <a:blip r:embed="rId1"/>
          <a:srcRect r="58014"/>
          <a:stretch>
            <a:fillRect/>
          </a:stretch>
        </p:blipFill>
        <p:spPr>
          <a:xfrm>
            <a:off x="7666990" y="-316230"/>
            <a:ext cx="4849200" cy="4849495"/>
          </a:xfrm>
          <a:prstGeom prst="ellipse">
            <a:avLst/>
          </a:prstGeom>
          <a:ln w="177800">
            <a:solidFill>
              <a:srgbClr val="ED7D31"/>
            </a:solidFill>
          </a:ln>
        </p:spPr>
      </p:pic>
      <p:sp>
        <p:nvSpPr>
          <p:cNvPr id="5" name="任意多边形: 形状 4"/>
          <p:cNvSpPr/>
          <p:nvPr/>
        </p:nvSpPr>
        <p:spPr>
          <a:xfrm>
            <a:off x="184285" y="5704478"/>
            <a:ext cx="3740015" cy="11535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方正粗黑宋简体" panose="02000000000000000000" charset="-122"/>
              <a:ea typeface="方正粗黑宋简体" panose="02000000000000000000" charset="-122"/>
            </a:endParaRPr>
          </a:p>
        </p:txBody>
      </p:sp>
      <p:sp>
        <p:nvSpPr>
          <p:cNvPr id="7" name="文本框 6"/>
          <p:cNvSpPr txBox="1"/>
          <p:nvPr/>
        </p:nvSpPr>
        <p:spPr>
          <a:xfrm>
            <a:off x="495300" y="333375"/>
            <a:ext cx="1210588" cy="707886"/>
          </a:xfrm>
          <a:prstGeom prst="rect">
            <a:avLst/>
          </a:prstGeom>
          <a:noFill/>
        </p:spPr>
        <p:txBody>
          <a:bodyPr wrap="none" rtlCol="0">
            <a:spAutoFit/>
          </a:bodyPr>
          <a:lstStyle/>
          <a:p>
            <a:r>
              <a:rPr lang="zh-CN" altLang="en-US" sz="4000" dirty="0">
                <a:latin typeface="方正粗黑宋简体" panose="02000000000000000000" charset="-122"/>
                <a:ea typeface="方正粗黑宋简体" panose="02000000000000000000" charset="-122"/>
              </a:rPr>
              <a:t>目录</a:t>
            </a:r>
            <a:endParaRPr lang="zh-CN" altLang="en-US" sz="4000" dirty="0">
              <a:latin typeface="方正粗黑宋简体" panose="02000000000000000000" charset="-122"/>
              <a:ea typeface="方正粗黑宋简体" panose="02000000000000000000" charset="-122"/>
            </a:endParaRPr>
          </a:p>
        </p:txBody>
      </p:sp>
      <p:sp>
        <p:nvSpPr>
          <p:cNvPr id="8" name="文本框 7"/>
          <p:cNvSpPr txBox="1"/>
          <p:nvPr/>
        </p:nvSpPr>
        <p:spPr>
          <a:xfrm>
            <a:off x="495300" y="1041261"/>
            <a:ext cx="1624099" cy="400110"/>
          </a:xfrm>
          <a:prstGeom prst="rect">
            <a:avLst/>
          </a:prstGeom>
          <a:noFill/>
        </p:spPr>
        <p:txBody>
          <a:bodyPr wrap="none" rtlCol="0">
            <a:spAutoFit/>
          </a:bodyPr>
          <a:lstStyle/>
          <a:p>
            <a:r>
              <a:rPr lang="en-US" altLang="zh-CN" sz="2000" dirty="0">
                <a:latin typeface="方正粗黑宋简体" panose="02000000000000000000" charset="-122"/>
                <a:ea typeface="方正粗黑宋简体" panose="02000000000000000000" charset="-122"/>
              </a:rPr>
              <a:t>CONTENTS</a:t>
            </a:r>
            <a:endParaRPr lang="en-US" altLang="zh-CN" sz="2000" dirty="0">
              <a:latin typeface="方正粗黑宋简体" panose="02000000000000000000" charset="-122"/>
              <a:ea typeface="方正粗黑宋简体" panose="02000000000000000000" charset="-122"/>
            </a:endParaRPr>
          </a:p>
        </p:txBody>
      </p:sp>
      <p:sp>
        <p:nvSpPr>
          <p:cNvPr id="9" name="矩形: 圆角 8"/>
          <p:cNvSpPr/>
          <p:nvPr/>
        </p:nvSpPr>
        <p:spPr>
          <a:xfrm>
            <a:off x="1562735" y="2374733"/>
            <a:ext cx="1857375" cy="40011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粗黑宋简体" panose="02000000000000000000" charset="-122"/>
              <a:ea typeface="方正粗黑宋简体" panose="02000000000000000000" charset="-122"/>
            </a:endParaRPr>
          </a:p>
        </p:txBody>
      </p:sp>
      <p:sp>
        <p:nvSpPr>
          <p:cNvPr id="10" name="矩形: 圆角 9"/>
          <p:cNvSpPr/>
          <p:nvPr/>
        </p:nvSpPr>
        <p:spPr>
          <a:xfrm>
            <a:off x="1562735" y="3250932"/>
            <a:ext cx="1857375" cy="40011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粗黑宋简体" panose="02000000000000000000" charset="-122"/>
              <a:ea typeface="方正粗黑宋简体" panose="02000000000000000000" charset="-122"/>
            </a:endParaRPr>
          </a:p>
        </p:txBody>
      </p:sp>
      <p:sp>
        <p:nvSpPr>
          <p:cNvPr id="13" name="矩形: 圆角 12"/>
          <p:cNvSpPr/>
          <p:nvPr/>
        </p:nvSpPr>
        <p:spPr>
          <a:xfrm>
            <a:off x="1562735" y="4127131"/>
            <a:ext cx="1857375" cy="40011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粗黑宋简体" panose="02000000000000000000" charset="-122"/>
              <a:ea typeface="方正粗黑宋简体" panose="02000000000000000000" charset="-122"/>
            </a:endParaRPr>
          </a:p>
        </p:txBody>
      </p:sp>
      <p:sp>
        <p:nvSpPr>
          <p:cNvPr id="15" name="文本框 14"/>
          <p:cNvSpPr txBox="1"/>
          <p:nvPr/>
        </p:nvSpPr>
        <p:spPr>
          <a:xfrm>
            <a:off x="1887410" y="2374733"/>
            <a:ext cx="1208023" cy="400110"/>
          </a:xfrm>
          <a:prstGeom prst="rect">
            <a:avLst/>
          </a:prstGeom>
          <a:noFill/>
        </p:spPr>
        <p:txBody>
          <a:bodyPr wrap="none" rtlCol="0">
            <a:spAutoFit/>
          </a:bodyPr>
          <a:lstStyle/>
          <a:p>
            <a:r>
              <a:rPr lang="en-US" altLang="zh-CN" sz="2000" dirty="0">
                <a:solidFill>
                  <a:schemeClr val="bg1"/>
                </a:solidFill>
                <a:latin typeface="方正粗黑宋简体" panose="02000000000000000000" charset="-122"/>
                <a:ea typeface="方正粗黑宋简体" panose="02000000000000000000" charset="-122"/>
              </a:rPr>
              <a:t>PART 01</a:t>
            </a:r>
            <a:endParaRPr lang="en-US" altLang="zh-CN" sz="2000" dirty="0">
              <a:solidFill>
                <a:schemeClr val="bg1"/>
              </a:solidFill>
              <a:latin typeface="方正粗黑宋简体" panose="02000000000000000000" charset="-122"/>
              <a:ea typeface="方正粗黑宋简体" panose="02000000000000000000" charset="-122"/>
            </a:endParaRPr>
          </a:p>
        </p:txBody>
      </p:sp>
      <p:sp>
        <p:nvSpPr>
          <p:cNvPr id="16" name="文本框 15"/>
          <p:cNvSpPr txBox="1"/>
          <p:nvPr/>
        </p:nvSpPr>
        <p:spPr>
          <a:xfrm>
            <a:off x="1887410" y="3252910"/>
            <a:ext cx="1208023" cy="400110"/>
          </a:xfrm>
          <a:prstGeom prst="rect">
            <a:avLst/>
          </a:prstGeom>
          <a:noFill/>
        </p:spPr>
        <p:txBody>
          <a:bodyPr wrap="none" rtlCol="0">
            <a:spAutoFit/>
          </a:bodyPr>
          <a:lstStyle/>
          <a:p>
            <a:r>
              <a:rPr lang="en-US" altLang="zh-CN" sz="2000" dirty="0">
                <a:solidFill>
                  <a:schemeClr val="bg1"/>
                </a:solidFill>
                <a:latin typeface="方正粗黑宋简体" panose="02000000000000000000" charset="-122"/>
                <a:ea typeface="方正粗黑宋简体" panose="02000000000000000000" charset="-122"/>
              </a:rPr>
              <a:t>PART 02</a:t>
            </a:r>
            <a:endParaRPr lang="en-US" altLang="zh-CN" sz="2000" dirty="0">
              <a:solidFill>
                <a:schemeClr val="bg1"/>
              </a:solidFill>
              <a:latin typeface="方正粗黑宋简体" panose="02000000000000000000" charset="-122"/>
              <a:ea typeface="方正粗黑宋简体" panose="02000000000000000000" charset="-122"/>
            </a:endParaRPr>
          </a:p>
        </p:txBody>
      </p:sp>
      <p:sp>
        <p:nvSpPr>
          <p:cNvPr id="17" name="文本框 16"/>
          <p:cNvSpPr txBox="1"/>
          <p:nvPr/>
        </p:nvSpPr>
        <p:spPr>
          <a:xfrm>
            <a:off x="1887410" y="4131087"/>
            <a:ext cx="1208023" cy="400110"/>
          </a:xfrm>
          <a:prstGeom prst="rect">
            <a:avLst/>
          </a:prstGeom>
          <a:noFill/>
        </p:spPr>
        <p:txBody>
          <a:bodyPr wrap="none" rtlCol="0">
            <a:spAutoFit/>
          </a:bodyPr>
          <a:lstStyle/>
          <a:p>
            <a:r>
              <a:rPr lang="en-US" altLang="zh-CN" sz="2000" dirty="0">
                <a:solidFill>
                  <a:schemeClr val="bg1"/>
                </a:solidFill>
                <a:latin typeface="方正粗黑宋简体" panose="02000000000000000000" charset="-122"/>
                <a:ea typeface="方正粗黑宋简体" panose="02000000000000000000" charset="-122"/>
              </a:rPr>
              <a:t>PART 03</a:t>
            </a:r>
            <a:endParaRPr lang="en-US" altLang="zh-CN" sz="2000" dirty="0">
              <a:solidFill>
                <a:schemeClr val="bg1"/>
              </a:solidFill>
              <a:latin typeface="方正粗黑宋简体" panose="02000000000000000000" charset="-122"/>
              <a:ea typeface="方正粗黑宋简体" panose="02000000000000000000" charset="-122"/>
            </a:endParaRPr>
          </a:p>
        </p:txBody>
      </p:sp>
      <p:sp>
        <p:nvSpPr>
          <p:cNvPr id="19" name="文本框 18"/>
          <p:cNvSpPr txBox="1"/>
          <p:nvPr/>
        </p:nvSpPr>
        <p:spPr>
          <a:xfrm>
            <a:off x="3924419" y="2248756"/>
            <a:ext cx="1808480" cy="583565"/>
          </a:xfrm>
          <a:prstGeom prst="rect">
            <a:avLst/>
          </a:prstGeom>
          <a:noFill/>
        </p:spPr>
        <p:txBody>
          <a:bodyPr wrap="none" rtlCol="0">
            <a:spAutoFit/>
          </a:bodyPr>
          <a:lstStyle/>
          <a:p>
            <a:r>
              <a:rPr lang="zh-CN" altLang="en-US" sz="3200" dirty="0">
                <a:latin typeface="方正粗黑宋简体" panose="02000000000000000000" charset="-122"/>
                <a:ea typeface="方正粗黑宋简体" panose="02000000000000000000" charset="-122"/>
              </a:rPr>
              <a:t>学习目标</a:t>
            </a:r>
            <a:endParaRPr lang="zh-CN" altLang="en-US" sz="3200" dirty="0">
              <a:latin typeface="方正粗黑宋简体" panose="02000000000000000000" charset="-122"/>
              <a:ea typeface="方正粗黑宋简体" panose="02000000000000000000" charset="-122"/>
            </a:endParaRPr>
          </a:p>
        </p:txBody>
      </p:sp>
      <p:sp>
        <p:nvSpPr>
          <p:cNvPr id="20" name="文本框 19"/>
          <p:cNvSpPr txBox="1"/>
          <p:nvPr/>
        </p:nvSpPr>
        <p:spPr>
          <a:xfrm>
            <a:off x="3924419" y="2774843"/>
            <a:ext cx="2038350" cy="245110"/>
          </a:xfrm>
          <a:prstGeom prst="rect">
            <a:avLst/>
          </a:prstGeom>
          <a:noFill/>
        </p:spPr>
        <p:txBody>
          <a:bodyPr wrap="none" rtlCol="0">
            <a:spAutoFit/>
          </a:bodyPr>
          <a:lstStyle/>
          <a:p>
            <a:r>
              <a:rPr lang="en-US" altLang="zh-CN" sz="1000" spc="300" dirty="0">
                <a:latin typeface="方正粗黑宋简体" panose="02000000000000000000" charset="-122"/>
                <a:ea typeface="方正粗黑宋简体" panose="02000000000000000000" charset="-122"/>
              </a:rPr>
              <a:t>LEARNING TARGET</a:t>
            </a:r>
            <a:endParaRPr lang="en-US" altLang="zh-CN" sz="1000" spc="300" dirty="0">
              <a:latin typeface="方正粗黑宋简体" panose="02000000000000000000" charset="-122"/>
              <a:ea typeface="方正粗黑宋简体" panose="02000000000000000000" charset="-122"/>
            </a:endParaRPr>
          </a:p>
        </p:txBody>
      </p:sp>
      <p:sp>
        <p:nvSpPr>
          <p:cNvPr id="25" name="文本框 24"/>
          <p:cNvSpPr txBox="1"/>
          <p:nvPr/>
        </p:nvSpPr>
        <p:spPr>
          <a:xfrm>
            <a:off x="3949819" y="4040143"/>
            <a:ext cx="1808480" cy="583565"/>
          </a:xfrm>
          <a:prstGeom prst="rect">
            <a:avLst/>
          </a:prstGeom>
          <a:noFill/>
        </p:spPr>
        <p:txBody>
          <a:bodyPr wrap="none" rtlCol="0">
            <a:spAutoFit/>
          </a:bodyPr>
          <a:lstStyle/>
          <a:p>
            <a:r>
              <a:rPr lang="zh-CN" altLang="en-US" sz="3200" dirty="0">
                <a:latin typeface="方正粗黑宋简体" panose="02000000000000000000" charset="-122"/>
                <a:ea typeface="方正粗黑宋简体" panose="02000000000000000000" charset="-122"/>
              </a:rPr>
              <a:t>知识链接</a:t>
            </a:r>
            <a:endParaRPr lang="zh-CN" altLang="en-US" sz="3200" dirty="0">
              <a:latin typeface="方正粗黑宋简体" panose="02000000000000000000" charset="-122"/>
              <a:ea typeface="方正粗黑宋简体" panose="02000000000000000000" charset="-122"/>
            </a:endParaRPr>
          </a:p>
        </p:txBody>
      </p:sp>
      <p:sp>
        <p:nvSpPr>
          <p:cNvPr id="26" name="文本框 25"/>
          <p:cNvSpPr txBox="1"/>
          <p:nvPr/>
        </p:nvSpPr>
        <p:spPr>
          <a:xfrm>
            <a:off x="3949819" y="4624918"/>
            <a:ext cx="1946275" cy="245110"/>
          </a:xfrm>
          <a:prstGeom prst="rect">
            <a:avLst/>
          </a:prstGeom>
          <a:noFill/>
        </p:spPr>
        <p:txBody>
          <a:bodyPr wrap="none" rtlCol="0">
            <a:spAutoFit/>
          </a:bodyPr>
          <a:lstStyle/>
          <a:p>
            <a:r>
              <a:rPr lang="en-US" altLang="zh-CN" sz="1000" spc="300" dirty="0">
                <a:latin typeface="方正粗黑宋简体" panose="02000000000000000000" charset="-122"/>
                <a:ea typeface="方正粗黑宋简体" panose="02000000000000000000" charset="-122"/>
              </a:rPr>
              <a:t>KNOWLEDGE LINK</a:t>
            </a:r>
            <a:endParaRPr lang="en-US" altLang="zh-CN" sz="1000" spc="300" dirty="0">
              <a:latin typeface="方正粗黑宋简体" panose="02000000000000000000" charset="-122"/>
              <a:ea typeface="方正粗黑宋简体" panose="02000000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down)">
                                      <p:cBhvr>
                                        <p:cTn id="24" dur="500"/>
                                        <p:tgtEl>
                                          <p:spTgt spid="19"/>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down)">
                                      <p:cBhvr>
                                        <p:cTn id="27" dur="500"/>
                                        <p:tgtEl>
                                          <p:spTgt spid="20"/>
                                        </p:tgtEl>
                                      </p:cBhvr>
                                    </p:animEffect>
                                  </p:childTnLst>
                                </p:cTn>
                              </p:par>
                            </p:childTnLst>
                          </p:cTn>
                        </p:par>
                        <p:par>
                          <p:cTn id="28" fill="hold">
                            <p:stCondLst>
                              <p:cond delay="1500"/>
                            </p:stCondLst>
                            <p:childTnLst>
                              <p:par>
                                <p:cTn id="29" presetID="22" presetClass="entr" presetSubtype="4"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down)">
                                      <p:cBhvr>
                                        <p:cTn id="34" dur="500"/>
                                        <p:tgtEl>
                                          <p:spTgt spid="16"/>
                                        </p:tgtEl>
                                      </p:cBhvr>
                                    </p:animEffect>
                                  </p:childTnLst>
                                </p:cTn>
                              </p:par>
                              <p:par>
                                <p:cTn id="35" presetID="22" presetClass="entr" presetSubtype="4"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down)">
                                      <p:cBhvr>
                                        <p:cTn id="37" dur="500"/>
                                        <p:tgtEl>
                                          <p:spTgt spid="2"/>
                                        </p:tgtEl>
                                      </p:cBhvr>
                                    </p:animEffect>
                                  </p:childTnLst>
                                </p:cTn>
                              </p:par>
                            </p:childTnLst>
                          </p:cTn>
                        </p:par>
                        <p:par>
                          <p:cTn id="38" fill="hold">
                            <p:stCondLst>
                              <p:cond delay="2000"/>
                            </p:stCondLst>
                            <p:childTnLst>
                              <p:par>
                                <p:cTn id="39" presetID="22" presetClass="entr" presetSubtype="4"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down)">
                                      <p:cBhvr>
                                        <p:cTn id="41" dur="500"/>
                                        <p:tgtEl>
                                          <p:spTgt spid="13"/>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down)">
                                      <p:cBhvr>
                                        <p:cTn id="44" dur="500"/>
                                        <p:tgtEl>
                                          <p:spTgt spid="17"/>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down)">
                                      <p:cBhvr>
                                        <p:cTn id="47" dur="500"/>
                                        <p:tgtEl>
                                          <p:spTgt spid="26"/>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ipe(down)">
                                      <p:cBhvr>
                                        <p:cTn id="5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p:bldP spid="8" grpId="0"/>
      <p:bldP spid="9" grpId="0" bldLvl="0" animBg="1"/>
      <p:bldP spid="10" grpId="0" bldLvl="0" animBg="1"/>
      <p:bldP spid="13" grpId="0" bldLvl="0" animBg="1"/>
      <p:bldP spid="15" grpId="0"/>
      <p:bldP spid="16" grpId="0"/>
      <p:bldP spid="17" grpId="0"/>
      <p:bldP spid="19" grpId="0"/>
      <p:bldP spid="20" grpId="0"/>
      <p:bldP spid="25" grpId="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 name="矩形 8"/>
          <p:cNvSpPr/>
          <p:nvPr/>
        </p:nvSpPr>
        <p:spPr>
          <a:xfrm>
            <a:off x="2067560" y="1645285"/>
            <a:ext cx="4968875" cy="643890"/>
          </a:xfrm>
          <a:custGeom>
            <a:avLst/>
            <a:gdLst>
              <a:gd name="connsiteX0" fmla="*/ 72001 w 2048643"/>
              <a:gd name="connsiteY0" fmla="*/ 0 h 2535478"/>
              <a:gd name="connsiteX1" fmla="*/ 1976643 w 2048643"/>
              <a:gd name="connsiteY1" fmla="*/ 0 h 2535478"/>
              <a:gd name="connsiteX2" fmla="*/ 2048643 w 2048643"/>
              <a:gd name="connsiteY2" fmla="*/ 72000 h 2535478"/>
              <a:gd name="connsiteX3" fmla="*/ 2048643 w 2048643"/>
              <a:gd name="connsiteY3" fmla="*/ 2463478 h 2535478"/>
              <a:gd name="connsiteX4" fmla="*/ 1976643 w 2048643"/>
              <a:gd name="connsiteY4" fmla="*/ 2535478 h 2535478"/>
              <a:gd name="connsiteX5" fmla="*/ 72001 w 2048643"/>
              <a:gd name="connsiteY5" fmla="*/ 2535478 h 2535478"/>
              <a:gd name="connsiteX6" fmla="*/ 0 w 2048643"/>
              <a:gd name="connsiteY6" fmla="*/ 2463478 h 2535478"/>
              <a:gd name="connsiteX7" fmla="*/ 0 w 2048643"/>
              <a:gd name="connsiteY7" fmla="*/ 72000 h 2535478"/>
              <a:gd name="connsiteX8" fmla="*/ 72001 w 2048643"/>
              <a:gd name="connsiteY8" fmla="*/ 0 h 253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8643" h="2535478">
                <a:moveTo>
                  <a:pt x="72001" y="0"/>
                </a:moveTo>
                <a:lnTo>
                  <a:pt x="1976643" y="0"/>
                </a:lnTo>
                <a:cubicBezTo>
                  <a:pt x="2016387" y="0"/>
                  <a:pt x="2048643" y="32256"/>
                  <a:pt x="2048643" y="72000"/>
                </a:cubicBezTo>
                <a:lnTo>
                  <a:pt x="2048643" y="2463478"/>
                </a:lnTo>
                <a:cubicBezTo>
                  <a:pt x="2048643" y="2503222"/>
                  <a:pt x="2016387" y="2535478"/>
                  <a:pt x="1976643" y="2535478"/>
                </a:cubicBezTo>
                <a:lnTo>
                  <a:pt x="72001" y="2535478"/>
                </a:lnTo>
                <a:cubicBezTo>
                  <a:pt x="32257" y="2535478"/>
                  <a:pt x="0" y="2503222"/>
                  <a:pt x="0" y="2463478"/>
                </a:cubicBezTo>
                <a:lnTo>
                  <a:pt x="0" y="72000"/>
                </a:lnTo>
                <a:cubicBezTo>
                  <a:pt x="0" y="32256"/>
                  <a:pt x="32257" y="0"/>
                  <a:pt x="72001" y="0"/>
                </a:cubicBezTo>
              </a:path>
            </a:pathLst>
          </a:custGeom>
          <a:solidFill>
            <a:schemeClr val="bg1"/>
          </a:solidFill>
          <a:ln>
            <a:solidFill>
              <a:schemeClr val="bg1"/>
            </a:solidFill>
          </a:ln>
          <a:effectLst>
            <a:outerShdw blurRad="342900" dist="63500" dir="2700000" sx="101000" sy="101000" algn="tl" rotWithShape="0">
              <a:schemeClr val="bg1">
                <a:lumMod val="6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66" name="矩形 11"/>
          <p:cNvSpPr/>
          <p:nvPr/>
        </p:nvSpPr>
        <p:spPr>
          <a:xfrm>
            <a:off x="1402080" y="1655445"/>
            <a:ext cx="487680" cy="46355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accent2"/>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5" name="文本框 14"/>
          <p:cNvSpPr txBox="1"/>
          <p:nvPr/>
        </p:nvSpPr>
        <p:spPr>
          <a:xfrm>
            <a:off x="1337945" y="1625600"/>
            <a:ext cx="621030" cy="521970"/>
          </a:xfrm>
          <a:prstGeom prst="rect">
            <a:avLst/>
          </a:prstGeom>
          <a:noFill/>
        </p:spPr>
        <p:txBody>
          <a:bodyPr wrap="none" rtlCol="0">
            <a:spAutoFit/>
          </a:bodyPr>
          <a:p>
            <a:r>
              <a:rPr lang="en-US" altLang="zh-CN" sz="2800" b="1" i="1" dirty="0">
                <a:solidFill>
                  <a:schemeClr val="bg1"/>
                </a:solidFill>
                <a:latin typeface="微软雅黑" panose="020B0503020204020204" charset="-122"/>
                <a:ea typeface="微软雅黑" panose="020B0503020204020204" charset="-122"/>
              </a:rPr>
              <a:t>03</a:t>
            </a:r>
            <a:endParaRPr lang="en-US" altLang="zh-CN" sz="2800" b="1" i="1" dirty="0">
              <a:solidFill>
                <a:schemeClr val="bg1"/>
              </a:solidFill>
              <a:latin typeface="微软雅黑" panose="020B0503020204020204" charset="-122"/>
              <a:ea typeface="微软雅黑" panose="020B0503020204020204" charset="-122"/>
            </a:endParaRPr>
          </a:p>
        </p:txBody>
      </p:sp>
      <p:sp>
        <p:nvSpPr>
          <p:cNvPr id="32" name="文本框 31"/>
          <p:cNvSpPr txBox="1"/>
          <p:nvPr/>
        </p:nvSpPr>
        <p:spPr>
          <a:xfrm>
            <a:off x="2285365" y="1737360"/>
            <a:ext cx="4533265" cy="460375"/>
          </a:xfrm>
          <a:prstGeom prst="rect">
            <a:avLst/>
          </a:prstGeom>
          <a:solidFill>
            <a:srgbClr val="000000">
              <a:alpha val="0"/>
            </a:srgbClr>
          </a:solidFill>
        </p:spPr>
        <p:txBody>
          <a:bodyPr wrap="square" rtlCol="0" anchor="t">
            <a:spAutoFit/>
          </a:bodyPr>
          <a:p>
            <a:pPr algn="l"/>
            <a:r>
              <a:rPr sz="2400" b="1" dirty="0">
                <a:latin typeface="微软雅黑" panose="020B0503020204020204" charset="-122"/>
                <a:ea typeface="微软雅黑" panose="020B0503020204020204" charset="-122"/>
              </a:rPr>
              <a:t>车损事故险处理及保险理赔程序</a:t>
            </a:r>
            <a:endParaRPr sz="2400" b="1" dirty="0">
              <a:latin typeface="微软雅黑" panose="020B0503020204020204" charset="-122"/>
              <a:ea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75" name="MH_Text_1"/>
          <p:cNvSpPr/>
          <p:nvPr>
            <p:custDataLst>
              <p:tags r:id="rId1"/>
            </p:custDataLst>
          </p:nvPr>
        </p:nvSpPr>
        <p:spPr>
          <a:xfrm>
            <a:off x="899160" y="2515870"/>
            <a:ext cx="10466705" cy="3195955"/>
          </a:xfrm>
          <a:prstGeom prst="rect">
            <a:avLst/>
          </a:prstGeom>
        </p:spPr>
        <p:txBody>
          <a:bodyPr/>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（3）查勘定损</a:t>
            </a:r>
            <a:endPar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现场查勘人员接到通知后，应立即赶到现场进行查勘、定损。</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①对出险现场全景、受损财物、事故发生的部位、局部损坏的部分进行拍照，并绘制现场草图。</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②伤者及受损财物是否属第三者，是否确属保险金责任范围。</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③对第三者财物进行定损估价，第三者车辆损失参照《车损险理赔程序》处理。</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④至伤者就医医院了解事故发生的经过、治疗情况及所需医疗费用。</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⑤对于定损困难的第三者财物损失及人身伤害案，应及时聘请技术部门的专家或工程技术人员协助做出技术鉴定后，再予定责定损，以防损失扩大和盲目处理。</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⑥根据查勘定损情况填制《查勘报告》，并在上面写明处理意见。</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linds(horizontal)">
                                      <p:cBhvr>
                                        <p:cTn id="7" dur="500"/>
                                        <p:tgtEl>
                                          <p:spTgt spid="4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fade">
                                      <p:cBhvr>
                                        <p:cTn id="14" dur="500"/>
                                        <p:tgtEl>
                                          <p:spTgt spid="6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fade">
                                      <p:cBhvr>
                                        <p:cTn id="17" dur="500"/>
                                        <p:tgtEl>
                                          <p:spTgt spid="6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fade">
                                      <p:cBhvr>
                                        <p:cTn id="2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64" grpId="0" animBg="1"/>
      <p:bldP spid="66" grpId="0" animBg="1"/>
      <p:bldP spid="15" grpId="0"/>
      <p:bldP spid="32" grpId="0" animBg="1"/>
      <p:bldP spid="75" grpId="0"/>
      <p:bldP spid="64" grpId="1" animBg="1"/>
      <p:bldP spid="66" grpId="1" animBg="1"/>
      <p:bldP spid="15" grpId="1"/>
      <p:bldP spid="32" grpId="1" animBg="1"/>
      <p:bldP spid="75"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 name="矩形 8"/>
          <p:cNvSpPr/>
          <p:nvPr/>
        </p:nvSpPr>
        <p:spPr>
          <a:xfrm>
            <a:off x="2067560" y="1645285"/>
            <a:ext cx="4968875" cy="643890"/>
          </a:xfrm>
          <a:custGeom>
            <a:avLst/>
            <a:gdLst>
              <a:gd name="connsiteX0" fmla="*/ 72001 w 2048643"/>
              <a:gd name="connsiteY0" fmla="*/ 0 h 2535478"/>
              <a:gd name="connsiteX1" fmla="*/ 1976643 w 2048643"/>
              <a:gd name="connsiteY1" fmla="*/ 0 h 2535478"/>
              <a:gd name="connsiteX2" fmla="*/ 2048643 w 2048643"/>
              <a:gd name="connsiteY2" fmla="*/ 72000 h 2535478"/>
              <a:gd name="connsiteX3" fmla="*/ 2048643 w 2048643"/>
              <a:gd name="connsiteY3" fmla="*/ 2463478 h 2535478"/>
              <a:gd name="connsiteX4" fmla="*/ 1976643 w 2048643"/>
              <a:gd name="connsiteY4" fmla="*/ 2535478 h 2535478"/>
              <a:gd name="connsiteX5" fmla="*/ 72001 w 2048643"/>
              <a:gd name="connsiteY5" fmla="*/ 2535478 h 2535478"/>
              <a:gd name="connsiteX6" fmla="*/ 0 w 2048643"/>
              <a:gd name="connsiteY6" fmla="*/ 2463478 h 2535478"/>
              <a:gd name="connsiteX7" fmla="*/ 0 w 2048643"/>
              <a:gd name="connsiteY7" fmla="*/ 72000 h 2535478"/>
              <a:gd name="connsiteX8" fmla="*/ 72001 w 2048643"/>
              <a:gd name="connsiteY8" fmla="*/ 0 h 253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8643" h="2535478">
                <a:moveTo>
                  <a:pt x="72001" y="0"/>
                </a:moveTo>
                <a:lnTo>
                  <a:pt x="1976643" y="0"/>
                </a:lnTo>
                <a:cubicBezTo>
                  <a:pt x="2016387" y="0"/>
                  <a:pt x="2048643" y="32256"/>
                  <a:pt x="2048643" y="72000"/>
                </a:cubicBezTo>
                <a:lnTo>
                  <a:pt x="2048643" y="2463478"/>
                </a:lnTo>
                <a:cubicBezTo>
                  <a:pt x="2048643" y="2503222"/>
                  <a:pt x="2016387" y="2535478"/>
                  <a:pt x="1976643" y="2535478"/>
                </a:cubicBezTo>
                <a:lnTo>
                  <a:pt x="72001" y="2535478"/>
                </a:lnTo>
                <a:cubicBezTo>
                  <a:pt x="32257" y="2535478"/>
                  <a:pt x="0" y="2503222"/>
                  <a:pt x="0" y="2463478"/>
                </a:cubicBezTo>
                <a:lnTo>
                  <a:pt x="0" y="72000"/>
                </a:lnTo>
                <a:cubicBezTo>
                  <a:pt x="0" y="32256"/>
                  <a:pt x="32257" y="0"/>
                  <a:pt x="72001" y="0"/>
                </a:cubicBezTo>
              </a:path>
            </a:pathLst>
          </a:custGeom>
          <a:solidFill>
            <a:schemeClr val="bg1"/>
          </a:solidFill>
          <a:ln>
            <a:solidFill>
              <a:schemeClr val="bg1"/>
            </a:solidFill>
          </a:ln>
          <a:effectLst>
            <a:outerShdw blurRad="342900" dist="63500" dir="2700000" sx="101000" sy="101000" algn="tl" rotWithShape="0">
              <a:schemeClr val="bg1">
                <a:lumMod val="6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66" name="矩形 11"/>
          <p:cNvSpPr/>
          <p:nvPr/>
        </p:nvSpPr>
        <p:spPr>
          <a:xfrm>
            <a:off x="1402080" y="1655445"/>
            <a:ext cx="487680" cy="46355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accent2"/>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5" name="文本框 14"/>
          <p:cNvSpPr txBox="1"/>
          <p:nvPr/>
        </p:nvSpPr>
        <p:spPr>
          <a:xfrm>
            <a:off x="1337945" y="1625600"/>
            <a:ext cx="621030" cy="521970"/>
          </a:xfrm>
          <a:prstGeom prst="rect">
            <a:avLst/>
          </a:prstGeom>
          <a:noFill/>
        </p:spPr>
        <p:txBody>
          <a:bodyPr wrap="none" rtlCol="0">
            <a:spAutoFit/>
          </a:bodyPr>
          <a:p>
            <a:r>
              <a:rPr lang="en-US" altLang="zh-CN" sz="2800" b="1" i="1" dirty="0">
                <a:solidFill>
                  <a:schemeClr val="bg1"/>
                </a:solidFill>
                <a:latin typeface="微软雅黑" panose="020B0503020204020204" charset="-122"/>
                <a:ea typeface="微软雅黑" panose="020B0503020204020204" charset="-122"/>
              </a:rPr>
              <a:t>03</a:t>
            </a:r>
            <a:endParaRPr lang="en-US" altLang="zh-CN" sz="2800" b="1" i="1" dirty="0">
              <a:solidFill>
                <a:schemeClr val="bg1"/>
              </a:solidFill>
              <a:latin typeface="微软雅黑" panose="020B0503020204020204" charset="-122"/>
              <a:ea typeface="微软雅黑" panose="020B0503020204020204" charset="-122"/>
            </a:endParaRPr>
          </a:p>
        </p:txBody>
      </p:sp>
      <p:sp>
        <p:nvSpPr>
          <p:cNvPr id="32" name="文本框 31"/>
          <p:cNvSpPr txBox="1"/>
          <p:nvPr/>
        </p:nvSpPr>
        <p:spPr>
          <a:xfrm>
            <a:off x="2285365" y="1737360"/>
            <a:ext cx="4533265" cy="460375"/>
          </a:xfrm>
          <a:prstGeom prst="rect">
            <a:avLst/>
          </a:prstGeom>
          <a:solidFill>
            <a:srgbClr val="000000">
              <a:alpha val="0"/>
            </a:srgbClr>
          </a:solidFill>
        </p:spPr>
        <p:txBody>
          <a:bodyPr wrap="square" rtlCol="0" anchor="t">
            <a:spAutoFit/>
          </a:bodyPr>
          <a:p>
            <a:pPr algn="l"/>
            <a:r>
              <a:rPr sz="2400" b="1" dirty="0">
                <a:latin typeface="微软雅黑" panose="020B0503020204020204" charset="-122"/>
                <a:ea typeface="微软雅黑" panose="020B0503020204020204" charset="-122"/>
              </a:rPr>
              <a:t>车损事故险处理及保险理赔程序</a:t>
            </a:r>
            <a:endParaRPr sz="2400" b="1" dirty="0">
              <a:latin typeface="微软雅黑" panose="020B0503020204020204" charset="-122"/>
              <a:ea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75" name="MH_Text_1"/>
          <p:cNvSpPr/>
          <p:nvPr>
            <p:custDataLst>
              <p:tags r:id="rId1"/>
            </p:custDataLst>
          </p:nvPr>
        </p:nvSpPr>
        <p:spPr>
          <a:xfrm>
            <a:off x="899160" y="2515870"/>
            <a:ext cx="10466705" cy="3195955"/>
          </a:xfrm>
          <a:prstGeom prst="rect">
            <a:avLst/>
          </a:prstGeom>
        </p:spPr>
        <p:txBody>
          <a:bodyPr/>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（4）核赔归档</a:t>
            </a:r>
            <a:endParaRPr lang="zh-CN" altLang="en-US" sz="14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交警部门对事故作出裁决后，被保险人应将事故责任判定书、损失赔偿裁决书、医院诊断证明或法医鉴定书、医药费发票、损失清单、修理费发票等有关单据送交承保公司，承保公司根据《机动车辆保险条款》、查勘审定的责任以及单证、票据等确定其赔偿范围及赔付金额。</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①对第三者赔偿要根据当地《道路交通事故处理办法》认真审核，看是否真实合理、是否以责论处，对不合理的费用和间接损失要剔除；对未经承保公司许可，而保户自愿支付的款项，应由保户自负。</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②若第三者赔偿费用超过保单载明的第三者责任险每次事故最高赔偿限额，则按最高赔偿限额计算。</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③缮制《赔款计算书》，根据规定报各级核赔人审批，在赔案未最终核定前，不得对赔偿金额有任何预告或承诺。</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a:p>
            <a:pPr indent="355600" algn="l" fontAlgn="auto">
              <a:lnSpc>
                <a:spcPct val="130000"/>
              </a:lnSpc>
              <a:defRPr/>
              <a:extLst>
                <a:ext uri="{35155182-B16C-46BC-9424-99874614C6A1}">
                  <wpsdc:indentchars xmlns:wpsdc="http://www.wps.cn/officeDocument/2017/drawingmlCustomData" val="200" checksum="3837665281"/>
                </a:ext>
              </a:extLst>
            </a:pPr>
            <a:r>
              <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④由车险业务内勤将有关资料整理、归档。</a:t>
            </a:r>
            <a:endParaRPr lang="zh-CN" altLang="en-US" sz="14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linds(horizontal)">
                                      <p:cBhvr>
                                        <p:cTn id="7" dur="500"/>
                                        <p:tgtEl>
                                          <p:spTgt spid="4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par>
                          <p:cTn id="11" fill="hold">
                            <p:stCondLst>
                              <p:cond delay="500"/>
                            </p:stCondLst>
                            <p:childTnLst>
                              <p:par>
                                <p:cTn id="12" presetID="5" presetClass="entr" presetSubtype="10" fill="hold" grpId="0"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checkerboard(across)">
                                      <p:cBhvr>
                                        <p:cTn id="14" dur="500"/>
                                        <p:tgtEl>
                                          <p:spTgt spid="64"/>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checkerboard(across)">
                                      <p:cBhvr>
                                        <p:cTn id="17" dur="500"/>
                                        <p:tgtEl>
                                          <p:spTgt spid="66"/>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checkerboard(across)">
                                      <p:cBhvr>
                                        <p:cTn id="20" dur="500"/>
                                        <p:tgtEl>
                                          <p:spTgt spid="15"/>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checkerboard(across)">
                                      <p:cBhvr>
                                        <p:cTn id="23" dur="500"/>
                                        <p:tgtEl>
                                          <p:spTgt spid="32"/>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checkerboard(across)">
                                      <p:cBhvr>
                                        <p:cTn id="2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64" grpId="0" animBg="1"/>
      <p:bldP spid="66" grpId="0" animBg="1"/>
      <p:bldP spid="15" grpId="0"/>
      <p:bldP spid="32" grpId="0" animBg="1"/>
      <p:bldP spid="75" grpId="0"/>
      <p:bldP spid="64" grpId="1" animBg="1"/>
      <p:bldP spid="66" grpId="1" animBg="1"/>
      <p:bldP spid="15" grpId="1"/>
      <p:bldP spid="32" grpId="1" animBg="1"/>
      <p:bldP spid="75"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428874" y="-90488"/>
            <a:ext cx="7334252" cy="73342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 name="椭圆 1"/>
          <p:cNvSpPr/>
          <p:nvPr/>
        </p:nvSpPr>
        <p:spPr>
          <a:xfrm>
            <a:off x="3471862" y="952499"/>
            <a:ext cx="5248275" cy="52482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4784942" y="3308035"/>
            <a:ext cx="2621280" cy="829945"/>
          </a:xfrm>
          <a:prstGeom prst="rect">
            <a:avLst/>
          </a:prstGeom>
          <a:noFill/>
        </p:spPr>
        <p:txBody>
          <a:bodyPr wrap="none" rtlCol="0">
            <a:spAutoFit/>
          </a:bodyPr>
          <a:lstStyle/>
          <a:p>
            <a:r>
              <a:rPr lang="zh-CN" altLang="en-US" sz="4800" dirty="0">
                <a:solidFill>
                  <a:schemeClr val="bg1"/>
                </a:solidFill>
                <a:latin typeface="思源宋体 CN Medium" panose="02020500000000000000" pitchFamily="18" charset="-122"/>
                <a:ea typeface="思源宋体 CN Medium" panose="02020500000000000000" pitchFamily="18" charset="-122"/>
              </a:rPr>
              <a:t>知识链接</a:t>
            </a:r>
            <a:endParaRPr lang="zh-CN" altLang="en-US" sz="4800" dirty="0">
              <a:solidFill>
                <a:schemeClr val="bg1"/>
              </a:solidFill>
              <a:latin typeface="思源宋体 CN Medium" panose="02020500000000000000" pitchFamily="18" charset="-122"/>
              <a:ea typeface="思源宋体 CN Medium" panose="02020500000000000000" pitchFamily="18" charset="-122"/>
            </a:endParaRPr>
          </a:p>
        </p:txBody>
      </p:sp>
      <p:sp>
        <p:nvSpPr>
          <p:cNvPr id="5" name="文本框 4"/>
          <p:cNvSpPr txBox="1"/>
          <p:nvPr/>
        </p:nvSpPr>
        <p:spPr>
          <a:xfrm>
            <a:off x="4877970" y="4259820"/>
            <a:ext cx="2435860" cy="306705"/>
          </a:xfrm>
          <a:prstGeom prst="rect">
            <a:avLst/>
          </a:prstGeom>
          <a:noFill/>
        </p:spPr>
        <p:txBody>
          <a:bodyPr wrap="none" rtlCol="0">
            <a:spAutoFit/>
          </a:bodyPr>
          <a:lstStyle/>
          <a:p>
            <a:pPr algn="l"/>
            <a:r>
              <a:rPr lang="en-US" altLang="zh-CN" sz="1400" spc="300" dirty="0">
                <a:solidFill>
                  <a:schemeClr val="bg1"/>
                </a:solidFill>
                <a:latin typeface="方正粗黑宋简体" panose="02000000000000000000" charset="-122"/>
                <a:ea typeface="方正粗黑宋简体" panose="02000000000000000000" charset="-122"/>
                <a:sym typeface="+mn-ea"/>
              </a:rPr>
              <a:t>KNOWLEDGE LINK</a:t>
            </a:r>
            <a:endParaRPr lang="en-US" altLang="zh-CN" sz="1400" spc="300" dirty="0">
              <a:solidFill>
                <a:schemeClr val="bg1"/>
              </a:solidFill>
              <a:latin typeface="方正粗黑宋简体" panose="02000000000000000000" charset="-122"/>
              <a:ea typeface="方正粗黑宋简体" panose="02000000000000000000" charset="-122"/>
              <a:sym typeface="+mn-ea"/>
            </a:endParaRPr>
          </a:p>
        </p:txBody>
      </p:sp>
      <p:sp>
        <p:nvSpPr>
          <p:cNvPr id="6" name="文本框 5"/>
          <p:cNvSpPr txBox="1"/>
          <p:nvPr/>
        </p:nvSpPr>
        <p:spPr>
          <a:xfrm>
            <a:off x="4162104" y="2108203"/>
            <a:ext cx="3831590" cy="1198880"/>
          </a:xfrm>
          <a:prstGeom prst="rect">
            <a:avLst/>
          </a:prstGeom>
          <a:noFill/>
        </p:spPr>
        <p:txBody>
          <a:bodyPr wrap="none" rtlCol="0">
            <a:spAutoFit/>
          </a:bodyPr>
          <a:lstStyle/>
          <a:p>
            <a:r>
              <a:rPr lang="en-US" altLang="zh-CN" sz="7200" dirty="0">
                <a:solidFill>
                  <a:schemeClr val="bg1"/>
                </a:solidFill>
                <a:latin typeface="思源宋体 CN Medium" panose="02020500000000000000" pitchFamily="18" charset="-122"/>
                <a:ea typeface="思源宋体 CN Medium" panose="02020500000000000000" pitchFamily="18" charset="-122"/>
              </a:rPr>
              <a:t>PART 03</a:t>
            </a:r>
            <a:endParaRPr lang="zh-CN" altLang="en-US" sz="7200" dirty="0">
              <a:solidFill>
                <a:schemeClr val="bg1"/>
              </a:solidFill>
              <a:latin typeface="思源宋体 CN Medium" panose="02020500000000000000" pitchFamily="18" charset="-122"/>
              <a:ea typeface="思源宋体 CN Medium" panose="02020500000000000000" pitchFamily="18" charset="-122"/>
            </a:endParaRPr>
          </a:p>
        </p:txBody>
      </p:sp>
      <p:sp>
        <p:nvSpPr>
          <p:cNvPr id="7" name="任意多边形: 形状 6"/>
          <p:cNvSpPr/>
          <p:nvPr/>
        </p:nvSpPr>
        <p:spPr>
          <a:xfrm rot="5400000">
            <a:off x="-889416" y="4823240"/>
            <a:ext cx="2572152" cy="7933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10977562" y="462965"/>
            <a:ext cx="2428875" cy="2428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cxnSp>
        <p:nvCxnSpPr>
          <p:cNvPr id="10" name="直接连接符 9"/>
          <p:cNvCxnSpPr/>
          <p:nvPr/>
        </p:nvCxnSpPr>
        <p:spPr>
          <a:xfrm>
            <a:off x="5783047" y="1998971"/>
            <a:ext cx="6259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00"/>
                                        <p:tgtEl>
                                          <p:spTgt spid="4"/>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P spid="4" grpId="0"/>
      <p:bldP spid="5" grpId="0"/>
      <p:bldP spid="6" grpId="0"/>
      <p:bldP spid="7" grpId="0" bldLvl="0" animBg="1"/>
      <p:bldP spid="8"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pPr algn="l"/>
            <a:r>
              <a:rPr lang="zh-CN" altLang="en-US" sz="3200" b="1" dirty="0">
                <a:latin typeface="微软雅黑" panose="020B0503020204020204" charset="-122"/>
                <a:ea typeface="微软雅黑" panose="020B0503020204020204" charset="-122"/>
              </a:rPr>
              <a:t>知识链接</a:t>
            </a:r>
            <a:endParaRPr lang="zh-CN" altLang="en-US" sz="3200" b="1" dirty="0">
              <a:latin typeface="微软雅黑" panose="020B0503020204020204" charset="-122"/>
              <a:ea typeface="微软雅黑" panose="020B0503020204020204" charset="-122"/>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
        <p:nvSpPr>
          <p:cNvPr id="107" name="Can 110"/>
          <p:cNvSpPr/>
          <p:nvPr/>
        </p:nvSpPr>
        <p:spPr>
          <a:xfrm rot="5400000">
            <a:off x="5993130" y="-698500"/>
            <a:ext cx="205740" cy="9782175"/>
          </a:xfrm>
          <a:prstGeom prst="ca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I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136" name="TextBox 88"/>
          <p:cNvSpPr txBox="1"/>
          <p:nvPr/>
        </p:nvSpPr>
        <p:spPr>
          <a:xfrm>
            <a:off x="1456690" y="5212715"/>
            <a:ext cx="1852295" cy="3371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rPr>
              <a:t>被保险人的公众性</a:t>
            </a:r>
            <a:endParaRPr kumimoji="0" lang="zh-CN" altLang="en-US" sz="1600" b="0"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141" name="TextBox 109"/>
          <p:cNvSpPr txBox="1"/>
          <p:nvPr/>
        </p:nvSpPr>
        <p:spPr>
          <a:xfrm>
            <a:off x="3199130" y="2733675"/>
            <a:ext cx="2423795" cy="3371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rPr>
              <a:t>损失率高且损失幅度较小</a:t>
            </a:r>
            <a:endParaRPr kumimoji="0" lang="zh-CN" altLang="en-US" sz="1600" b="0"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145" name="TextBox 113"/>
          <p:cNvSpPr txBox="1"/>
          <p:nvPr/>
        </p:nvSpPr>
        <p:spPr>
          <a:xfrm>
            <a:off x="5426075" y="5211445"/>
            <a:ext cx="1628775" cy="3371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rPr>
              <a:t>标的流动性大</a:t>
            </a:r>
            <a:endParaRPr kumimoji="0" lang="zh-CN" altLang="en-US" sz="1600" b="0"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149" name="TextBox 117"/>
          <p:cNvSpPr txBox="1"/>
          <p:nvPr/>
        </p:nvSpPr>
        <p:spPr>
          <a:xfrm>
            <a:off x="6805295" y="2733675"/>
            <a:ext cx="2573020" cy="3371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rPr>
              <a:t>受制于修理厂的程度较大</a:t>
            </a:r>
            <a:endParaRPr kumimoji="0" lang="zh-CN" altLang="en-US" sz="1600" b="0"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63" name="TextBox 113"/>
          <p:cNvSpPr txBox="1"/>
          <p:nvPr/>
        </p:nvSpPr>
        <p:spPr>
          <a:xfrm>
            <a:off x="9140190" y="5212715"/>
            <a:ext cx="1628775" cy="3371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rPr>
              <a:t>道德风险普遍</a:t>
            </a:r>
            <a:endParaRPr kumimoji="0" lang="zh-CN" altLang="en-US" sz="1600" b="0"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grpSp>
        <p:nvGrpSpPr>
          <p:cNvPr id="13" name="组合 12"/>
          <p:cNvGrpSpPr/>
          <p:nvPr/>
        </p:nvGrpSpPr>
        <p:grpSpPr>
          <a:xfrm rot="0">
            <a:off x="1849120" y="4103370"/>
            <a:ext cx="1043940" cy="994410"/>
            <a:chOff x="1528277" y="3669133"/>
            <a:chExt cx="1044094" cy="994375"/>
          </a:xfrm>
        </p:grpSpPr>
        <p:sp>
          <p:nvSpPr>
            <p:cNvPr id="58" name="五边形 57"/>
            <p:cNvSpPr/>
            <p:nvPr/>
          </p:nvSpPr>
          <p:spPr>
            <a:xfrm rot="10800000">
              <a:off x="1528277" y="3669133"/>
              <a:ext cx="1044094" cy="994375"/>
            </a:xfrm>
            <a:prstGeom prst="pentagon">
              <a:avLst/>
            </a:prstGeom>
            <a:solidFill>
              <a:srgbClr val="E459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endParaRPr>
            </a:p>
          </p:txBody>
        </p:sp>
        <p:sp>
          <p:nvSpPr>
            <p:cNvPr id="66" name="矩形 65"/>
            <p:cNvSpPr/>
            <p:nvPr/>
          </p:nvSpPr>
          <p:spPr>
            <a:xfrm rot="16200000">
              <a:off x="1754416" y="3647385"/>
              <a:ext cx="615553" cy="895858"/>
            </a:xfrm>
            <a:prstGeom prst="rect">
              <a:avLst/>
            </a:prstGeom>
          </p:spPr>
          <p:txBody>
            <a:bodyPr vert="eaVert" wrap="square">
              <a:spAutoFit/>
            </a:bodyPr>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FZHei-B01S" panose="02010601030101010101" pitchFamily="2" charset="-122"/>
                </a:rPr>
                <a:t>01</a:t>
              </a:r>
              <a:endParaRPr kumimoji="0" lang="en-US" altLang="zh-CN" sz="2800" b="1" i="0" u="none" strike="noStrike" kern="1200" cap="none"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sym typeface="FZHei-B01S" panose="02010601030101010101" pitchFamily="2" charset="-122"/>
              </a:endParaRPr>
            </a:p>
          </p:txBody>
        </p:sp>
      </p:grpSp>
      <p:grpSp>
        <p:nvGrpSpPr>
          <p:cNvPr id="17" name="组合 16"/>
          <p:cNvGrpSpPr/>
          <p:nvPr/>
        </p:nvGrpSpPr>
        <p:grpSpPr>
          <a:xfrm rot="0">
            <a:off x="3691890" y="3316605"/>
            <a:ext cx="1043940" cy="994410"/>
            <a:chOff x="3371452" y="2882217"/>
            <a:chExt cx="1044094" cy="994375"/>
          </a:xfrm>
        </p:grpSpPr>
        <p:sp>
          <p:nvSpPr>
            <p:cNvPr id="26" name="五边形 1"/>
            <p:cNvSpPr/>
            <p:nvPr/>
          </p:nvSpPr>
          <p:spPr>
            <a:xfrm>
              <a:off x="3371452" y="2882217"/>
              <a:ext cx="1044094" cy="994375"/>
            </a:xfrm>
            <a:prstGeom prst="pentagon">
              <a:avLst/>
            </a:prstGeom>
            <a:solidFill>
              <a:srgbClr val="3F40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endParaRPr>
            </a:p>
          </p:txBody>
        </p:sp>
        <p:sp>
          <p:nvSpPr>
            <p:cNvPr id="67" name="矩形 66"/>
            <p:cNvSpPr/>
            <p:nvPr/>
          </p:nvSpPr>
          <p:spPr>
            <a:xfrm rot="16200000">
              <a:off x="3597011" y="3002644"/>
              <a:ext cx="615553" cy="895858"/>
            </a:xfrm>
            <a:prstGeom prst="rect">
              <a:avLst/>
            </a:prstGeom>
          </p:spPr>
          <p:txBody>
            <a:bodyPr vert="eaVert" wrap="square">
              <a:spAutoFit/>
            </a:bodyPr>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FZHei-B01S" panose="02010601030101010101" pitchFamily="2" charset="-122"/>
                </a:rPr>
                <a:t>02</a:t>
              </a:r>
              <a:endParaRPr kumimoji="0" lang="en-US" altLang="zh-CN" sz="2800" b="1" i="0" u="none" strike="noStrike" kern="1200" cap="none"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sym typeface="FZHei-B01S" panose="02010601030101010101" pitchFamily="2" charset="-122"/>
              </a:endParaRPr>
            </a:p>
          </p:txBody>
        </p:sp>
      </p:grpSp>
      <p:grpSp>
        <p:nvGrpSpPr>
          <p:cNvPr id="27" name="组合 26"/>
          <p:cNvGrpSpPr/>
          <p:nvPr/>
        </p:nvGrpSpPr>
        <p:grpSpPr>
          <a:xfrm rot="0">
            <a:off x="5531485" y="4081780"/>
            <a:ext cx="1043940" cy="994410"/>
            <a:chOff x="5210967" y="3647554"/>
            <a:chExt cx="1044094" cy="994375"/>
          </a:xfrm>
        </p:grpSpPr>
        <p:sp>
          <p:nvSpPr>
            <p:cNvPr id="60" name="五边形 59"/>
            <p:cNvSpPr/>
            <p:nvPr/>
          </p:nvSpPr>
          <p:spPr>
            <a:xfrm rot="10800000">
              <a:off x="5210967" y="3647554"/>
              <a:ext cx="1044094" cy="994375"/>
            </a:xfrm>
            <a:prstGeom prst="pentagon">
              <a:avLst/>
            </a:prstGeom>
            <a:solidFill>
              <a:srgbClr val="E459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endParaRPr>
            </a:p>
          </p:txBody>
        </p:sp>
        <p:sp>
          <p:nvSpPr>
            <p:cNvPr id="68" name="矩形 67"/>
            <p:cNvSpPr/>
            <p:nvPr/>
          </p:nvSpPr>
          <p:spPr>
            <a:xfrm rot="16200000">
              <a:off x="5442561" y="3625812"/>
              <a:ext cx="615553" cy="895858"/>
            </a:xfrm>
            <a:prstGeom prst="rect">
              <a:avLst/>
            </a:prstGeom>
          </p:spPr>
          <p:txBody>
            <a:bodyPr vert="eaVert" wrap="square">
              <a:spAutoFit/>
            </a:bodyPr>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FZHei-B01S" panose="02010601030101010101" pitchFamily="2" charset="-122"/>
                </a:rPr>
                <a:t>03</a:t>
              </a:r>
              <a:endParaRPr kumimoji="0" lang="en-US" altLang="zh-CN" sz="2800" b="1" i="0" u="none" strike="noStrike" kern="1200" cap="none"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sym typeface="FZHei-B01S" panose="02010601030101010101" pitchFamily="2" charset="-122"/>
              </a:endParaRPr>
            </a:p>
          </p:txBody>
        </p:sp>
      </p:grpSp>
      <p:grpSp>
        <p:nvGrpSpPr>
          <p:cNvPr id="28" name="组合 27"/>
          <p:cNvGrpSpPr/>
          <p:nvPr/>
        </p:nvGrpSpPr>
        <p:grpSpPr>
          <a:xfrm rot="0">
            <a:off x="7392035" y="3295015"/>
            <a:ext cx="1043940" cy="994410"/>
            <a:chOff x="7071287" y="2860638"/>
            <a:chExt cx="1044094" cy="994375"/>
          </a:xfrm>
        </p:grpSpPr>
        <p:sp>
          <p:nvSpPr>
            <p:cNvPr id="59" name="五边形 58"/>
            <p:cNvSpPr/>
            <p:nvPr/>
          </p:nvSpPr>
          <p:spPr>
            <a:xfrm>
              <a:off x="7071287" y="2860638"/>
              <a:ext cx="1044094" cy="994375"/>
            </a:xfrm>
            <a:prstGeom prst="pentagon">
              <a:avLst/>
            </a:prstGeom>
            <a:solidFill>
              <a:srgbClr val="3F40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endParaRPr>
            </a:p>
          </p:txBody>
        </p:sp>
        <p:sp>
          <p:nvSpPr>
            <p:cNvPr id="69" name="矩形 68"/>
            <p:cNvSpPr/>
            <p:nvPr/>
          </p:nvSpPr>
          <p:spPr>
            <a:xfrm rot="16200000">
              <a:off x="7285156" y="2981071"/>
              <a:ext cx="615553" cy="895858"/>
            </a:xfrm>
            <a:prstGeom prst="rect">
              <a:avLst/>
            </a:prstGeom>
          </p:spPr>
          <p:txBody>
            <a:bodyPr vert="eaVert" wrap="square">
              <a:spAutoFit/>
            </a:bodyPr>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FZHei-B01S" panose="02010601030101010101" pitchFamily="2" charset="-122"/>
                </a:rPr>
                <a:t>04</a:t>
              </a:r>
              <a:endParaRPr kumimoji="0" lang="en-US" altLang="zh-CN" sz="2800" b="1" i="0" u="none" strike="noStrike" kern="1200" cap="none"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sym typeface="FZHei-B01S" panose="02010601030101010101" pitchFamily="2" charset="-122"/>
              </a:endParaRPr>
            </a:p>
          </p:txBody>
        </p:sp>
      </p:grpSp>
      <p:grpSp>
        <p:nvGrpSpPr>
          <p:cNvPr id="29" name="组合 28"/>
          <p:cNvGrpSpPr/>
          <p:nvPr/>
        </p:nvGrpSpPr>
        <p:grpSpPr>
          <a:xfrm rot="0">
            <a:off x="9276715" y="4097655"/>
            <a:ext cx="1043940" cy="994410"/>
            <a:chOff x="8955905" y="3663331"/>
            <a:chExt cx="1044094" cy="994375"/>
          </a:xfrm>
        </p:grpSpPr>
        <p:sp>
          <p:nvSpPr>
            <p:cNvPr id="65" name="五边形 64"/>
            <p:cNvSpPr/>
            <p:nvPr/>
          </p:nvSpPr>
          <p:spPr>
            <a:xfrm rot="10800000">
              <a:off x="8955905" y="3663331"/>
              <a:ext cx="1044094" cy="994375"/>
            </a:xfrm>
            <a:prstGeom prst="pentagon">
              <a:avLst/>
            </a:prstGeom>
            <a:solidFill>
              <a:srgbClr val="E459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endParaRPr>
            </a:p>
          </p:txBody>
        </p:sp>
        <p:sp>
          <p:nvSpPr>
            <p:cNvPr id="70" name="矩形 69"/>
            <p:cNvSpPr/>
            <p:nvPr/>
          </p:nvSpPr>
          <p:spPr>
            <a:xfrm rot="16200000">
              <a:off x="9197940" y="3664111"/>
              <a:ext cx="615553" cy="895858"/>
            </a:xfrm>
            <a:prstGeom prst="rect">
              <a:avLst/>
            </a:prstGeom>
          </p:spPr>
          <p:txBody>
            <a:bodyPr vert="eaVert" wrap="square">
              <a:spAutoFit/>
            </a:bodyPr>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FZHei-B01S" panose="02010601030101010101" pitchFamily="2" charset="-122"/>
                </a:rPr>
                <a:t>05</a:t>
              </a:r>
              <a:endParaRPr kumimoji="0" lang="en-US" altLang="zh-CN" sz="2800" b="1" i="0" u="none" strike="noStrike" kern="1200" cap="none"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sym typeface="FZHei-B01S" panose="02010601030101010101" pitchFamily="2" charset="-122"/>
              </a:endParaRPr>
            </a:p>
          </p:txBody>
        </p:sp>
      </p:grpSp>
      <p:sp>
        <p:nvSpPr>
          <p:cNvPr id="31" name="文本框 30"/>
          <p:cNvSpPr txBox="1"/>
          <p:nvPr/>
        </p:nvSpPr>
        <p:spPr>
          <a:xfrm>
            <a:off x="1386840" y="1421130"/>
            <a:ext cx="9941560" cy="829945"/>
          </a:xfrm>
          <a:prstGeom prst="rect">
            <a:avLst/>
          </a:prstGeom>
          <a:solidFill>
            <a:schemeClr val="accent2">
              <a:lumMod val="20000"/>
              <a:lumOff val="80000"/>
            </a:schemeClr>
          </a:solidFill>
        </p:spPr>
        <p:txBody>
          <a:bodyPr wrap="square" rtlCol="0" anchor="t">
            <a:spAutoFit/>
          </a:bodyPr>
          <a:p>
            <a:pPr fontAlgn="auto">
              <a:lnSpc>
                <a:spcPct val="150000"/>
              </a:lnSpc>
              <a:spcBef>
                <a:spcPts val="2000"/>
              </a:spcBef>
              <a:spcAft>
                <a:spcPts val="1000"/>
              </a:spcAft>
            </a:pPr>
            <a:r>
              <a:rPr lang="zh-CN" altLang="en-US" sz="1600" b="1">
                <a:latin typeface="微软雅黑" panose="020B0503020204020204" charset="-122"/>
                <a:ea typeface="微软雅黑" panose="020B0503020204020204" charset="-122"/>
              </a:rPr>
              <a:t>汽车保险和其他保险公司不同，其索赔工作又有着明显的特殊性。索赔人员应该对上述特征有个清醒和系统的认知，熟悉并把握上述特征是进行汽车索赔工作的先决条件和关键。</a:t>
            </a:r>
            <a:endParaRPr lang="zh-CN" altLang="en-US" sz="1600" b="1">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edge">
                                      <p:cBhvr>
                                        <p:cTn id="10" dur="2000"/>
                                        <p:tgtEl>
                                          <p:spTgt spid="3"/>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107"/>
                                        </p:tgtEl>
                                        <p:attrNameLst>
                                          <p:attrName>style.visibility</p:attrName>
                                        </p:attrNameLst>
                                      </p:cBhvr>
                                      <p:to>
                                        <p:strVal val="visible"/>
                                      </p:to>
                                    </p:set>
                                    <p:animEffect transition="in" filter="fade">
                                      <p:cBhvr>
                                        <p:cTn id="14" dur="500"/>
                                        <p:tgtEl>
                                          <p:spTgt spid="10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36"/>
                                        </p:tgtEl>
                                        <p:attrNameLst>
                                          <p:attrName>style.visibility</p:attrName>
                                        </p:attrNameLst>
                                      </p:cBhvr>
                                      <p:to>
                                        <p:strVal val="visible"/>
                                      </p:to>
                                    </p:set>
                                    <p:animEffect transition="in" filter="fade">
                                      <p:cBhvr>
                                        <p:cTn id="17" dur="500"/>
                                        <p:tgtEl>
                                          <p:spTgt spid="13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41"/>
                                        </p:tgtEl>
                                        <p:attrNameLst>
                                          <p:attrName>style.visibility</p:attrName>
                                        </p:attrNameLst>
                                      </p:cBhvr>
                                      <p:to>
                                        <p:strVal val="visible"/>
                                      </p:to>
                                    </p:set>
                                    <p:animEffect transition="in" filter="fade">
                                      <p:cBhvr>
                                        <p:cTn id="20" dur="500"/>
                                        <p:tgtEl>
                                          <p:spTgt spid="14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45"/>
                                        </p:tgtEl>
                                        <p:attrNameLst>
                                          <p:attrName>style.visibility</p:attrName>
                                        </p:attrNameLst>
                                      </p:cBhvr>
                                      <p:to>
                                        <p:strVal val="visible"/>
                                      </p:to>
                                    </p:set>
                                    <p:animEffect transition="in" filter="fade">
                                      <p:cBhvr>
                                        <p:cTn id="23" dur="500"/>
                                        <p:tgtEl>
                                          <p:spTgt spid="14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9"/>
                                        </p:tgtEl>
                                        <p:attrNameLst>
                                          <p:attrName>style.visibility</p:attrName>
                                        </p:attrNameLst>
                                      </p:cBhvr>
                                      <p:to>
                                        <p:strVal val="visible"/>
                                      </p:to>
                                    </p:set>
                                    <p:animEffect transition="in" filter="fade">
                                      <p:cBhvr>
                                        <p:cTn id="26" dur="500"/>
                                        <p:tgtEl>
                                          <p:spTgt spid="14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fade">
                                      <p:cBhvr>
                                        <p:cTn id="29" dur="500"/>
                                        <p:tgtEl>
                                          <p:spTgt spid="63"/>
                                        </p:tgtEl>
                                      </p:cBhvr>
                                    </p:animEffect>
                                  </p:childTnLst>
                                </p:cTn>
                              </p:par>
                              <p:par>
                                <p:cTn id="30" presetID="10"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par>
                                <p:cTn id="39" presetID="10" presetClass="entr" presetSubtype="0"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par>
                                <p:cTn id="42" presetID="10" presetClass="entr" presetSubtype="0" fill="hold"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500"/>
                                        <p:tgtEl>
                                          <p:spTgt spid="2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107" grpId="0" animBg="1"/>
      <p:bldP spid="136" grpId="0"/>
      <p:bldP spid="141" grpId="0"/>
      <p:bldP spid="145" grpId="0"/>
      <p:bldP spid="149" grpId="0"/>
      <p:bldP spid="63" grpId="0"/>
      <p:bldP spid="31" grpId="0" animBg="1"/>
      <p:bldP spid="107" grpId="1" animBg="1"/>
      <p:bldP spid="136" grpId="1"/>
      <p:bldP spid="141" grpId="1"/>
      <p:bldP spid="145" grpId="1"/>
      <p:bldP spid="149" grpId="1"/>
      <p:bldP spid="63" grpId="1"/>
      <p:bldP spid="31"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rPr>
              <a:t>知识链接</a:t>
            </a:r>
            <a:endParaRPr lang="zh-CN" altLang="en-US" sz="3200" b="1" dirty="0">
              <a:latin typeface="微软雅黑" panose="020B0503020204020204" charset="-122"/>
              <a:ea typeface="微软雅黑" panose="020B0503020204020204" charset="-122"/>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46" name="Subtitle 2"/>
          <p:cNvSpPr txBox="1"/>
          <p:nvPr/>
        </p:nvSpPr>
        <p:spPr>
          <a:xfrm>
            <a:off x="1061085" y="1935480"/>
            <a:ext cx="9752330" cy="1133475"/>
          </a:xfrm>
          <a:prstGeom prst="rect">
            <a:avLst/>
          </a:prstGeom>
        </p:spPr>
        <p:txBody>
          <a:bodyPr vert="horz" wrap="square" lIns="108745" tIns="54373" rIns="108745" bIns="54373" rtlCol="0">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panose="020B0306030504020204"/>
                <a:ea typeface="+mn-ea"/>
                <a:cs typeface="Open Sans Light" panose="020B0306030504020204"/>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lvl="0" algn="l" defTabSz="913765">
              <a:lnSpc>
                <a:spcPts val="2000"/>
              </a:lnSpc>
              <a:spcBef>
                <a:spcPct val="0"/>
              </a:spcBef>
              <a:defRPr/>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中国的汽车保险的投保人曾经主要是以单位、公司等居多，不过，随着个人所持有汽车数量的增多，投保人中单位车主的比重也将逐渐上升。这些投保人的共同特征是他们对购买保单工作带有很大的被动色彩，再加之社会文化、认识和素质方面的限制，他们对投保、事故处理、汽车维修等工作知之甚少。而且，由于受到利益的驱使，检验人员和理算员在索赔处理过程中与其在沟通过程中出现了很大的阻碍。</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p:txBody>
      </p:sp>
      <p:sp>
        <p:nvSpPr>
          <p:cNvPr id="47" name="TextBox 36"/>
          <p:cNvSpPr txBox="1"/>
          <p:nvPr/>
        </p:nvSpPr>
        <p:spPr>
          <a:xfrm>
            <a:off x="1969770" y="1442085"/>
            <a:ext cx="2660650" cy="337185"/>
          </a:xfrm>
          <a:prstGeom prst="rect">
            <a:avLst/>
          </a:prstGeom>
          <a:solidFill>
            <a:schemeClr val="accent2">
              <a:lumMod val="20000"/>
              <a:lumOff val="80000"/>
            </a:schemeClr>
          </a:solidFill>
        </p:spPr>
        <p:txBody>
          <a:bodyPr wrap="square" rtlCol="0" anchor="ctr" anchorCtr="0">
            <a:spAutoFit/>
          </a:bodyPr>
          <a:lstStyle/>
          <a:p>
            <a:pPr algn="l" defTabSz="913765"/>
            <a:r>
              <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rPr>
              <a:t>被保险人的公众性</a:t>
            </a:r>
            <a:endPar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endParaRPr>
          </a:p>
        </p:txBody>
      </p:sp>
      <p:sp>
        <p:nvSpPr>
          <p:cNvPr id="2" name="正五边形 1"/>
          <p:cNvSpPr/>
          <p:nvPr/>
        </p:nvSpPr>
        <p:spPr>
          <a:xfrm>
            <a:off x="1188085" y="1212215"/>
            <a:ext cx="781685" cy="658495"/>
          </a:xfrm>
          <a:prstGeom prst="pentagon">
            <a:avLst/>
          </a:prstGeom>
          <a:solidFill>
            <a:srgbClr val="3F40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01</a:t>
            </a:r>
            <a:endParaRPr lang="en-US" altLang="zh-CN" dirty="0">
              <a:latin typeface="微软雅黑" panose="020B0503020204020204" charset="-122"/>
              <a:ea typeface="微软雅黑" panose="020B0503020204020204" charset="-122"/>
            </a:endParaRPr>
          </a:p>
        </p:txBody>
      </p:sp>
      <p:sp>
        <p:nvSpPr>
          <p:cNvPr id="4" name="Subtitle 2"/>
          <p:cNvSpPr txBox="1"/>
          <p:nvPr/>
        </p:nvSpPr>
        <p:spPr>
          <a:xfrm>
            <a:off x="1061085" y="3909695"/>
            <a:ext cx="9752330" cy="1133475"/>
          </a:xfrm>
          <a:prstGeom prst="rect">
            <a:avLst/>
          </a:prstGeom>
        </p:spPr>
        <p:txBody>
          <a:bodyPr vert="horz" wrap="square" lIns="108745" tIns="54373" rIns="108745" bIns="54373" rtlCol="0">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panose="020B0306030504020204"/>
                <a:ea typeface="+mn-ea"/>
                <a:cs typeface="Open Sans Light" panose="020B0306030504020204"/>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lvl="0" algn="l" defTabSz="913765">
              <a:lnSpc>
                <a:spcPts val="2000"/>
              </a:lnSpc>
              <a:spcBef>
                <a:spcPct val="0"/>
              </a:spcBef>
              <a:defRPr/>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汽车保险的另一个特点，损失的金额一般不大，在道路上，路况复杂，各种事故发生频次很高。因此，保险公司需要投入大量的精力和成本，有一些事故导致的金额损失不大，但是保险公司要从服务的角度出发，对服务的质量要高度重视。另外，从个案的角度出发，每个车辆导致的事故，赔偿的金额不是很大，但积少成多，赔偿金额的积攒会对保险公司的运转产生一定的影响。</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p:txBody>
      </p:sp>
      <p:sp>
        <p:nvSpPr>
          <p:cNvPr id="5" name="TextBox 36"/>
          <p:cNvSpPr txBox="1"/>
          <p:nvPr/>
        </p:nvSpPr>
        <p:spPr>
          <a:xfrm>
            <a:off x="1969770" y="3472815"/>
            <a:ext cx="2660650" cy="337185"/>
          </a:xfrm>
          <a:prstGeom prst="rect">
            <a:avLst/>
          </a:prstGeom>
          <a:solidFill>
            <a:schemeClr val="accent2">
              <a:lumMod val="20000"/>
              <a:lumOff val="80000"/>
            </a:schemeClr>
          </a:solidFill>
        </p:spPr>
        <p:txBody>
          <a:bodyPr wrap="square" rtlCol="0" anchor="ctr" anchorCtr="0">
            <a:spAutoFit/>
          </a:bodyPr>
          <a:lstStyle/>
          <a:p>
            <a:pPr algn="l" defTabSz="913765"/>
            <a:r>
              <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rPr>
              <a:t>损失率高且损失幅度较小</a:t>
            </a:r>
            <a:endPar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endParaRPr>
          </a:p>
        </p:txBody>
      </p:sp>
      <p:sp>
        <p:nvSpPr>
          <p:cNvPr id="8" name="正五边形 7"/>
          <p:cNvSpPr/>
          <p:nvPr/>
        </p:nvSpPr>
        <p:spPr>
          <a:xfrm>
            <a:off x="1188085" y="3151505"/>
            <a:ext cx="781685" cy="658495"/>
          </a:xfrm>
          <a:prstGeom prst="pentagon">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latin typeface="微软雅黑" panose="020B0503020204020204" charset="-122"/>
                <a:ea typeface="微软雅黑" panose="020B0503020204020204" charset="-122"/>
              </a:rPr>
              <a:t>02</a:t>
            </a:r>
            <a:endParaRPr lang="en-US" altLang="zh-CN" dirty="0">
              <a:latin typeface="微软雅黑" panose="020B0503020204020204" charset="-122"/>
              <a:ea typeface="微软雅黑" panose="020B0503020204020204" charset="-122"/>
            </a:endParaRPr>
          </a:p>
        </p:txBody>
      </p:sp>
      <p:sp>
        <p:nvSpPr>
          <p:cNvPr id="9" name="Subtitle 2"/>
          <p:cNvSpPr txBox="1"/>
          <p:nvPr/>
        </p:nvSpPr>
        <p:spPr>
          <a:xfrm>
            <a:off x="1061085" y="5793105"/>
            <a:ext cx="9752330" cy="620395"/>
          </a:xfrm>
          <a:prstGeom prst="rect">
            <a:avLst/>
          </a:prstGeom>
        </p:spPr>
        <p:txBody>
          <a:bodyPr vert="horz" wrap="square" lIns="108745" tIns="54373" rIns="108745" bIns="54373" rtlCol="0">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panose="020B0306030504020204"/>
                <a:ea typeface="+mn-ea"/>
                <a:cs typeface="Open Sans Light" panose="020B0306030504020204"/>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lvl="0" algn="l" defTabSz="913765">
              <a:lnSpc>
                <a:spcPts val="2000"/>
              </a:lnSpc>
              <a:spcBef>
                <a:spcPct val="0"/>
              </a:spcBef>
              <a:defRPr/>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因为汽车的多功能特性，也决定了它拥有非常大的空间流动性。汽车出现交通事故的地点和时效不确定，这要求保险公司应该有一个运转完善的服务体系来保障理赔业务，主体是一个全天候的报案办理机制和强大而快捷的检验服务网络。</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p:txBody>
      </p:sp>
      <p:sp>
        <p:nvSpPr>
          <p:cNvPr id="11" name="TextBox 36"/>
          <p:cNvSpPr txBox="1"/>
          <p:nvPr/>
        </p:nvSpPr>
        <p:spPr>
          <a:xfrm>
            <a:off x="1969770" y="5364480"/>
            <a:ext cx="2660650" cy="337185"/>
          </a:xfrm>
          <a:prstGeom prst="rect">
            <a:avLst/>
          </a:prstGeom>
          <a:solidFill>
            <a:schemeClr val="accent2">
              <a:lumMod val="20000"/>
              <a:lumOff val="80000"/>
            </a:schemeClr>
          </a:solidFill>
        </p:spPr>
        <p:txBody>
          <a:bodyPr wrap="square" rtlCol="0" anchor="ctr" anchorCtr="0">
            <a:spAutoFit/>
          </a:bodyPr>
          <a:lstStyle/>
          <a:p>
            <a:pPr algn="l" defTabSz="913765"/>
            <a:r>
              <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rPr>
              <a:t>标的流动性大</a:t>
            </a:r>
            <a:endPar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endParaRPr>
          </a:p>
        </p:txBody>
      </p:sp>
      <p:sp>
        <p:nvSpPr>
          <p:cNvPr id="12" name="正五边形 11"/>
          <p:cNvSpPr/>
          <p:nvPr/>
        </p:nvSpPr>
        <p:spPr>
          <a:xfrm>
            <a:off x="1188085" y="5134610"/>
            <a:ext cx="781685" cy="658495"/>
          </a:xfrm>
          <a:prstGeom prst="pentagon">
            <a:avLst/>
          </a:prstGeom>
          <a:solidFill>
            <a:srgbClr val="3F40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03</a:t>
            </a:r>
            <a:endParaRPr lang="en-US" altLang="zh-CN"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edge">
                                      <p:cBhvr>
                                        <p:cTn id="10" dur="2000"/>
                                        <p:tgtEl>
                                          <p:spTgt spid="3"/>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500"/>
                                        <p:tgtEl>
                                          <p:spTgt spid="4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fade">
                                      <p:cBhvr>
                                        <p:cTn id="17" dur="500"/>
                                        <p:tgtEl>
                                          <p:spTgt spid="4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46" grpId="0"/>
      <p:bldP spid="47" grpId="0" animBg="1"/>
      <p:bldP spid="2" grpId="0" animBg="1"/>
      <p:bldP spid="4" grpId="0"/>
      <p:bldP spid="5" grpId="0" animBg="1"/>
      <p:bldP spid="8" grpId="0" animBg="1"/>
      <p:bldP spid="9" grpId="0"/>
      <p:bldP spid="11" grpId="0" animBg="1"/>
      <p:bldP spid="12" grpId="0" animBg="1"/>
      <p:bldP spid="46" grpId="1"/>
      <p:bldP spid="47" grpId="1" animBg="1"/>
      <p:bldP spid="2" grpId="1" animBg="1"/>
      <p:bldP spid="4" grpId="1"/>
      <p:bldP spid="5" grpId="1" animBg="1"/>
      <p:bldP spid="8" grpId="1" animBg="1"/>
      <p:bldP spid="9" grpId="1"/>
      <p:bldP spid="11" grpId="1" animBg="1"/>
      <p:bldP spid="12"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rPr>
              <a:t>知识链接</a:t>
            </a:r>
            <a:endParaRPr lang="zh-CN" altLang="en-US" sz="3200" b="1" dirty="0">
              <a:latin typeface="微软雅黑" panose="020B0503020204020204" charset="-122"/>
              <a:ea typeface="微软雅黑" panose="020B0503020204020204" charset="-122"/>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4" name="Subtitle 2"/>
          <p:cNvSpPr txBox="1"/>
          <p:nvPr/>
        </p:nvSpPr>
        <p:spPr>
          <a:xfrm>
            <a:off x="1219835" y="2551430"/>
            <a:ext cx="9752330" cy="1390015"/>
          </a:xfrm>
          <a:prstGeom prst="rect">
            <a:avLst/>
          </a:prstGeom>
        </p:spPr>
        <p:txBody>
          <a:bodyPr vert="horz" wrap="square" lIns="108745" tIns="54373" rIns="108745" bIns="54373" rtlCol="0">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panose="020B0306030504020204"/>
                <a:ea typeface="+mn-ea"/>
                <a:cs typeface="Open Sans Light" panose="020B0306030504020204"/>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lvl="0" algn="l" defTabSz="913765">
              <a:lnSpc>
                <a:spcPts val="2000"/>
              </a:lnSpc>
              <a:spcBef>
                <a:spcPct val="0"/>
              </a:spcBef>
              <a:defRPr/>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汽车修理厂在汽车保险理赔中起着关键性的角色。而修复厂的修复价值、工程时间以及服务水平等都影响着车辆投保的服务水平。也因此，一般投保人在出现交通事故以后，觉得既然有了保险，保险公司应该全程跟踪或负责将汽车修理，于是，在把车辆送到修理厂以后很少过问。如果因车辆的维修质量、维修时间维修价格等方面存在问题，投保人将保险公司和修理厂一并责备。但其实，保险公司在保险协议项下所履行的责任只能是经济赔偿义务，对事故车辆的维修质量及其有关的事项也在责任范围之内。</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p:txBody>
      </p:sp>
      <p:sp>
        <p:nvSpPr>
          <p:cNvPr id="5" name="TextBox 36"/>
          <p:cNvSpPr txBox="1"/>
          <p:nvPr/>
        </p:nvSpPr>
        <p:spPr>
          <a:xfrm>
            <a:off x="1969135" y="1953895"/>
            <a:ext cx="2660650" cy="337185"/>
          </a:xfrm>
          <a:prstGeom prst="rect">
            <a:avLst/>
          </a:prstGeom>
          <a:solidFill>
            <a:schemeClr val="accent2">
              <a:lumMod val="20000"/>
              <a:lumOff val="80000"/>
            </a:schemeClr>
          </a:solidFill>
        </p:spPr>
        <p:txBody>
          <a:bodyPr wrap="square" rtlCol="0" anchor="ctr" anchorCtr="0">
            <a:spAutoFit/>
          </a:bodyPr>
          <a:lstStyle/>
          <a:p>
            <a:pPr algn="l" defTabSz="913765"/>
            <a:r>
              <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rPr>
              <a:t>受制于修理厂的程度较大</a:t>
            </a:r>
            <a:endPar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endParaRPr>
          </a:p>
        </p:txBody>
      </p:sp>
      <p:sp>
        <p:nvSpPr>
          <p:cNvPr id="8" name="正五边形 7"/>
          <p:cNvSpPr/>
          <p:nvPr/>
        </p:nvSpPr>
        <p:spPr>
          <a:xfrm>
            <a:off x="1187450" y="1793240"/>
            <a:ext cx="781685" cy="658495"/>
          </a:xfrm>
          <a:prstGeom prst="pentagon">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latin typeface="微软雅黑" panose="020B0503020204020204" charset="-122"/>
                <a:ea typeface="微软雅黑" panose="020B0503020204020204" charset="-122"/>
              </a:rPr>
              <a:t>04</a:t>
            </a:r>
            <a:endParaRPr lang="en-US" altLang="zh-CN" dirty="0">
              <a:latin typeface="微软雅黑" panose="020B0503020204020204" charset="-122"/>
              <a:ea typeface="微软雅黑" panose="020B0503020204020204" charset="-122"/>
            </a:endParaRPr>
          </a:p>
        </p:txBody>
      </p:sp>
      <p:sp>
        <p:nvSpPr>
          <p:cNvPr id="6" name="Subtitle 2"/>
          <p:cNvSpPr txBox="1"/>
          <p:nvPr/>
        </p:nvSpPr>
        <p:spPr>
          <a:xfrm>
            <a:off x="1219835" y="4822190"/>
            <a:ext cx="9752330" cy="876935"/>
          </a:xfrm>
          <a:prstGeom prst="rect">
            <a:avLst/>
          </a:prstGeom>
        </p:spPr>
        <p:txBody>
          <a:bodyPr vert="horz" wrap="square" lIns="108745" tIns="54373" rIns="108745" bIns="54373" rtlCol="0">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panose="020B0306030504020204"/>
                <a:ea typeface="+mn-ea"/>
                <a:cs typeface="Open Sans Light" panose="020B0306030504020204"/>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lvl="0" algn="l" defTabSz="913765">
              <a:lnSpc>
                <a:spcPts val="2000"/>
              </a:lnSpc>
              <a:spcBef>
                <a:spcPct val="0"/>
              </a:spcBef>
              <a:defRPr/>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在财产保险行业中，汽车保险是社会道德风险的“重灾区”。 汽车保险流动性强，在户口管理中出现各种问题，投保信息不对称等特征，再加上车辆保险条款不健全，相应的法律法规制度环境不完善及其在车辆险服务中的特点和管理工作中出现的某些重大问题与遗漏，给了不法之徒可乘之机，车辆保险公司诈骗案例也时有发生。</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p:txBody>
      </p:sp>
      <p:sp>
        <p:nvSpPr>
          <p:cNvPr id="7" name="TextBox 36"/>
          <p:cNvSpPr txBox="1"/>
          <p:nvPr/>
        </p:nvSpPr>
        <p:spPr>
          <a:xfrm>
            <a:off x="2001520" y="4328795"/>
            <a:ext cx="2660650" cy="337185"/>
          </a:xfrm>
          <a:prstGeom prst="rect">
            <a:avLst/>
          </a:prstGeom>
          <a:solidFill>
            <a:schemeClr val="accent2">
              <a:lumMod val="20000"/>
              <a:lumOff val="80000"/>
            </a:schemeClr>
          </a:solidFill>
        </p:spPr>
        <p:txBody>
          <a:bodyPr wrap="square" rtlCol="0" anchor="ctr" anchorCtr="0">
            <a:spAutoFit/>
          </a:bodyPr>
          <a:lstStyle/>
          <a:p>
            <a:pPr algn="l" defTabSz="913765"/>
            <a:r>
              <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rPr>
              <a:t>道德风险普遍</a:t>
            </a:r>
            <a:endPar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endParaRPr>
          </a:p>
        </p:txBody>
      </p:sp>
      <p:sp>
        <p:nvSpPr>
          <p:cNvPr id="9" name="正五边形 8"/>
          <p:cNvSpPr/>
          <p:nvPr/>
        </p:nvSpPr>
        <p:spPr>
          <a:xfrm>
            <a:off x="1219835" y="4098925"/>
            <a:ext cx="781685" cy="658495"/>
          </a:xfrm>
          <a:prstGeom prst="pentagon">
            <a:avLst/>
          </a:prstGeom>
          <a:solidFill>
            <a:srgbClr val="3F40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03</a:t>
            </a:r>
            <a:endParaRPr lang="en-US" altLang="zh-CN"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edge">
                                      <p:cBhvr>
                                        <p:cTn id="10" dur="2000"/>
                                        <p:tgtEl>
                                          <p:spTgt spid="3"/>
                                        </p:tgtEl>
                                      </p:cBhvr>
                                    </p:animEffect>
                                  </p:childTnLst>
                                </p:cTn>
                              </p:par>
                            </p:childTnLst>
                          </p:cTn>
                        </p:par>
                        <p:par>
                          <p:cTn id="11" fill="hold">
                            <p:stCondLst>
                              <p:cond delay="2000"/>
                            </p:stCondLst>
                            <p:childTnLst>
                              <p:par>
                                <p:cTn id="12" presetID="15"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 calcmode="lin" valueType="num">
                                      <p:cBhvr>
                                        <p:cTn id="16"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4"/>
                                        </p:tgtEl>
                                        <p:attrNameLst>
                                          <p:attrName>ppt_y</p:attrName>
                                        </p:attrNameLst>
                                      </p:cBhvr>
                                      <p:tavLst>
                                        <p:tav tm="0" fmla="#ppt_y+(sin(-2*pi*(1-$))*-#ppt_x+cos(-2*pi*(1-$))*(1-#ppt_y))*(1-$)">
                                          <p:val>
                                            <p:fltVal val="0"/>
                                          </p:val>
                                        </p:tav>
                                        <p:tav tm="100000">
                                          <p:val>
                                            <p:fltVal val="1"/>
                                          </p:val>
                                        </p:tav>
                                      </p:tavLst>
                                    </p:anim>
                                  </p:childTnLst>
                                </p:cTn>
                              </p:par>
                              <p:par>
                                <p:cTn id="18" presetID="15"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fltVal val="0"/>
                                          </p:val>
                                        </p:tav>
                                        <p:tav tm="100000">
                                          <p:val>
                                            <p:strVal val="#ppt_w"/>
                                          </p:val>
                                        </p:tav>
                                      </p:tavLst>
                                    </p:anim>
                                    <p:anim calcmode="lin" valueType="num">
                                      <p:cBhvr>
                                        <p:cTn id="21" dur="1000" fill="hold"/>
                                        <p:tgtEl>
                                          <p:spTgt spid="5"/>
                                        </p:tgtEl>
                                        <p:attrNameLst>
                                          <p:attrName>ppt_h</p:attrName>
                                        </p:attrNameLst>
                                      </p:cBhvr>
                                      <p:tavLst>
                                        <p:tav tm="0">
                                          <p:val>
                                            <p:fltVal val="0"/>
                                          </p:val>
                                        </p:tav>
                                        <p:tav tm="100000">
                                          <p:val>
                                            <p:strVal val="#ppt_h"/>
                                          </p:val>
                                        </p:tav>
                                      </p:tavLst>
                                    </p:anim>
                                    <p:anim calcmode="lin" valueType="num">
                                      <p:cBhvr>
                                        <p:cTn id="22"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5"/>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1000" fill="hold"/>
                                        <p:tgtEl>
                                          <p:spTgt spid="8"/>
                                        </p:tgtEl>
                                        <p:attrNameLst>
                                          <p:attrName>ppt_w</p:attrName>
                                        </p:attrNameLst>
                                      </p:cBhvr>
                                      <p:tavLst>
                                        <p:tav tm="0">
                                          <p:val>
                                            <p:fltVal val="0"/>
                                          </p:val>
                                        </p:tav>
                                        <p:tav tm="100000">
                                          <p:val>
                                            <p:strVal val="#ppt_w"/>
                                          </p:val>
                                        </p:tav>
                                      </p:tavLst>
                                    </p:anim>
                                    <p:anim calcmode="lin" valueType="num">
                                      <p:cBhvr>
                                        <p:cTn id="27" dur="1000" fill="hold"/>
                                        <p:tgtEl>
                                          <p:spTgt spid="8"/>
                                        </p:tgtEl>
                                        <p:attrNameLst>
                                          <p:attrName>ppt_h</p:attrName>
                                        </p:attrNameLst>
                                      </p:cBhvr>
                                      <p:tavLst>
                                        <p:tav tm="0">
                                          <p:val>
                                            <p:fltVal val="0"/>
                                          </p:val>
                                        </p:tav>
                                        <p:tav tm="100000">
                                          <p:val>
                                            <p:strVal val="#ppt_h"/>
                                          </p:val>
                                        </p:tav>
                                      </p:tavLst>
                                    </p:anim>
                                    <p:anim calcmode="lin" valueType="num">
                                      <p:cBhvr>
                                        <p:cTn id="28"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8"/>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1000" fill="hold"/>
                                        <p:tgtEl>
                                          <p:spTgt spid="6"/>
                                        </p:tgtEl>
                                        <p:attrNameLst>
                                          <p:attrName>ppt_w</p:attrName>
                                        </p:attrNameLst>
                                      </p:cBhvr>
                                      <p:tavLst>
                                        <p:tav tm="0">
                                          <p:val>
                                            <p:fltVal val="0"/>
                                          </p:val>
                                        </p:tav>
                                        <p:tav tm="100000">
                                          <p:val>
                                            <p:strVal val="#ppt_w"/>
                                          </p:val>
                                        </p:tav>
                                      </p:tavLst>
                                    </p:anim>
                                    <p:anim calcmode="lin" valueType="num">
                                      <p:cBhvr>
                                        <p:cTn id="33" dur="1000" fill="hold"/>
                                        <p:tgtEl>
                                          <p:spTgt spid="6"/>
                                        </p:tgtEl>
                                        <p:attrNameLst>
                                          <p:attrName>ppt_h</p:attrName>
                                        </p:attrNameLst>
                                      </p:cBhvr>
                                      <p:tavLst>
                                        <p:tav tm="0">
                                          <p:val>
                                            <p:fltVal val="0"/>
                                          </p:val>
                                        </p:tav>
                                        <p:tav tm="100000">
                                          <p:val>
                                            <p:strVal val="#ppt_h"/>
                                          </p:val>
                                        </p:tav>
                                      </p:tavLst>
                                    </p:anim>
                                    <p:anim calcmode="lin" valueType="num">
                                      <p:cBhvr>
                                        <p:cTn id="34"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6"/>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1000" fill="hold"/>
                                        <p:tgtEl>
                                          <p:spTgt spid="7"/>
                                        </p:tgtEl>
                                        <p:attrNameLst>
                                          <p:attrName>ppt_w</p:attrName>
                                        </p:attrNameLst>
                                      </p:cBhvr>
                                      <p:tavLst>
                                        <p:tav tm="0">
                                          <p:val>
                                            <p:fltVal val="0"/>
                                          </p:val>
                                        </p:tav>
                                        <p:tav tm="100000">
                                          <p:val>
                                            <p:strVal val="#ppt_w"/>
                                          </p:val>
                                        </p:tav>
                                      </p:tavLst>
                                    </p:anim>
                                    <p:anim calcmode="lin" valueType="num">
                                      <p:cBhvr>
                                        <p:cTn id="39" dur="1000" fill="hold"/>
                                        <p:tgtEl>
                                          <p:spTgt spid="7"/>
                                        </p:tgtEl>
                                        <p:attrNameLst>
                                          <p:attrName>ppt_h</p:attrName>
                                        </p:attrNameLst>
                                      </p:cBhvr>
                                      <p:tavLst>
                                        <p:tav tm="0">
                                          <p:val>
                                            <p:fltVal val="0"/>
                                          </p:val>
                                        </p:tav>
                                        <p:tav tm="100000">
                                          <p:val>
                                            <p:strVal val="#ppt_h"/>
                                          </p:val>
                                        </p:tav>
                                      </p:tavLst>
                                    </p:anim>
                                    <p:anim calcmode="lin" valueType="num">
                                      <p:cBhvr>
                                        <p:cTn id="40"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7"/>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1000" fill="hold"/>
                                        <p:tgtEl>
                                          <p:spTgt spid="9"/>
                                        </p:tgtEl>
                                        <p:attrNameLst>
                                          <p:attrName>ppt_w</p:attrName>
                                        </p:attrNameLst>
                                      </p:cBhvr>
                                      <p:tavLst>
                                        <p:tav tm="0">
                                          <p:val>
                                            <p:fltVal val="0"/>
                                          </p:val>
                                        </p:tav>
                                        <p:tav tm="100000">
                                          <p:val>
                                            <p:strVal val="#ppt_w"/>
                                          </p:val>
                                        </p:tav>
                                      </p:tavLst>
                                    </p:anim>
                                    <p:anim calcmode="lin" valueType="num">
                                      <p:cBhvr>
                                        <p:cTn id="45" dur="1000" fill="hold"/>
                                        <p:tgtEl>
                                          <p:spTgt spid="9"/>
                                        </p:tgtEl>
                                        <p:attrNameLst>
                                          <p:attrName>ppt_h</p:attrName>
                                        </p:attrNameLst>
                                      </p:cBhvr>
                                      <p:tavLst>
                                        <p:tav tm="0">
                                          <p:val>
                                            <p:fltVal val="0"/>
                                          </p:val>
                                        </p:tav>
                                        <p:tav tm="100000">
                                          <p:val>
                                            <p:strVal val="#ppt_h"/>
                                          </p:val>
                                        </p:tav>
                                      </p:tavLst>
                                    </p:anim>
                                    <p:anim calcmode="lin" valueType="num">
                                      <p:cBhvr>
                                        <p:cTn id="46"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4" grpId="0"/>
      <p:bldP spid="5" grpId="0" animBg="1"/>
      <p:bldP spid="8" grpId="0" animBg="1"/>
      <p:bldP spid="6" grpId="0"/>
      <p:bldP spid="7" grpId="0" animBg="1"/>
      <p:bldP spid="9" grpId="0" animBg="1"/>
      <p:bldP spid="4" grpId="1"/>
      <p:bldP spid="5" grpId="1" animBg="1"/>
      <p:bldP spid="8" grpId="1" animBg="1"/>
      <p:bldP spid="6" grpId="1"/>
      <p:bldP spid="7" grpId="1" animBg="1"/>
      <p:bldP spid="9"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152621" y="2"/>
            <a:ext cx="13975032" cy="6857998"/>
            <a:chOff x="-152621" y="2"/>
            <a:chExt cx="13975032" cy="6857998"/>
          </a:xfrm>
        </p:grpSpPr>
        <p:sp>
          <p:nvSpPr>
            <p:cNvPr id="39" name="任意多边形: 形状 38"/>
            <p:cNvSpPr/>
            <p:nvPr/>
          </p:nvSpPr>
          <p:spPr>
            <a:xfrm>
              <a:off x="161581" y="2"/>
              <a:ext cx="13660830" cy="6857998"/>
            </a:xfrm>
            <a:custGeom>
              <a:avLst/>
              <a:gdLst>
                <a:gd name="connsiteX0" fmla="*/ 188788 w 13660830"/>
                <a:gd name="connsiteY0" fmla="*/ 0 h 6857998"/>
                <a:gd name="connsiteX1" fmla="*/ 1034702 w 13660830"/>
                <a:gd name="connsiteY1" fmla="*/ 0 h 6857998"/>
                <a:gd name="connsiteX2" fmla="*/ 1059499 w 13660830"/>
                <a:gd name="connsiteY2" fmla="*/ 326093 h 6857998"/>
                <a:gd name="connsiteX3" fmla="*/ 8016603 w 13660830"/>
                <a:gd name="connsiteY3" fmla="*/ 6604287 h 6857998"/>
                <a:gd name="connsiteX4" fmla="*/ 13412904 w 13660830"/>
                <a:gd name="connsiteY4" fmla="*/ 4059410 h 6857998"/>
                <a:gd name="connsiteX5" fmla="*/ 13660830 w 13660830"/>
                <a:gd name="connsiteY5" fmla="*/ 3727862 h 6857998"/>
                <a:gd name="connsiteX6" fmla="*/ 13562073 w 13660830"/>
                <a:gd name="connsiteY6" fmla="*/ 4019730 h 6857998"/>
                <a:gd name="connsiteX7" fmla="*/ 11848382 w 13660830"/>
                <a:gd name="connsiteY7" fmla="*/ 6648359 h 6857998"/>
                <a:gd name="connsiteX8" fmla="*/ 11614239 w 13660830"/>
                <a:gd name="connsiteY8" fmla="*/ 6857998 h 6857998"/>
                <a:gd name="connsiteX9" fmla="*/ 2367636 w 13660830"/>
                <a:gd name="connsiteY9" fmla="*/ 6857998 h 6857998"/>
                <a:gd name="connsiteX10" fmla="*/ 2291133 w 13660830"/>
                <a:gd name="connsiteY10" fmla="*/ 6791730 h 6857998"/>
                <a:gd name="connsiteX11" fmla="*/ 0 w 13660830"/>
                <a:gd name="connsiteY11" fmla="*/ 1615229 h 6857998"/>
                <a:gd name="connsiteX12" fmla="*/ 179075 w 13660830"/>
                <a:gd name="connsiteY12" fmla="*/ 3590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60830" h="6857998">
                  <a:moveTo>
                    <a:pt x="188788" y="0"/>
                  </a:moveTo>
                  <a:lnTo>
                    <a:pt x="1034702" y="0"/>
                  </a:lnTo>
                  <a:lnTo>
                    <a:pt x="1059499" y="326093"/>
                  </a:lnTo>
                  <a:cubicBezTo>
                    <a:pt x="1417621" y="3852461"/>
                    <a:pt x="4395750" y="6604287"/>
                    <a:pt x="8016603" y="6604287"/>
                  </a:cubicBezTo>
                  <a:cubicBezTo>
                    <a:pt x="10189115" y="6604287"/>
                    <a:pt x="12130246" y="5613631"/>
                    <a:pt x="13412904" y="4059410"/>
                  </a:cubicBezTo>
                  <a:lnTo>
                    <a:pt x="13660830" y="3727862"/>
                  </a:lnTo>
                  <a:lnTo>
                    <a:pt x="13562073" y="4019730"/>
                  </a:lnTo>
                  <a:cubicBezTo>
                    <a:pt x="13194407" y="5023875"/>
                    <a:pt x="12603062" y="5920199"/>
                    <a:pt x="11848382" y="6648359"/>
                  </a:cubicBezTo>
                  <a:lnTo>
                    <a:pt x="11614239" y="6857998"/>
                  </a:lnTo>
                  <a:lnTo>
                    <a:pt x="2367636" y="6857998"/>
                  </a:lnTo>
                  <a:lnTo>
                    <a:pt x="2291133" y="6791730"/>
                  </a:lnTo>
                  <a:cubicBezTo>
                    <a:pt x="883642" y="5512477"/>
                    <a:pt x="0" y="3667046"/>
                    <a:pt x="0" y="1615229"/>
                  </a:cubicBezTo>
                  <a:cubicBezTo>
                    <a:pt x="0" y="1072102"/>
                    <a:pt x="61916" y="543435"/>
                    <a:pt x="179075" y="35903"/>
                  </a:cubicBez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4" name="任意多边形: 形状 33"/>
            <p:cNvSpPr/>
            <p:nvPr/>
          </p:nvSpPr>
          <p:spPr>
            <a:xfrm>
              <a:off x="4480" y="2"/>
              <a:ext cx="13660830" cy="6857998"/>
            </a:xfrm>
            <a:custGeom>
              <a:avLst/>
              <a:gdLst>
                <a:gd name="connsiteX0" fmla="*/ 188788 w 13660830"/>
                <a:gd name="connsiteY0" fmla="*/ 0 h 6857998"/>
                <a:gd name="connsiteX1" fmla="*/ 1034702 w 13660830"/>
                <a:gd name="connsiteY1" fmla="*/ 0 h 6857998"/>
                <a:gd name="connsiteX2" fmla="*/ 1059499 w 13660830"/>
                <a:gd name="connsiteY2" fmla="*/ 326093 h 6857998"/>
                <a:gd name="connsiteX3" fmla="*/ 8016603 w 13660830"/>
                <a:gd name="connsiteY3" fmla="*/ 6604287 h 6857998"/>
                <a:gd name="connsiteX4" fmla="*/ 13412904 w 13660830"/>
                <a:gd name="connsiteY4" fmla="*/ 4059410 h 6857998"/>
                <a:gd name="connsiteX5" fmla="*/ 13660830 w 13660830"/>
                <a:gd name="connsiteY5" fmla="*/ 3727862 h 6857998"/>
                <a:gd name="connsiteX6" fmla="*/ 13562073 w 13660830"/>
                <a:gd name="connsiteY6" fmla="*/ 4019730 h 6857998"/>
                <a:gd name="connsiteX7" fmla="*/ 11848382 w 13660830"/>
                <a:gd name="connsiteY7" fmla="*/ 6648359 h 6857998"/>
                <a:gd name="connsiteX8" fmla="*/ 11614239 w 13660830"/>
                <a:gd name="connsiteY8" fmla="*/ 6857998 h 6857998"/>
                <a:gd name="connsiteX9" fmla="*/ 2367636 w 13660830"/>
                <a:gd name="connsiteY9" fmla="*/ 6857998 h 6857998"/>
                <a:gd name="connsiteX10" fmla="*/ 2291133 w 13660830"/>
                <a:gd name="connsiteY10" fmla="*/ 6791730 h 6857998"/>
                <a:gd name="connsiteX11" fmla="*/ 0 w 13660830"/>
                <a:gd name="connsiteY11" fmla="*/ 1615229 h 6857998"/>
                <a:gd name="connsiteX12" fmla="*/ 179075 w 13660830"/>
                <a:gd name="connsiteY12" fmla="*/ 3590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60830" h="6857998">
                  <a:moveTo>
                    <a:pt x="188788" y="0"/>
                  </a:moveTo>
                  <a:lnTo>
                    <a:pt x="1034702" y="0"/>
                  </a:lnTo>
                  <a:lnTo>
                    <a:pt x="1059499" y="326093"/>
                  </a:lnTo>
                  <a:cubicBezTo>
                    <a:pt x="1417621" y="3852461"/>
                    <a:pt x="4395750" y="6604287"/>
                    <a:pt x="8016603" y="6604287"/>
                  </a:cubicBezTo>
                  <a:cubicBezTo>
                    <a:pt x="10189115" y="6604287"/>
                    <a:pt x="12130246" y="5613631"/>
                    <a:pt x="13412904" y="4059410"/>
                  </a:cubicBezTo>
                  <a:lnTo>
                    <a:pt x="13660830" y="3727862"/>
                  </a:lnTo>
                  <a:lnTo>
                    <a:pt x="13562073" y="4019730"/>
                  </a:lnTo>
                  <a:cubicBezTo>
                    <a:pt x="13194407" y="5023875"/>
                    <a:pt x="12603062" y="5920199"/>
                    <a:pt x="11848382" y="6648359"/>
                  </a:cubicBezTo>
                  <a:lnTo>
                    <a:pt x="11614239" y="6857998"/>
                  </a:lnTo>
                  <a:lnTo>
                    <a:pt x="2367636" y="6857998"/>
                  </a:lnTo>
                  <a:lnTo>
                    <a:pt x="2291133" y="6791730"/>
                  </a:lnTo>
                  <a:cubicBezTo>
                    <a:pt x="883642" y="5512477"/>
                    <a:pt x="0" y="3667046"/>
                    <a:pt x="0" y="1615229"/>
                  </a:cubicBezTo>
                  <a:cubicBezTo>
                    <a:pt x="0" y="1072102"/>
                    <a:pt x="61916" y="543435"/>
                    <a:pt x="179075" y="35903"/>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5" name="任意多边形: 形状 34"/>
            <p:cNvSpPr/>
            <p:nvPr/>
          </p:nvSpPr>
          <p:spPr>
            <a:xfrm>
              <a:off x="-152621" y="2"/>
              <a:ext cx="13660830" cy="6857998"/>
            </a:xfrm>
            <a:custGeom>
              <a:avLst/>
              <a:gdLst>
                <a:gd name="connsiteX0" fmla="*/ 13660830 w 13660830"/>
                <a:gd name="connsiteY0" fmla="*/ 3988372 h 6857998"/>
                <a:gd name="connsiteX1" fmla="*/ 13562073 w 13660830"/>
                <a:gd name="connsiteY1" fmla="*/ 4280240 h 6857998"/>
                <a:gd name="connsiteX2" fmla="*/ 12211831 w 13660830"/>
                <a:gd name="connsiteY2" fmla="*/ 6531055 h 6857998"/>
                <a:gd name="connsiteX3" fmla="*/ 11897318 w 13660830"/>
                <a:gd name="connsiteY3" fmla="*/ 6857998 h 6857998"/>
                <a:gd name="connsiteX4" fmla="*/ 8255666 w 13660830"/>
                <a:gd name="connsiteY4" fmla="*/ 6857998 h 6857998"/>
                <a:gd name="connsiteX5" fmla="*/ 8421134 w 13660830"/>
                <a:gd name="connsiteY5" fmla="*/ 6853292 h 6857998"/>
                <a:gd name="connsiteX6" fmla="*/ 13412904 w 13660830"/>
                <a:gd name="connsiteY6" fmla="*/ 4319920 h 6857998"/>
                <a:gd name="connsiteX7" fmla="*/ 259262 w 13660830"/>
                <a:gd name="connsiteY7" fmla="*/ 0 h 6857998"/>
                <a:gd name="connsiteX8" fmla="*/ 1026641 w 13660830"/>
                <a:gd name="connsiteY8" fmla="*/ 0 h 6857998"/>
                <a:gd name="connsiteX9" fmla="*/ 1032493 w 13660830"/>
                <a:gd name="connsiteY9" fmla="*/ 231457 h 6857998"/>
                <a:gd name="connsiteX10" fmla="*/ 7667910 w 13660830"/>
                <a:gd name="connsiteY10" fmla="*/ 6856255 h 6857998"/>
                <a:gd name="connsiteX11" fmla="*/ 7739054 w 13660830"/>
                <a:gd name="connsiteY11" fmla="*/ 6857998 h 6857998"/>
                <a:gd name="connsiteX12" fmla="*/ 2087399 w 13660830"/>
                <a:gd name="connsiteY12" fmla="*/ 6857998 h 6857998"/>
                <a:gd name="connsiteX13" fmla="*/ 2048264 w 13660830"/>
                <a:gd name="connsiteY13" fmla="*/ 6820686 h 6857998"/>
                <a:gd name="connsiteX14" fmla="*/ 0 w 13660830"/>
                <a:gd name="connsiteY14" fmla="*/ 1875740 h 6857998"/>
                <a:gd name="connsiteX15" fmla="*/ 179075 w 13660830"/>
                <a:gd name="connsiteY15" fmla="*/ 29641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660830" h="6857998">
                  <a:moveTo>
                    <a:pt x="13660830" y="3988372"/>
                  </a:moveTo>
                  <a:lnTo>
                    <a:pt x="13562073" y="4280240"/>
                  </a:lnTo>
                  <a:cubicBezTo>
                    <a:pt x="13255684" y="5117028"/>
                    <a:pt x="12793964" y="5878939"/>
                    <a:pt x="12211831" y="6531055"/>
                  </a:cubicBezTo>
                  <a:lnTo>
                    <a:pt x="11897318" y="6857998"/>
                  </a:lnTo>
                  <a:lnTo>
                    <a:pt x="8255666" y="6857998"/>
                  </a:lnTo>
                  <a:lnTo>
                    <a:pt x="8421134" y="6853292"/>
                  </a:lnTo>
                  <a:cubicBezTo>
                    <a:pt x="10429184" y="6738764"/>
                    <a:pt x="12210412" y="5777002"/>
                    <a:pt x="13412904" y="4319920"/>
                  </a:cubicBezTo>
                  <a:close/>
                  <a:moveTo>
                    <a:pt x="259262" y="0"/>
                  </a:moveTo>
                  <a:lnTo>
                    <a:pt x="1026641" y="0"/>
                  </a:lnTo>
                  <a:lnTo>
                    <a:pt x="1032493" y="231457"/>
                  </a:lnTo>
                  <a:cubicBezTo>
                    <a:pt x="1213940" y="3810990"/>
                    <a:pt x="4086902" y="6680412"/>
                    <a:pt x="7667910" y="6856255"/>
                  </a:cubicBezTo>
                  <a:lnTo>
                    <a:pt x="7739054" y="6857998"/>
                  </a:lnTo>
                  <a:lnTo>
                    <a:pt x="2087399" y="6857998"/>
                  </a:lnTo>
                  <a:lnTo>
                    <a:pt x="2048264" y="6820686"/>
                  </a:lnTo>
                  <a:cubicBezTo>
                    <a:pt x="782742" y="5555164"/>
                    <a:pt x="0" y="3806862"/>
                    <a:pt x="0" y="1875740"/>
                  </a:cubicBezTo>
                  <a:cubicBezTo>
                    <a:pt x="0" y="1332612"/>
                    <a:pt x="61917" y="803945"/>
                    <a:pt x="179075" y="29641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grpSp>
      <p:sp>
        <p:nvSpPr>
          <p:cNvPr id="40" name="文本框 39"/>
          <p:cNvSpPr txBox="1"/>
          <p:nvPr/>
        </p:nvSpPr>
        <p:spPr>
          <a:xfrm>
            <a:off x="6362262" y="2505895"/>
            <a:ext cx="5260800" cy="1106805"/>
          </a:xfrm>
          <a:prstGeom prst="rect">
            <a:avLst/>
          </a:prstGeom>
          <a:noFill/>
        </p:spPr>
        <p:txBody>
          <a:bodyPr wrap="square" rtlCol="0">
            <a:spAutoFit/>
          </a:bodyPr>
          <a:lstStyle/>
          <a:p>
            <a:r>
              <a:rPr lang="zh-CN" altLang="en-US" sz="6600" dirty="0">
                <a:latin typeface="思源宋体 CN Heavy" panose="02020900000000000000" pitchFamily="18" charset="-122"/>
                <a:ea typeface="思源宋体 CN Heavy" panose="02020900000000000000" pitchFamily="18" charset="-122"/>
                <a:sym typeface="+mn-ea"/>
              </a:rPr>
              <a:t>谢谢您的观看</a:t>
            </a:r>
            <a:endParaRPr lang="zh-CN" altLang="en-US" sz="6600" b="1" dirty="0">
              <a:latin typeface="方正粗黑宋简体" panose="02000000000000000000" charset="-122"/>
              <a:ea typeface="方正粗黑宋简体" panose="02000000000000000000" charset="-122"/>
            </a:endParaRPr>
          </a:p>
        </p:txBody>
      </p:sp>
      <p:sp>
        <p:nvSpPr>
          <p:cNvPr id="41" name="文本框 40"/>
          <p:cNvSpPr txBox="1"/>
          <p:nvPr/>
        </p:nvSpPr>
        <p:spPr>
          <a:xfrm>
            <a:off x="7615030" y="2106930"/>
            <a:ext cx="2755265" cy="398780"/>
          </a:xfrm>
          <a:prstGeom prst="rect">
            <a:avLst/>
          </a:prstGeom>
          <a:noFill/>
        </p:spPr>
        <p:txBody>
          <a:bodyPr wrap="square" rtlCol="0">
            <a:spAutoFit/>
          </a:bodyPr>
          <a:lstStyle/>
          <a:p>
            <a:pPr algn="r"/>
            <a:r>
              <a:rPr lang="en-US" altLang="zh-CN" sz="2000" spc="600" dirty="0">
                <a:solidFill>
                  <a:schemeClr val="accent2"/>
                </a:solidFill>
                <a:latin typeface="微软雅黑" panose="020B0503020204020204" charset="-122"/>
                <a:ea typeface="微软雅黑" panose="020B0503020204020204" charset="-122"/>
              </a:rPr>
              <a:t>Auto Finance</a:t>
            </a:r>
            <a:endParaRPr lang="en-US" altLang="zh-CN" sz="2000" spc="600" dirty="0">
              <a:solidFill>
                <a:schemeClr val="accent2"/>
              </a:solidFill>
              <a:latin typeface="微软雅黑" panose="020B0503020204020204" charset="-122"/>
              <a:ea typeface="微软雅黑" panose="020B0503020204020204" charset="-122"/>
            </a:endParaRPr>
          </a:p>
        </p:txBody>
      </p:sp>
      <p:sp>
        <p:nvSpPr>
          <p:cNvPr id="43" name="文本框 42"/>
          <p:cNvSpPr txBox="1"/>
          <p:nvPr/>
        </p:nvSpPr>
        <p:spPr>
          <a:xfrm>
            <a:off x="9977902" y="442058"/>
            <a:ext cx="1554480" cy="368300"/>
          </a:xfrm>
          <a:prstGeom prst="rect">
            <a:avLst/>
          </a:prstGeom>
          <a:noFill/>
        </p:spPr>
        <p:txBody>
          <a:bodyPr wrap="none" rtlCol="0">
            <a:spAutoFit/>
          </a:bodyPr>
          <a:lstStyle/>
          <a:p>
            <a:r>
              <a:rPr lang="zh-CN" altLang="en-US" dirty="0">
                <a:latin typeface="微软雅黑" panose="020B0503020204020204" charset="-122"/>
                <a:ea typeface="微软雅黑" panose="020B0503020204020204" charset="-122"/>
              </a:rPr>
              <a:t>汽车金融服务</a:t>
            </a:r>
            <a:endParaRPr lang="zh-CN" altLang="en-US" dirty="0">
              <a:latin typeface="微软雅黑" panose="020B0503020204020204" charset="-122"/>
              <a:ea typeface="微软雅黑" panose="020B0503020204020204" charset="-122"/>
            </a:endParaRPr>
          </a:p>
        </p:txBody>
      </p:sp>
      <p:sp>
        <p:nvSpPr>
          <p:cNvPr id="44" name="矩形: 圆角 43"/>
          <p:cNvSpPr/>
          <p:nvPr/>
        </p:nvSpPr>
        <p:spPr>
          <a:xfrm>
            <a:off x="6777990" y="4128770"/>
            <a:ext cx="4431030" cy="49149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思源黑体 CN Light" panose="020B0300000000000000" pitchFamily="34" charset="-122"/>
              <a:ea typeface="思源黑体 CN Light" panose="020B0300000000000000" pitchFamily="34" charset="-122"/>
            </a:endParaRPr>
          </a:p>
        </p:txBody>
      </p:sp>
      <p:sp>
        <p:nvSpPr>
          <p:cNvPr id="45" name="文本框 44"/>
          <p:cNvSpPr txBox="1"/>
          <p:nvPr/>
        </p:nvSpPr>
        <p:spPr>
          <a:xfrm>
            <a:off x="6869222" y="4175292"/>
            <a:ext cx="3738880" cy="398780"/>
          </a:xfrm>
          <a:prstGeom prst="rect">
            <a:avLst/>
          </a:prstGeom>
          <a:noFill/>
        </p:spPr>
        <p:txBody>
          <a:bodyPr wrap="none" rtlCol="0">
            <a:spAutoFit/>
          </a:bodyPr>
          <a:lstStyle/>
          <a:p>
            <a:r>
              <a:rPr lang="zh-CN" altLang="en-US" sz="2000" dirty="0">
                <a:solidFill>
                  <a:schemeClr val="bg1"/>
                </a:solidFill>
                <a:latin typeface="微软雅黑" panose="020B0503020204020204" charset="-122"/>
                <a:ea typeface="微软雅黑" panose="020B0503020204020204" charset="-122"/>
              </a:rPr>
              <a:t>模块四：汽车保险的购买与理赔</a:t>
            </a:r>
            <a:endParaRPr lang="zh-CN" altLang="en-US" sz="2000" dirty="0">
              <a:solidFill>
                <a:schemeClr val="bg1"/>
              </a:solidFill>
              <a:latin typeface="微软雅黑" panose="020B0503020204020204" charset="-122"/>
              <a:ea typeface="微软雅黑" panose="020B0503020204020204" charset="-122"/>
            </a:endParaRPr>
          </a:p>
        </p:txBody>
      </p:sp>
      <p:sp>
        <p:nvSpPr>
          <p:cNvPr id="5" name="椭圆 4"/>
          <p:cNvSpPr/>
          <p:nvPr/>
        </p:nvSpPr>
        <p:spPr>
          <a:xfrm>
            <a:off x="9627235" y="450850"/>
            <a:ext cx="350520" cy="3505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dirty="0">
              <a:latin typeface="思源黑体 CN Regular" panose="020B0500000000000000" pitchFamily="34" charset="-122"/>
              <a:ea typeface="思源黑体 CN Regular" panose="020B0500000000000000" pitchFamily="34" charset="-122"/>
            </a:endParaRPr>
          </a:p>
        </p:txBody>
      </p:sp>
      <p:pic>
        <p:nvPicPr>
          <p:cNvPr id="2" name="图片 1" descr="RA7IGZ95I0VWYH2E3R3)K(6"/>
          <p:cNvPicPr/>
          <p:nvPr/>
        </p:nvPicPr>
        <p:blipFill>
          <a:blip r:embed="rId1"/>
          <a:srcRect l="32830" t="-14" r="25806" b="14"/>
          <a:stretch>
            <a:fillRect/>
          </a:stretch>
        </p:blipFill>
        <p:spPr>
          <a:xfrm>
            <a:off x="1203960" y="1552575"/>
            <a:ext cx="4377600" cy="4377600"/>
          </a:xfrm>
          <a:prstGeom prst="ellipse">
            <a:avLst/>
          </a:prstGeom>
          <a:ln w="50800">
            <a:solidFill>
              <a:srgbClr val="C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down)">
                                      <p:cBhvr>
                                        <p:cTn id="7" dur="500"/>
                                        <p:tgtEl>
                                          <p:spTgt spid="4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down)">
                                      <p:cBhvr>
                                        <p:cTn id="10" dur="500"/>
                                        <p:tgtEl>
                                          <p:spTgt spid="4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down)">
                                      <p:cBhvr>
                                        <p:cTn id="13" dur="500"/>
                                        <p:tgtEl>
                                          <p:spTgt spid="4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down)">
                                      <p:cBhvr>
                                        <p:cTn id="16" dur="500"/>
                                        <p:tgtEl>
                                          <p:spTgt spid="4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down)">
                                      <p:cBhvr>
                                        <p:cTn id="19" dur="500"/>
                                        <p:tgtEl>
                                          <p:spTgt spid="44"/>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wipe(down)">
                                      <p:cBhvr>
                                        <p:cTn id="22" dur="500"/>
                                        <p:tgtEl>
                                          <p:spTgt spid="45"/>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linds(horizont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3" grpId="0"/>
      <p:bldP spid="44" grpId="0" bldLvl="0" animBg="1"/>
      <p:bldP spid="45" grpId="0"/>
      <p:bldP spid="5" grpId="0" bldLvl="0" animBg="1"/>
      <p:bldP spid="5"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428874" y="-90488"/>
            <a:ext cx="7334252" cy="73342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 name="椭圆 1"/>
          <p:cNvSpPr/>
          <p:nvPr/>
        </p:nvSpPr>
        <p:spPr>
          <a:xfrm>
            <a:off x="3471862" y="952499"/>
            <a:ext cx="5248275" cy="52482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4785360" y="3292160"/>
            <a:ext cx="2621280" cy="829945"/>
          </a:xfrm>
          <a:prstGeom prst="rect">
            <a:avLst/>
          </a:prstGeom>
          <a:noFill/>
        </p:spPr>
        <p:txBody>
          <a:bodyPr wrap="none" rtlCol="0">
            <a:spAutoFit/>
          </a:bodyPr>
          <a:lstStyle/>
          <a:p>
            <a:r>
              <a:rPr lang="zh-CN" altLang="en-US" sz="4800" dirty="0">
                <a:solidFill>
                  <a:schemeClr val="bg1"/>
                </a:solidFill>
                <a:latin typeface="思源宋体 CN Medium" panose="02020500000000000000" pitchFamily="18" charset="-122"/>
                <a:ea typeface="思源宋体 CN Medium" panose="02020500000000000000" pitchFamily="18" charset="-122"/>
              </a:rPr>
              <a:t>学习目标</a:t>
            </a:r>
            <a:endParaRPr lang="zh-CN" altLang="en-US" sz="4800" dirty="0">
              <a:solidFill>
                <a:schemeClr val="bg1"/>
              </a:solidFill>
              <a:latin typeface="思源宋体 CN Medium" panose="02020500000000000000" pitchFamily="18" charset="-122"/>
              <a:ea typeface="思源宋体 CN Medium" panose="02020500000000000000" pitchFamily="18" charset="-122"/>
            </a:endParaRPr>
          </a:p>
        </p:txBody>
      </p:sp>
      <p:sp>
        <p:nvSpPr>
          <p:cNvPr id="5" name="文本框 4"/>
          <p:cNvSpPr txBox="1"/>
          <p:nvPr/>
        </p:nvSpPr>
        <p:spPr>
          <a:xfrm>
            <a:off x="4821238" y="4259185"/>
            <a:ext cx="2549525" cy="306705"/>
          </a:xfrm>
          <a:prstGeom prst="rect">
            <a:avLst/>
          </a:prstGeom>
          <a:noFill/>
        </p:spPr>
        <p:txBody>
          <a:bodyPr wrap="none" rtlCol="0">
            <a:spAutoFit/>
          </a:bodyPr>
          <a:lstStyle/>
          <a:p>
            <a:pPr algn="ctr"/>
            <a:r>
              <a:rPr lang="en-US" altLang="zh-CN" sz="1400" spc="300" dirty="0">
                <a:solidFill>
                  <a:schemeClr val="bg1"/>
                </a:solidFill>
                <a:latin typeface="方正粗黑宋简体" panose="02000000000000000000" charset="-122"/>
                <a:ea typeface="方正粗黑宋简体" panose="02000000000000000000" charset="-122"/>
                <a:sym typeface="+mn-ea"/>
              </a:rPr>
              <a:t>LEARNING TARGET</a:t>
            </a:r>
            <a:endParaRPr lang="en-US" altLang="zh-CN" sz="1400" spc="300" dirty="0">
              <a:solidFill>
                <a:schemeClr val="bg1"/>
              </a:solidFill>
              <a:latin typeface="方正粗黑宋简体" panose="02000000000000000000" charset="-122"/>
              <a:ea typeface="方正粗黑宋简体" panose="02000000000000000000" charset="-122"/>
              <a:sym typeface="+mn-ea"/>
            </a:endParaRPr>
          </a:p>
        </p:txBody>
      </p:sp>
      <p:sp>
        <p:nvSpPr>
          <p:cNvPr id="6" name="文本框 5"/>
          <p:cNvSpPr txBox="1"/>
          <p:nvPr/>
        </p:nvSpPr>
        <p:spPr>
          <a:xfrm>
            <a:off x="4162104" y="2108203"/>
            <a:ext cx="3867790" cy="1200329"/>
          </a:xfrm>
          <a:prstGeom prst="rect">
            <a:avLst/>
          </a:prstGeom>
          <a:noFill/>
        </p:spPr>
        <p:txBody>
          <a:bodyPr wrap="none" rtlCol="0">
            <a:spAutoFit/>
          </a:bodyPr>
          <a:lstStyle/>
          <a:p>
            <a:r>
              <a:rPr lang="en-US" altLang="zh-CN" sz="7200" dirty="0">
                <a:solidFill>
                  <a:schemeClr val="bg1"/>
                </a:solidFill>
                <a:latin typeface="思源宋体 CN Medium" panose="02020500000000000000" pitchFamily="18" charset="-122"/>
                <a:ea typeface="思源宋体 CN Medium" panose="02020500000000000000" pitchFamily="18" charset="-122"/>
              </a:rPr>
              <a:t>PART 01</a:t>
            </a:r>
            <a:endParaRPr lang="zh-CN" altLang="en-US" sz="7200" dirty="0">
              <a:solidFill>
                <a:schemeClr val="bg1"/>
              </a:solidFill>
              <a:latin typeface="思源宋体 CN Medium" panose="02020500000000000000" pitchFamily="18" charset="-122"/>
              <a:ea typeface="思源宋体 CN Medium" panose="02020500000000000000" pitchFamily="18" charset="-122"/>
            </a:endParaRPr>
          </a:p>
        </p:txBody>
      </p:sp>
      <p:sp>
        <p:nvSpPr>
          <p:cNvPr id="7" name="任意多边形: 形状 6"/>
          <p:cNvSpPr/>
          <p:nvPr/>
        </p:nvSpPr>
        <p:spPr>
          <a:xfrm rot="5400000">
            <a:off x="-889416" y="4823240"/>
            <a:ext cx="2572152" cy="7933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10977562" y="462965"/>
            <a:ext cx="2428875" cy="2428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cxnSp>
        <p:nvCxnSpPr>
          <p:cNvPr id="10" name="直接连接符 9"/>
          <p:cNvCxnSpPr/>
          <p:nvPr/>
        </p:nvCxnSpPr>
        <p:spPr>
          <a:xfrm>
            <a:off x="5783047" y="1998971"/>
            <a:ext cx="6259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down)">
                                      <p:cBhvr>
                                        <p:cTn id="26" dur="500"/>
                                        <p:tgtEl>
                                          <p:spTgt spid="6"/>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P spid="4" grpId="0"/>
      <p:bldP spid="5" grpId="0"/>
      <p:bldP spid="6" grpId="0"/>
      <p:bldP spid="7" grpId="0" bldLvl="0" animBg="1"/>
      <p:bldP spid="8"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RA7IGZ95I0VWYH2E3R3)K(6"/>
          <p:cNvPicPr>
            <a:picLocks noChangeAspect="1"/>
          </p:cNvPicPr>
          <p:nvPr/>
        </p:nvPicPr>
        <p:blipFill>
          <a:blip r:embed="rId1"/>
          <a:srcRect l="32830" t="-14" r="25806" b="14"/>
          <a:stretch>
            <a:fillRect/>
          </a:stretch>
        </p:blipFill>
        <p:spPr>
          <a:xfrm>
            <a:off x="1723390" y="2284730"/>
            <a:ext cx="2433600" cy="2433600"/>
          </a:xfrm>
          <a:prstGeom prst="ellipse">
            <a:avLst/>
          </a:prstGeom>
          <a:ln w="50800">
            <a:noFill/>
          </a:ln>
        </p:spPr>
      </p:pic>
      <p:sp>
        <p:nvSpPr>
          <p:cNvPr id="5" name="空心弧 4"/>
          <p:cNvSpPr/>
          <p:nvPr/>
        </p:nvSpPr>
        <p:spPr>
          <a:xfrm rot="16200000">
            <a:off x="1101725" y="1636395"/>
            <a:ext cx="3730625" cy="3730625"/>
          </a:xfrm>
          <a:prstGeom prst="blockArc">
            <a:avLst>
              <a:gd name="adj1" fmla="val 10800000"/>
              <a:gd name="adj2" fmla="val 92758"/>
              <a:gd name="adj3" fmla="val 13722"/>
            </a:avLst>
          </a:prstGeom>
          <a:gradFill>
            <a:gsLst>
              <a:gs pos="54000">
                <a:srgbClr val="FFC880">
                  <a:alpha val="100000"/>
                </a:srgbClr>
              </a:gs>
              <a:gs pos="0">
                <a:srgbClr val="FF90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Light" panose="020B0300000000000000" pitchFamily="34" charset="-122"/>
              <a:ea typeface="思源黑体 CN Light" panose="020B0300000000000000" pitchFamily="34" charset="-122"/>
            </a:endParaRPr>
          </a:p>
        </p:txBody>
      </p:sp>
      <p:sp>
        <p:nvSpPr>
          <p:cNvPr id="6" name="椭圆 5"/>
          <p:cNvSpPr/>
          <p:nvPr/>
        </p:nvSpPr>
        <p:spPr>
          <a:xfrm>
            <a:off x="4173855" y="1883410"/>
            <a:ext cx="658495" cy="658495"/>
          </a:xfrm>
          <a:prstGeom prst="ellipse">
            <a:avLst/>
          </a:prstGeom>
          <a:solidFill>
            <a:schemeClr val="accent2"/>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7" name="椭圆 6"/>
          <p:cNvSpPr/>
          <p:nvPr/>
        </p:nvSpPr>
        <p:spPr>
          <a:xfrm>
            <a:off x="4492625" y="3172460"/>
            <a:ext cx="658495" cy="658495"/>
          </a:xfrm>
          <a:prstGeom prst="ellipse">
            <a:avLst/>
          </a:prstGeom>
          <a:solidFill>
            <a:schemeClr val="accent2"/>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4173855" y="4461510"/>
            <a:ext cx="658495" cy="658495"/>
          </a:xfrm>
          <a:prstGeom prst="ellipse">
            <a:avLst/>
          </a:prstGeom>
          <a:solidFill>
            <a:schemeClr val="accent2"/>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793" name="矩形: 圆顶角 792"/>
          <p:cNvSpPr/>
          <p:nvPr/>
        </p:nvSpPr>
        <p:spPr>
          <a:xfrm rot="5400000" flipH="1">
            <a:off x="7454900" y="-584200"/>
            <a:ext cx="985520" cy="5593080"/>
          </a:xfrm>
          <a:prstGeom prst="round2SameRect">
            <a:avLst/>
          </a:prstGeom>
          <a:solidFill>
            <a:schemeClr val="bg1"/>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9" name="矩形: 圆顶角 792"/>
          <p:cNvSpPr/>
          <p:nvPr/>
        </p:nvSpPr>
        <p:spPr>
          <a:xfrm rot="5400000" flipH="1">
            <a:off x="7892415" y="705485"/>
            <a:ext cx="985520" cy="5593080"/>
          </a:xfrm>
          <a:prstGeom prst="round2SameRect">
            <a:avLst/>
          </a:prstGeom>
          <a:solidFill>
            <a:schemeClr val="bg1"/>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10" name="矩形: 圆顶角 792"/>
          <p:cNvSpPr/>
          <p:nvPr/>
        </p:nvSpPr>
        <p:spPr>
          <a:xfrm rot="5400000" flipH="1">
            <a:off x="7454900" y="1995170"/>
            <a:ext cx="985520" cy="5593080"/>
          </a:xfrm>
          <a:prstGeom prst="round2SameRect">
            <a:avLst/>
          </a:prstGeom>
          <a:solidFill>
            <a:schemeClr val="bg1"/>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学习目标</a:t>
            </a:r>
            <a:endParaRPr lang="zh-CN" altLang="en-US" sz="3200" b="1" dirty="0">
              <a:latin typeface="微软雅黑" panose="020B0503020204020204" charset="-122"/>
              <a:ea typeface="微软雅黑" panose="020B0503020204020204" charset="-122"/>
            </a:endParaRPr>
          </a:p>
        </p:txBody>
      </p:sp>
      <p:sp>
        <p:nvSpPr>
          <p:cNvPr id="11" name="空心弧 10"/>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Regular" panose="020B0500000000000000" pitchFamily="34" charset="-122"/>
              <a:ea typeface="思源黑体 CN Regular" panose="020B0500000000000000" pitchFamily="34" charset="-122"/>
            </a:endParaRPr>
          </a:p>
        </p:txBody>
      </p:sp>
      <p:sp>
        <p:nvSpPr>
          <p:cNvPr id="15" name="文本框 14"/>
          <p:cNvSpPr txBox="1"/>
          <p:nvPr/>
        </p:nvSpPr>
        <p:spPr>
          <a:xfrm>
            <a:off x="4214495" y="1951355"/>
            <a:ext cx="588623" cy="523220"/>
          </a:xfrm>
          <a:prstGeom prst="rect">
            <a:avLst/>
          </a:prstGeom>
          <a:noFill/>
        </p:spPr>
        <p:txBody>
          <a:bodyPr wrap="none" rtlCol="0">
            <a:spAutoFit/>
          </a:bodyPr>
          <a:lstStyle/>
          <a:p>
            <a:r>
              <a:rPr lang="en-US" altLang="zh-CN" sz="2800" b="1" i="1" dirty="0">
                <a:solidFill>
                  <a:schemeClr val="bg1"/>
                </a:solidFill>
                <a:latin typeface="思源黑体 CN Light" panose="020B0300000000000000" pitchFamily="34" charset="-122"/>
                <a:ea typeface="思源黑体 CN Light" panose="020B0300000000000000" pitchFamily="34" charset="-122"/>
              </a:rPr>
              <a:t>01</a:t>
            </a:r>
            <a:endParaRPr lang="en-US" altLang="zh-CN" sz="2800" b="1" i="1" dirty="0">
              <a:solidFill>
                <a:schemeClr val="bg1"/>
              </a:solidFill>
              <a:latin typeface="思源黑体 CN Light" panose="020B0300000000000000" pitchFamily="34" charset="-122"/>
              <a:ea typeface="思源黑体 CN Light" panose="020B0300000000000000" pitchFamily="34" charset="-122"/>
            </a:endParaRPr>
          </a:p>
        </p:txBody>
      </p:sp>
      <p:sp>
        <p:nvSpPr>
          <p:cNvPr id="16" name="文本框 15"/>
          <p:cNvSpPr txBox="1"/>
          <p:nvPr/>
        </p:nvSpPr>
        <p:spPr>
          <a:xfrm>
            <a:off x="4476115" y="3240405"/>
            <a:ext cx="588623" cy="523220"/>
          </a:xfrm>
          <a:prstGeom prst="rect">
            <a:avLst/>
          </a:prstGeom>
          <a:noFill/>
        </p:spPr>
        <p:txBody>
          <a:bodyPr wrap="none" rtlCol="0">
            <a:spAutoFit/>
          </a:bodyPr>
          <a:lstStyle/>
          <a:p>
            <a:r>
              <a:rPr lang="en-US" altLang="zh-CN" sz="2800" b="1" i="1" dirty="0">
                <a:solidFill>
                  <a:schemeClr val="bg1"/>
                </a:solidFill>
                <a:latin typeface="思源黑体 CN Light" panose="020B0300000000000000" pitchFamily="34" charset="-122"/>
                <a:ea typeface="思源黑体 CN Light" panose="020B0300000000000000" pitchFamily="34" charset="-122"/>
              </a:rPr>
              <a:t>02</a:t>
            </a:r>
            <a:endParaRPr lang="en-US" altLang="zh-CN" sz="2800" b="1" i="1" dirty="0">
              <a:solidFill>
                <a:schemeClr val="bg1"/>
              </a:solidFill>
              <a:latin typeface="思源黑体 CN Light" panose="020B0300000000000000" pitchFamily="34" charset="-122"/>
              <a:ea typeface="思源黑体 CN Light" panose="020B0300000000000000" pitchFamily="34" charset="-122"/>
            </a:endParaRPr>
          </a:p>
        </p:txBody>
      </p:sp>
      <p:sp>
        <p:nvSpPr>
          <p:cNvPr id="17" name="文本框 16"/>
          <p:cNvSpPr txBox="1"/>
          <p:nvPr/>
        </p:nvSpPr>
        <p:spPr>
          <a:xfrm>
            <a:off x="4156710" y="4538980"/>
            <a:ext cx="588623" cy="523220"/>
          </a:xfrm>
          <a:prstGeom prst="rect">
            <a:avLst/>
          </a:prstGeom>
          <a:noFill/>
        </p:spPr>
        <p:txBody>
          <a:bodyPr wrap="none" rtlCol="0">
            <a:spAutoFit/>
          </a:bodyPr>
          <a:lstStyle/>
          <a:p>
            <a:r>
              <a:rPr lang="en-US" altLang="zh-CN" sz="2800" b="1" i="1" dirty="0">
                <a:solidFill>
                  <a:schemeClr val="bg1"/>
                </a:solidFill>
                <a:latin typeface="思源黑体 CN Light" panose="020B0300000000000000" pitchFamily="34" charset="-122"/>
                <a:ea typeface="思源黑体 CN Light" panose="020B0300000000000000" pitchFamily="34" charset="-122"/>
              </a:rPr>
              <a:t>03</a:t>
            </a:r>
            <a:endParaRPr lang="en-US" altLang="zh-CN" sz="2800" b="1" i="1" dirty="0">
              <a:solidFill>
                <a:schemeClr val="bg1"/>
              </a:solidFill>
              <a:latin typeface="思源黑体 CN Light" panose="020B0300000000000000" pitchFamily="34" charset="-122"/>
              <a:ea typeface="思源黑体 CN Light" panose="020B0300000000000000" pitchFamily="34" charset="-122"/>
            </a:endParaRPr>
          </a:p>
        </p:txBody>
      </p:sp>
      <p:sp>
        <p:nvSpPr>
          <p:cNvPr id="32" name="文本框 31"/>
          <p:cNvSpPr txBox="1"/>
          <p:nvPr/>
        </p:nvSpPr>
        <p:spPr>
          <a:xfrm>
            <a:off x="5337810" y="2059940"/>
            <a:ext cx="5220335" cy="306705"/>
          </a:xfrm>
          <a:prstGeom prst="rect">
            <a:avLst/>
          </a:prstGeom>
          <a:solidFill>
            <a:srgbClr val="000000">
              <a:alpha val="0"/>
            </a:srgbClr>
          </a:solidFill>
        </p:spPr>
        <p:txBody>
          <a:bodyPr wrap="square" rtlCol="0" anchor="t">
            <a:spAutoFit/>
          </a:bodyPr>
          <a:lstStyle/>
          <a:p>
            <a:pPr algn="l"/>
            <a:r>
              <a:rPr sz="1400" dirty="0">
                <a:latin typeface="微软雅黑" panose="020B0503020204020204" charset="-122"/>
                <a:ea typeface="微软雅黑" panose="020B0503020204020204" charset="-122"/>
              </a:rPr>
              <a:t>能阐述机动车出险的保险理赔程序、工作内容、特点和要求</a:t>
            </a:r>
            <a:endParaRPr sz="1400" dirty="0">
              <a:latin typeface="微软雅黑" panose="020B0503020204020204" charset="-122"/>
              <a:ea typeface="微软雅黑" panose="020B0503020204020204" charset="-122"/>
            </a:endParaRPr>
          </a:p>
        </p:txBody>
      </p:sp>
      <p:sp>
        <p:nvSpPr>
          <p:cNvPr id="13" name="文本框 12"/>
          <p:cNvSpPr txBox="1"/>
          <p:nvPr/>
        </p:nvSpPr>
        <p:spPr>
          <a:xfrm>
            <a:off x="5775325" y="3348990"/>
            <a:ext cx="5220335" cy="306705"/>
          </a:xfrm>
          <a:prstGeom prst="rect">
            <a:avLst/>
          </a:prstGeom>
          <a:solidFill>
            <a:srgbClr val="000000">
              <a:alpha val="0"/>
            </a:srgbClr>
          </a:solidFill>
        </p:spPr>
        <p:txBody>
          <a:bodyPr wrap="square" rtlCol="0" anchor="t">
            <a:spAutoFit/>
          </a:bodyPr>
          <a:lstStyle/>
          <a:p>
            <a:pPr algn="l"/>
            <a:r>
              <a:rPr sz="1400" dirty="0">
                <a:latin typeface="微软雅黑" panose="020B0503020204020204" charset="-122"/>
                <a:ea typeface="微软雅黑" panose="020B0503020204020204" charset="-122"/>
              </a:rPr>
              <a:t>能根据客户车辆出险实际情况办理汽车保险理赔手续</a:t>
            </a:r>
            <a:endParaRPr sz="1400" dirty="0">
              <a:latin typeface="微软雅黑" panose="020B0503020204020204" charset="-122"/>
              <a:ea typeface="微软雅黑" panose="020B0503020204020204" charset="-122"/>
            </a:endParaRPr>
          </a:p>
        </p:txBody>
      </p:sp>
      <p:sp>
        <p:nvSpPr>
          <p:cNvPr id="14" name="文本框 13"/>
          <p:cNvSpPr txBox="1"/>
          <p:nvPr/>
        </p:nvSpPr>
        <p:spPr>
          <a:xfrm>
            <a:off x="5337810" y="4637405"/>
            <a:ext cx="5220335" cy="306705"/>
          </a:xfrm>
          <a:prstGeom prst="rect">
            <a:avLst/>
          </a:prstGeom>
          <a:solidFill>
            <a:srgbClr val="000000">
              <a:alpha val="0"/>
            </a:srgbClr>
          </a:solidFill>
        </p:spPr>
        <p:txBody>
          <a:bodyPr wrap="square" rtlCol="0" anchor="t">
            <a:spAutoFit/>
          </a:bodyPr>
          <a:lstStyle/>
          <a:p>
            <a:pPr algn="l"/>
            <a:r>
              <a:rPr sz="1400" dirty="0">
                <a:latin typeface="微软雅黑" panose="020B0503020204020204" charset="-122"/>
                <a:ea typeface="微软雅黑" panose="020B0503020204020204" charset="-122"/>
              </a:rPr>
              <a:t>能合理运用小组合作学习法，进行团队协作，顺利完成此次任务</a:t>
            </a:r>
            <a:endParaRPr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checkerboard(across)">
                                      <p:cBhvr>
                                        <p:cTn id="7" dur="500"/>
                                        <p:tgtEl>
                                          <p:spTgt spid="4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checkerboard(across)">
                                      <p:cBhvr>
                                        <p:cTn id="10" dur="500"/>
                                        <p:tgtEl>
                                          <p:spTgt spid="11"/>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par>
                          <p:cTn id="14" fill="hold">
                            <p:stCondLst>
                              <p:cond delay="500"/>
                            </p:stCondLst>
                            <p:childTnLst>
                              <p:par>
                                <p:cTn id="15" presetID="3" presetClass="entr" presetSubtype="1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793"/>
                                        </p:tgtEl>
                                        <p:attrNameLst>
                                          <p:attrName>style.visibility</p:attrName>
                                        </p:attrNameLst>
                                      </p:cBhvr>
                                      <p:to>
                                        <p:strVal val="visible"/>
                                      </p:to>
                                    </p:set>
                                    <p:animEffect transition="in" filter="blinds(horizontal)">
                                      <p:cBhvr>
                                        <p:cTn id="20" dur="500"/>
                                        <p:tgtEl>
                                          <p:spTgt spid="793"/>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blinds(horizontal)">
                                      <p:cBhvr>
                                        <p:cTn id="23" dur="500"/>
                                        <p:tgtEl>
                                          <p:spTgt spid="15"/>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blinds(horizontal)">
                                      <p:cBhvr>
                                        <p:cTn id="26" dur="500"/>
                                        <p:tgtEl>
                                          <p:spTgt spid="32"/>
                                        </p:tgtEl>
                                      </p:cBhvr>
                                    </p:animEffect>
                                  </p:childTnLst>
                                </p:cTn>
                              </p:par>
                            </p:childTnLst>
                          </p:cTn>
                        </p:par>
                        <p:par>
                          <p:cTn id="27" fill="hold">
                            <p:stCondLst>
                              <p:cond delay="1000"/>
                            </p:stCondLst>
                            <p:childTnLst>
                              <p:par>
                                <p:cTn id="28" presetID="3" presetClass="entr" presetSubtype="1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linds(horizontal)">
                                      <p:cBhvr>
                                        <p:cTn id="30" dur="500"/>
                                        <p:tgtEl>
                                          <p:spTgt spid="7"/>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blinds(horizontal)">
                                      <p:cBhvr>
                                        <p:cTn id="33" dur="500"/>
                                        <p:tgtEl>
                                          <p:spTgt spid="9"/>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blinds(horizontal)">
                                      <p:cBhvr>
                                        <p:cTn id="36" dur="500"/>
                                        <p:tgtEl>
                                          <p:spTgt spid="16"/>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blinds(horizontal)">
                                      <p:cBhvr>
                                        <p:cTn id="39" dur="500"/>
                                        <p:tgtEl>
                                          <p:spTgt spid="13"/>
                                        </p:tgtEl>
                                      </p:cBhvr>
                                    </p:animEffect>
                                  </p:childTnLst>
                                </p:cTn>
                              </p:par>
                            </p:childTnLst>
                          </p:cTn>
                        </p:par>
                        <p:par>
                          <p:cTn id="40" fill="hold">
                            <p:stCondLst>
                              <p:cond delay="1500"/>
                            </p:stCondLst>
                            <p:childTnLst>
                              <p:par>
                                <p:cTn id="41" presetID="5" presetClass="entr" presetSubtype="1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checkerboard(across)">
                                      <p:cBhvr>
                                        <p:cTn id="43" dur="500"/>
                                        <p:tgtEl>
                                          <p:spTgt spid="8"/>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checkerboard(across)">
                                      <p:cBhvr>
                                        <p:cTn id="46" dur="500"/>
                                        <p:tgtEl>
                                          <p:spTgt spid="10"/>
                                        </p:tgtEl>
                                      </p:cBhvr>
                                    </p:animEffect>
                                  </p:childTnLst>
                                </p:cTn>
                              </p:par>
                              <p:par>
                                <p:cTn id="47" presetID="5" presetClass="entr" presetSubtype="1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checkerboard(across)">
                                      <p:cBhvr>
                                        <p:cTn id="49" dur="500"/>
                                        <p:tgtEl>
                                          <p:spTgt spid="17"/>
                                        </p:tgtEl>
                                      </p:cBhvr>
                                    </p:animEffect>
                                  </p:childTnLst>
                                </p:cTn>
                              </p:par>
                              <p:par>
                                <p:cTn id="50" presetID="5" presetClass="entr" presetSubtype="1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checkerboard(across)">
                                      <p:cBhvr>
                                        <p:cTn id="5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bldLvl="0" animBg="1"/>
      <p:bldP spid="6" grpId="1" animBg="1"/>
      <p:bldP spid="7" grpId="0" bldLvl="0" animBg="1"/>
      <p:bldP spid="7" grpId="1" animBg="1"/>
      <p:bldP spid="8" grpId="0" bldLvl="0" animBg="1"/>
      <p:bldP spid="8" grpId="1" animBg="1"/>
      <p:bldP spid="793" grpId="0" bldLvl="0" animBg="1"/>
      <p:bldP spid="793" grpId="1" animBg="1"/>
      <p:bldP spid="9" grpId="0" bldLvl="0" animBg="1"/>
      <p:bldP spid="9" grpId="1" animBg="1"/>
      <p:bldP spid="10" grpId="0" bldLvl="0" animBg="1"/>
      <p:bldP spid="10" grpId="1" animBg="1"/>
      <p:bldP spid="48" grpId="0"/>
      <p:bldP spid="48" grpId="1"/>
      <p:bldP spid="11" grpId="0" bldLvl="0" animBg="1"/>
      <p:bldP spid="11" grpId="1" animBg="1"/>
      <p:bldP spid="15" grpId="0"/>
      <p:bldP spid="15" grpId="1"/>
      <p:bldP spid="16" grpId="0"/>
      <p:bldP spid="16" grpId="1"/>
      <p:bldP spid="17" grpId="0"/>
      <p:bldP spid="17" grpId="1"/>
      <p:bldP spid="32" grpId="0" bldLvl="0" animBg="1"/>
      <p:bldP spid="32" grpId="1" animBg="1"/>
      <p:bldP spid="13" grpId="0" bldLvl="0" animBg="1"/>
      <p:bldP spid="13" grpId="1" animBg="1"/>
      <p:bldP spid="14" grpId="0" bldLvl="0" animBg="1"/>
      <p:bldP spid="14"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428874" y="-90488"/>
            <a:ext cx="7334252" cy="73342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 name="椭圆 1"/>
          <p:cNvSpPr/>
          <p:nvPr/>
        </p:nvSpPr>
        <p:spPr>
          <a:xfrm>
            <a:off x="3471862" y="952499"/>
            <a:ext cx="5248275" cy="52482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4784942" y="3308035"/>
            <a:ext cx="2621280" cy="829945"/>
          </a:xfrm>
          <a:prstGeom prst="rect">
            <a:avLst/>
          </a:prstGeom>
          <a:noFill/>
        </p:spPr>
        <p:txBody>
          <a:bodyPr wrap="none" rtlCol="0">
            <a:spAutoFit/>
          </a:bodyPr>
          <a:lstStyle/>
          <a:p>
            <a:r>
              <a:rPr lang="zh-CN" altLang="en-US" sz="4800" dirty="0">
                <a:solidFill>
                  <a:schemeClr val="bg1"/>
                </a:solidFill>
                <a:latin typeface="思源宋体 CN Medium" panose="02020500000000000000" pitchFamily="18" charset="-122"/>
                <a:ea typeface="思源宋体 CN Medium" panose="02020500000000000000" pitchFamily="18" charset="-122"/>
              </a:rPr>
              <a:t>学习准备</a:t>
            </a:r>
            <a:endParaRPr lang="zh-CN" altLang="en-US" sz="4800" dirty="0">
              <a:solidFill>
                <a:schemeClr val="bg1"/>
              </a:solidFill>
              <a:latin typeface="思源宋体 CN Medium" panose="02020500000000000000" pitchFamily="18" charset="-122"/>
              <a:ea typeface="思源宋体 CN Medium" panose="02020500000000000000" pitchFamily="18" charset="-122"/>
            </a:endParaRPr>
          </a:p>
        </p:txBody>
      </p:sp>
      <p:sp>
        <p:nvSpPr>
          <p:cNvPr id="5" name="文本框 4"/>
          <p:cNvSpPr txBox="1"/>
          <p:nvPr/>
        </p:nvSpPr>
        <p:spPr>
          <a:xfrm>
            <a:off x="4784625" y="4244580"/>
            <a:ext cx="2827655" cy="306705"/>
          </a:xfrm>
          <a:prstGeom prst="rect">
            <a:avLst/>
          </a:prstGeom>
          <a:noFill/>
        </p:spPr>
        <p:txBody>
          <a:bodyPr wrap="none" rtlCol="0">
            <a:spAutoFit/>
          </a:bodyPr>
          <a:lstStyle/>
          <a:p>
            <a:pPr algn="l"/>
            <a:r>
              <a:rPr lang="en-US" altLang="zh-CN" sz="1400" spc="300" dirty="0">
                <a:solidFill>
                  <a:schemeClr val="bg1"/>
                </a:solidFill>
                <a:latin typeface="方正粗黑宋简体" panose="02000000000000000000" charset="-122"/>
                <a:ea typeface="方正粗黑宋简体" panose="02000000000000000000" charset="-122"/>
                <a:sym typeface="+mn-ea"/>
              </a:rPr>
              <a:t>STUDY PREPARATION</a:t>
            </a:r>
            <a:endParaRPr lang="en-US" altLang="zh-CN" sz="1400" spc="300" dirty="0">
              <a:solidFill>
                <a:schemeClr val="bg1"/>
              </a:solidFill>
              <a:latin typeface="方正粗黑宋简体" panose="02000000000000000000" charset="-122"/>
              <a:ea typeface="方正粗黑宋简体" panose="02000000000000000000" charset="-122"/>
              <a:sym typeface="+mn-ea"/>
            </a:endParaRPr>
          </a:p>
        </p:txBody>
      </p:sp>
      <p:sp>
        <p:nvSpPr>
          <p:cNvPr id="6" name="文本框 5"/>
          <p:cNvSpPr txBox="1"/>
          <p:nvPr/>
        </p:nvSpPr>
        <p:spPr>
          <a:xfrm>
            <a:off x="4162104" y="2108203"/>
            <a:ext cx="3831590" cy="1198880"/>
          </a:xfrm>
          <a:prstGeom prst="rect">
            <a:avLst/>
          </a:prstGeom>
          <a:noFill/>
        </p:spPr>
        <p:txBody>
          <a:bodyPr wrap="none" rtlCol="0">
            <a:spAutoFit/>
          </a:bodyPr>
          <a:lstStyle/>
          <a:p>
            <a:r>
              <a:rPr lang="en-US" altLang="zh-CN" sz="7200" dirty="0">
                <a:solidFill>
                  <a:schemeClr val="bg1"/>
                </a:solidFill>
                <a:latin typeface="思源宋体 CN Medium" panose="02020500000000000000" pitchFamily="18" charset="-122"/>
                <a:ea typeface="思源宋体 CN Medium" panose="02020500000000000000" pitchFamily="18" charset="-122"/>
              </a:rPr>
              <a:t>PART 02</a:t>
            </a:r>
            <a:endParaRPr lang="zh-CN" altLang="en-US" sz="7200" dirty="0">
              <a:solidFill>
                <a:schemeClr val="bg1"/>
              </a:solidFill>
              <a:latin typeface="思源宋体 CN Medium" panose="02020500000000000000" pitchFamily="18" charset="-122"/>
              <a:ea typeface="思源宋体 CN Medium" panose="02020500000000000000" pitchFamily="18" charset="-122"/>
            </a:endParaRPr>
          </a:p>
        </p:txBody>
      </p:sp>
      <p:sp>
        <p:nvSpPr>
          <p:cNvPr id="7" name="任意多边形: 形状 6"/>
          <p:cNvSpPr/>
          <p:nvPr/>
        </p:nvSpPr>
        <p:spPr>
          <a:xfrm rot="5400000">
            <a:off x="-889416" y="4823240"/>
            <a:ext cx="2572152" cy="7933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10977562" y="462965"/>
            <a:ext cx="2428875" cy="2428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cxnSp>
        <p:nvCxnSpPr>
          <p:cNvPr id="10" name="直接连接符 9"/>
          <p:cNvCxnSpPr/>
          <p:nvPr/>
        </p:nvCxnSpPr>
        <p:spPr>
          <a:xfrm>
            <a:off x="5783047" y="1998971"/>
            <a:ext cx="6259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00"/>
                                        <p:tgtEl>
                                          <p:spTgt spid="4"/>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P spid="4" grpId="0"/>
      <p:bldP spid="5" grpId="0"/>
      <p:bldP spid="6" grpId="0"/>
      <p:bldP spid="7" grpId="0" bldLvl="0" animBg="1"/>
      <p:bldP spid="8"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
        <p:nvSpPr>
          <p:cNvPr id="4" name="矩形: 单圆角 7"/>
          <p:cNvSpPr/>
          <p:nvPr/>
        </p:nvSpPr>
        <p:spPr>
          <a:xfrm flipH="1">
            <a:off x="741680" y="1590040"/>
            <a:ext cx="5232400" cy="1950720"/>
          </a:xfrm>
          <a:prstGeom prst="round1Rect">
            <a:avLst>
              <a:gd name="adj" fmla="val 50000"/>
            </a:avLst>
          </a:prstGeom>
          <a:solidFill>
            <a:schemeClr val="bg1"/>
          </a:solidFill>
          <a:ln>
            <a:noFill/>
          </a:ln>
          <a:effectLst>
            <a:outerShdw blurRad="3429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dirty="0">
              <a:latin typeface="微软雅黑" panose="020B0503020204020204" charset="-122"/>
              <a:ea typeface="微软雅黑" panose="020B0503020204020204" charset="-122"/>
            </a:endParaRPr>
          </a:p>
        </p:txBody>
      </p:sp>
      <p:sp>
        <p:nvSpPr>
          <p:cNvPr id="9" name="矩形: 单圆角 8"/>
          <p:cNvSpPr/>
          <p:nvPr/>
        </p:nvSpPr>
        <p:spPr>
          <a:xfrm flipH="1" flipV="1">
            <a:off x="741680" y="3622040"/>
            <a:ext cx="5232400" cy="1950720"/>
          </a:xfrm>
          <a:prstGeom prst="round1Rect">
            <a:avLst>
              <a:gd name="adj" fmla="val 50000"/>
            </a:avLst>
          </a:prstGeom>
          <a:solidFill>
            <a:schemeClr val="bg1"/>
          </a:solidFill>
          <a:ln>
            <a:noFill/>
          </a:ln>
          <a:effectLst>
            <a:outerShdw blurRad="3429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微软雅黑" panose="020B0503020204020204" charset="-122"/>
              <a:ea typeface="微软雅黑" panose="020B0503020204020204" charset="-122"/>
            </a:endParaRPr>
          </a:p>
        </p:txBody>
      </p:sp>
      <p:sp>
        <p:nvSpPr>
          <p:cNvPr id="10" name="矩形: 单圆角 5"/>
          <p:cNvSpPr/>
          <p:nvPr/>
        </p:nvSpPr>
        <p:spPr>
          <a:xfrm>
            <a:off x="6207760" y="1590040"/>
            <a:ext cx="5232400" cy="1950720"/>
          </a:xfrm>
          <a:prstGeom prst="round1Rect">
            <a:avLst>
              <a:gd name="adj" fmla="val 50000"/>
            </a:avLst>
          </a:prstGeom>
          <a:solidFill>
            <a:schemeClr val="bg1"/>
          </a:solidFill>
          <a:ln>
            <a:noFill/>
          </a:ln>
          <a:effectLst>
            <a:outerShdw blurRad="3429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dirty="0">
              <a:latin typeface="微软雅黑" panose="020B0503020204020204" charset="-122"/>
              <a:ea typeface="微软雅黑" panose="020B0503020204020204" charset="-122"/>
            </a:endParaRPr>
          </a:p>
        </p:txBody>
      </p:sp>
      <p:sp>
        <p:nvSpPr>
          <p:cNvPr id="13" name="矩形: 单圆角 6"/>
          <p:cNvSpPr/>
          <p:nvPr/>
        </p:nvSpPr>
        <p:spPr>
          <a:xfrm flipV="1">
            <a:off x="6207760" y="3622040"/>
            <a:ext cx="5232400" cy="1950720"/>
          </a:xfrm>
          <a:prstGeom prst="round1Rect">
            <a:avLst>
              <a:gd name="adj" fmla="val 50000"/>
            </a:avLst>
          </a:prstGeom>
          <a:solidFill>
            <a:schemeClr val="bg1"/>
          </a:solidFill>
          <a:ln>
            <a:noFill/>
          </a:ln>
          <a:effectLst>
            <a:outerShdw blurRad="3429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微软雅黑" panose="020B0503020204020204" charset="-122"/>
              <a:ea typeface="微软雅黑" panose="020B0503020204020204" charset="-122"/>
            </a:endParaRPr>
          </a:p>
        </p:txBody>
      </p:sp>
      <p:sp>
        <p:nvSpPr>
          <p:cNvPr id="14" name="椭圆 13"/>
          <p:cNvSpPr/>
          <p:nvPr/>
        </p:nvSpPr>
        <p:spPr>
          <a:xfrm>
            <a:off x="4886960" y="2392680"/>
            <a:ext cx="2357120" cy="2357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dirty="0">
              <a:latin typeface="微软雅黑" panose="020B0503020204020204" charset="-122"/>
              <a:ea typeface="微软雅黑" panose="020B0503020204020204" charset="-122"/>
            </a:endParaRPr>
          </a:p>
        </p:txBody>
      </p:sp>
      <p:sp>
        <p:nvSpPr>
          <p:cNvPr id="15" name="文本框 14"/>
          <p:cNvSpPr txBox="1"/>
          <p:nvPr/>
        </p:nvSpPr>
        <p:spPr>
          <a:xfrm>
            <a:off x="5205730" y="2950845"/>
            <a:ext cx="1780540" cy="1198880"/>
          </a:xfrm>
          <a:prstGeom prst="rect">
            <a:avLst/>
          </a:prstGeom>
          <a:noFill/>
        </p:spPr>
        <p:txBody>
          <a:bodyPr wrap="square" rtlCol="0">
            <a:spAutoFit/>
          </a:bodyPr>
          <a:p>
            <a:pPr algn="l"/>
            <a:r>
              <a:rPr lang="zh-CN" altLang="en-US" sz="2400" b="1" spc="300" dirty="0">
                <a:solidFill>
                  <a:schemeClr val="bg1"/>
                </a:solidFill>
                <a:latin typeface="微软雅黑" panose="020B0503020204020204" charset="-122"/>
                <a:ea typeface="微软雅黑" panose="020B0503020204020204" charset="-122"/>
              </a:rPr>
              <a:t>一、汽车保险理赔的概述</a:t>
            </a:r>
            <a:endParaRPr lang="zh-CN" altLang="en-US" sz="2400" b="1" spc="300" dirty="0">
              <a:solidFill>
                <a:schemeClr val="bg1"/>
              </a:solidFill>
              <a:latin typeface="微软雅黑" panose="020B0503020204020204" charset="-122"/>
              <a:ea typeface="微软雅黑" panose="020B0503020204020204" charset="-122"/>
            </a:endParaRPr>
          </a:p>
        </p:txBody>
      </p:sp>
      <p:sp>
        <p:nvSpPr>
          <p:cNvPr id="16" name="文本框 15"/>
          <p:cNvSpPr txBox="1"/>
          <p:nvPr/>
        </p:nvSpPr>
        <p:spPr>
          <a:xfrm>
            <a:off x="1390393" y="1732865"/>
            <a:ext cx="591829" cy="461665"/>
          </a:xfrm>
          <a:prstGeom prst="rect">
            <a:avLst/>
          </a:prstGeom>
          <a:noFill/>
        </p:spPr>
        <p:txBody>
          <a:bodyPr wrap="none" rtlCol="0">
            <a:spAutoFit/>
          </a:bodyPr>
          <a:p>
            <a:r>
              <a:rPr lang="en-US" altLang="zh-CN" sz="2400" spc="300" dirty="0">
                <a:solidFill>
                  <a:schemeClr val="tx1"/>
                </a:solidFill>
                <a:latin typeface="微软雅黑" panose="020B0503020204020204" charset="-122"/>
                <a:ea typeface="微软雅黑" panose="020B0503020204020204" charset="-122"/>
              </a:rPr>
              <a:t>01</a:t>
            </a:r>
            <a:endParaRPr lang="en-US" altLang="zh-CN" sz="2400" spc="300" dirty="0">
              <a:solidFill>
                <a:schemeClr val="tx1"/>
              </a:solidFill>
              <a:latin typeface="微软雅黑" panose="020B0503020204020204" charset="-122"/>
              <a:ea typeface="微软雅黑" panose="020B0503020204020204" charset="-122"/>
            </a:endParaRPr>
          </a:p>
        </p:txBody>
      </p:sp>
      <p:sp>
        <p:nvSpPr>
          <p:cNvPr id="17" name="文本框 16"/>
          <p:cNvSpPr txBox="1"/>
          <p:nvPr/>
        </p:nvSpPr>
        <p:spPr>
          <a:xfrm>
            <a:off x="1390393" y="3740140"/>
            <a:ext cx="591829" cy="461665"/>
          </a:xfrm>
          <a:prstGeom prst="rect">
            <a:avLst/>
          </a:prstGeom>
          <a:noFill/>
        </p:spPr>
        <p:txBody>
          <a:bodyPr wrap="none" rtlCol="0">
            <a:spAutoFit/>
          </a:bodyPr>
          <a:p>
            <a:r>
              <a:rPr lang="en-US" altLang="zh-CN" sz="2400" spc="300" dirty="0">
                <a:solidFill>
                  <a:schemeClr val="tx1"/>
                </a:solidFill>
                <a:latin typeface="微软雅黑" panose="020B0503020204020204" charset="-122"/>
                <a:ea typeface="微软雅黑" panose="020B0503020204020204" charset="-122"/>
              </a:rPr>
              <a:t>03</a:t>
            </a:r>
            <a:endParaRPr lang="en-US" altLang="zh-CN" sz="2400" spc="300" dirty="0">
              <a:solidFill>
                <a:schemeClr val="tx1"/>
              </a:solidFill>
              <a:latin typeface="微软雅黑" panose="020B0503020204020204" charset="-122"/>
              <a:ea typeface="微软雅黑" panose="020B0503020204020204" charset="-122"/>
            </a:endParaRPr>
          </a:p>
        </p:txBody>
      </p:sp>
      <p:sp>
        <p:nvSpPr>
          <p:cNvPr id="18" name="文本框 17"/>
          <p:cNvSpPr txBox="1"/>
          <p:nvPr/>
        </p:nvSpPr>
        <p:spPr>
          <a:xfrm>
            <a:off x="10036553" y="1732865"/>
            <a:ext cx="591829" cy="461665"/>
          </a:xfrm>
          <a:prstGeom prst="rect">
            <a:avLst/>
          </a:prstGeom>
          <a:noFill/>
        </p:spPr>
        <p:txBody>
          <a:bodyPr wrap="none" rtlCol="0">
            <a:spAutoFit/>
          </a:bodyPr>
          <a:p>
            <a:r>
              <a:rPr lang="en-US" altLang="zh-CN" sz="2400" spc="300" dirty="0">
                <a:solidFill>
                  <a:schemeClr val="tx1"/>
                </a:solidFill>
                <a:latin typeface="微软雅黑" panose="020B0503020204020204" charset="-122"/>
                <a:ea typeface="微软雅黑" panose="020B0503020204020204" charset="-122"/>
              </a:rPr>
              <a:t>02</a:t>
            </a:r>
            <a:endParaRPr lang="en-US" altLang="zh-CN" sz="2400" spc="300" dirty="0">
              <a:solidFill>
                <a:schemeClr val="tx1"/>
              </a:solidFill>
              <a:latin typeface="微软雅黑" panose="020B0503020204020204" charset="-122"/>
              <a:ea typeface="微软雅黑" panose="020B0503020204020204" charset="-122"/>
            </a:endParaRPr>
          </a:p>
        </p:txBody>
      </p:sp>
      <p:sp>
        <p:nvSpPr>
          <p:cNvPr id="19" name="文本框 18"/>
          <p:cNvSpPr txBox="1"/>
          <p:nvPr/>
        </p:nvSpPr>
        <p:spPr>
          <a:xfrm>
            <a:off x="10036553" y="3740140"/>
            <a:ext cx="591829" cy="461665"/>
          </a:xfrm>
          <a:prstGeom prst="rect">
            <a:avLst/>
          </a:prstGeom>
          <a:noFill/>
        </p:spPr>
        <p:txBody>
          <a:bodyPr wrap="none" rtlCol="0">
            <a:spAutoFit/>
          </a:bodyPr>
          <a:p>
            <a:r>
              <a:rPr lang="en-US" altLang="zh-CN" sz="2400" spc="300" dirty="0">
                <a:solidFill>
                  <a:schemeClr val="tx1"/>
                </a:solidFill>
                <a:latin typeface="微软雅黑" panose="020B0503020204020204" charset="-122"/>
                <a:ea typeface="微软雅黑" panose="020B0503020204020204" charset="-122"/>
              </a:rPr>
              <a:t>04</a:t>
            </a:r>
            <a:endParaRPr lang="en-US" altLang="zh-CN" sz="2400" spc="300" dirty="0">
              <a:solidFill>
                <a:schemeClr val="tx1"/>
              </a:solidFill>
              <a:latin typeface="微软雅黑" panose="020B0503020204020204" charset="-122"/>
              <a:ea typeface="微软雅黑" panose="020B0503020204020204" charset="-122"/>
            </a:endParaRPr>
          </a:p>
        </p:txBody>
      </p:sp>
      <p:sp>
        <p:nvSpPr>
          <p:cNvPr id="20" name="文本框 19"/>
          <p:cNvSpPr txBox="1"/>
          <p:nvPr/>
        </p:nvSpPr>
        <p:spPr>
          <a:xfrm>
            <a:off x="2011076" y="1814740"/>
            <a:ext cx="2155825" cy="368300"/>
          </a:xfrm>
          <a:prstGeom prst="rect">
            <a:avLst/>
          </a:prstGeom>
          <a:noFill/>
        </p:spPr>
        <p:txBody>
          <a:bodyPr wrap="none" rtlCol="0">
            <a:spAutoFit/>
          </a:bodyPr>
          <a:p>
            <a:pPr algn="l"/>
            <a:r>
              <a:rPr lang="zh-CN" altLang="en-US" b="1" spc="300" dirty="0">
                <a:solidFill>
                  <a:schemeClr val="tx1"/>
                </a:solidFill>
                <a:latin typeface="微软雅黑" panose="020B0503020204020204" charset="-122"/>
                <a:ea typeface="微软雅黑" panose="020B0503020204020204" charset="-122"/>
              </a:rPr>
              <a:t> 理赔工作的概念</a:t>
            </a:r>
            <a:endParaRPr lang="zh-CN" altLang="en-US" b="1" spc="300" dirty="0">
              <a:solidFill>
                <a:schemeClr val="tx1"/>
              </a:solidFill>
              <a:latin typeface="微软雅黑" panose="020B0503020204020204" charset="-122"/>
              <a:ea typeface="微软雅黑" panose="020B0503020204020204" charset="-122"/>
            </a:endParaRPr>
          </a:p>
        </p:txBody>
      </p:sp>
      <p:sp>
        <p:nvSpPr>
          <p:cNvPr id="21" name="文本框 20"/>
          <p:cNvSpPr txBox="1"/>
          <p:nvPr/>
        </p:nvSpPr>
        <p:spPr>
          <a:xfrm>
            <a:off x="2011076" y="3827690"/>
            <a:ext cx="1249680" cy="368300"/>
          </a:xfrm>
          <a:prstGeom prst="rect">
            <a:avLst/>
          </a:prstGeom>
          <a:noFill/>
        </p:spPr>
        <p:txBody>
          <a:bodyPr wrap="none" rtlCol="0">
            <a:spAutoFit/>
          </a:bodyPr>
          <a:p>
            <a:pPr algn="l"/>
            <a:r>
              <a:rPr lang="zh-CN" altLang="en-US" b="1" spc="300" dirty="0">
                <a:solidFill>
                  <a:schemeClr val="tx1"/>
                </a:solidFill>
                <a:latin typeface="微软雅黑" panose="020B0503020204020204" charset="-122"/>
                <a:ea typeface="微软雅黑" panose="020B0503020204020204" charset="-122"/>
              </a:rPr>
              <a:t>赔付依据</a:t>
            </a:r>
            <a:endParaRPr lang="zh-CN" altLang="en-US" b="1" spc="300" dirty="0">
              <a:solidFill>
                <a:schemeClr val="tx1"/>
              </a:solidFill>
              <a:latin typeface="微软雅黑" panose="020B0503020204020204" charset="-122"/>
              <a:ea typeface="微软雅黑" panose="020B0503020204020204" charset="-122"/>
            </a:endParaRPr>
          </a:p>
        </p:txBody>
      </p:sp>
      <p:sp>
        <p:nvSpPr>
          <p:cNvPr id="22" name="文本框 21"/>
          <p:cNvSpPr txBox="1"/>
          <p:nvPr/>
        </p:nvSpPr>
        <p:spPr>
          <a:xfrm>
            <a:off x="7203931" y="1826170"/>
            <a:ext cx="2583180" cy="368300"/>
          </a:xfrm>
          <a:prstGeom prst="rect">
            <a:avLst/>
          </a:prstGeom>
          <a:noFill/>
        </p:spPr>
        <p:txBody>
          <a:bodyPr wrap="none" rtlCol="0">
            <a:spAutoFit/>
          </a:bodyPr>
          <a:p>
            <a:pPr algn="r"/>
            <a:r>
              <a:rPr lang="zh-CN" altLang="en-US" b="1" spc="300" dirty="0">
                <a:solidFill>
                  <a:schemeClr val="tx1"/>
                </a:solidFill>
                <a:latin typeface="微软雅黑" panose="020B0503020204020204" charset="-122"/>
                <a:ea typeface="微软雅黑" panose="020B0503020204020204" charset="-122"/>
              </a:rPr>
              <a:t>理赔工作的一般原则</a:t>
            </a:r>
            <a:endParaRPr lang="zh-CN" altLang="en-US" b="1" spc="300" dirty="0">
              <a:solidFill>
                <a:schemeClr val="tx1"/>
              </a:solidFill>
              <a:latin typeface="微软雅黑" panose="020B0503020204020204" charset="-122"/>
              <a:ea typeface="微软雅黑" panose="020B0503020204020204" charset="-122"/>
            </a:endParaRPr>
          </a:p>
        </p:txBody>
      </p:sp>
      <p:sp>
        <p:nvSpPr>
          <p:cNvPr id="23" name="文本框 22"/>
          <p:cNvSpPr txBox="1"/>
          <p:nvPr/>
        </p:nvSpPr>
        <p:spPr>
          <a:xfrm>
            <a:off x="7244080" y="3781425"/>
            <a:ext cx="2542540" cy="368300"/>
          </a:xfrm>
          <a:prstGeom prst="rect">
            <a:avLst/>
          </a:prstGeom>
          <a:noFill/>
        </p:spPr>
        <p:txBody>
          <a:bodyPr wrap="square" rtlCol="0">
            <a:spAutoFit/>
          </a:bodyPr>
          <a:p>
            <a:pPr algn="r"/>
            <a:r>
              <a:rPr lang="zh-CN" altLang="en-US" b="1" spc="300" dirty="0">
                <a:solidFill>
                  <a:schemeClr val="tx1"/>
                </a:solidFill>
                <a:latin typeface="微软雅黑" panose="020B0503020204020204" charset="-122"/>
                <a:ea typeface="微软雅黑" panose="020B0503020204020204" charset="-122"/>
              </a:rPr>
              <a:t>核赔工作简图</a:t>
            </a:r>
            <a:endParaRPr lang="zh-CN" altLang="en-US" b="1" spc="300" dirty="0">
              <a:solidFill>
                <a:schemeClr val="tx1"/>
              </a:solidFill>
              <a:latin typeface="微软雅黑" panose="020B0503020204020204" charset="-122"/>
              <a:ea typeface="微软雅黑" panose="020B0503020204020204" charset="-122"/>
            </a:endParaRPr>
          </a:p>
        </p:txBody>
      </p:sp>
      <p:sp>
        <p:nvSpPr>
          <p:cNvPr id="32" name="文本框 31"/>
          <p:cNvSpPr txBox="1"/>
          <p:nvPr/>
        </p:nvSpPr>
        <p:spPr>
          <a:xfrm>
            <a:off x="2011045" y="2222500"/>
            <a:ext cx="2800985" cy="737235"/>
          </a:xfrm>
          <a:prstGeom prst="rect">
            <a:avLst/>
          </a:prstGeom>
          <a:solidFill>
            <a:srgbClr val="000000">
              <a:alpha val="0"/>
            </a:srgbClr>
          </a:solidFill>
        </p:spPr>
        <p:txBody>
          <a:bodyPr wrap="square" rtlCol="0" anchor="t">
            <a:spAutoFit/>
          </a:bodyPr>
          <a:p>
            <a:pPr algn="l"/>
            <a:r>
              <a:rPr sz="1400" dirty="0">
                <a:latin typeface="微软雅黑" panose="020B0503020204020204" charset="-122"/>
                <a:ea typeface="微软雅黑" panose="020B0503020204020204" charset="-122"/>
                <a:cs typeface="微软雅黑" panose="020B0503020204020204" charset="-122"/>
              </a:rPr>
              <a:t>理赔也是保险公司管理工作中的环节，理赔也是保险公司管理工作中的环节</a:t>
            </a:r>
            <a:endParaRPr sz="1400" dirty="0">
              <a:latin typeface="微软雅黑" panose="020B0503020204020204" charset="-122"/>
              <a:ea typeface="微软雅黑" panose="020B0503020204020204" charset="-122"/>
              <a:cs typeface="微软雅黑" panose="020B0503020204020204" charset="-122"/>
            </a:endParaRPr>
          </a:p>
        </p:txBody>
      </p:sp>
      <p:sp>
        <p:nvSpPr>
          <p:cNvPr id="24" name="文本框 23"/>
          <p:cNvSpPr txBox="1"/>
          <p:nvPr/>
        </p:nvSpPr>
        <p:spPr>
          <a:xfrm>
            <a:off x="2011045" y="4252595"/>
            <a:ext cx="2800985" cy="953135"/>
          </a:xfrm>
          <a:prstGeom prst="rect">
            <a:avLst/>
          </a:prstGeom>
          <a:solidFill>
            <a:srgbClr val="000000">
              <a:alpha val="0"/>
            </a:srgbClr>
          </a:solidFill>
        </p:spPr>
        <p:txBody>
          <a:bodyPr wrap="square" rtlCol="0" anchor="t">
            <a:spAutoFit/>
          </a:bodyPr>
          <a:p>
            <a:pPr algn="l"/>
            <a:r>
              <a:rPr sz="1400" dirty="0">
                <a:latin typeface="微软雅黑" panose="020B0503020204020204" charset="-122"/>
                <a:ea typeface="微软雅黑" panose="020B0503020204020204" charset="-122"/>
                <a:cs typeface="微软雅黑" panose="020B0503020204020204" charset="-122"/>
              </a:rPr>
              <a:t>保险人对被保险人的赔付是根据保险条款、交通管理部门颁发的交通事故处理办法及相关的法律规定的。</a:t>
            </a:r>
            <a:endParaRPr sz="1400" dirty="0">
              <a:latin typeface="微软雅黑" panose="020B0503020204020204" charset="-122"/>
              <a:ea typeface="微软雅黑" panose="020B0503020204020204" charset="-122"/>
              <a:cs typeface="微软雅黑" panose="020B0503020204020204" charset="-122"/>
            </a:endParaRPr>
          </a:p>
        </p:txBody>
      </p:sp>
      <p:sp>
        <p:nvSpPr>
          <p:cNvPr id="25" name="文本框 24"/>
          <p:cNvSpPr txBox="1"/>
          <p:nvPr/>
        </p:nvSpPr>
        <p:spPr>
          <a:xfrm>
            <a:off x="7423150" y="2213610"/>
            <a:ext cx="2800985" cy="521970"/>
          </a:xfrm>
          <a:prstGeom prst="rect">
            <a:avLst/>
          </a:prstGeom>
          <a:solidFill>
            <a:srgbClr val="000000">
              <a:alpha val="0"/>
            </a:srgbClr>
          </a:solidFill>
        </p:spPr>
        <p:txBody>
          <a:bodyPr wrap="square" rtlCol="0" anchor="t">
            <a:spAutoFit/>
          </a:bodyPr>
          <a:p>
            <a:pPr algn="l"/>
            <a:r>
              <a:rPr sz="1400" dirty="0">
                <a:latin typeface="微软雅黑" panose="020B0503020204020204" charset="-122"/>
                <a:ea typeface="微软雅黑" panose="020B0503020204020204" charset="-122"/>
                <a:cs typeface="微软雅黑" panose="020B0503020204020204" charset="-122"/>
              </a:rPr>
              <a:t>理赔员的主要工作就是处理索赔，与投保人商量怎样处理索赔</a:t>
            </a:r>
            <a:endParaRPr sz="1400" dirty="0">
              <a:latin typeface="微软雅黑" panose="020B0503020204020204" charset="-122"/>
              <a:ea typeface="微软雅黑" panose="020B0503020204020204" charset="-122"/>
              <a:cs typeface="微软雅黑" panose="020B0503020204020204" charset="-122"/>
            </a:endParaRPr>
          </a:p>
        </p:txBody>
      </p:sp>
      <p:sp>
        <p:nvSpPr>
          <p:cNvPr id="26" name="文本框 25"/>
          <p:cNvSpPr txBox="1"/>
          <p:nvPr/>
        </p:nvSpPr>
        <p:spPr>
          <a:xfrm>
            <a:off x="7423150" y="4243705"/>
            <a:ext cx="2800985" cy="521970"/>
          </a:xfrm>
          <a:prstGeom prst="rect">
            <a:avLst/>
          </a:prstGeom>
          <a:solidFill>
            <a:srgbClr val="000000">
              <a:alpha val="0"/>
            </a:srgbClr>
          </a:solidFill>
        </p:spPr>
        <p:txBody>
          <a:bodyPr wrap="square" rtlCol="0" anchor="t">
            <a:spAutoFit/>
          </a:bodyPr>
          <a:p>
            <a:pPr algn="l"/>
            <a:r>
              <a:rPr sz="1400" dirty="0">
                <a:latin typeface="微软雅黑" panose="020B0503020204020204" charset="-122"/>
                <a:ea typeface="微软雅黑" panose="020B0503020204020204" charset="-122"/>
                <a:cs typeface="微软雅黑" panose="020B0503020204020204" charset="-122"/>
              </a:rPr>
              <a:t>机动车辆出险的理赔工作主要由保险公司的车险部负责</a:t>
            </a:r>
            <a:endParaRPr sz="14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checkerboard(across)">
                                      <p:cBhvr>
                                        <p:cTn id="7" dur="500"/>
                                        <p:tgtEl>
                                          <p:spTgt spid="4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heckerboard(across)">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horizontal)">
                                      <p:cBhvr>
                                        <p:cTn id="18" dur="500"/>
                                        <p:tgtEl>
                                          <p:spTgt spid="9"/>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linds(horizontal)">
                                      <p:cBhvr>
                                        <p:cTn id="21" dur="500"/>
                                        <p:tgtEl>
                                          <p:spTgt spid="10"/>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linds(horizontal)">
                                      <p:cBhvr>
                                        <p:cTn id="24" dur="500"/>
                                        <p:tgtEl>
                                          <p:spTgt spid="13"/>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linds(horizontal)">
                                      <p:cBhvr>
                                        <p:cTn id="27" dur="500"/>
                                        <p:tgtEl>
                                          <p:spTgt spid="14"/>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linds(horizontal)">
                                      <p:cBhvr>
                                        <p:cTn id="30" dur="500"/>
                                        <p:tgtEl>
                                          <p:spTgt spid="15"/>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blinds(horizontal)">
                                      <p:cBhvr>
                                        <p:cTn id="33" dur="500"/>
                                        <p:tgtEl>
                                          <p:spTgt spid="16"/>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blinds(horizontal)">
                                      <p:cBhvr>
                                        <p:cTn id="36" dur="500"/>
                                        <p:tgtEl>
                                          <p:spTgt spid="17"/>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linds(horizontal)">
                                      <p:cBhvr>
                                        <p:cTn id="39" dur="500"/>
                                        <p:tgtEl>
                                          <p:spTgt spid="18"/>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linds(horizontal)">
                                      <p:cBhvr>
                                        <p:cTn id="42" dur="500"/>
                                        <p:tgtEl>
                                          <p:spTgt spid="19"/>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blinds(horizontal)">
                                      <p:cBhvr>
                                        <p:cTn id="45" dur="500"/>
                                        <p:tgtEl>
                                          <p:spTgt spid="20"/>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blinds(horizontal)">
                                      <p:cBhvr>
                                        <p:cTn id="48" dur="500"/>
                                        <p:tgtEl>
                                          <p:spTgt spid="21"/>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blinds(horizontal)">
                                      <p:cBhvr>
                                        <p:cTn id="51" dur="500"/>
                                        <p:tgtEl>
                                          <p:spTgt spid="22"/>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blinds(horizontal)">
                                      <p:cBhvr>
                                        <p:cTn id="54" dur="500"/>
                                        <p:tgtEl>
                                          <p:spTgt spid="23"/>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blinds(horizontal)">
                                      <p:cBhvr>
                                        <p:cTn id="57" dur="500"/>
                                        <p:tgtEl>
                                          <p:spTgt spid="32"/>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blinds(horizontal)">
                                      <p:cBhvr>
                                        <p:cTn id="60" dur="500"/>
                                        <p:tgtEl>
                                          <p:spTgt spid="24"/>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blinds(horizontal)">
                                      <p:cBhvr>
                                        <p:cTn id="63" dur="500"/>
                                        <p:tgtEl>
                                          <p:spTgt spid="25"/>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blinds(horizontal)">
                                      <p:cBhvr>
                                        <p:cTn id="6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4" grpId="0" bldLvl="0" animBg="1"/>
      <p:bldP spid="4" grpId="1" animBg="1"/>
      <p:bldP spid="9" grpId="0" bldLvl="0" animBg="1"/>
      <p:bldP spid="9" grpId="1" animBg="1"/>
      <p:bldP spid="10" grpId="0" bldLvl="0" animBg="1"/>
      <p:bldP spid="10" grpId="1" animBg="1"/>
      <p:bldP spid="13" grpId="0" bldLvl="0" animBg="1"/>
      <p:bldP spid="13" grpId="1" animBg="1"/>
      <p:bldP spid="14" grpId="0" bldLvl="0" animBg="1"/>
      <p:bldP spid="14" grpId="1" animBg="1"/>
      <p:bldP spid="15" grpId="0"/>
      <p:bldP spid="15" grpId="1"/>
      <p:bldP spid="16" grpId="0"/>
      <p:bldP spid="16" grpId="1"/>
      <p:bldP spid="17" grpId="0"/>
      <p:bldP spid="17" grpId="1"/>
      <p:bldP spid="18" grpId="0"/>
      <p:bldP spid="18" grpId="1"/>
      <p:bldP spid="19" grpId="0"/>
      <p:bldP spid="19" grpId="1"/>
      <p:bldP spid="20" grpId="0"/>
      <p:bldP spid="20" grpId="1"/>
      <p:bldP spid="21" grpId="0"/>
      <p:bldP spid="21" grpId="1"/>
      <p:bldP spid="22" grpId="0"/>
      <p:bldP spid="22" grpId="1"/>
      <p:bldP spid="23" grpId="0"/>
      <p:bldP spid="23" grpId="1"/>
      <p:bldP spid="32" grpId="0" bldLvl="0" animBg="1"/>
      <p:bldP spid="32" grpId="1" animBg="1"/>
      <p:bldP spid="24" grpId="0" bldLvl="0" animBg="1"/>
      <p:bldP spid="24" grpId="1" animBg="1"/>
      <p:bldP spid="25" grpId="0" bldLvl="0" animBg="1"/>
      <p:bldP spid="25" grpId="1" animBg="1"/>
      <p:bldP spid="26" grpId="0" bldLvl="0" animBg="1"/>
      <p:bldP spid="26"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
        <p:nvSpPr>
          <p:cNvPr id="3" name="任意多边形: 形状 10"/>
          <p:cNvSpPr/>
          <p:nvPr/>
        </p:nvSpPr>
        <p:spPr>
          <a:xfrm flipH="1">
            <a:off x="0" y="2204720"/>
            <a:ext cx="5725795" cy="3211830"/>
          </a:xfrm>
          <a:custGeom>
            <a:avLst/>
            <a:gdLst>
              <a:gd name="connsiteX0" fmla="*/ 0 w 5725823"/>
              <a:gd name="connsiteY0" fmla="*/ 1605775 h 3211552"/>
              <a:gd name="connsiteX1" fmla="*/ 0 w 5725823"/>
              <a:gd name="connsiteY1" fmla="*/ 1605776 h 3211552"/>
              <a:gd name="connsiteX2" fmla="*/ 0 w 5725823"/>
              <a:gd name="connsiteY2" fmla="*/ 1605776 h 3211552"/>
              <a:gd name="connsiteX3" fmla="*/ 1605776 w 5725823"/>
              <a:gd name="connsiteY3" fmla="*/ 0 h 3211552"/>
              <a:gd name="connsiteX4" fmla="*/ 5725823 w 5725823"/>
              <a:gd name="connsiteY4" fmla="*/ 0 h 3211552"/>
              <a:gd name="connsiteX5" fmla="*/ 5725823 w 5725823"/>
              <a:gd name="connsiteY5" fmla="*/ 3211552 h 3211552"/>
              <a:gd name="connsiteX6" fmla="*/ 1605776 w 5725823"/>
              <a:gd name="connsiteY6" fmla="*/ 3211551 h 3211552"/>
              <a:gd name="connsiteX7" fmla="*/ 8291 w 5725823"/>
              <a:gd name="connsiteY7" fmla="*/ 1769957 h 3211552"/>
              <a:gd name="connsiteX8" fmla="*/ 0 w 5725823"/>
              <a:gd name="connsiteY8" fmla="*/ 1605776 h 3211552"/>
              <a:gd name="connsiteX9" fmla="*/ 8291 w 5725823"/>
              <a:gd name="connsiteY9" fmla="*/ 1441595 h 3211552"/>
              <a:gd name="connsiteX10" fmla="*/ 1605776 w 5725823"/>
              <a:gd name="connsiteY10" fmla="*/ 0 h 321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5823" h="3211552">
                <a:moveTo>
                  <a:pt x="0" y="1605775"/>
                </a:moveTo>
                <a:lnTo>
                  <a:pt x="0" y="1605776"/>
                </a:lnTo>
                <a:lnTo>
                  <a:pt x="0" y="1605776"/>
                </a:lnTo>
                <a:close/>
                <a:moveTo>
                  <a:pt x="1605776" y="0"/>
                </a:moveTo>
                <a:lnTo>
                  <a:pt x="5725823" y="0"/>
                </a:lnTo>
                <a:lnTo>
                  <a:pt x="5725823" y="3211552"/>
                </a:lnTo>
                <a:lnTo>
                  <a:pt x="1605776" y="3211551"/>
                </a:lnTo>
                <a:cubicBezTo>
                  <a:pt x="774358" y="3211551"/>
                  <a:pt x="90523" y="2579679"/>
                  <a:pt x="8291" y="1769957"/>
                </a:cubicBezTo>
                <a:lnTo>
                  <a:pt x="0" y="1605776"/>
                </a:lnTo>
                <a:lnTo>
                  <a:pt x="8291" y="1441595"/>
                </a:lnTo>
                <a:cubicBezTo>
                  <a:pt x="90523" y="631872"/>
                  <a:pt x="774358" y="0"/>
                  <a:pt x="1605776" y="0"/>
                </a:cubicBezTo>
                <a:close/>
              </a:path>
            </a:pathLst>
          </a:custGeom>
          <a:solidFill>
            <a:schemeClr val="bg1"/>
          </a:solidFill>
          <a:ln>
            <a:noFill/>
          </a:ln>
          <a:effectLst>
            <a:outerShdw blurRad="3556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charset="-122"/>
              <a:ea typeface="微软雅黑" panose="020B0503020204020204" charset="-122"/>
            </a:endParaRPr>
          </a:p>
        </p:txBody>
      </p:sp>
      <p:sp>
        <p:nvSpPr>
          <p:cNvPr id="11" name="任意多边形: 形状 10"/>
          <p:cNvSpPr/>
          <p:nvPr/>
        </p:nvSpPr>
        <p:spPr>
          <a:xfrm>
            <a:off x="6466205" y="2204720"/>
            <a:ext cx="5725795" cy="3211830"/>
          </a:xfrm>
          <a:custGeom>
            <a:avLst/>
            <a:gdLst>
              <a:gd name="connsiteX0" fmla="*/ 0 w 5725823"/>
              <a:gd name="connsiteY0" fmla="*/ 1605775 h 3211552"/>
              <a:gd name="connsiteX1" fmla="*/ 0 w 5725823"/>
              <a:gd name="connsiteY1" fmla="*/ 1605776 h 3211552"/>
              <a:gd name="connsiteX2" fmla="*/ 0 w 5725823"/>
              <a:gd name="connsiteY2" fmla="*/ 1605776 h 3211552"/>
              <a:gd name="connsiteX3" fmla="*/ 1605776 w 5725823"/>
              <a:gd name="connsiteY3" fmla="*/ 0 h 3211552"/>
              <a:gd name="connsiteX4" fmla="*/ 5725823 w 5725823"/>
              <a:gd name="connsiteY4" fmla="*/ 0 h 3211552"/>
              <a:gd name="connsiteX5" fmla="*/ 5725823 w 5725823"/>
              <a:gd name="connsiteY5" fmla="*/ 3211552 h 3211552"/>
              <a:gd name="connsiteX6" fmla="*/ 1605776 w 5725823"/>
              <a:gd name="connsiteY6" fmla="*/ 3211551 h 3211552"/>
              <a:gd name="connsiteX7" fmla="*/ 8291 w 5725823"/>
              <a:gd name="connsiteY7" fmla="*/ 1769957 h 3211552"/>
              <a:gd name="connsiteX8" fmla="*/ 0 w 5725823"/>
              <a:gd name="connsiteY8" fmla="*/ 1605776 h 3211552"/>
              <a:gd name="connsiteX9" fmla="*/ 8291 w 5725823"/>
              <a:gd name="connsiteY9" fmla="*/ 1441595 h 3211552"/>
              <a:gd name="connsiteX10" fmla="*/ 1605776 w 5725823"/>
              <a:gd name="connsiteY10" fmla="*/ 0 h 321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5823" h="3211552">
                <a:moveTo>
                  <a:pt x="0" y="1605775"/>
                </a:moveTo>
                <a:lnTo>
                  <a:pt x="0" y="1605776"/>
                </a:lnTo>
                <a:lnTo>
                  <a:pt x="0" y="1605776"/>
                </a:lnTo>
                <a:close/>
                <a:moveTo>
                  <a:pt x="1605776" y="0"/>
                </a:moveTo>
                <a:lnTo>
                  <a:pt x="5725823" y="0"/>
                </a:lnTo>
                <a:lnTo>
                  <a:pt x="5725823" y="3211552"/>
                </a:lnTo>
                <a:lnTo>
                  <a:pt x="1605776" y="3211551"/>
                </a:lnTo>
                <a:cubicBezTo>
                  <a:pt x="774358" y="3211551"/>
                  <a:pt x="90523" y="2579679"/>
                  <a:pt x="8291" y="1769957"/>
                </a:cubicBezTo>
                <a:lnTo>
                  <a:pt x="0" y="1605776"/>
                </a:lnTo>
                <a:lnTo>
                  <a:pt x="8291" y="1441595"/>
                </a:lnTo>
                <a:cubicBezTo>
                  <a:pt x="90523" y="631872"/>
                  <a:pt x="774358" y="0"/>
                  <a:pt x="1605776" y="0"/>
                </a:cubicBezTo>
                <a:close/>
              </a:path>
            </a:pathLst>
          </a:custGeom>
          <a:solidFill>
            <a:schemeClr val="bg1"/>
          </a:solidFill>
          <a:ln>
            <a:noFill/>
          </a:ln>
          <a:effectLst>
            <a:outerShdw blurRad="3556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charset="-122"/>
              <a:ea typeface="微软雅黑" panose="020B0503020204020204" charset="-122"/>
            </a:endParaRPr>
          </a:p>
        </p:txBody>
      </p:sp>
      <p:graphicFrame>
        <p:nvGraphicFramePr>
          <p:cNvPr id="2" name="图表 1"/>
          <p:cNvGraphicFramePr/>
          <p:nvPr/>
        </p:nvGraphicFramePr>
        <p:xfrm>
          <a:off x="4251325" y="2489200"/>
          <a:ext cx="3690620" cy="2788285"/>
        </p:xfrm>
        <a:graphic>
          <a:graphicData uri="http://schemas.openxmlformats.org/drawingml/2006/chart">
            <c:chart xmlns:c="http://schemas.openxmlformats.org/drawingml/2006/chart" xmlns:r="http://schemas.openxmlformats.org/officeDocument/2006/relationships" r:id="rId1"/>
          </a:graphicData>
        </a:graphic>
      </p:graphicFrame>
      <p:sp>
        <p:nvSpPr>
          <p:cNvPr id="17" name="文本框 16"/>
          <p:cNvSpPr txBox="1"/>
          <p:nvPr/>
        </p:nvSpPr>
        <p:spPr>
          <a:xfrm>
            <a:off x="635000" y="2972435"/>
            <a:ext cx="2438400" cy="368300"/>
          </a:xfrm>
          <a:prstGeom prst="rect">
            <a:avLst/>
          </a:prstGeom>
          <a:noFill/>
        </p:spPr>
        <p:txBody>
          <a:bodyPr wrap="none" rtlCol="0">
            <a:spAutoFit/>
          </a:bodyPr>
          <a:lstStyle/>
          <a:p>
            <a:pPr algn="l"/>
            <a:r>
              <a:rPr lang="zh-CN" altLang="en-US" b="1" spc="300" dirty="0">
                <a:solidFill>
                  <a:schemeClr val="tx1"/>
                </a:solidFill>
                <a:latin typeface="微软雅黑" panose="020B0503020204020204" charset="-122"/>
                <a:ea typeface="微软雅黑" panose="020B0503020204020204" charset="-122"/>
              </a:rPr>
              <a:t>1. 理赔工作的概念</a:t>
            </a:r>
            <a:endParaRPr lang="zh-CN" altLang="en-US" b="1" spc="300" dirty="0">
              <a:solidFill>
                <a:schemeClr val="tx1"/>
              </a:solidFill>
              <a:latin typeface="微软雅黑" panose="020B0503020204020204" charset="-122"/>
              <a:ea typeface="微软雅黑" panose="020B0503020204020204" charset="-122"/>
            </a:endParaRPr>
          </a:p>
        </p:txBody>
      </p:sp>
      <p:sp>
        <p:nvSpPr>
          <p:cNvPr id="32" name="文本框 31"/>
          <p:cNvSpPr txBox="1"/>
          <p:nvPr/>
        </p:nvSpPr>
        <p:spPr>
          <a:xfrm>
            <a:off x="635635" y="3427095"/>
            <a:ext cx="3892550" cy="1383665"/>
          </a:xfrm>
          <a:prstGeom prst="rect">
            <a:avLst/>
          </a:prstGeom>
          <a:solidFill>
            <a:srgbClr val="000000">
              <a:alpha val="0"/>
            </a:srgbClr>
          </a:solidFill>
        </p:spPr>
        <p:txBody>
          <a:bodyPr wrap="square" rtlCol="0" anchor="t">
            <a:spAutoFit/>
          </a:bodyPr>
          <a:lstStyle/>
          <a:p>
            <a:pPr algn="l"/>
            <a:r>
              <a:rPr sz="1400" dirty="0">
                <a:solidFill>
                  <a:schemeClr val="tx1"/>
                </a:solidFill>
                <a:latin typeface="微软雅黑" panose="020B0503020204020204" charset="-122"/>
                <a:ea typeface="微软雅黑" panose="020B0503020204020204" charset="-122"/>
              </a:rPr>
              <a:t>理赔也是保险公司管理工作中的环节，理赔也是保险公司管理工作中的环节，理赔是指在保险公司合约中所规定的重大保障事项（保障事项）产生后，被保险人（投保人、受益人）提出索赔给付或保障金申请时，保险人按合同履行赔偿或给付保险金的行为过程。</a:t>
            </a:r>
            <a:endParaRPr sz="1400" dirty="0">
              <a:solidFill>
                <a:schemeClr val="tx1"/>
              </a:solidFill>
              <a:latin typeface="微软雅黑" panose="020B0503020204020204" charset="-122"/>
              <a:ea typeface="微软雅黑" panose="020B0503020204020204" charset="-122"/>
            </a:endParaRPr>
          </a:p>
        </p:txBody>
      </p:sp>
      <p:sp>
        <p:nvSpPr>
          <p:cNvPr id="6" name="椭圆 5"/>
          <p:cNvSpPr/>
          <p:nvPr/>
        </p:nvSpPr>
        <p:spPr>
          <a:xfrm>
            <a:off x="486410" y="3068955"/>
            <a:ext cx="208915" cy="2089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nvGrpSpPr>
          <p:cNvPr id="12" name="组合 11"/>
          <p:cNvGrpSpPr/>
          <p:nvPr/>
        </p:nvGrpSpPr>
        <p:grpSpPr>
          <a:xfrm rot="0">
            <a:off x="4305618" y="1441450"/>
            <a:ext cx="3580765" cy="491490"/>
            <a:chOff x="6111" y="1901"/>
            <a:chExt cx="5639" cy="774"/>
          </a:xfrm>
        </p:grpSpPr>
        <p:sp>
          <p:nvSpPr>
            <p:cNvPr id="44" name="矩形: 圆角 43"/>
            <p:cNvSpPr/>
            <p:nvPr/>
          </p:nvSpPr>
          <p:spPr>
            <a:xfrm>
              <a:off x="6111" y="1901"/>
              <a:ext cx="5639"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45" name="文本框 44"/>
            <p:cNvSpPr txBox="1"/>
            <p:nvPr/>
          </p:nvSpPr>
          <p:spPr>
            <a:xfrm>
              <a:off x="6603" y="1974"/>
              <a:ext cx="4688" cy="628"/>
            </a:xfrm>
            <a:prstGeom prst="rect">
              <a:avLst/>
            </a:prstGeom>
            <a:noFill/>
          </p:spPr>
          <p:txBody>
            <a:bodyPr wrap="none" rtlCol="0">
              <a:spAutoFit/>
            </a:bodyPr>
            <a:p>
              <a:pPr algn="l"/>
              <a:r>
                <a:rPr lang="zh-CN" altLang="en-US" sz="2000" b="1" dirty="0">
                  <a:solidFill>
                    <a:schemeClr val="bg1"/>
                  </a:solidFill>
                  <a:latin typeface="微软雅黑" panose="020B0503020204020204" charset="-122"/>
                  <a:ea typeface="微软雅黑" panose="020B0503020204020204" charset="-122"/>
                </a:rPr>
                <a:t>一、汽车保险理赔的概述</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7" name="文本框 6"/>
          <p:cNvSpPr txBox="1"/>
          <p:nvPr/>
        </p:nvSpPr>
        <p:spPr>
          <a:xfrm>
            <a:off x="7886065" y="2972435"/>
            <a:ext cx="2971800" cy="368300"/>
          </a:xfrm>
          <a:prstGeom prst="rect">
            <a:avLst/>
          </a:prstGeom>
          <a:noFill/>
        </p:spPr>
        <p:txBody>
          <a:bodyPr wrap="none" rtlCol="0">
            <a:spAutoFit/>
          </a:bodyPr>
          <a:p>
            <a:pPr algn="l"/>
            <a:r>
              <a:rPr lang="zh-CN" altLang="en-US" b="1" spc="300" dirty="0">
                <a:solidFill>
                  <a:schemeClr val="tx1"/>
                </a:solidFill>
                <a:latin typeface="微软雅黑" panose="020B0503020204020204" charset="-122"/>
                <a:ea typeface="微软雅黑" panose="020B0503020204020204" charset="-122"/>
              </a:rPr>
              <a:t>2. 理赔工作的一般原则</a:t>
            </a:r>
            <a:endParaRPr lang="zh-CN" altLang="en-US" b="1" spc="300" dirty="0">
              <a:solidFill>
                <a:schemeClr val="tx1"/>
              </a:solidFill>
              <a:latin typeface="微软雅黑" panose="020B0503020204020204" charset="-122"/>
              <a:ea typeface="微软雅黑" panose="020B0503020204020204" charset="-122"/>
            </a:endParaRPr>
          </a:p>
        </p:txBody>
      </p:sp>
      <p:sp>
        <p:nvSpPr>
          <p:cNvPr id="8" name="文本框 7"/>
          <p:cNvSpPr txBox="1"/>
          <p:nvPr/>
        </p:nvSpPr>
        <p:spPr>
          <a:xfrm>
            <a:off x="7886700" y="3427095"/>
            <a:ext cx="3892550" cy="1599565"/>
          </a:xfrm>
          <a:prstGeom prst="rect">
            <a:avLst/>
          </a:prstGeom>
          <a:solidFill>
            <a:srgbClr val="000000">
              <a:alpha val="0"/>
            </a:srgbClr>
          </a:solidFill>
        </p:spPr>
        <p:txBody>
          <a:bodyPr wrap="square" rtlCol="0" anchor="t">
            <a:spAutoFit/>
          </a:bodyPr>
          <a:p>
            <a:pPr algn="l"/>
            <a:r>
              <a:rPr sz="1400" dirty="0">
                <a:solidFill>
                  <a:schemeClr val="tx1"/>
                </a:solidFill>
                <a:latin typeface="微软雅黑" panose="020B0503020204020204" charset="-122"/>
                <a:ea typeface="微软雅黑" panose="020B0503020204020204" charset="-122"/>
              </a:rPr>
              <a:t>理赔员的主要工作就是处理索赔，与投保人商量怎样处理索赔，身为汽车理赔人员，应当十分熟悉车辆保险条款和保单中的政策，也应当了解车辆构造原理以及有关规定等。汽车理赔员在处理赔案时，必须遵循“主动、迅速、准确、合理”的原则，而对处理汽车险赔案尤为如此。</a:t>
            </a:r>
            <a:endParaRPr sz="1400" dirty="0">
              <a:solidFill>
                <a:schemeClr val="tx1"/>
              </a:solidFill>
              <a:latin typeface="微软雅黑" panose="020B0503020204020204" charset="-122"/>
              <a:ea typeface="微软雅黑" panose="020B0503020204020204" charset="-122"/>
            </a:endParaRPr>
          </a:p>
        </p:txBody>
      </p:sp>
      <p:sp>
        <p:nvSpPr>
          <p:cNvPr id="10" name="椭圆 9"/>
          <p:cNvSpPr/>
          <p:nvPr/>
        </p:nvSpPr>
        <p:spPr>
          <a:xfrm>
            <a:off x="7737475" y="3068955"/>
            <a:ext cx="208915" cy="2089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heckerboard(across)">
                                      <p:cBhvr>
                                        <p:cTn id="14" dur="500"/>
                                        <p:tgtEl>
                                          <p:spTgt spid="3"/>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heckerboard(across)">
                                      <p:cBhvr>
                                        <p:cTn id="17" dur="500"/>
                                        <p:tgtEl>
                                          <p:spTgt spid="11"/>
                                        </p:tgtEl>
                                      </p:cBhvr>
                                    </p:animEffect>
                                  </p:childTnLst>
                                </p:cTn>
                              </p:par>
                              <p:par>
                                <p:cTn id="18" presetID="5" presetClass="entr" presetSubtype="1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checkerboard(across)">
                                      <p:cBhvr>
                                        <p:cTn id="20" dur="500"/>
                                        <p:tgtEl>
                                          <p:spTgt spid="2"/>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checkerboard(across)">
                                      <p:cBhvr>
                                        <p:cTn id="23" dur="500"/>
                                        <p:tgtEl>
                                          <p:spTgt spid="17"/>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checkerboard(across)">
                                      <p:cBhvr>
                                        <p:cTn id="26" dur="500"/>
                                        <p:tgtEl>
                                          <p:spTgt spid="32"/>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checkerboard(across)">
                                      <p:cBhvr>
                                        <p:cTn id="29" dur="500"/>
                                        <p:tgtEl>
                                          <p:spTgt spid="6"/>
                                        </p:tgtEl>
                                      </p:cBhvr>
                                    </p:animEffect>
                                  </p:childTnLst>
                                </p:cTn>
                              </p:par>
                              <p:par>
                                <p:cTn id="30" presetID="5" presetClass="entr" presetSubtype="1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checkerboard(across)">
                                      <p:cBhvr>
                                        <p:cTn id="32" dur="500"/>
                                        <p:tgtEl>
                                          <p:spTgt spid="12"/>
                                        </p:tgtEl>
                                      </p:cBhvr>
                                    </p:animEffect>
                                  </p:childTnLst>
                                </p:cTn>
                              </p:par>
                              <p:par>
                                <p:cTn id="33" presetID="5" presetClass="entr" presetSubtype="1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checkerboard(across)">
                                      <p:cBhvr>
                                        <p:cTn id="35" dur="500"/>
                                        <p:tgtEl>
                                          <p:spTgt spid="7"/>
                                        </p:tgtEl>
                                      </p:cBhvr>
                                    </p:animEffect>
                                  </p:childTnLst>
                                </p:cTn>
                              </p:par>
                              <p:par>
                                <p:cTn id="36" presetID="5" presetClass="entr" presetSubtype="1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checkerboard(across)">
                                      <p:cBhvr>
                                        <p:cTn id="38" dur="500"/>
                                        <p:tgtEl>
                                          <p:spTgt spid="8"/>
                                        </p:tgtEl>
                                      </p:cBhvr>
                                    </p:animEffect>
                                  </p:childTnLst>
                                </p:cTn>
                              </p:par>
                              <p:par>
                                <p:cTn id="39" presetID="5" presetClass="entr" presetSubtype="1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checkerboard(across)">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3" grpId="0" bldLvl="0" animBg="1"/>
      <p:bldP spid="11" grpId="0" bldLvl="0" animBg="1"/>
      <p:bldP spid="17" grpId="0"/>
      <p:bldP spid="32" grpId="0" bldLvl="0" animBg="1"/>
      <p:bldP spid="6" grpId="0" bldLvl="0" animBg="1"/>
      <p:bldP spid="7" grpId="0"/>
      <p:bldP spid="8" grpId="0" bldLvl="0" animBg="1"/>
      <p:bldP spid="10"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
        <p:nvSpPr>
          <p:cNvPr id="3" name="任意多边形: 形状 10"/>
          <p:cNvSpPr/>
          <p:nvPr/>
        </p:nvSpPr>
        <p:spPr>
          <a:xfrm flipH="1">
            <a:off x="0" y="2204720"/>
            <a:ext cx="5725795" cy="3211830"/>
          </a:xfrm>
          <a:custGeom>
            <a:avLst/>
            <a:gdLst>
              <a:gd name="connsiteX0" fmla="*/ 0 w 5725823"/>
              <a:gd name="connsiteY0" fmla="*/ 1605775 h 3211552"/>
              <a:gd name="connsiteX1" fmla="*/ 0 w 5725823"/>
              <a:gd name="connsiteY1" fmla="*/ 1605776 h 3211552"/>
              <a:gd name="connsiteX2" fmla="*/ 0 w 5725823"/>
              <a:gd name="connsiteY2" fmla="*/ 1605776 h 3211552"/>
              <a:gd name="connsiteX3" fmla="*/ 1605776 w 5725823"/>
              <a:gd name="connsiteY3" fmla="*/ 0 h 3211552"/>
              <a:gd name="connsiteX4" fmla="*/ 5725823 w 5725823"/>
              <a:gd name="connsiteY4" fmla="*/ 0 h 3211552"/>
              <a:gd name="connsiteX5" fmla="*/ 5725823 w 5725823"/>
              <a:gd name="connsiteY5" fmla="*/ 3211552 h 3211552"/>
              <a:gd name="connsiteX6" fmla="*/ 1605776 w 5725823"/>
              <a:gd name="connsiteY6" fmla="*/ 3211551 h 3211552"/>
              <a:gd name="connsiteX7" fmla="*/ 8291 w 5725823"/>
              <a:gd name="connsiteY7" fmla="*/ 1769957 h 3211552"/>
              <a:gd name="connsiteX8" fmla="*/ 0 w 5725823"/>
              <a:gd name="connsiteY8" fmla="*/ 1605776 h 3211552"/>
              <a:gd name="connsiteX9" fmla="*/ 8291 w 5725823"/>
              <a:gd name="connsiteY9" fmla="*/ 1441595 h 3211552"/>
              <a:gd name="connsiteX10" fmla="*/ 1605776 w 5725823"/>
              <a:gd name="connsiteY10" fmla="*/ 0 h 321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5823" h="3211552">
                <a:moveTo>
                  <a:pt x="0" y="1605775"/>
                </a:moveTo>
                <a:lnTo>
                  <a:pt x="0" y="1605776"/>
                </a:lnTo>
                <a:lnTo>
                  <a:pt x="0" y="1605776"/>
                </a:lnTo>
                <a:close/>
                <a:moveTo>
                  <a:pt x="1605776" y="0"/>
                </a:moveTo>
                <a:lnTo>
                  <a:pt x="5725823" y="0"/>
                </a:lnTo>
                <a:lnTo>
                  <a:pt x="5725823" y="3211552"/>
                </a:lnTo>
                <a:lnTo>
                  <a:pt x="1605776" y="3211551"/>
                </a:lnTo>
                <a:cubicBezTo>
                  <a:pt x="774358" y="3211551"/>
                  <a:pt x="90523" y="2579679"/>
                  <a:pt x="8291" y="1769957"/>
                </a:cubicBezTo>
                <a:lnTo>
                  <a:pt x="0" y="1605776"/>
                </a:lnTo>
                <a:lnTo>
                  <a:pt x="8291" y="1441595"/>
                </a:lnTo>
                <a:cubicBezTo>
                  <a:pt x="90523" y="631872"/>
                  <a:pt x="774358" y="0"/>
                  <a:pt x="1605776" y="0"/>
                </a:cubicBezTo>
                <a:close/>
              </a:path>
            </a:pathLst>
          </a:custGeom>
          <a:solidFill>
            <a:schemeClr val="bg1"/>
          </a:solidFill>
          <a:ln>
            <a:noFill/>
          </a:ln>
          <a:effectLst>
            <a:outerShdw blurRad="3556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charset="-122"/>
              <a:ea typeface="微软雅黑" panose="020B0503020204020204" charset="-122"/>
            </a:endParaRPr>
          </a:p>
        </p:txBody>
      </p:sp>
      <p:sp>
        <p:nvSpPr>
          <p:cNvPr id="11" name="任意多边形: 形状 10"/>
          <p:cNvSpPr/>
          <p:nvPr/>
        </p:nvSpPr>
        <p:spPr>
          <a:xfrm>
            <a:off x="6466205" y="2204720"/>
            <a:ext cx="5725795" cy="3211830"/>
          </a:xfrm>
          <a:custGeom>
            <a:avLst/>
            <a:gdLst>
              <a:gd name="connsiteX0" fmla="*/ 0 w 5725823"/>
              <a:gd name="connsiteY0" fmla="*/ 1605775 h 3211552"/>
              <a:gd name="connsiteX1" fmla="*/ 0 w 5725823"/>
              <a:gd name="connsiteY1" fmla="*/ 1605776 h 3211552"/>
              <a:gd name="connsiteX2" fmla="*/ 0 w 5725823"/>
              <a:gd name="connsiteY2" fmla="*/ 1605776 h 3211552"/>
              <a:gd name="connsiteX3" fmla="*/ 1605776 w 5725823"/>
              <a:gd name="connsiteY3" fmla="*/ 0 h 3211552"/>
              <a:gd name="connsiteX4" fmla="*/ 5725823 w 5725823"/>
              <a:gd name="connsiteY4" fmla="*/ 0 h 3211552"/>
              <a:gd name="connsiteX5" fmla="*/ 5725823 w 5725823"/>
              <a:gd name="connsiteY5" fmla="*/ 3211552 h 3211552"/>
              <a:gd name="connsiteX6" fmla="*/ 1605776 w 5725823"/>
              <a:gd name="connsiteY6" fmla="*/ 3211551 h 3211552"/>
              <a:gd name="connsiteX7" fmla="*/ 8291 w 5725823"/>
              <a:gd name="connsiteY7" fmla="*/ 1769957 h 3211552"/>
              <a:gd name="connsiteX8" fmla="*/ 0 w 5725823"/>
              <a:gd name="connsiteY8" fmla="*/ 1605776 h 3211552"/>
              <a:gd name="connsiteX9" fmla="*/ 8291 w 5725823"/>
              <a:gd name="connsiteY9" fmla="*/ 1441595 h 3211552"/>
              <a:gd name="connsiteX10" fmla="*/ 1605776 w 5725823"/>
              <a:gd name="connsiteY10" fmla="*/ 0 h 321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5823" h="3211552">
                <a:moveTo>
                  <a:pt x="0" y="1605775"/>
                </a:moveTo>
                <a:lnTo>
                  <a:pt x="0" y="1605776"/>
                </a:lnTo>
                <a:lnTo>
                  <a:pt x="0" y="1605776"/>
                </a:lnTo>
                <a:close/>
                <a:moveTo>
                  <a:pt x="1605776" y="0"/>
                </a:moveTo>
                <a:lnTo>
                  <a:pt x="5725823" y="0"/>
                </a:lnTo>
                <a:lnTo>
                  <a:pt x="5725823" y="3211552"/>
                </a:lnTo>
                <a:lnTo>
                  <a:pt x="1605776" y="3211551"/>
                </a:lnTo>
                <a:cubicBezTo>
                  <a:pt x="774358" y="3211551"/>
                  <a:pt x="90523" y="2579679"/>
                  <a:pt x="8291" y="1769957"/>
                </a:cubicBezTo>
                <a:lnTo>
                  <a:pt x="0" y="1605776"/>
                </a:lnTo>
                <a:lnTo>
                  <a:pt x="8291" y="1441595"/>
                </a:lnTo>
                <a:cubicBezTo>
                  <a:pt x="90523" y="631872"/>
                  <a:pt x="774358" y="0"/>
                  <a:pt x="1605776" y="0"/>
                </a:cubicBezTo>
                <a:close/>
              </a:path>
            </a:pathLst>
          </a:custGeom>
          <a:solidFill>
            <a:schemeClr val="bg1"/>
          </a:solidFill>
          <a:ln>
            <a:noFill/>
          </a:ln>
          <a:effectLst>
            <a:outerShdw blurRad="3556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charset="-122"/>
              <a:ea typeface="微软雅黑" panose="020B0503020204020204" charset="-122"/>
            </a:endParaRPr>
          </a:p>
        </p:txBody>
      </p:sp>
      <p:graphicFrame>
        <p:nvGraphicFramePr>
          <p:cNvPr id="2" name="图表 1"/>
          <p:cNvGraphicFramePr/>
          <p:nvPr/>
        </p:nvGraphicFramePr>
        <p:xfrm>
          <a:off x="4251325" y="2489200"/>
          <a:ext cx="3690620" cy="2788285"/>
        </p:xfrm>
        <a:graphic>
          <a:graphicData uri="http://schemas.openxmlformats.org/drawingml/2006/chart">
            <c:chart xmlns:c="http://schemas.openxmlformats.org/drawingml/2006/chart" xmlns:r="http://schemas.openxmlformats.org/officeDocument/2006/relationships" r:id="rId1"/>
          </a:graphicData>
        </a:graphic>
      </p:graphicFrame>
      <p:sp>
        <p:nvSpPr>
          <p:cNvPr id="17" name="文本框 16"/>
          <p:cNvSpPr txBox="1"/>
          <p:nvPr/>
        </p:nvSpPr>
        <p:spPr>
          <a:xfrm>
            <a:off x="635000" y="2972435"/>
            <a:ext cx="2971800" cy="368300"/>
          </a:xfrm>
          <a:prstGeom prst="rect">
            <a:avLst/>
          </a:prstGeom>
          <a:noFill/>
        </p:spPr>
        <p:txBody>
          <a:bodyPr wrap="none" rtlCol="0">
            <a:spAutoFit/>
          </a:bodyPr>
          <a:lstStyle/>
          <a:p>
            <a:pPr algn="l"/>
            <a:r>
              <a:rPr lang="zh-CN" altLang="en-US" b="1" spc="300" dirty="0">
                <a:latin typeface="微软雅黑" panose="020B0503020204020204" charset="-122"/>
                <a:ea typeface="微软雅黑" panose="020B0503020204020204" charset="-122"/>
                <a:sym typeface="+mn-ea"/>
              </a:rPr>
              <a:t>2. 理赔工作的一般原则</a:t>
            </a:r>
            <a:endParaRPr lang="zh-CN" altLang="en-US" b="1" spc="300" dirty="0">
              <a:solidFill>
                <a:schemeClr val="tx1"/>
              </a:solidFill>
              <a:latin typeface="微软雅黑" panose="020B0503020204020204" charset="-122"/>
              <a:ea typeface="微软雅黑" panose="020B0503020204020204" charset="-122"/>
            </a:endParaRPr>
          </a:p>
        </p:txBody>
      </p:sp>
      <p:sp>
        <p:nvSpPr>
          <p:cNvPr id="32" name="文本框 31"/>
          <p:cNvSpPr txBox="1"/>
          <p:nvPr/>
        </p:nvSpPr>
        <p:spPr>
          <a:xfrm>
            <a:off x="635635" y="3427095"/>
            <a:ext cx="3892550" cy="1599565"/>
          </a:xfrm>
          <a:prstGeom prst="rect">
            <a:avLst/>
          </a:prstGeom>
          <a:solidFill>
            <a:srgbClr val="000000">
              <a:alpha val="0"/>
            </a:srgbClr>
          </a:solidFill>
        </p:spPr>
        <p:txBody>
          <a:bodyPr wrap="square" rtlCol="0" anchor="t">
            <a:spAutoFit/>
          </a:bodyPr>
          <a:lstStyle/>
          <a:p>
            <a:pPr algn="l"/>
            <a:r>
              <a:rPr sz="1400" dirty="0">
                <a:solidFill>
                  <a:schemeClr val="tx1"/>
                </a:solidFill>
                <a:latin typeface="微软雅黑" panose="020B0503020204020204" charset="-122"/>
                <a:ea typeface="微软雅黑" panose="020B0503020204020204" charset="-122"/>
              </a:rPr>
              <a:t>如果汽车经常发生事故，应主动研究其主要原因；汽车在主要交通道路上涉及汽车事故，应该尽快出动，及时调查。如果长时间不报告，适当的目击者人就难以找到，一经迟延进行现场调查，时过境迁，很难查取证据。此外，估算经济损失也要精准，确定损失大小和误工费用要合理。</a:t>
            </a:r>
            <a:endParaRPr sz="1400" dirty="0">
              <a:solidFill>
                <a:schemeClr val="tx1"/>
              </a:solidFill>
              <a:latin typeface="微软雅黑" panose="020B0503020204020204" charset="-122"/>
              <a:ea typeface="微软雅黑" panose="020B0503020204020204" charset="-122"/>
            </a:endParaRPr>
          </a:p>
        </p:txBody>
      </p:sp>
      <p:sp>
        <p:nvSpPr>
          <p:cNvPr id="6" name="椭圆 5"/>
          <p:cNvSpPr/>
          <p:nvPr/>
        </p:nvSpPr>
        <p:spPr>
          <a:xfrm>
            <a:off x="486410" y="3068955"/>
            <a:ext cx="208915" cy="2089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nvGrpSpPr>
          <p:cNvPr id="12" name="组合 11"/>
          <p:cNvGrpSpPr/>
          <p:nvPr/>
        </p:nvGrpSpPr>
        <p:grpSpPr>
          <a:xfrm rot="0">
            <a:off x="4305618" y="1441450"/>
            <a:ext cx="3580765" cy="491490"/>
            <a:chOff x="6111" y="1901"/>
            <a:chExt cx="5639" cy="774"/>
          </a:xfrm>
        </p:grpSpPr>
        <p:sp>
          <p:nvSpPr>
            <p:cNvPr id="44" name="矩形: 圆角 43"/>
            <p:cNvSpPr/>
            <p:nvPr/>
          </p:nvSpPr>
          <p:spPr>
            <a:xfrm>
              <a:off x="6111" y="1901"/>
              <a:ext cx="5639"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45" name="文本框 44"/>
            <p:cNvSpPr txBox="1"/>
            <p:nvPr/>
          </p:nvSpPr>
          <p:spPr>
            <a:xfrm>
              <a:off x="6603" y="1974"/>
              <a:ext cx="4688" cy="628"/>
            </a:xfrm>
            <a:prstGeom prst="rect">
              <a:avLst/>
            </a:prstGeom>
            <a:noFill/>
          </p:spPr>
          <p:txBody>
            <a:bodyPr wrap="none" rtlCol="0">
              <a:spAutoFit/>
            </a:bodyPr>
            <a:p>
              <a:pPr algn="l"/>
              <a:r>
                <a:rPr lang="zh-CN" altLang="en-US" sz="2000" b="1" dirty="0">
                  <a:solidFill>
                    <a:schemeClr val="bg1"/>
                  </a:solidFill>
                  <a:latin typeface="微软雅黑" panose="020B0503020204020204" charset="-122"/>
                  <a:ea typeface="微软雅黑" panose="020B0503020204020204" charset="-122"/>
                </a:rPr>
                <a:t>一、汽车保险理赔的概述</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8" name="文本框 7"/>
          <p:cNvSpPr txBox="1"/>
          <p:nvPr/>
        </p:nvSpPr>
        <p:spPr>
          <a:xfrm>
            <a:off x="7886700" y="3277870"/>
            <a:ext cx="3892550" cy="1383665"/>
          </a:xfrm>
          <a:prstGeom prst="rect">
            <a:avLst/>
          </a:prstGeom>
          <a:solidFill>
            <a:srgbClr val="000000">
              <a:alpha val="0"/>
            </a:srgbClr>
          </a:solidFill>
        </p:spPr>
        <p:txBody>
          <a:bodyPr wrap="square" rtlCol="0" anchor="t">
            <a:spAutoFit/>
          </a:bodyPr>
          <a:p>
            <a:pPr algn="l"/>
            <a:r>
              <a:rPr sz="1400" dirty="0">
                <a:solidFill>
                  <a:schemeClr val="tx1"/>
                </a:solidFill>
                <a:latin typeface="微软雅黑" panose="020B0503020204020204" charset="-122"/>
                <a:ea typeface="微软雅黑" panose="020B0503020204020204" charset="-122"/>
              </a:rPr>
              <a:t>在“主动、迅速、准确、合理”四个因素中，迅速对于车险而言尤为关键。迅速报案，及时处理赔案并让该车得以进行维修，恢复正常使用，特别是营运用车，如果该车严重受损还会造成重大营运经济损失，因此时间因素显然更为重要。</a:t>
            </a:r>
            <a:endParaRPr sz="1400" dirty="0">
              <a:solidFill>
                <a:schemeClr val="tx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heckerboard(across)">
                                      <p:cBhvr>
                                        <p:cTn id="14" dur="500"/>
                                        <p:tgtEl>
                                          <p:spTgt spid="3"/>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heckerboard(across)">
                                      <p:cBhvr>
                                        <p:cTn id="17" dur="500"/>
                                        <p:tgtEl>
                                          <p:spTgt spid="11"/>
                                        </p:tgtEl>
                                      </p:cBhvr>
                                    </p:animEffect>
                                  </p:childTnLst>
                                </p:cTn>
                              </p:par>
                              <p:par>
                                <p:cTn id="18" presetID="5" presetClass="entr" presetSubtype="1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checkerboard(across)">
                                      <p:cBhvr>
                                        <p:cTn id="20" dur="500"/>
                                        <p:tgtEl>
                                          <p:spTgt spid="2"/>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checkerboard(across)">
                                      <p:cBhvr>
                                        <p:cTn id="23" dur="500"/>
                                        <p:tgtEl>
                                          <p:spTgt spid="17"/>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checkerboard(across)">
                                      <p:cBhvr>
                                        <p:cTn id="26" dur="500"/>
                                        <p:tgtEl>
                                          <p:spTgt spid="32"/>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checkerboard(across)">
                                      <p:cBhvr>
                                        <p:cTn id="29" dur="500"/>
                                        <p:tgtEl>
                                          <p:spTgt spid="6"/>
                                        </p:tgtEl>
                                      </p:cBhvr>
                                    </p:animEffect>
                                  </p:childTnLst>
                                </p:cTn>
                              </p:par>
                              <p:par>
                                <p:cTn id="30" presetID="5" presetClass="entr" presetSubtype="1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checkerboard(across)">
                                      <p:cBhvr>
                                        <p:cTn id="32" dur="500"/>
                                        <p:tgtEl>
                                          <p:spTgt spid="12"/>
                                        </p:tgtEl>
                                      </p:cBhvr>
                                    </p:animEffect>
                                  </p:childTnLst>
                                </p:cTn>
                              </p:par>
                              <p:par>
                                <p:cTn id="33" presetID="5" presetClass="entr" presetSubtype="1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checkerboard(across)">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3" grpId="0" bldLvl="0" animBg="1"/>
      <p:bldP spid="11" grpId="0" bldLvl="0" animBg="1"/>
      <p:bldP spid="17" grpId="0"/>
      <p:bldP spid="32" grpId="0" bldLvl="0" animBg="1"/>
      <p:bldP spid="6" grpId="0" bldLvl="0" animBg="1"/>
      <p:bldP spid="8"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
        <p:nvSpPr>
          <p:cNvPr id="3" name="任意多边形: 形状 10"/>
          <p:cNvSpPr/>
          <p:nvPr/>
        </p:nvSpPr>
        <p:spPr>
          <a:xfrm flipH="1">
            <a:off x="0" y="2204720"/>
            <a:ext cx="5725795" cy="3211830"/>
          </a:xfrm>
          <a:custGeom>
            <a:avLst/>
            <a:gdLst>
              <a:gd name="connsiteX0" fmla="*/ 0 w 5725823"/>
              <a:gd name="connsiteY0" fmla="*/ 1605775 h 3211552"/>
              <a:gd name="connsiteX1" fmla="*/ 0 w 5725823"/>
              <a:gd name="connsiteY1" fmla="*/ 1605776 h 3211552"/>
              <a:gd name="connsiteX2" fmla="*/ 0 w 5725823"/>
              <a:gd name="connsiteY2" fmla="*/ 1605776 h 3211552"/>
              <a:gd name="connsiteX3" fmla="*/ 1605776 w 5725823"/>
              <a:gd name="connsiteY3" fmla="*/ 0 h 3211552"/>
              <a:gd name="connsiteX4" fmla="*/ 5725823 w 5725823"/>
              <a:gd name="connsiteY4" fmla="*/ 0 h 3211552"/>
              <a:gd name="connsiteX5" fmla="*/ 5725823 w 5725823"/>
              <a:gd name="connsiteY5" fmla="*/ 3211552 h 3211552"/>
              <a:gd name="connsiteX6" fmla="*/ 1605776 w 5725823"/>
              <a:gd name="connsiteY6" fmla="*/ 3211551 h 3211552"/>
              <a:gd name="connsiteX7" fmla="*/ 8291 w 5725823"/>
              <a:gd name="connsiteY7" fmla="*/ 1769957 h 3211552"/>
              <a:gd name="connsiteX8" fmla="*/ 0 w 5725823"/>
              <a:gd name="connsiteY8" fmla="*/ 1605776 h 3211552"/>
              <a:gd name="connsiteX9" fmla="*/ 8291 w 5725823"/>
              <a:gd name="connsiteY9" fmla="*/ 1441595 h 3211552"/>
              <a:gd name="connsiteX10" fmla="*/ 1605776 w 5725823"/>
              <a:gd name="connsiteY10" fmla="*/ 0 h 321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5823" h="3211552">
                <a:moveTo>
                  <a:pt x="0" y="1605775"/>
                </a:moveTo>
                <a:lnTo>
                  <a:pt x="0" y="1605776"/>
                </a:lnTo>
                <a:lnTo>
                  <a:pt x="0" y="1605776"/>
                </a:lnTo>
                <a:close/>
                <a:moveTo>
                  <a:pt x="1605776" y="0"/>
                </a:moveTo>
                <a:lnTo>
                  <a:pt x="5725823" y="0"/>
                </a:lnTo>
                <a:lnTo>
                  <a:pt x="5725823" y="3211552"/>
                </a:lnTo>
                <a:lnTo>
                  <a:pt x="1605776" y="3211551"/>
                </a:lnTo>
                <a:cubicBezTo>
                  <a:pt x="774358" y="3211551"/>
                  <a:pt x="90523" y="2579679"/>
                  <a:pt x="8291" y="1769957"/>
                </a:cubicBezTo>
                <a:lnTo>
                  <a:pt x="0" y="1605776"/>
                </a:lnTo>
                <a:lnTo>
                  <a:pt x="8291" y="1441595"/>
                </a:lnTo>
                <a:cubicBezTo>
                  <a:pt x="90523" y="631872"/>
                  <a:pt x="774358" y="0"/>
                  <a:pt x="1605776" y="0"/>
                </a:cubicBezTo>
                <a:close/>
              </a:path>
            </a:pathLst>
          </a:custGeom>
          <a:solidFill>
            <a:schemeClr val="bg1"/>
          </a:solidFill>
          <a:ln>
            <a:noFill/>
          </a:ln>
          <a:effectLst>
            <a:outerShdw blurRad="3556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charset="-122"/>
              <a:ea typeface="微软雅黑" panose="020B0503020204020204" charset="-122"/>
            </a:endParaRPr>
          </a:p>
        </p:txBody>
      </p:sp>
      <p:sp>
        <p:nvSpPr>
          <p:cNvPr id="11" name="任意多边形: 形状 10"/>
          <p:cNvSpPr/>
          <p:nvPr/>
        </p:nvSpPr>
        <p:spPr>
          <a:xfrm>
            <a:off x="6466205" y="2204720"/>
            <a:ext cx="5725795" cy="3211830"/>
          </a:xfrm>
          <a:custGeom>
            <a:avLst/>
            <a:gdLst>
              <a:gd name="connsiteX0" fmla="*/ 0 w 5725823"/>
              <a:gd name="connsiteY0" fmla="*/ 1605775 h 3211552"/>
              <a:gd name="connsiteX1" fmla="*/ 0 w 5725823"/>
              <a:gd name="connsiteY1" fmla="*/ 1605776 h 3211552"/>
              <a:gd name="connsiteX2" fmla="*/ 0 w 5725823"/>
              <a:gd name="connsiteY2" fmla="*/ 1605776 h 3211552"/>
              <a:gd name="connsiteX3" fmla="*/ 1605776 w 5725823"/>
              <a:gd name="connsiteY3" fmla="*/ 0 h 3211552"/>
              <a:gd name="connsiteX4" fmla="*/ 5725823 w 5725823"/>
              <a:gd name="connsiteY4" fmla="*/ 0 h 3211552"/>
              <a:gd name="connsiteX5" fmla="*/ 5725823 w 5725823"/>
              <a:gd name="connsiteY5" fmla="*/ 3211552 h 3211552"/>
              <a:gd name="connsiteX6" fmla="*/ 1605776 w 5725823"/>
              <a:gd name="connsiteY6" fmla="*/ 3211551 h 3211552"/>
              <a:gd name="connsiteX7" fmla="*/ 8291 w 5725823"/>
              <a:gd name="connsiteY7" fmla="*/ 1769957 h 3211552"/>
              <a:gd name="connsiteX8" fmla="*/ 0 w 5725823"/>
              <a:gd name="connsiteY8" fmla="*/ 1605776 h 3211552"/>
              <a:gd name="connsiteX9" fmla="*/ 8291 w 5725823"/>
              <a:gd name="connsiteY9" fmla="*/ 1441595 h 3211552"/>
              <a:gd name="connsiteX10" fmla="*/ 1605776 w 5725823"/>
              <a:gd name="connsiteY10" fmla="*/ 0 h 321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5823" h="3211552">
                <a:moveTo>
                  <a:pt x="0" y="1605775"/>
                </a:moveTo>
                <a:lnTo>
                  <a:pt x="0" y="1605776"/>
                </a:lnTo>
                <a:lnTo>
                  <a:pt x="0" y="1605776"/>
                </a:lnTo>
                <a:close/>
                <a:moveTo>
                  <a:pt x="1605776" y="0"/>
                </a:moveTo>
                <a:lnTo>
                  <a:pt x="5725823" y="0"/>
                </a:lnTo>
                <a:lnTo>
                  <a:pt x="5725823" y="3211552"/>
                </a:lnTo>
                <a:lnTo>
                  <a:pt x="1605776" y="3211551"/>
                </a:lnTo>
                <a:cubicBezTo>
                  <a:pt x="774358" y="3211551"/>
                  <a:pt x="90523" y="2579679"/>
                  <a:pt x="8291" y="1769957"/>
                </a:cubicBezTo>
                <a:lnTo>
                  <a:pt x="0" y="1605776"/>
                </a:lnTo>
                <a:lnTo>
                  <a:pt x="8291" y="1441595"/>
                </a:lnTo>
                <a:cubicBezTo>
                  <a:pt x="90523" y="631872"/>
                  <a:pt x="774358" y="0"/>
                  <a:pt x="1605776" y="0"/>
                </a:cubicBezTo>
                <a:close/>
              </a:path>
            </a:pathLst>
          </a:custGeom>
          <a:solidFill>
            <a:schemeClr val="bg1"/>
          </a:solidFill>
          <a:ln>
            <a:noFill/>
          </a:ln>
          <a:effectLst>
            <a:outerShdw blurRad="3556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charset="-122"/>
              <a:ea typeface="微软雅黑" panose="020B0503020204020204" charset="-122"/>
            </a:endParaRPr>
          </a:p>
        </p:txBody>
      </p:sp>
      <p:graphicFrame>
        <p:nvGraphicFramePr>
          <p:cNvPr id="2" name="图表 1"/>
          <p:cNvGraphicFramePr/>
          <p:nvPr/>
        </p:nvGraphicFramePr>
        <p:xfrm>
          <a:off x="4251325" y="2489200"/>
          <a:ext cx="3690620" cy="2788285"/>
        </p:xfrm>
        <a:graphic>
          <a:graphicData uri="http://schemas.openxmlformats.org/drawingml/2006/chart">
            <c:chart xmlns:c="http://schemas.openxmlformats.org/drawingml/2006/chart" xmlns:r="http://schemas.openxmlformats.org/officeDocument/2006/relationships" r:id="rId1"/>
          </a:graphicData>
        </a:graphic>
      </p:graphicFrame>
      <p:sp>
        <p:nvSpPr>
          <p:cNvPr id="17" name="文本框 16"/>
          <p:cNvSpPr txBox="1"/>
          <p:nvPr/>
        </p:nvSpPr>
        <p:spPr>
          <a:xfrm>
            <a:off x="635000" y="2972435"/>
            <a:ext cx="1638300" cy="368300"/>
          </a:xfrm>
          <a:prstGeom prst="rect">
            <a:avLst/>
          </a:prstGeom>
          <a:noFill/>
        </p:spPr>
        <p:txBody>
          <a:bodyPr wrap="none" rtlCol="0">
            <a:spAutoFit/>
          </a:bodyPr>
          <a:lstStyle/>
          <a:p>
            <a:pPr algn="l"/>
            <a:r>
              <a:rPr lang="zh-CN" altLang="en-US" b="1" spc="300" dirty="0">
                <a:latin typeface="微软雅黑" panose="020B0503020204020204" charset="-122"/>
                <a:ea typeface="微软雅黑" panose="020B0503020204020204" charset="-122"/>
                <a:sym typeface="+mn-ea"/>
              </a:rPr>
              <a:t>3. 赔付依据</a:t>
            </a:r>
            <a:endParaRPr lang="zh-CN" altLang="en-US" b="1" spc="300" dirty="0">
              <a:latin typeface="微软雅黑" panose="020B0503020204020204" charset="-122"/>
              <a:ea typeface="微软雅黑" panose="020B0503020204020204" charset="-122"/>
              <a:sym typeface="+mn-ea"/>
            </a:endParaRPr>
          </a:p>
        </p:txBody>
      </p:sp>
      <p:sp>
        <p:nvSpPr>
          <p:cNvPr id="32" name="文本框 31"/>
          <p:cNvSpPr txBox="1"/>
          <p:nvPr/>
        </p:nvSpPr>
        <p:spPr>
          <a:xfrm>
            <a:off x="635635" y="3427095"/>
            <a:ext cx="3892550" cy="1168400"/>
          </a:xfrm>
          <a:prstGeom prst="rect">
            <a:avLst/>
          </a:prstGeom>
          <a:solidFill>
            <a:srgbClr val="000000">
              <a:alpha val="0"/>
            </a:srgbClr>
          </a:solidFill>
        </p:spPr>
        <p:txBody>
          <a:bodyPr wrap="square" rtlCol="0" anchor="t">
            <a:spAutoFit/>
          </a:bodyPr>
          <a:lstStyle/>
          <a:p>
            <a:pPr algn="l"/>
            <a:r>
              <a:rPr sz="1400" dirty="0">
                <a:solidFill>
                  <a:schemeClr val="tx1"/>
                </a:solidFill>
                <a:latin typeface="微软雅黑" panose="020B0503020204020204" charset="-122"/>
                <a:ea typeface="微软雅黑" panose="020B0503020204020204" charset="-122"/>
              </a:rPr>
              <a:t>保险人对被保险人的赔付是根据保险条款、交通管理部门颁发的交通事故处理办法及相关的法律规定的。理赔工作是保险人履行保险合同义务的法律行为，应当严格按条款的规定处理事务，不能脱离条款另立章程，任意处理赔案。</a:t>
            </a:r>
            <a:endParaRPr sz="1400" dirty="0">
              <a:solidFill>
                <a:schemeClr val="tx1"/>
              </a:solidFill>
              <a:latin typeface="微软雅黑" panose="020B0503020204020204" charset="-122"/>
              <a:ea typeface="微软雅黑" panose="020B0503020204020204" charset="-122"/>
            </a:endParaRPr>
          </a:p>
        </p:txBody>
      </p:sp>
      <p:sp>
        <p:nvSpPr>
          <p:cNvPr id="6" name="椭圆 5"/>
          <p:cNvSpPr/>
          <p:nvPr/>
        </p:nvSpPr>
        <p:spPr>
          <a:xfrm>
            <a:off x="486410" y="3068955"/>
            <a:ext cx="208915" cy="2089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nvGrpSpPr>
          <p:cNvPr id="12" name="组合 11"/>
          <p:cNvGrpSpPr/>
          <p:nvPr/>
        </p:nvGrpSpPr>
        <p:grpSpPr>
          <a:xfrm rot="0">
            <a:off x="4305618" y="1441450"/>
            <a:ext cx="3580765" cy="491490"/>
            <a:chOff x="6111" y="1901"/>
            <a:chExt cx="5639" cy="774"/>
          </a:xfrm>
        </p:grpSpPr>
        <p:sp>
          <p:nvSpPr>
            <p:cNvPr id="44" name="矩形: 圆角 43"/>
            <p:cNvSpPr/>
            <p:nvPr/>
          </p:nvSpPr>
          <p:spPr>
            <a:xfrm>
              <a:off x="6111" y="1901"/>
              <a:ext cx="5639"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45" name="文本框 44"/>
            <p:cNvSpPr txBox="1"/>
            <p:nvPr/>
          </p:nvSpPr>
          <p:spPr>
            <a:xfrm>
              <a:off x="6603" y="1974"/>
              <a:ext cx="4688" cy="628"/>
            </a:xfrm>
            <a:prstGeom prst="rect">
              <a:avLst/>
            </a:prstGeom>
            <a:noFill/>
          </p:spPr>
          <p:txBody>
            <a:bodyPr wrap="none" rtlCol="0">
              <a:spAutoFit/>
            </a:bodyPr>
            <a:p>
              <a:pPr algn="l"/>
              <a:r>
                <a:rPr lang="zh-CN" altLang="en-US" sz="2000" b="1" dirty="0">
                  <a:solidFill>
                    <a:schemeClr val="bg1"/>
                  </a:solidFill>
                  <a:latin typeface="微软雅黑" panose="020B0503020204020204" charset="-122"/>
                  <a:ea typeface="微软雅黑" panose="020B0503020204020204" charset="-122"/>
                </a:rPr>
                <a:t>一、汽车保险理赔的概述</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8" name="文本框 7"/>
          <p:cNvSpPr txBox="1"/>
          <p:nvPr/>
        </p:nvSpPr>
        <p:spPr>
          <a:xfrm>
            <a:off x="7758430" y="2868295"/>
            <a:ext cx="4030980" cy="2030095"/>
          </a:xfrm>
          <a:prstGeom prst="rect">
            <a:avLst/>
          </a:prstGeom>
          <a:solidFill>
            <a:srgbClr val="000000">
              <a:alpha val="0"/>
            </a:srgbClr>
          </a:solidFill>
        </p:spPr>
        <p:txBody>
          <a:bodyPr wrap="square" rtlCol="0" anchor="t">
            <a:spAutoFit/>
          </a:bodyPr>
          <a:p>
            <a:pPr algn="l"/>
            <a:r>
              <a:rPr sz="1400" dirty="0">
                <a:solidFill>
                  <a:schemeClr val="tx1"/>
                </a:solidFill>
                <a:latin typeface="微软雅黑" panose="020B0503020204020204" charset="-122"/>
                <a:ea typeface="微软雅黑" panose="020B0503020204020204" charset="-122"/>
              </a:rPr>
              <a:t>哪些该赔、哪些不该赔，在保险条款上都有明确说明，但由于灾害事故发生的情形多变，造成的经济损失情况也复杂，尽管保险条款上对理赔责任都做了一定原则的规定，却并没有十分具体地将各种可能的情形都一一阐述，这就需要在办理赔偿案时坚持实事求是。在尊重客观事实的同时，对具体问题作具体分析，合情合理，差异化对待。既要严格遵循保险契约的原则办理，也要结合实际情况考虑一定的灵活性。</a:t>
            </a:r>
            <a:endParaRPr sz="1400" dirty="0">
              <a:solidFill>
                <a:schemeClr val="tx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heckerboard(across)">
                                      <p:cBhvr>
                                        <p:cTn id="14" dur="500"/>
                                        <p:tgtEl>
                                          <p:spTgt spid="3"/>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heckerboard(across)">
                                      <p:cBhvr>
                                        <p:cTn id="17" dur="500"/>
                                        <p:tgtEl>
                                          <p:spTgt spid="11"/>
                                        </p:tgtEl>
                                      </p:cBhvr>
                                    </p:animEffect>
                                  </p:childTnLst>
                                </p:cTn>
                              </p:par>
                              <p:par>
                                <p:cTn id="18" presetID="5" presetClass="entr" presetSubtype="1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checkerboard(across)">
                                      <p:cBhvr>
                                        <p:cTn id="20" dur="500"/>
                                        <p:tgtEl>
                                          <p:spTgt spid="2"/>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checkerboard(across)">
                                      <p:cBhvr>
                                        <p:cTn id="23" dur="500"/>
                                        <p:tgtEl>
                                          <p:spTgt spid="17"/>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checkerboard(across)">
                                      <p:cBhvr>
                                        <p:cTn id="26" dur="500"/>
                                        <p:tgtEl>
                                          <p:spTgt spid="32"/>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checkerboard(across)">
                                      <p:cBhvr>
                                        <p:cTn id="29" dur="500"/>
                                        <p:tgtEl>
                                          <p:spTgt spid="6"/>
                                        </p:tgtEl>
                                      </p:cBhvr>
                                    </p:animEffect>
                                  </p:childTnLst>
                                </p:cTn>
                              </p:par>
                              <p:par>
                                <p:cTn id="30" presetID="5" presetClass="entr" presetSubtype="1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checkerboard(across)">
                                      <p:cBhvr>
                                        <p:cTn id="32" dur="500"/>
                                        <p:tgtEl>
                                          <p:spTgt spid="12"/>
                                        </p:tgtEl>
                                      </p:cBhvr>
                                    </p:animEffect>
                                  </p:childTnLst>
                                </p:cTn>
                              </p:par>
                              <p:par>
                                <p:cTn id="33" presetID="5" presetClass="entr" presetSubtype="1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checkerboard(across)">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3" grpId="0" bldLvl="0" animBg="1"/>
      <p:bldP spid="11" grpId="0" bldLvl="0" animBg="1"/>
      <p:bldP spid="17" grpId="0"/>
      <p:bldP spid="32" grpId="0" bldLvl="0" animBg="1"/>
      <p:bldP spid="6" grpId="0" bldLvl="0" animBg="1"/>
      <p:bldP spid="8" grpId="0" bldLvl="0" animBg="1"/>
    </p:bldLst>
  </p:timing>
</p:sld>
</file>

<file path=ppt/tags/tag1.xml><?xml version="1.0" encoding="utf-8"?>
<p:tagLst xmlns:p="http://schemas.openxmlformats.org/presentationml/2006/main">
  <p:tag name="MH" val="20151118092049"/>
  <p:tag name="MH_LIBRARY" val="GRAPHIC"/>
  <p:tag name="MH_TYPE" val="Text"/>
  <p:tag name="MH_ORDER" val="1"/>
</p:tagLst>
</file>

<file path=ppt/tags/tag2.xml><?xml version="1.0" encoding="utf-8"?>
<p:tagLst xmlns:p="http://schemas.openxmlformats.org/presentationml/2006/main">
  <p:tag name="MH" val="20151118092049"/>
  <p:tag name="MH_LIBRARY" val="GRAPHIC"/>
  <p:tag name="MH_TYPE" val="Text"/>
  <p:tag name="MH_ORDER" val="1"/>
</p:tagLst>
</file>

<file path=ppt/tags/tag3.xml><?xml version="1.0" encoding="utf-8"?>
<p:tagLst xmlns:p="http://schemas.openxmlformats.org/presentationml/2006/main">
  <p:tag name="MH" val="20151118092049"/>
  <p:tag name="MH_LIBRARY" val="GRAPHIC"/>
  <p:tag name="MH_TYPE" val="Text"/>
  <p:tag name="MH_ORDER" val="1"/>
</p:tagLst>
</file>

<file path=ppt/tags/tag4.xml><?xml version="1.0" encoding="utf-8"?>
<p:tagLst xmlns:p="http://schemas.openxmlformats.org/presentationml/2006/main">
  <p:tag name="MH" val="20151118092049"/>
  <p:tag name="MH_LIBRARY" val="GRAPHIC"/>
  <p:tag name="MH_TYPE" val="Text"/>
  <p:tag name="MH_ORDER" val="1"/>
</p:tagLst>
</file>

<file path=ppt/tags/tag5.xml><?xml version="1.0" encoding="utf-8"?>
<p:tagLst xmlns:p="http://schemas.openxmlformats.org/presentationml/2006/main">
  <p:tag name="MH" val="20151118092049"/>
  <p:tag name="MH_LIBRARY" val="GRAPHIC"/>
  <p:tag name="MH_TYPE" val="Text"/>
  <p:tag name="MH_ORDER" val="1"/>
</p:tagLst>
</file>

<file path=ppt/tags/tag6.xml><?xml version="1.0" encoding="utf-8"?>
<p:tagLst xmlns:p="http://schemas.openxmlformats.org/presentationml/2006/main">
  <p:tag name="MH" val="20151118092049"/>
  <p:tag name="MH_LIBRARY" val="GRAPHIC"/>
  <p:tag name="MH_TYPE" val="Text"/>
  <p:tag name="MH_ORDER" val="1"/>
</p:tagLst>
</file>

<file path=ppt/tags/tag7.xml><?xml version="1.0" encoding="utf-8"?>
<p:tagLst xmlns:p="http://schemas.openxmlformats.org/presentationml/2006/main">
  <p:tag name="MH" val="20151118092049"/>
  <p:tag name="MH_LIBRARY" val="GRAPHIC"/>
  <p:tag name="MH_TYPE" val="Text"/>
  <p:tag name="MH_ORDER" val="1"/>
</p:tagLst>
</file>

<file path=ppt/tags/tag8.xml><?xml version="1.0" encoding="utf-8"?>
<p:tagLst xmlns:p="http://schemas.openxmlformats.org/presentationml/2006/main">
  <p:tag name="MH" val="20151118092049"/>
  <p:tag name="MH_LIBRARY" val="GRAPHIC"/>
  <p:tag name="MH_TYPE" val="Text"/>
  <p:tag name="MH_ORDER" val="1"/>
</p:tagLst>
</file>

<file path=ppt/tags/tag9.xml><?xml version="1.0" encoding="utf-8"?>
<p:tagLst xmlns:p="http://schemas.openxmlformats.org/presentationml/2006/main">
  <p:tag name="COMMONDATA" val="eyJoZGlkIjoiMWRjMmE5ZjQ2ODQ1MTc2YmI3NTBmNjllOWYwMWYwNDcifQ=="/>
  <p:tag name="commondata" val="eyJoZGlkIjoiYzc3ZmJlZmQ1MjM0NDJlMjBiYjEyZjk4M2QxZTFjODE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6076</Words>
  <Application>WPS 演示</Application>
  <PresentationFormat>宽屏</PresentationFormat>
  <Paragraphs>365</Paragraphs>
  <Slides>26</Slides>
  <Notes>1</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26</vt:i4>
      </vt:variant>
    </vt:vector>
  </HeadingPairs>
  <TitlesOfParts>
    <vt:vector size="49" baseType="lpstr">
      <vt:lpstr>Arial</vt:lpstr>
      <vt:lpstr>宋体</vt:lpstr>
      <vt:lpstr>Wingdings</vt:lpstr>
      <vt:lpstr>思源黑体 CN Light</vt:lpstr>
      <vt:lpstr>黑体</vt:lpstr>
      <vt:lpstr>方正粗黑宋简体</vt:lpstr>
      <vt:lpstr>微软雅黑</vt:lpstr>
      <vt:lpstr>思源黑体 CN Regular</vt:lpstr>
      <vt:lpstr>思源宋体 CN Medium</vt:lpstr>
      <vt:lpstr>Arial Unicode MS</vt:lpstr>
      <vt:lpstr>字魂59号-创粗黑</vt:lpstr>
      <vt:lpstr>FZHei-B01S</vt:lpstr>
      <vt:lpstr>Arial</vt:lpstr>
      <vt:lpstr>Open Sans Light</vt:lpstr>
      <vt:lpstr>Times New Roman</vt:lpstr>
      <vt:lpstr>Open Sans</vt:lpstr>
      <vt:lpstr>Segoe Print</vt:lpstr>
      <vt:lpstr>Montserrat Semi Bold</vt:lpstr>
      <vt:lpstr>思源宋体 CN Heavy</vt:lpstr>
      <vt:lpstr>Calibri</vt:lpstr>
      <vt:lpstr>等线</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 晓静</dc:creator>
  <cp:lastModifiedBy>香樟树</cp:lastModifiedBy>
  <cp:revision>67</cp:revision>
  <dcterms:created xsi:type="dcterms:W3CDTF">2022-01-06T03:07:00Z</dcterms:created>
  <dcterms:modified xsi:type="dcterms:W3CDTF">2024-06-18T14:43:07Z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E78F140A8BAB4E8EBFEFD8DBCADE6F06</vt:lpwstr>
  </property>
</Properties>
</file>