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media/image4.svg" ContentType="image/svg+xml"/>
  <Override PartName="/ppt/media/image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790" r:id="rId5"/>
    <p:sldId id="481" r:id="rId7"/>
    <p:sldId id="470" r:id="rId8"/>
    <p:sldId id="487" r:id="rId9"/>
    <p:sldId id="782" r:id="rId10"/>
    <p:sldId id="783" r:id="rId11"/>
    <p:sldId id="802" r:id="rId12"/>
    <p:sldId id="784" r:id="rId13"/>
    <p:sldId id="785" r:id="rId14"/>
    <p:sldId id="786" r:id="rId15"/>
    <p:sldId id="486" r:id="rId16"/>
    <p:sldId id="781" r:id="rId17"/>
    <p:sldId id="496" r:id="rId18"/>
  </p:sldIdLst>
  <p:sldSz cx="12192000" cy="6858000"/>
  <p:notesSz cx="6858000" cy="9144000"/>
  <p:embeddedFontLst>
    <p:embeddedFont>
      <p:font typeface="方正粗黑宋简体" panose="02000000000000000000" charset="-122"/>
      <p:regular r:id="rId23"/>
    </p:embeddedFont>
    <p:embeddedFont>
      <p:font typeface="微软雅黑" panose="020B0503020204020204" charset="-122"/>
      <p:regular r:id="rId24"/>
    </p:embeddedFont>
    <p:embeddedFont>
      <p:font typeface="等线" panose="0201060003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43D58E"/>
    <a:srgbClr val="F4B183"/>
    <a:srgbClr val="2C5568"/>
    <a:srgbClr val="C00000"/>
    <a:srgbClr val="046EA2"/>
    <a:srgbClr val="033E6A"/>
    <a:srgbClr val="86D1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1" d="100"/>
          <a:sy n="41" d="100"/>
        </p:scale>
        <p:origin x="1628" y="604"/>
      </p:cViewPr>
      <p:guideLst>
        <p:guide orient="horz" pos="2136"/>
        <p:guide pos="38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2" d="100"/>
        <a:sy n="3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6.xml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3A10C64-83F0-48CF-8FE3-0F81FAF6717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8AD01E3-C28A-40DC-AEF7-F757DE35034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15C01-B7B3-48FF-96BD-CF3468EFFF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77E9-DC4E-4BC1-8958-430635127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20000"/>
                <a:lumOff val="80000"/>
                <a:alpha val="8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F4715C01-B7B3-48FF-96BD-CF3468EFFF7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CA1677E9-DC4E-4BC1-8958-43063512720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7" Type="http://schemas.openxmlformats.org/officeDocument/2006/relationships/notesSlide" Target="../notesSlides/notesSlide7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074520" y="2022475"/>
            <a:ext cx="58375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方正粗黑宋简体" panose="02000000000000000000" charset="-122"/>
                <a:ea typeface="方正粗黑宋简体" panose="02000000000000000000" charset="-122"/>
              </a:rPr>
              <a:t>任务一　了解信用的产生</a:t>
            </a:r>
            <a:endParaRPr lang="zh-CN" altLang="en-US" sz="60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665" y="139065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777782" y="4109252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69857" y="4155607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项目二　汽车交易中的金融知识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44" grpId="0" bldLvl="0" animBg="1"/>
      <p:bldP spid="45" grpId="0"/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56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三、信用的发展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Freeform 5"/>
          <p:cNvSpPr>
            <a:spLocks noEditPoints="1"/>
          </p:cNvSpPr>
          <p:nvPr/>
        </p:nvSpPr>
        <p:spPr>
          <a:xfrm>
            <a:off x="1653858" y="3890963"/>
            <a:ext cx="488950" cy="492125"/>
          </a:xfrm>
          <a:custGeom>
            <a:avLst/>
            <a:gdLst/>
            <a:ahLst/>
            <a:cxnLst>
              <a:cxn ang="0">
                <a:pos x="482277" y="85269"/>
              </a:cxn>
              <a:cxn ang="0">
                <a:pos x="457920" y="107195"/>
              </a:cxn>
              <a:cxn ang="0">
                <a:pos x="382412" y="31671"/>
              </a:cxn>
              <a:cxn ang="0">
                <a:pos x="406769" y="9745"/>
              </a:cxn>
              <a:cxn ang="0">
                <a:pos x="435998" y="7308"/>
              </a:cxn>
              <a:cxn ang="0">
                <a:pos x="482277" y="56034"/>
              </a:cxn>
              <a:cxn ang="0">
                <a:pos x="482277" y="85269"/>
              </a:cxn>
              <a:cxn ang="0">
                <a:pos x="280110" y="285042"/>
              </a:cxn>
              <a:cxn ang="0">
                <a:pos x="204602" y="209518"/>
              </a:cxn>
              <a:cxn ang="0">
                <a:pos x="372669" y="43852"/>
              </a:cxn>
              <a:cxn ang="0">
                <a:pos x="448177" y="119376"/>
              </a:cxn>
              <a:cxn ang="0">
                <a:pos x="280110" y="285042"/>
              </a:cxn>
              <a:cxn ang="0">
                <a:pos x="270367" y="294787"/>
              </a:cxn>
              <a:cxn ang="0">
                <a:pos x="163195" y="324022"/>
              </a:cxn>
              <a:cxn ang="0">
                <a:pos x="194859" y="219263"/>
              </a:cxn>
              <a:cxn ang="0">
                <a:pos x="270367" y="294787"/>
              </a:cxn>
              <a:cxn ang="0">
                <a:pos x="94994" y="63342"/>
              </a:cxn>
              <a:cxn ang="0">
                <a:pos x="48714" y="109631"/>
              </a:cxn>
              <a:cxn ang="0">
                <a:pos x="48714" y="394674"/>
              </a:cxn>
              <a:cxn ang="0">
                <a:pos x="94994" y="443399"/>
              </a:cxn>
              <a:cxn ang="0">
                <a:pos x="379976" y="443399"/>
              </a:cxn>
              <a:cxn ang="0">
                <a:pos x="428691" y="394674"/>
              </a:cxn>
              <a:cxn ang="0">
                <a:pos x="428691" y="207082"/>
              </a:cxn>
              <a:cxn ang="0">
                <a:pos x="477406" y="160793"/>
              </a:cxn>
              <a:cxn ang="0">
                <a:pos x="477406" y="411728"/>
              </a:cxn>
              <a:cxn ang="0">
                <a:pos x="397026" y="492125"/>
              </a:cxn>
              <a:cxn ang="0">
                <a:pos x="77943" y="492125"/>
              </a:cxn>
              <a:cxn ang="0">
                <a:pos x="0" y="411728"/>
              </a:cxn>
              <a:cxn ang="0">
                <a:pos x="0" y="97450"/>
              </a:cxn>
              <a:cxn ang="0">
                <a:pos x="77943" y="14617"/>
              </a:cxn>
              <a:cxn ang="0">
                <a:pos x="331261" y="14617"/>
              </a:cxn>
              <a:cxn ang="0">
                <a:pos x="282546" y="63342"/>
              </a:cxn>
              <a:cxn ang="0">
                <a:pos x="94994" y="63342"/>
              </a:cxn>
            </a:cxnLst>
            <a:rect l="0" t="0" r="0" b="0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20"/>
          <p:cNvSpPr txBox="1"/>
          <p:nvPr/>
        </p:nvSpPr>
        <p:spPr>
          <a:xfrm flipH="1">
            <a:off x="2194878" y="3971290"/>
            <a:ext cx="1995487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现代信用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22"/>
          <p:cNvSpPr txBox="1"/>
          <p:nvPr/>
        </p:nvSpPr>
        <p:spPr>
          <a:xfrm flipH="1">
            <a:off x="1654175" y="4581525"/>
            <a:ext cx="6004560" cy="95313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现代信用产生的标志是借贷资本的出现和形成。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在产业资本的循环过程中，一方面必然形成一部分暂时闲置的货币资本，即形成了可以贷放出去的资本；另一方面也存在临时补充资本的需要，即需要借贷。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653858" y="4459288"/>
            <a:ext cx="2232025" cy="0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28"/>
          <p:cNvSpPr>
            <a:spLocks noEditPoints="1"/>
          </p:cNvSpPr>
          <p:nvPr/>
        </p:nvSpPr>
        <p:spPr>
          <a:xfrm>
            <a:off x="1653858" y="2025650"/>
            <a:ext cx="483235" cy="603885"/>
          </a:xfrm>
          <a:custGeom>
            <a:avLst/>
            <a:gdLst/>
            <a:ahLst/>
            <a:cxnLst>
              <a:cxn ang="0">
                <a:pos x="101543" y="255902"/>
              </a:cxn>
              <a:cxn ang="0">
                <a:pos x="154571" y="381589"/>
              </a:cxn>
              <a:cxn ang="0">
                <a:pos x="197444" y="481232"/>
              </a:cxn>
              <a:cxn ang="0">
                <a:pos x="294474" y="484629"/>
              </a:cxn>
              <a:cxn ang="0">
                <a:pos x="315911" y="444998"/>
              </a:cxn>
              <a:cxn ang="0">
                <a:pos x="370067" y="344223"/>
              </a:cxn>
              <a:cxn ang="0">
                <a:pos x="251601" y="105305"/>
              </a:cxn>
              <a:cxn ang="0">
                <a:pos x="207599" y="516334"/>
              </a:cxn>
              <a:cxn ang="0">
                <a:pos x="159084" y="458586"/>
              </a:cxn>
              <a:cxn ang="0">
                <a:pos x="106056" y="361207"/>
              </a:cxn>
              <a:cxn ang="0">
                <a:pos x="251601" y="73600"/>
              </a:cxn>
              <a:cxn ang="0">
                <a:pos x="396017" y="361207"/>
              </a:cxn>
              <a:cxn ang="0">
                <a:pos x="344117" y="458586"/>
              </a:cxn>
              <a:cxn ang="0">
                <a:pos x="294474" y="516334"/>
              </a:cxn>
              <a:cxn ang="0">
                <a:pos x="179392" y="617109"/>
              </a:cxn>
              <a:cxn ang="0">
                <a:pos x="301244" y="640888"/>
              </a:cxn>
              <a:cxn ang="0">
                <a:pos x="301244" y="593331"/>
              </a:cxn>
              <a:cxn ang="0">
                <a:pos x="194060" y="631829"/>
              </a:cxn>
              <a:cxn ang="0">
                <a:pos x="311398" y="631829"/>
              </a:cxn>
              <a:cxn ang="0">
                <a:pos x="326065" y="617109"/>
              </a:cxn>
              <a:cxn ang="0">
                <a:pos x="179392" y="543509"/>
              </a:cxn>
              <a:cxn ang="0">
                <a:pos x="326065" y="617109"/>
              </a:cxn>
              <a:cxn ang="0">
                <a:pos x="323809" y="287607"/>
              </a:cxn>
              <a:cxn ang="0">
                <a:pos x="275294" y="337429"/>
              </a:cxn>
              <a:cxn ang="0">
                <a:pos x="227907" y="337429"/>
              </a:cxn>
              <a:cxn ang="0">
                <a:pos x="178264" y="287607"/>
              </a:cxn>
              <a:cxn ang="0">
                <a:pos x="178264" y="240050"/>
              </a:cxn>
              <a:cxn ang="0">
                <a:pos x="227907" y="190228"/>
              </a:cxn>
              <a:cxn ang="0">
                <a:pos x="275294" y="190228"/>
              </a:cxn>
              <a:cxn ang="0">
                <a:pos x="323809" y="240050"/>
              </a:cxn>
              <a:cxn ang="0">
                <a:pos x="482892" y="233256"/>
              </a:cxn>
              <a:cxn ang="0">
                <a:pos x="456943" y="255902"/>
              </a:cxn>
              <a:cxn ang="0">
                <a:pos x="482892" y="270622"/>
              </a:cxn>
              <a:cxn ang="0">
                <a:pos x="482892" y="233256"/>
              </a:cxn>
              <a:cxn ang="0">
                <a:pos x="427608" y="101908"/>
              </a:cxn>
              <a:cxn ang="0">
                <a:pos x="401658" y="74733"/>
              </a:cxn>
              <a:cxn ang="0">
                <a:pos x="408428" y="121157"/>
              </a:cxn>
              <a:cxn ang="0">
                <a:pos x="269653" y="49822"/>
              </a:cxn>
              <a:cxn ang="0">
                <a:pos x="250472" y="0"/>
              </a:cxn>
              <a:cxn ang="0">
                <a:pos x="232420" y="49822"/>
              </a:cxn>
              <a:cxn ang="0">
                <a:pos x="91389" y="123422"/>
              </a:cxn>
              <a:cxn ang="0">
                <a:pos x="100415" y="78129"/>
              </a:cxn>
              <a:cxn ang="0">
                <a:pos x="73336" y="105305"/>
              </a:cxn>
              <a:cxn ang="0">
                <a:pos x="44002" y="255902"/>
              </a:cxn>
              <a:cxn ang="0">
                <a:pos x="19180" y="233256"/>
              </a:cxn>
              <a:cxn ang="0">
                <a:pos x="19180" y="270622"/>
              </a:cxn>
              <a:cxn ang="0">
                <a:pos x="44002" y="255902"/>
              </a:cxn>
            </a:cxnLst>
            <a:rect l="0" t="0" r="0" b="0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2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3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3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6"/>
                  <a:pt x="211" y="147"/>
                  <a:pt x="223" y="147"/>
                </a:cubicBezTo>
                <a:cubicBezTo>
                  <a:pt x="234" y="147"/>
                  <a:pt x="244" y="156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59"/>
                  <a:pt x="362" y="60"/>
                  <a:pt x="356" y="66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4" name="文本框 20"/>
          <p:cNvSpPr txBox="1"/>
          <p:nvPr/>
        </p:nvSpPr>
        <p:spPr>
          <a:xfrm flipH="1">
            <a:off x="2194878" y="2172970"/>
            <a:ext cx="2012950" cy="3987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r>
              <a:rPr lang="zh-CN" altLang="en-US" sz="20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高利贷信用</a:t>
            </a:r>
            <a:endParaRPr lang="zh-CN" altLang="en-US" sz="20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5" name="文本框 22"/>
          <p:cNvSpPr txBox="1"/>
          <p:nvPr/>
        </p:nvSpPr>
        <p:spPr>
          <a:xfrm flipH="1">
            <a:off x="1654175" y="2723515"/>
            <a:ext cx="6004560" cy="73723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p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是人类历史上最古老的信用形式。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高利贷信用是最早出现的信用形式，它是以获取高额利息为目的的借贷行为，是广泛存在于奴隶社会和封建社会的一种最古老的生息资本形式。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653858" y="2718753"/>
            <a:ext cx="2232025" cy="0"/>
          </a:xfrm>
          <a:prstGeom prst="line">
            <a:avLst/>
          </a:prstGeom>
          <a:ln w="15875">
            <a:solidFill>
              <a:schemeClr val="tx1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7819390" y="2353310"/>
            <a:ext cx="2649855" cy="1106805"/>
            <a:chOff x="9506" y="3766"/>
            <a:chExt cx="5170" cy="2160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"/>
            <a:srcRect b="12481"/>
            <a:stretch>
              <a:fillRect/>
            </a:stretch>
          </p:blipFill>
          <p:spPr>
            <a:xfrm>
              <a:off x="12208" y="3766"/>
              <a:ext cx="2469" cy="21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10"/>
            <p:cNvPicPr/>
            <p:nvPr/>
          </p:nvPicPr>
          <p:blipFill>
            <a:blip r:embed="rId2"/>
            <a:srcRect l="19846"/>
            <a:stretch>
              <a:fillRect/>
            </a:stretch>
          </p:blipFill>
          <p:spPr>
            <a:xfrm>
              <a:off x="9506" y="3766"/>
              <a:ext cx="2702" cy="216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7764145" y="4581525"/>
            <a:ext cx="3056890" cy="1026160"/>
            <a:chOff x="9823" y="7668"/>
            <a:chExt cx="4814" cy="1616"/>
          </a:xfrm>
        </p:grpSpPr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23" y="7668"/>
              <a:ext cx="2420" cy="16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205" y="7668"/>
              <a:ext cx="2433" cy="16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5" grpId="0" animBg="1"/>
      <p:bldP spid="6" grpId="0" animBg="1"/>
      <p:bldP spid="8" grpId="0" animBg="1"/>
      <p:bldP spid="83" grpId="0" animBg="1"/>
      <p:bldP spid="84" grpId="0" animBg="1"/>
      <p:bldP spid="85" grpId="0" animBg="1"/>
      <p:bldP spid="5" grpId="1" animBg="1"/>
      <p:bldP spid="6" grpId="1" animBg="1"/>
      <p:bldP spid="8" grpId="1" animBg="1"/>
      <p:bldP spid="83" grpId="1" animBg="1"/>
      <p:bldP spid="84" grpId="1" animBg="1"/>
      <p:bldP spid="8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56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四、信用的作用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9" name="MH_Other_1"/>
          <p:cNvSpPr/>
          <p:nvPr>
            <p:custDataLst>
              <p:tags r:id="rId1"/>
            </p:custDataLst>
          </p:nvPr>
        </p:nvSpPr>
        <p:spPr>
          <a:xfrm rot="449473">
            <a:off x="1798955" y="1958975"/>
            <a:ext cx="5249545" cy="1616075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68" tIns="34291" rIns="68568" bIns="34291" anchor="ctr"/>
          <a:lstStyle/>
          <a:p>
            <a:pPr algn="ctr">
              <a:defRPr/>
            </a:pPr>
            <a:endParaRPr lang="en-US" sz="1335" b="1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MH_Other_2"/>
          <p:cNvSpPr/>
          <p:nvPr>
            <p:custDataLst>
              <p:tags r:id="rId2"/>
            </p:custDataLst>
          </p:nvPr>
        </p:nvSpPr>
        <p:spPr>
          <a:xfrm rot="21077013">
            <a:off x="1659890" y="2835910"/>
            <a:ext cx="4371975" cy="1347470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68" tIns="34291" rIns="68568" bIns="34291" anchor="ctr"/>
          <a:lstStyle/>
          <a:p>
            <a:pPr algn="ctr">
              <a:defRPr/>
            </a:pPr>
            <a:endParaRPr lang="en-US" sz="1335" b="1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5" name="MH_Other_3"/>
          <p:cNvSpPr/>
          <p:nvPr>
            <p:custDataLst>
              <p:tags r:id="rId3"/>
            </p:custDataLst>
          </p:nvPr>
        </p:nvSpPr>
        <p:spPr>
          <a:xfrm rot="20062520">
            <a:off x="1720215" y="3645535"/>
            <a:ext cx="3758565" cy="1157605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8568" tIns="34291" rIns="68568" bIns="34291" anchor="ctr"/>
          <a:lstStyle/>
          <a:p>
            <a:pPr algn="ctr">
              <a:defRPr/>
            </a:pPr>
            <a:endParaRPr lang="en-US" sz="1335" b="1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3" name="MH_Other_7"/>
          <p:cNvSpPr/>
          <p:nvPr>
            <p:custDataLst>
              <p:tags r:id="rId4"/>
            </p:custDataLst>
          </p:nvPr>
        </p:nvSpPr>
        <p:spPr>
          <a:xfrm rot="19002814">
            <a:off x="1915795" y="4338320"/>
            <a:ext cx="3499485" cy="1076960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-1" fmla="*/ 0 w 7303435"/>
              <a:gd name="connsiteY0-2" fmla="*/ 2088232 h 2088232"/>
              <a:gd name="connsiteX1-3" fmla="*/ 0 w 7303435"/>
              <a:gd name="connsiteY1-4" fmla="*/ 0 h 2088232"/>
              <a:gd name="connsiteX2-5" fmla="*/ 1474907 w 7303435"/>
              <a:gd name="connsiteY2-6" fmla="*/ 395173 h 2088232"/>
              <a:gd name="connsiteX3-7" fmla="*/ 7303435 w 7303435"/>
              <a:gd name="connsiteY3-8" fmla="*/ 2088232 h 2088232"/>
              <a:gd name="connsiteX4" fmla="*/ 0 w 7303435"/>
              <a:gd name="connsiteY4" fmla="*/ 2088232 h 2088232"/>
              <a:gd name="connsiteX0-9" fmla="*/ 12549 w 7315984"/>
              <a:gd name="connsiteY0-10" fmla="*/ 2183662 h 2183662"/>
              <a:gd name="connsiteX1-11" fmla="*/ 0 w 7315984"/>
              <a:gd name="connsiteY1-12" fmla="*/ 0 h 2183662"/>
              <a:gd name="connsiteX2-13" fmla="*/ 1487456 w 7315984"/>
              <a:gd name="connsiteY2-14" fmla="*/ 490603 h 2183662"/>
              <a:gd name="connsiteX3-15" fmla="*/ 7315984 w 7315984"/>
              <a:gd name="connsiteY3-16" fmla="*/ 2183662 h 2183662"/>
              <a:gd name="connsiteX4-17" fmla="*/ 12549 w 7315984"/>
              <a:gd name="connsiteY4-18" fmla="*/ 2183662 h 2183662"/>
              <a:gd name="connsiteX0-19" fmla="*/ 12549 w 7315984"/>
              <a:gd name="connsiteY0-20" fmla="*/ 2183662 h 2183662"/>
              <a:gd name="connsiteX1-21" fmla="*/ 0 w 7315984"/>
              <a:gd name="connsiteY1-22" fmla="*/ 0 h 2183662"/>
              <a:gd name="connsiteX2-23" fmla="*/ 1487456 w 7315984"/>
              <a:gd name="connsiteY2-24" fmla="*/ 490603 h 2183662"/>
              <a:gd name="connsiteX3-25" fmla="*/ 7315984 w 7315984"/>
              <a:gd name="connsiteY3-26" fmla="*/ 2183662 h 2183662"/>
              <a:gd name="connsiteX4-27" fmla="*/ 12549 w 7315984"/>
              <a:gd name="connsiteY4-28" fmla="*/ 2183662 h 2183662"/>
              <a:gd name="connsiteX0-29" fmla="*/ 12549 w 7315984"/>
              <a:gd name="connsiteY0-30" fmla="*/ 2183662 h 2183662"/>
              <a:gd name="connsiteX1-31" fmla="*/ 0 w 7315984"/>
              <a:gd name="connsiteY1-32" fmla="*/ 0 h 2183662"/>
              <a:gd name="connsiteX2-33" fmla="*/ 1487456 w 7315984"/>
              <a:gd name="connsiteY2-34" fmla="*/ 490603 h 2183662"/>
              <a:gd name="connsiteX3-35" fmla="*/ 7315984 w 7315984"/>
              <a:gd name="connsiteY3-36" fmla="*/ 2183662 h 2183662"/>
              <a:gd name="connsiteX4-37" fmla="*/ 12549 w 7315984"/>
              <a:gd name="connsiteY4-38" fmla="*/ 2183662 h 2183662"/>
              <a:gd name="connsiteX0-39" fmla="*/ 12549 w 7315984"/>
              <a:gd name="connsiteY0-40" fmla="*/ 2183662 h 2183662"/>
              <a:gd name="connsiteX1-41" fmla="*/ 0 w 7315984"/>
              <a:gd name="connsiteY1-42" fmla="*/ 0 h 2183662"/>
              <a:gd name="connsiteX2-43" fmla="*/ 1487456 w 7315984"/>
              <a:gd name="connsiteY2-44" fmla="*/ 490603 h 2183662"/>
              <a:gd name="connsiteX3-45" fmla="*/ 7315984 w 7315984"/>
              <a:gd name="connsiteY3-46" fmla="*/ 2183662 h 2183662"/>
              <a:gd name="connsiteX4-47" fmla="*/ 12549 w 7315984"/>
              <a:gd name="connsiteY4-48" fmla="*/ 2183662 h 2183662"/>
              <a:gd name="connsiteX0-49" fmla="*/ 12549 w 7315984"/>
              <a:gd name="connsiteY0-50" fmla="*/ 2183662 h 2183662"/>
              <a:gd name="connsiteX1-51" fmla="*/ 0 w 7315984"/>
              <a:gd name="connsiteY1-52" fmla="*/ 0 h 2183662"/>
              <a:gd name="connsiteX2-53" fmla="*/ 1487456 w 7315984"/>
              <a:gd name="connsiteY2-54" fmla="*/ 490603 h 2183662"/>
              <a:gd name="connsiteX3-55" fmla="*/ 7315984 w 7315984"/>
              <a:gd name="connsiteY3-56" fmla="*/ 2183662 h 2183662"/>
              <a:gd name="connsiteX4-57" fmla="*/ 12549 w 7315984"/>
              <a:gd name="connsiteY4-58" fmla="*/ 2183662 h 2183662"/>
              <a:gd name="connsiteX0-59" fmla="*/ 12549 w 7315984"/>
              <a:gd name="connsiteY0-60" fmla="*/ 2183662 h 2183662"/>
              <a:gd name="connsiteX1-61" fmla="*/ 0 w 7315984"/>
              <a:gd name="connsiteY1-62" fmla="*/ 0 h 2183662"/>
              <a:gd name="connsiteX2-63" fmla="*/ 1487456 w 7315984"/>
              <a:gd name="connsiteY2-64" fmla="*/ 490603 h 2183662"/>
              <a:gd name="connsiteX3-65" fmla="*/ 7315984 w 7315984"/>
              <a:gd name="connsiteY3-66" fmla="*/ 2183662 h 2183662"/>
              <a:gd name="connsiteX4-67" fmla="*/ 12549 w 7315984"/>
              <a:gd name="connsiteY4-68" fmla="*/ 2183662 h 2183662"/>
              <a:gd name="connsiteX0-69" fmla="*/ 12549 w 7315984"/>
              <a:gd name="connsiteY0-70" fmla="*/ 2183662 h 2183662"/>
              <a:gd name="connsiteX1-71" fmla="*/ 0 w 7315984"/>
              <a:gd name="connsiteY1-72" fmla="*/ 0 h 2183662"/>
              <a:gd name="connsiteX2-73" fmla="*/ 1487456 w 7315984"/>
              <a:gd name="connsiteY2-74" fmla="*/ 490603 h 2183662"/>
              <a:gd name="connsiteX3-75" fmla="*/ 7315984 w 7315984"/>
              <a:gd name="connsiteY3-76" fmla="*/ 2183662 h 2183662"/>
              <a:gd name="connsiteX4-77" fmla="*/ 12549 w 7315984"/>
              <a:gd name="connsiteY4-78" fmla="*/ 2183662 h 2183662"/>
              <a:gd name="connsiteX0-79" fmla="*/ 12549 w 7315984"/>
              <a:gd name="connsiteY0-80" fmla="*/ 2183662 h 2183662"/>
              <a:gd name="connsiteX1-81" fmla="*/ 0 w 7315984"/>
              <a:gd name="connsiteY1-82" fmla="*/ 0 h 2183662"/>
              <a:gd name="connsiteX2-83" fmla="*/ 1487456 w 7315984"/>
              <a:gd name="connsiteY2-84" fmla="*/ 490603 h 2183662"/>
              <a:gd name="connsiteX3-85" fmla="*/ 7315984 w 7315984"/>
              <a:gd name="connsiteY3-86" fmla="*/ 2183662 h 2183662"/>
              <a:gd name="connsiteX4-87" fmla="*/ 12549 w 7315984"/>
              <a:gd name="connsiteY4-88" fmla="*/ 2183662 h 2183662"/>
              <a:gd name="connsiteX0-89" fmla="*/ 12549 w 7534947"/>
              <a:gd name="connsiteY0-90" fmla="*/ 2183662 h 2183662"/>
              <a:gd name="connsiteX1-91" fmla="*/ 0 w 7534947"/>
              <a:gd name="connsiteY1-92" fmla="*/ 0 h 2183662"/>
              <a:gd name="connsiteX2-93" fmla="*/ 1487456 w 7534947"/>
              <a:gd name="connsiteY2-94" fmla="*/ 490603 h 2183662"/>
              <a:gd name="connsiteX3-95" fmla="*/ 5257711 w 7534947"/>
              <a:gd name="connsiteY3-96" fmla="*/ 1353965 h 2183662"/>
              <a:gd name="connsiteX4-97" fmla="*/ 7315984 w 7534947"/>
              <a:gd name="connsiteY4-98" fmla="*/ 2183662 h 2183662"/>
              <a:gd name="connsiteX5" fmla="*/ 12549 w 7534947"/>
              <a:gd name="connsiteY5" fmla="*/ 2183662 h 2183662"/>
              <a:gd name="connsiteX0-99" fmla="*/ 12549 w 7315984"/>
              <a:gd name="connsiteY0-100" fmla="*/ 2183662 h 2183662"/>
              <a:gd name="connsiteX1-101" fmla="*/ 0 w 7315984"/>
              <a:gd name="connsiteY1-102" fmla="*/ 0 h 2183662"/>
              <a:gd name="connsiteX2-103" fmla="*/ 1487456 w 7315984"/>
              <a:gd name="connsiteY2-104" fmla="*/ 490603 h 2183662"/>
              <a:gd name="connsiteX3-105" fmla="*/ 5257711 w 7315984"/>
              <a:gd name="connsiteY3-106" fmla="*/ 1353965 h 2183662"/>
              <a:gd name="connsiteX4-107" fmla="*/ 7315984 w 7315984"/>
              <a:gd name="connsiteY4-108" fmla="*/ 2183662 h 2183662"/>
              <a:gd name="connsiteX5-109" fmla="*/ 12549 w 7315984"/>
              <a:gd name="connsiteY5-110" fmla="*/ 2183662 h 2183662"/>
              <a:gd name="connsiteX0-111" fmla="*/ 12549 w 7315984"/>
              <a:gd name="connsiteY0-112" fmla="*/ 2183662 h 2183662"/>
              <a:gd name="connsiteX1-113" fmla="*/ 0 w 7315984"/>
              <a:gd name="connsiteY1-114" fmla="*/ 0 h 2183662"/>
              <a:gd name="connsiteX2-115" fmla="*/ 1487456 w 7315984"/>
              <a:gd name="connsiteY2-116" fmla="*/ 490603 h 2183662"/>
              <a:gd name="connsiteX3-117" fmla="*/ 5257711 w 7315984"/>
              <a:gd name="connsiteY3-118" fmla="*/ 1353965 h 2183662"/>
              <a:gd name="connsiteX4-119" fmla="*/ 7315984 w 7315984"/>
              <a:gd name="connsiteY4-120" fmla="*/ 2183662 h 2183662"/>
              <a:gd name="connsiteX5-121" fmla="*/ 12549 w 7315984"/>
              <a:gd name="connsiteY5-122" fmla="*/ 2183662 h 2183662"/>
              <a:gd name="connsiteX0-123" fmla="*/ 12549 w 7315984"/>
              <a:gd name="connsiteY0-124" fmla="*/ 2262674 h 2262674"/>
              <a:gd name="connsiteX1-125" fmla="*/ 0 w 7315984"/>
              <a:gd name="connsiteY1-126" fmla="*/ 79012 h 2262674"/>
              <a:gd name="connsiteX2-127" fmla="*/ 1487456 w 7315984"/>
              <a:gd name="connsiteY2-128" fmla="*/ 569615 h 2262674"/>
              <a:gd name="connsiteX3-129" fmla="*/ 5257711 w 7315984"/>
              <a:gd name="connsiteY3-130" fmla="*/ 1432977 h 2262674"/>
              <a:gd name="connsiteX4-131" fmla="*/ 7315984 w 7315984"/>
              <a:gd name="connsiteY4-132" fmla="*/ 2262674 h 2262674"/>
              <a:gd name="connsiteX5-133" fmla="*/ 12549 w 7315984"/>
              <a:gd name="connsiteY5-134" fmla="*/ 2262674 h 2262674"/>
              <a:gd name="connsiteX0-135" fmla="*/ 12549 w 7315984"/>
              <a:gd name="connsiteY0-136" fmla="*/ 2254555 h 2254555"/>
              <a:gd name="connsiteX1-137" fmla="*/ 0 w 7315984"/>
              <a:gd name="connsiteY1-138" fmla="*/ 70893 h 2254555"/>
              <a:gd name="connsiteX2-139" fmla="*/ 1487456 w 7315984"/>
              <a:gd name="connsiteY2-140" fmla="*/ 561496 h 2254555"/>
              <a:gd name="connsiteX3-141" fmla="*/ 5257711 w 7315984"/>
              <a:gd name="connsiteY3-142" fmla="*/ 1424858 h 2254555"/>
              <a:gd name="connsiteX4-143" fmla="*/ 7315984 w 7315984"/>
              <a:gd name="connsiteY4-144" fmla="*/ 2254555 h 2254555"/>
              <a:gd name="connsiteX5-145" fmla="*/ 12549 w 7315984"/>
              <a:gd name="connsiteY5-146" fmla="*/ 2254555 h 2254555"/>
              <a:gd name="connsiteX0-147" fmla="*/ 12549 w 7315984"/>
              <a:gd name="connsiteY0-148" fmla="*/ 2254555 h 2254555"/>
              <a:gd name="connsiteX1-149" fmla="*/ 0 w 7315984"/>
              <a:gd name="connsiteY1-150" fmla="*/ 70893 h 2254555"/>
              <a:gd name="connsiteX2-151" fmla="*/ 1487456 w 7315984"/>
              <a:gd name="connsiteY2-152" fmla="*/ 561496 h 2254555"/>
              <a:gd name="connsiteX3-153" fmla="*/ 5257711 w 7315984"/>
              <a:gd name="connsiteY3-154" fmla="*/ 1424858 h 2254555"/>
              <a:gd name="connsiteX4-155" fmla="*/ 7315984 w 7315984"/>
              <a:gd name="connsiteY4-156" fmla="*/ 2254555 h 2254555"/>
              <a:gd name="connsiteX5-157" fmla="*/ 12549 w 7315984"/>
              <a:gd name="connsiteY5-158" fmla="*/ 2254555 h 2254555"/>
              <a:gd name="connsiteX0-159" fmla="*/ 12549 w 7315984"/>
              <a:gd name="connsiteY0-160" fmla="*/ 2254555 h 2254555"/>
              <a:gd name="connsiteX1-161" fmla="*/ 0 w 7315984"/>
              <a:gd name="connsiteY1-162" fmla="*/ 70893 h 2254555"/>
              <a:gd name="connsiteX2-163" fmla="*/ 1487456 w 7315984"/>
              <a:gd name="connsiteY2-164" fmla="*/ 561496 h 2254555"/>
              <a:gd name="connsiteX3-165" fmla="*/ 5257711 w 7315984"/>
              <a:gd name="connsiteY3-166" fmla="*/ 1424858 h 2254555"/>
              <a:gd name="connsiteX4-167" fmla="*/ 7315984 w 7315984"/>
              <a:gd name="connsiteY4-168" fmla="*/ 2254555 h 2254555"/>
              <a:gd name="connsiteX5-169" fmla="*/ 12549 w 7315984"/>
              <a:gd name="connsiteY5-170" fmla="*/ 2254555 h 2254555"/>
              <a:gd name="connsiteX0-171" fmla="*/ 12549 w 7315984"/>
              <a:gd name="connsiteY0-172" fmla="*/ 2260613 h 2260613"/>
              <a:gd name="connsiteX1-173" fmla="*/ 0 w 7315984"/>
              <a:gd name="connsiteY1-174" fmla="*/ 76951 h 2260613"/>
              <a:gd name="connsiteX2-175" fmla="*/ 1487456 w 7315984"/>
              <a:gd name="connsiteY2-176" fmla="*/ 567554 h 2260613"/>
              <a:gd name="connsiteX3-177" fmla="*/ 4932506 w 7315984"/>
              <a:gd name="connsiteY3-178" fmla="*/ 1295697 h 2260613"/>
              <a:gd name="connsiteX4-179" fmla="*/ 7315984 w 7315984"/>
              <a:gd name="connsiteY4-180" fmla="*/ 2260613 h 2260613"/>
              <a:gd name="connsiteX5-181" fmla="*/ 12549 w 7315984"/>
              <a:gd name="connsiteY5-182" fmla="*/ 2260613 h 2260613"/>
              <a:gd name="connsiteX0-183" fmla="*/ 12549 w 8211184"/>
              <a:gd name="connsiteY0-184" fmla="*/ 2260613 h 2260613"/>
              <a:gd name="connsiteX1-185" fmla="*/ 0 w 8211184"/>
              <a:gd name="connsiteY1-186" fmla="*/ 76951 h 2260613"/>
              <a:gd name="connsiteX2-187" fmla="*/ 1487456 w 8211184"/>
              <a:gd name="connsiteY2-188" fmla="*/ 567554 h 2260613"/>
              <a:gd name="connsiteX3-189" fmla="*/ 4932506 w 8211184"/>
              <a:gd name="connsiteY3-190" fmla="*/ 1295697 h 2260613"/>
              <a:gd name="connsiteX4-191" fmla="*/ 7315984 w 8211184"/>
              <a:gd name="connsiteY4-192" fmla="*/ 2260613 h 2260613"/>
              <a:gd name="connsiteX5-193" fmla="*/ 12549 w 8211184"/>
              <a:gd name="connsiteY5-194" fmla="*/ 2260613 h 2260613"/>
              <a:gd name="connsiteX0-195" fmla="*/ 12549 w 7372592"/>
              <a:gd name="connsiteY0-196" fmla="*/ 2260613 h 2273153"/>
              <a:gd name="connsiteX1-197" fmla="*/ 0 w 7372592"/>
              <a:gd name="connsiteY1-198" fmla="*/ 76951 h 2273153"/>
              <a:gd name="connsiteX2-199" fmla="*/ 1487456 w 7372592"/>
              <a:gd name="connsiteY2-200" fmla="*/ 567554 h 2273153"/>
              <a:gd name="connsiteX3-201" fmla="*/ 4932506 w 7372592"/>
              <a:gd name="connsiteY3-202" fmla="*/ 1295697 h 2273153"/>
              <a:gd name="connsiteX4-203" fmla="*/ 7315984 w 7372592"/>
              <a:gd name="connsiteY4-204" fmla="*/ 2260613 h 2273153"/>
              <a:gd name="connsiteX5-205" fmla="*/ 12549 w 7372592"/>
              <a:gd name="connsiteY5-206" fmla="*/ 2260613 h 2273153"/>
              <a:gd name="connsiteX0-207" fmla="*/ 12549 w 8860132"/>
              <a:gd name="connsiteY0-208" fmla="*/ 2260613 h 2509756"/>
              <a:gd name="connsiteX1-209" fmla="*/ 0 w 8860132"/>
              <a:gd name="connsiteY1-210" fmla="*/ 76951 h 2509756"/>
              <a:gd name="connsiteX2-211" fmla="*/ 1487456 w 8860132"/>
              <a:gd name="connsiteY2-212" fmla="*/ 567554 h 2509756"/>
              <a:gd name="connsiteX3-213" fmla="*/ 4932506 w 8860132"/>
              <a:gd name="connsiteY3-214" fmla="*/ 1295697 h 2509756"/>
              <a:gd name="connsiteX4-215" fmla="*/ 7315984 w 8860132"/>
              <a:gd name="connsiteY4-216" fmla="*/ 2260613 h 2509756"/>
              <a:gd name="connsiteX5-217" fmla="*/ 12549 w 8860132"/>
              <a:gd name="connsiteY5-218" fmla="*/ 2260613 h 2509756"/>
              <a:gd name="connsiteX0-219" fmla="*/ 12549 w 7586891"/>
              <a:gd name="connsiteY0-220" fmla="*/ 2257838 h 2343573"/>
              <a:gd name="connsiteX1-221" fmla="*/ 0 w 7586891"/>
              <a:gd name="connsiteY1-222" fmla="*/ 74176 h 2343573"/>
              <a:gd name="connsiteX2-223" fmla="*/ 1487456 w 7586891"/>
              <a:gd name="connsiteY2-224" fmla="*/ 564779 h 2343573"/>
              <a:gd name="connsiteX3-225" fmla="*/ 5166074 w 7586891"/>
              <a:gd name="connsiteY3-226" fmla="*/ 1100407 h 2343573"/>
              <a:gd name="connsiteX4-227" fmla="*/ 7315984 w 7586891"/>
              <a:gd name="connsiteY4-228" fmla="*/ 2257838 h 2343573"/>
              <a:gd name="connsiteX5-229" fmla="*/ 12549 w 7586891"/>
              <a:gd name="connsiteY5-230" fmla="*/ 2257838 h 2343573"/>
              <a:gd name="connsiteX0-231" fmla="*/ 12549 w 7607135"/>
              <a:gd name="connsiteY0-232" fmla="*/ 2257838 h 2343573"/>
              <a:gd name="connsiteX1-233" fmla="*/ 0 w 7607135"/>
              <a:gd name="connsiteY1-234" fmla="*/ 74176 h 2343573"/>
              <a:gd name="connsiteX2-235" fmla="*/ 1487456 w 7607135"/>
              <a:gd name="connsiteY2-236" fmla="*/ 564779 h 2343573"/>
              <a:gd name="connsiteX3-237" fmla="*/ 5166074 w 7607135"/>
              <a:gd name="connsiteY3-238" fmla="*/ 1100407 h 2343573"/>
              <a:gd name="connsiteX4-239" fmla="*/ 7315984 w 7607135"/>
              <a:gd name="connsiteY4-240" fmla="*/ 2257838 h 2343573"/>
              <a:gd name="connsiteX5-241" fmla="*/ 12549 w 7607135"/>
              <a:gd name="connsiteY5-242" fmla="*/ 2257838 h 2343573"/>
              <a:gd name="connsiteX0-243" fmla="*/ 12549 w 8176398"/>
              <a:gd name="connsiteY0-244" fmla="*/ 2257838 h 2521866"/>
              <a:gd name="connsiteX1-245" fmla="*/ 0 w 8176398"/>
              <a:gd name="connsiteY1-246" fmla="*/ 74176 h 2521866"/>
              <a:gd name="connsiteX2-247" fmla="*/ 1487456 w 8176398"/>
              <a:gd name="connsiteY2-248" fmla="*/ 564779 h 2521866"/>
              <a:gd name="connsiteX3-249" fmla="*/ 5166074 w 8176398"/>
              <a:gd name="connsiteY3-250" fmla="*/ 1100407 h 2521866"/>
              <a:gd name="connsiteX4-251" fmla="*/ 7315984 w 8176398"/>
              <a:gd name="connsiteY4-252" fmla="*/ 2257838 h 2521866"/>
              <a:gd name="connsiteX5-253" fmla="*/ 12549 w 8176398"/>
              <a:gd name="connsiteY5-254" fmla="*/ 2257838 h 2521866"/>
              <a:gd name="connsiteX0-255" fmla="*/ 12549 w 8176398"/>
              <a:gd name="connsiteY0-256" fmla="*/ 2183662 h 2447690"/>
              <a:gd name="connsiteX1-257" fmla="*/ 0 w 8176398"/>
              <a:gd name="connsiteY1-258" fmla="*/ 0 h 2447690"/>
              <a:gd name="connsiteX2-259" fmla="*/ 1487456 w 8176398"/>
              <a:gd name="connsiteY2-260" fmla="*/ 490603 h 2447690"/>
              <a:gd name="connsiteX3-261" fmla="*/ 5166074 w 8176398"/>
              <a:gd name="connsiteY3-262" fmla="*/ 1026231 h 2447690"/>
              <a:gd name="connsiteX4-263" fmla="*/ 7315984 w 8176398"/>
              <a:gd name="connsiteY4-264" fmla="*/ 2183662 h 2447690"/>
              <a:gd name="connsiteX5-265" fmla="*/ 12549 w 8176398"/>
              <a:gd name="connsiteY5-266" fmla="*/ 2183662 h 24476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  <a:cxn ang="0">
                <a:pos x="connsiteX5-109" y="connsiteY5-110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68568" tIns="34291" rIns="68568" bIns="34291" anchor="ctr"/>
          <a:lstStyle/>
          <a:p>
            <a:pPr algn="ctr">
              <a:defRPr/>
            </a:pPr>
            <a:endParaRPr lang="en-US" sz="1335" b="1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cxnSp>
        <p:nvCxnSpPr>
          <p:cNvPr id="36" name="MH_Other_9"/>
          <p:cNvCxnSpPr/>
          <p:nvPr>
            <p:custDataLst>
              <p:tags r:id="rId5"/>
            </p:custDataLst>
          </p:nvPr>
        </p:nvCxnSpPr>
        <p:spPr>
          <a:xfrm>
            <a:off x="6696710" y="3188335"/>
            <a:ext cx="2880000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0"/>
          <p:cNvCxnSpPr/>
          <p:nvPr>
            <p:custDataLst>
              <p:tags r:id="rId6"/>
            </p:custDataLst>
          </p:nvPr>
        </p:nvCxnSpPr>
        <p:spPr>
          <a:xfrm>
            <a:off x="9830435" y="3188335"/>
            <a:ext cx="481330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11"/>
          <p:cNvCxnSpPr/>
          <p:nvPr>
            <p:custDataLst>
              <p:tags r:id="rId7"/>
            </p:custDataLst>
          </p:nvPr>
        </p:nvCxnSpPr>
        <p:spPr>
          <a:xfrm>
            <a:off x="10311765" y="3188335"/>
            <a:ext cx="0" cy="68400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MH_Other_12"/>
          <p:cNvCxnSpPr/>
          <p:nvPr>
            <p:custDataLst>
              <p:tags r:id="rId8"/>
            </p:custDataLst>
          </p:nvPr>
        </p:nvCxnSpPr>
        <p:spPr>
          <a:xfrm>
            <a:off x="6696710" y="4804410"/>
            <a:ext cx="2880000" cy="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MH_Other_13"/>
          <p:cNvCxnSpPr/>
          <p:nvPr>
            <p:custDataLst>
              <p:tags r:id="rId9"/>
            </p:custDataLst>
          </p:nvPr>
        </p:nvCxnSpPr>
        <p:spPr>
          <a:xfrm>
            <a:off x="9830435" y="4804410"/>
            <a:ext cx="481330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MH_Other_14"/>
          <p:cNvCxnSpPr/>
          <p:nvPr>
            <p:custDataLst>
              <p:tags r:id="rId10"/>
            </p:custDataLst>
          </p:nvPr>
        </p:nvCxnSpPr>
        <p:spPr>
          <a:xfrm>
            <a:off x="10311765" y="4201160"/>
            <a:ext cx="0" cy="612000"/>
          </a:xfrm>
          <a:prstGeom prst="line">
            <a:avLst/>
          </a:prstGeom>
          <a:ln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SubTitle_1"/>
          <p:cNvSpPr txBox="1"/>
          <p:nvPr>
            <p:custDataLst>
              <p:tags r:id="rId11"/>
            </p:custDataLst>
          </p:nvPr>
        </p:nvSpPr>
        <p:spPr>
          <a:xfrm rot="562956">
            <a:off x="3037840" y="2498090"/>
            <a:ext cx="2390775" cy="558165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筹集资金的作用</a:t>
            </a:r>
            <a:endParaRPr lang="zh-CN" altLang="en-US" sz="20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MH_SubTitle_2"/>
          <p:cNvSpPr txBox="1"/>
          <p:nvPr>
            <p:custDataLst>
              <p:tags r:id="rId12"/>
            </p:custDataLst>
          </p:nvPr>
        </p:nvSpPr>
        <p:spPr>
          <a:xfrm rot="21109827">
            <a:off x="2740025" y="3281680"/>
            <a:ext cx="1965960" cy="590550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配置资金的作用</a:t>
            </a:r>
            <a:endParaRPr lang="zh-CN" altLang="en-US" sz="20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MH_SubTitle_3"/>
          <p:cNvSpPr txBox="1"/>
          <p:nvPr>
            <p:custDataLst>
              <p:tags r:id="rId13"/>
            </p:custDataLst>
          </p:nvPr>
        </p:nvSpPr>
        <p:spPr>
          <a:xfrm rot="20400000">
            <a:off x="2663190" y="3959860"/>
            <a:ext cx="2005330" cy="58610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节省流通费用的作用</a:t>
            </a:r>
            <a:endParaRPr lang="zh-CN" altLang="en-US" sz="1600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MH_SubTitle_4"/>
          <p:cNvSpPr txBox="1"/>
          <p:nvPr>
            <p:custDataLst>
              <p:tags r:id="rId14"/>
            </p:custDataLst>
          </p:nvPr>
        </p:nvSpPr>
        <p:spPr>
          <a:xfrm rot="19109607">
            <a:off x="2851785" y="4725670"/>
            <a:ext cx="1652270" cy="490855"/>
          </a:xfrm>
          <a:prstGeom prst="rect">
            <a:avLst/>
          </a:prstGeom>
          <a:noFill/>
        </p:spPr>
        <p:txBody>
          <a:bodyPr lIns="0" tIns="0" rIns="0" bIns="0" anchor="ctr">
            <a:normAutofit fontScale="90000"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865" b="1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宏观调控的作用</a:t>
            </a:r>
            <a:endParaRPr lang="zh-CN" altLang="en-US" sz="1865" b="1" kern="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MH_Desc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88810" y="3383915"/>
            <a:ext cx="3044190" cy="122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976" tIns="45719" rIns="107976" bIns="45719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信用的作用</a:t>
            </a:r>
            <a:endParaRPr lang="zh-CN" altLang="en-US" sz="4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7" name="组合 14"/>
          <p:cNvGrpSpPr>
            <a:grpSpLocks noChangeAspect="1"/>
          </p:cNvGrpSpPr>
          <p:nvPr/>
        </p:nvGrpSpPr>
        <p:grpSpPr bwMode="auto">
          <a:xfrm rot="0">
            <a:off x="2087245" y="2249170"/>
            <a:ext cx="808990" cy="701040"/>
            <a:chOff x="2848131" y="1860029"/>
            <a:chExt cx="3807502" cy="3807502"/>
          </a:xfrm>
        </p:grpSpPr>
        <p:sp>
          <p:nvSpPr>
            <p:cNvPr id="28" name="椭圆 27"/>
            <p:cNvSpPr/>
            <p:nvPr/>
          </p:nvSpPr>
          <p:spPr>
            <a:xfrm>
              <a:off x="2848131" y="1860138"/>
              <a:ext cx="3807226" cy="38073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937003" y="1949051"/>
              <a:ext cx="3629481" cy="362956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14"/>
          <p:cNvGrpSpPr>
            <a:grpSpLocks noChangeAspect="1"/>
          </p:cNvGrpSpPr>
          <p:nvPr/>
        </p:nvGrpSpPr>
        <p:grpSpPr bwMode="auto">
          <a:xfrm rot="0">
            <a:off x="1920240" y="3435985"/>
            <a:ext cx="765175" cy="662940"/>
            <a:chOff x="2848131" y="1860029"/>
            <a:chExt cx="3807502" cy="3807502"/>
          </a:xfrm>
        </p:grpSpPr>
        <p:sp>
          <p:nvSpPr>
            <p:cNvPr id="31" name="椭圆 30"/>
            <p:cNvSpPr/>
            <p:nvPr/>
          </p:nvSpPr>
          <p:spPr>
            <a:xfrm>
              <a:off x="2848131" y="1860138"/>
              <a:ext cx="3807226" cy="38073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79400" dist="165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67704" rIns="0" bIns="67704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937003" y="1949051"/>
              <a:ext cx="3629481" cy="36295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67704" rIns="0" bIns="67704" anchor="ctr"/>
            <a:lstStyle/>
            <a:p>
              <a:pPr algn="ctr"/>
              <a:r>
                <a:rPr lang="en-US" altLang="zh-CN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2</a:t>
              </a:r>
              <a:endParaRPr lang="en-US" altLang="zh-CN" sz="266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grpSp>
        <p:nvGrpSpPr>
          <p:cNvPr id="33" name="组合 14"/>
          <p:cNvGrpSpPr>
            <a:grpSpLocks noChangeAspect="1"/>
          </p:cNvGrpSpPr>
          <p:nvPr/>
        </p:nvGrpSpPr>
        <p:grpSpPr bwMode="auto">
          <a:xfrm rot="0">
            <a:off x="2022475" y="4451985"/>
            <a:ext cx="662940" cy="574675"/>
            <a:chOff x="2848131" y="1860029"/>
            <a:chExt cx="3807502" cy="3807502"/>
          </a:xfrm>
        </p:grpSpPr>
        <p:sp>
          <p:nvSpPr>
            <p:cNvPr id="34" name="椭圆 33"/>
            <p:cNvSpPr/>
            <p:nvPr/>
          </p:nvSpPr>
          <p:spPr>
            <a:xfrm>
              <a:off x="2848131" y="1860138"/>
              <a:ext cx="3807226" cy="38073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937003" y="1949051"/>
              <a:ext cx="3629481" cy="362956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>
                <a:defRPr/>
              </a:pPr>
              <a:r>
                <a:rPr lang="en-US" altLang="zh-CN" sz="3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1" name="组合 14"/>
          <p:cNvGrpSpPr>
            <a:grpSpLocks noChangeAspect="1"/>
          </p:cNvGrpSpPr>
          <p:nvPr/>
        </p:nvGrpSpPr>
        <p:grpSpPr bwMode="auto">
          <a:xfrm rot="0">
            <a:off x="2430145" y="5380355"/>
            <a:ext cx="612140" cy="530225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138"/>
              <a:ext cx="3807226" cy="38073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79400" dist="165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67704" rIns="0" bIns="67704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003" y="1949051"/>
              <a:ext cx="3629481" cy="3629566"/>
            </a:xfrm>
            <a:prstGeom prst="ellipse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67704" rIns="0" bIns="67704" anchor="ctr"/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4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49" grpId="0" animBg="1"/>
      <p:bldP spid="52" grpId="0" animBg="1"/>
      <p:bldP spid="55" grpId="0" animBg="1"/>
      <p:bldP spid="73" grpId="0" animBg="1"/>
      <p:bldP spid="22" grpId="0"/>
      <p:bldP spid="23" grpId="0"/>
      <p:bldP spid="24" grpId="0"/>
      <p:bldP spid="25" grpId="0"/>
      <p:bldP spid="26" grpId="0"/>
      <p:bldP spid="49" grpId="1" animBg="1"/>
      <p:bldP spid="52" grpId="1" animBg="1"/>
      <p:bldP spid="55" grpId="1" animBg="1"/>
      <p:bldP spid="73" grpId="1" animBg="1"/>
      <p:bldP spid="22" grpId="1"/>
      <p:bldP spid="23" grpId="1"/>
      <p:bldP spid="24" grpId="1"/>
      <p:bldP spid="25" grpId="1"/>
      <p:bldP spid="2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知识链接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7970" y="4259820"/>
            <a:ext cx="243586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KNOWLEDGE LINK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03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知识链接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1755140" y="1650365"/>
            <a:ext cx="9362440" cy="11576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666240" y="1724025"/>
            <a:ext cx="200660" cy="101219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1031220" y="1724025"/>
            <a:ext cx="200660" cy="101219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92350" y="1793875"/>
            <a:ext cx="8313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altLang="en-US" sz="1800" b="1" dirty="0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信用的分类：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在社会化生产和商品经济发展中，信用形式也不断发展，主要有商业信用、银行信用、国家信用、消费信用等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56828" y="3378200"/>
            <a:ext cx="7078345" cy="2352040"/>
            <a:chOff x="3136" y="5740"/>
            <a:chExt cx="11147" cy="3704"/>
          </a:xfrm>
        </p:grpSpPr>
        <p:pic>
          <p:nvPicPr>
            <p:cNvPr id="106" name="图片 105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136" y="5740"/>
              <a:ext cx="5590" cy="37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" name="图片 106"/>
            <p:cNvPicPr/>
            <p:nvPr/>
          </p:nvPicPr>
          <p:blipFill>
            <a:blip r:embed="rId2"/>
            <a:srcRect l="11045" r="3910"/>
            <a:stretch>
              <a:fillRect/>
            </a:stretch>
          </p:blipFill>
          <p:spPr>
            <a:xfrm>
              <a:off x="8693" y="5740"/>
              <a:ext cx="5590" cy="37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" grpId="0" bldLvl="0" animBg="1"/>
      <p:bldP spid="4" grpId="1" animBg="1"/>
      <p:bldP spid="25" grpId="0" animBg="1"/>
      <p:bldP spid="26" grpId="0" animBg="1"/>
      <p:bldP spid="27" grpId="0" animBg="1"/>
      <p:bldP spid="13" grpId="0"/>
      <p:bldP spid="25" grpId="1" animBg="1"/>
      <p:bldP spid="26" grpId="1" animBg="1"/>
      <p:bldP spid="27" grpId="1" animBg="1"/>
      <p:bldP spid="1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52621" y="2"/>
            <a:ext cx="13975032" cy="6857998"/>
            <a:chOff x="-152621" y="2"/>
            <a:chExt cx="13975032" cy="6857998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61581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4480" y="2"/>
              <a:ext cx="13660830" cy="6857998"/>
            </a:xfrm>
            <a:custGeom>
              <a:avLst/>
              <a:gdLst>
                <a:gd name="connsiteX0" fmla="*/ 188788 w 13660830"/>
                <a:gd name="connsiteY0" fmla="*/ 0 h 6857998"/>
                <a:gd name="connsiteX1" fmla="*/ 1034702 w 13660830"/>
                <a:gd name="connsiteY1" fmla="*/ 0 h 6857998"/>
                <a:gd name="connsiteX2" fmla="*/ 1059499 w 13660830"/>
                <a:gd name="connsiteY2" fmla="*/ 326093 h 6857998"/>
                <a:gd name="connsiteX3" fmla="*/ 8016603 w 13660830"/>
                <a:gd name="connsiteY3" fmla="*/ 6604287 h 6857998"/>
                <a:gd name="connsiteX4" fmla="*/ 13412904 w 13660830"/>
                <a:gd name="connsiteY4" fmla="*/ 4059410 h 6857998"/>
                <a:gd name="connsiteX5" fmla="*/ 13660830 w 13660830"/>
                <a:gd name="connsiteY5" fmla="*/ 3727862 h 6857998"/>
                <a:gd name="connsiteX6" fmla="*/ 13562073 w 13660830"/>
                <a:gd name="connsiteY6" fmla="*/ 4019730 h 6857998"/>
                <a:gd name="connsiteX7" fmla="*/ 11848382 w 13660830"/>
                <a:gd name="connsiteY7" fmla="*/ 6648359 h 6857998"/>
                <a:gd name="connsiteX8" fmla="*/ 11614239 w 13660830"/>
                <a:gd name="connsiteY8" fmla="*/ 6857998 h 6857998"/>
                <a:gd name="connsiteX9" fmla="*/ 2367636 w 13660830"/>
                <a:gd name="connsiteY9" fmla="*/ 6857998 h 6857998"/>
                <a:gd name="connsiteX10" fmla="*/ 2291133 w 13660830"/>
                <a:gd name="connsiteY10" fmla="*/ 6791730 h 6857998"/>
                <a:gd name="connsiteX11" fmla="*/ 0 w 13660830"/>
                <a:gd name="connsiteY11" fmla="*/ 1615229 h 6857998"/>
                <a:gd name="connsiteX12" fmla="*/ 179075 w 13660830"/>
                <a:gd name="connsiteY12" fmla="*/ 3590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660830" h="6857998">
                  <a:moveTo>
                    <a:pt x="188788" y="0"/>
                  </a:moveTo>
                  <a:lnTo>
                    <a:pt x="1034702" y="0"/>
                  </a:lnTo>
                  <a:lnTo>
                    <a:pt x="1059499" y="326093"/>
                  </a:lnTo>
                  <a:cubicBezTo>
                    <a:pt x="1417621" y="3852461"/>
                    <a:pt x="4395750" y="6604287"/>
                    <a:pt x="8016603" y="6604287"/>
                  </a:cubicBezTo>
                  <a:cubicBezTo>
                    <a:pt x="10189115" y="6604287"/>
                    <a:pt x="12130246" y="5613631"/>
                    <a:pt x="13412904" y="4059410"/>
                  </a:cubicBezTo>
                  <a:lnTo>
                    <a:pt x="13660830" y="3727862"/>
                  </a:lnTo>
                  <a:lnTo>
                    <a:pt x="13562073" y="4019730"/>
                  </a:lnTo>
                  <a:cubicBezTo>
                    <a:pt x="13194407" y="5023875"/>
                    <a:pt x="12603062" y="5920199"/>
                    <a:pt x="11848382" y="6648359"/>
                  </a:cubicBezTo>
                  <a:lnTo>
                    <a:pt x="11614239" y="6857998"/>
                  </a:lnTo>
                  <a:lnTo>
                    <a:pt x="2367636" y="6857998"/>
                  </a:lnTo>
                  <a:lnTo>
                    <a:pt x="2291133" y="6791730"/>
                  </a:lnTo>
                  <a:cubicBezTo>
                    <a:pt x="883642" y="5512477"/>
                    <a:pt x="0" y="3667046"/>
                    <a:pt x="0" y="1615229"/>
                  </a:cubicBezTo>
                  <a:cubicBezTo>
                    <a:pt x="0" y="1072102"/>
                    <a:pt x="61916" y="543435"/>
                    <a:pt x="179075" y="3590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152621" y="2"/>
              <a:ext cx="13660830" cy="6857998"/>
            </a:xfrm>
            <a:custGeom>
              <a:avLst/>
              <a:gdLst>
                <a:gd name="connsiteX0" fmla="*/ 13660830 w 13660830"/>
                <a:gd name="connsiteY0" fmla="*/ 3988372 h 6857998"/>
                <a:gd name="connsiteX1" fmla="*/ 13562073 w 13660830"/>
                <a:gd name="connsiteY1" fmla="*/ 4280240 h 6857998"/>
                <a:gd name="connsiteX2" fmla="*/ 12211831 w 13660830"/>
                <a:gd name="connsiteY2" fmla="*/ 6531055 h 6857998"/>
                <a:gd name="connsiteX3" fmla="*/ 11897318 w 13660830"/>
                <a:gd name="connsiteY3" fmla="*/ 6857998 h 6857998"/>
                <a:gd name="connsiteX4" fmla="*/ 8255666 w 13660830"/>
                <a:gd name="connsiteY4" fmla="*/ 6857998 h 6857998"/>
                <a:gd name="connsiteX5" fmla="*/ 8421134 w 13660830"/>
                <a:gd name="connsiteY5" fmla="*/ 6853292 h 6857998"/>
                <a:gd name="connsiteX6" fmla="*/ 13412904 w 13660830"/>
                <a:gd name="connsiteY6" fmla="*/ 4319920 h 6857998"/>
                <a:gd name="connsiteX7" fmla="*/ 259262 w 13660830"/>
                <a:gd name="connsiteY7" fmla="*/ 0 h 6857998"/>
                <a:gd name="connsiteX8" fmla="*/ 1026641 w 13660830"/>
                <a:gd name="connsiteY8" fmla="*/ 0 h 6857998"/>
                <a:gd name="connsiteX9" fmla="*/ 1032493 w 13660830"/>
                <a:gd name="connsiteY9" fmla="*/ 231457 h 6857998"/>
                <a:gd name="connsiteX10" fmla="*/ 7667910 w 13660830"/>
                <a:gd name="connsiteY10" fmla="*/ 6856255 h 6857998"/>
                <a:gd name="connsiteX11" fmla="*/ 7739054 w 13660830"/>
                <a:gd name="connsiteY11" fmla="*/ 6857998 h 6857998"/>
                <a:gd name="connsiteX12" fmla="*/ 2087399 w 13660830"/>
                <a:gd name="connsiteY12" fmla="*/ 6857998 h 6857998"/>
                <a:gd name="connsiteX13" fmla="*/ 2048264 w 13660830"/>
                <a:gd name="connsiteY13" fmla="*/ 6820686 h 6857998"/>
                <a:gd name="connsiteX14" fmla="*/ 0 w 13660830"/>
                <a:gd name="connsiteY14" fmla="*/ 1875740 h 6857998"/>
                <a:gd name="connsiteX15" fmla="*/ 179075 w 13660830"/>
                <a:gd name="connsiteY15" fmla="*/ 296413 h 685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660830" h="6857998">
                  <a:moveTo>
                    <a:pt x="13660830" y="3988372"/>
                  </a:moveTo>
                  <a:lnTo>
                    <a:pt x="13562073" y="4280240"/>
                  </a:lnTo>
                  <a:cubicBezTo>
                    <a:pt x="13255684" y="5117028"/>
                    <a:pt x="12793964" y="5878939"/>
                    <a:pt x="12211831" y="6531055"/>
                  </a:cubicBezTo>
                  <a:lnTo>
                    <a:pt x="11897318" y="6857998"/>
                  </a:lnTo>
                  <a:lnTo>
                    <a:pt x="8255666" y="6857998"/>
                  </a:lnTo>
                  <a:lnTo>
                    <a:pt x="8421134" y="6853292"/>
                  </a:lnTo>
                  <a:cubicBezTo>
                    <a:pt x="10429184" y="6738764"/>
                    <a:pt x="12210412" y="5777002"/>
                    <a:pt x="13412904" y="4319920"/>
                  </a:cubicBezTo>
                  <a:close/>
                  <a:moveTo>
                    <a:pt x="259262" y="0"/>
                  </a:moveTo>
                  <a:lnTo>
                    <a:pt x="1026641" y="0"/>
                  </a:lnTo>
                  <a:lnTo>
                    <a:pt x="1032493" y="231457"/>
                  </a:lnTo>
                  <a:cubicBezTo>
                    <a:pt x="1213940" y="3810990"/>
                    <a:pt x="4086902" y="6680412"/>
                    <a:pt x="7667910" y="6856255"/>
                  </a:cubicBezTo>
                  <a:lnTo>
                    <a:pt x="7739054" y="6857998"/>
                  </a:lnTo>
                  <a:lnTo>
                    <a:pt x="2087399" y="6857998"/>
                  </a:lnTo>
                  <a:lnTo>
                    <a:pt x="2048264" y="6820686"/>
                  </a:lnTo>
                  <a:cubicBezTo>
                    <a:pt x="782742" y="5555164"/>
                    <a:pt x="0" y="3806862"/>
                    <a:pt x="0" y="1875740"/>
                  </a:cubicBezTo>
                  <a:cubicBezTo>
                    <a:pt x="0" y="1332612"/>
                    <a:pt x="61917" y="803945"/>
                    <a:pt x="179075" y="2964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6362897" y="2635435"/>
            <a:ext cx="52608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谢谢您的观看</a:t>
            </a:r>
            <a:endParaRPr lang="zh-CN" altLang="en-US" sz="66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615665" y="2106930"/>
            <a:ext cx="2755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6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Auto Finance</a:t>
            </a:r>
            <a:endParaRPr lang="en-US" altLang="zh-CN" sz="2000" spc="6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977902" y="442058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汽车金融服务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627235" y="450850"/>
            <a:ext cx="350520" cy="3505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" name="图片 1" descr="RA7IGZ95I0VWYH2E3R3)K(6"/>
          <p:cNvPicPr/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203960" y="1552575"/>
            <a:ext cx="4377600" cy="4377600"/>
          </a:xfrm>
          <a:prstGeom prst="ellipse">
            <a:avLst/>
          </a:prstGeom>
          <a:ln w="50800">
            <a:solidFill>
              <a:srgbClr val="C00000"/>
            </a:solidFill>
          </a:ln>
        </p:spPr>
      </p:pic>
      <p:sp>
        <p:nvSpPr>
          <p:cNvPr id="3" name="矩形: 圆角 43"/>
          <p:cNvSpPr/>
          <p:nvPr/>
        </p:nvSpPr>
        <p:spPr>
          <a:xfrm>
            <a:off x="6777782" y="4109252"/>
            <a:ext cx="4431030" cy="49149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accent2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9857" y="4155607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模式二　汽车交易中的金融知识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5" grpId="0" bldLvl="0" animBg="1"/>
      <p:bldP spid="5" grpId="1" animBg="1"/>
      <p:bldP spid="3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24300" y="3134360"/>
            <a:ext cx="2259330" cy="782955"/>
            <a:chOff x="6140" y="4209"/>
            <a:chExt cx="3558" cy="1233"/>
          </a:xfrm>
        </p:grpSpPr>
        <p:sp>
          <p:nvSpPr>
            <p:cNvPr id="23" name="文本框 22"/>
            <p:cNvSpPr txBox="1"/>
            <p:nvPr/>
          </p:nvSpPr>
          <p:spPr>
            <a:xfrm>
              <a:off x="6140" y="4209"/>
              <a:ext cx="284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latin typeface="方正粗黑宋简体" panose="02000000000000000000" charset="-122"/>
                  <a:ea typeface="方正粗黑宋简体" panose="02000000000000000000" charset="-122"/>
                </a:rPr>
                <a:t>学习准备</a:t>
              </a:r>
              <a:endParaRPr lang="zh-CN" altLang="en-US" sz="32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140" y="5056"/>
              <a:ext cx="3559" cy="3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spc="300" dirty="0">
                  <a:latin typeface="方正粗黑宋简体" panose="02000000000000000000" charset="-122"/>
                  <a:ea typeface="方正粗黑宋简体" panose="02000000000000000000" charset="-122"/>
                </a:rPr>
                <a:t>STUDY PREPARATION</a:t>
              </a:r>
              <a:endPara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pic>
        <p:nvPicPr>
          <p:cNvPr id="4" name="图片 3" descr="RA7IGZ95I0VWYH2E3R3)K(6"/>
          <p:cNvPicPr>
            <a:picLocks noChangeAspect="1"/>
          </p:cNvPicPr>
          <p:nvPr/>
        </p:nvPicPr>
        <p:blipFill>
          <a:blip r:embed="rId1"/>
          <a:srcRect r="58014"/>
          <a:stretch>
            <a:fillRect/>
          </a:stretch>
        </p:blipFill>
        <p:spPr>
          <a:xfrm>
            <a:off x="7666990" y="-316230"/>
            <a:ext cx="4849200" cy="4849495"/>
          </a:xfrm>
          <a:prstGeom prst="ellipse">
            <a:avLst/>
          </a:prstGeom>
          <a:ln w="177800">
            <a:solidFill>
              <a:srgbClr val="ED7D31"/>
            </a:solidFill>
          </a:ln>
        </p:spPr>
      </p:pic>
      <p:sp>
        <p:nvSpPr>
          <p:cNvPr id="5" name="任意多边形: 形状 4"/>
          <p:cNvSpPr/>
          <p:nvPr/>
        </p:nvSpPr>
        <p:spPr>
          <a:xfrm>
            <a:off x="184285" y="5704478"/>
            <a:ext cx="3740015" cy="11535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300" y="333375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方正粗黑宋简体" panose="02000000000000000000" charset="-122"/>
                <a:ea typeface="方正粗黑宋简体" panose="02000000000000000000" charset="-122"/>
              </a:rPr>
              <a:t>目录</a:t>
            </a:r>
            <a:endParaRPr lang="zh-CN" altLang="en-US" sz="4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" y="1041261"/>
            <a:ext cx="1624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方正粗黑宋简体" panose="02000000000000000000" charset="-122"/>
                <a:ea typeface="方正粗黑宋简体" panose="02000000000000000000" charset="-122"/>
              </a:rPr>
              <a:t>CONTENTS</a:t>
            </a:r>
            <a:endParaRPr lang="en-US" altLang="zh-CN" sz="20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562735" y="2374733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62735" y="3250932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1562735" y="4127131"/>
            <a:ext cx="1857375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87410" y="2374733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01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87410" y="3252910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02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87410" y="4131087"/>
            <a:ext cx="1208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PART 03</a:t>
            </a:r>
            <a:endParaRPr lang="en-US" altLang="zh-CN" sz="20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24419" y="2248756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学习目标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4419" y="2774843"/>
            <a:ext cx="203835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LEARNING TARGET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49819" y="4040143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粗黑宋简体" panose="02000000000000000000" charset="-122"/>
                <a:ea typeface="方正粗黑宋简体" panose="02000000000000000000" charset="-122"/>
              </a:rPr>
              <a:t>知识链接</a:t>
            </a:r>
            <a:endParaRPr lang="zh-CN" altLang="en-US" sz="32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49819" y="4624918"/>
            <a:ext cx="1946275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spc="300" dirty="0">
                <a:latin typeface="方正粗黑宋简体" panose="02000000000000000000" charset="-122"/>
                <a:ea typeface="方正粗黑宋简体" panose="02000000000000000000" charset="-122"/>
              </a:rPr>
              <a:t>KNOWLEDGE LINK</a:t>
            </a:r>
            <a:endParaRPr lang="en-US" altLang="zh-CN" sz="1000" spc="300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  <p:bldP spid="9" grpId="0" bldLvl="0" animBg="1"/>
      <p:bldP spid="10" grpId="0" bldLvl="0" animBg="1"/>
      <p:bldP spid="13" grpId="0" bldLvl="0" animBg="1"/>
      <p:bldP spid="15" grpId="0"/>
      <p:bldP spid="16" grpId="0"/>
      <p:bldP spid="17" grpId="0"/>
      <p:bldP spid="19" grpId="0"/>
      <p:bldP spid="20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5360" y="329216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学习目标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1238" y="4259185"/>
            <a:ext cx="254952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LEARNING TARGET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67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01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A7IGZ95I0VWYH2E3R3)K(6"/>
          <p:cNvPicPr>
            <a:picLocks noChangeAspect="1"/>
          </p:cNvPicPr>
          <p:nvPr/>
        </p:nvPicPr>
        <p:blipFill>
          <a:blip r:embed="rId1"/>
          <a:srcRect l="32830" t="-14" r="25806" b="14"/>
          <a:stretch>
            <a:fillRect/>
          </a:stretch>
        </p:blipFill>
        <p:spPr>
          <a:xfrm>
            <a:off x="1723390" y="2284730"/>
            <a:ext cx="2433600" cy="2433600"/>
          </a:xfrm>
          <a:prstGeom prst="ellipse">
            <a:avLst/>
          </a:prstGeom>
          <a:ln w="50800">
            <a:noFill/>
          </a:ln>
        </p:spPr>
      </p:pic>
      <p:sp>
        <p:nvSpPr>
          <p:cNvPr id="5" name="空心弧 4"/>
          <p:cNvSpPr/>
          <p:nvPr/>
        </p:nvSpPr>
        <p:spPr>
          <a:xfrm rot="16200000">
            <a:off x="1101725" y="1636395"/>
            <a:ext cx="3730625" cy="3730625"/>
          </a:xfrm>
          <a:prstGeom prst="blockArc">
            <a:avLst>
              <a:gd name="adj1" fmla="val 10800000"/>
              <a:gd name="adj2" fmla="val 92758"/>
              <a:gd name="adj3" fmla="val 13722"/>
            </a:avLst>
          </a:prstGeom>
          <a:gradFill>
            <a:gsLst>
              <a:gs pos="54000">
                <a:srgbClr val="FFC880">
                  <a:alpha val="100000"/>
                </a:srgbClr>
              </a:gs>
              <a:gs pos="0">
                <a:srgbClr val="FF90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空心弧 10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73855" y="18834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92625" y="317246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73855" y="4461510"/>
            <a:ext cx="658495" cy="6584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矩形: 圆顶角 792"/>
          <p:cNvSpPr/>
          <p:nvPr/>
        </p:nvSpPr>
        <p:spPr>
          <a:xfrm rot="5400000" flipH="1">
            <a:off x="7454900" y="-58420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: 圆顶角 792"/>
          <p:cNvSpPr/>
          <p:nvPr/>
        </p:nvSpPr>
        <p:spPr>
          <a:xfrm rot="5400000" flipH="1">
            <a:off x="7892415" y="705485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矩形: 圆顶角 792"/>
          <p:cNvSpPr/>
          <p:nvPr/>
        </p:nvSpPr>
        <p:spPr>
          <a:xfrm rot="5400000" flipH="1">
            <a:off x="7454900" y="1995170"/>
            <a:ext cx="985520" cy="5593080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355600" dist="63500" dir="2700000" sx="101000" sy="101000" algn="tl" rotWithShape="0">
              <a:schemeClr val="bg1">
                <a:lumMod val="6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14495" y="195135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76115" y="324040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56710" y="4538980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 i="1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en-US" altLang="zh-CN" sz="2800" b="1" i="1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37810" y="205994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能了解货币及货币的功能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75325" y="3348990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能理解信用的本质及其发展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337810" y="4637405"/>
            <a:ext cx="5220335" cy="306705"/>
          </a:xfrm>
          <a:prstGeom prst="rect">
            <a:avLst/>
          </a:prstGeom>
          <a:solidFill>
            <a:srgbClr val="000000">
              <a:alpha val="0"/>
            </a:srgbClr>
          </a:solidFill>
        </p:spPr>
        <p:txBody>
          <a:bodyPr wrap="square" rtlCol="0" anchor="t">
            <a:spAutoFit/>
          </a:bodyPr>
          <a:p>
            <a:pPr algn="l"/>
            <a:r>
              <a:rPr sz="1400" dirty="0">
                <a:latin typeface="微软雅黑" panose="020B0503020204020204" charset="-122"/>
                <a:ea typeface="微软雅黑" panose="020B0503020204020204" charset="-122"/>
              </a:rPr>
              <a:t>能理解信用在现代经济中的作用</a:t>
            </a:r>
            <a:endParaRPr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8" grpId="0"/>
      <p:bldP spid="48" grpId="1"/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8" grpId="0" bldLvl="0" animBg="1"/>
      <p:bldP spid="8" grpId="1" animBg="1"/>
      <p:bldP spid="10" grpId="0" bldLvl="0" animBg="1"/>
      <p:bldP spid="10" grpId="1" animBg="1"/>
      <p:bldP spid="12" grpId="0" bldLvl="0" animBg="1"/>
      <p:bldP spid="12" grpId="1" animBg="1"/>
      <p:bldP spid="14" grpId="0" bldLvl="0" animBg="1"/>
      <p:bldP spid="14" grpId="1" animBg="1"/>
      <p:bldP spid="17" grpId="0"/>
      <p:bldP spid="17" grpId="1"/>
      <p:bldP spid="18" grpId="0"/>
      <p:bldP spid="18" grpId="1"/>
      <p:bldP spid="19" grpId="0"/>
      <p:bldP spid="19" grpId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428874" y="-90488"/>
            <a:ext cx="7334252" cy="733425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471862" y="952499"/>
            <a:ext cx="5248275" cy="52482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4942" y="3308035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学习准备</a:t>
            </a:r>
            <a:endParaRPr lang="zh-CN" altLang="en-US" sz="48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4625" y="4244580"/>
            <a:ext cx="282765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400" spc="3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STUDY PREPARATION</a:t>
            </a:r>
            <a:endParaRPr lang="en-US" altLang="zh-CN" sz="1400" spc="3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62104" y="2108203"/>
            <a:ext cx="383159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PART 02</a:t>
            </a:r>
            <a:endParaRPr lang="zh-CN" altLang="en-US" sz="72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 rot="5400000">
            <a:off x="-889416" y="4823240"/>
            <a:ext cx="2572152" cy="793321"/>
          </a:xfrm>
          <a:custGeom>
            <a:avLst/>
            <a:gdLst>
              <a:gd name="connsiteX0" fmla="*/ 2341703 w 4683406"/>
              <a:gd name="connsiteY0" fmla="*/ 0 h 1444488"/>
              <a:gd name="connsiteX1" fmla="*/ 4649122 w 4683406"/>
              <a:gd name="connsiteY1" fmla="*/ 1373319 h 1444488"/>
              <a:gd name="connsiteX2" fmla="*/ 4683406 w 4683406"/>
              <a:gd name="connsiteY2" fmla="*/ 1444488 h 1444488"/>
              <a:gd name="connsiteX3" fmla="*/ 0 w 4683406"/>
              <a:gd name="connsiteY3" fmla="*/ 1444488 h 1444488"/>
              <a:gd name="connsiteX4" fmla="*/ 34285 w 4683406"/>
              <a:gd name="connsiteY4" fmla="*/ 1373319 h 1444488"/>
              <a:gd name="connsiteX5" fmla="*/ 2341703 w 4683406"/>
              <a:gd name="connsiteY5" fmla="*/ 0 h 144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83406" h="1444488">
                <a:moveTo>
                  <a:pt x="2341703" y="0"/>
                </a:moveTo>
                <a:cubicBezTo>
                  <a:pt x="3338077" y="0"/>
                  <a:pt x="4204752" y="555309"/>
                  <a:pt x="4649122" y="1373319"/>
                </a:cubicBezTo>
                <a:lnTo>
                  <a:pt x="4683406" y="1444488"/>
                </a:lnTo>
                <a:lnTo>
                  <a:pt x="0" y="1444488"/>
                </a:lnTo>
                <a:lnTo>
                  <a:pt x="34285" y="1373319"/>
                </a:lnTo>
                <a:cubicBezTo>
                  <a:pt x="478654" y="555309"/>
                  <a:pt x="1345329" y="0"/>
                  <a:pt x="234170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977562" y="462965"/>
            <a:ext cx="2428875" cy="24288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783047" y="1998971"/>
            <a:ext cx="6259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/>
      <p:bldP spid="5" grpId="0"/>
      <p:bldP spid="6" grpId="0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56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一、货币的概念与职能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877570" y="2659380"/>
            <a:ext cx="2520315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877570" y="2740660"/>
            <a:ext cx="2520315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1296670" y="2072640"/>
            <a:ext cx="1682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货币的本质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图片 6" descr="b3aee2aa8cb93465202847183657fc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9455" y="3424555"/>
            <a:ext cx="1566545" cy="156654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45865" y="3196590"/>
            <a:ext cx="6101080" cy="445770"/>
            <a:chOff x="5899" y="5034"/>
            <a:chExt cx="9608" cy="730"/>
          </a:xfrm>
        </p:grpSpPr>
        <p:sp>
          <p:nvSpPr>
            <p:cNvPr id="11" name="文本框 10"/>
            <p:cNvSpPr txBox="1"/>
            <p:nvPr/>
          </p:nvSpPr>
          <p:spPr>
            <a:xfrm>
              <a:off x="6692" y="5086"/>
              <a:ext cx="18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本质定义</a:t>
              </a:r>
              <a:endPara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3" name="图片 12" descr="32303036343138353b32303037313632313bc7ae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99" y="5034"/>
              <a:ext cx="731" cy="731"/>
            </a:xfrm>
            <a:prstGeom prst="rect">
              <a:avLst/>
            </a:prstGeom>
          </p:spPr>
        </p:pic>
        <p:sp>
          <p:nvSpPr>
            <p:cNvPr id="14" name="TextBox 6"/>
            <p:cNvSpPr txBox="1"/>
            <p:nvPr/>
          </p:nvSpPr>
          <p:spPr>
            <a:xfrm>
              <a:off x="8959" y="5134"/>
              <a:ext cx="6548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固定的充当一般等价物的商品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32225" y="3985260"/>
            <a:ext cx="6013450" cy="445135"/>
            <a:chOff x="6035" y="6414"/>
            <a:chExt cx="9470" cy="680"/>
          </a:xfrm>
        </p:grpSpPr>
        <p:sp>
          <p:nvSpPr>
            <p:cNvPr id="15" name="Freeform 22"/>
            <p:cNvSpPr>
              <a:spLocks noEditPoints="1"/>
            </p:cNvSpPr>
            <p:nvPr/>
          </p:nvSpPr>
          <p:spPr bwMode="auto">
            <a:xfrm>
              <a:off x="6035" y="6414"/>
              <a:ext cx="423" cy="680"/>
            </a:xfrm>
            <a:custGeom>
              <a:avLst/>
              <a:gdLst>
                <a:gd name="T0" fmla="*/ 45 w 105"/>
                <a:gd name="T1" fmla="*/ 139 h 182"/>
                <a:gd name="T2" fmla="*/ 45 w 105"/>
                <a:gd name="T3" fmla="*/ 96 h 182"/>
                <a:gd name="T4" fmla="*/ 14 w 105"/>
                <a:gd name="T5" fmla="*/ 79 h 182"/>
                <a:gd name="T6" fmla="*/ 4 w 105"/>
                <a:gd name="T7" fmla="*/ 51 h 182"/>
                <a:gd name="T8" fmla="*/ 15 w 105"/>
                <a:gd name="T9" fmla="*/ 23 h 182"/>
                <a:gd name="T10" fmla="*/ 45 w 105"/>
                <a:gd name="T11" fmla="*/ 10 h 182"/>
                <a:gd name="T12" fmla="*/ 45 w 105"/>
                <a:gd name="T13" fmla="*/ 0 h 182"/>
                <a:gd name="T14" fmla="*/ 60 w 105"/>
                <a:gd name="T15" fmla="*/ 0 h 182"/>
                <a:gd name="T16" fmla="*/ 60 w 105"/>
                <a:gd name="T17" fmla="*/ 10 h 182"/>
                <a:gd name="T18" fmla="*/ 87 w 105"/>
                <a:gd name="T19" fmla="*/ 21 h 182"/>
                <a:gd name="T20" fmla="*/ 100 w 105"/>
                <a:gd name="T21" fmla="*/ 45 h 182"/>
                <a:gd name="T22" fmla="*/ 73 w 105"/>
                <a:gd name="T23" fmla="*/ 49 h 182"/>
                <a:gd name="T24" fmla="*/ 60 w 105"/>
                <a:gd name="T25" fmla="*/ 32 h 182"/>
                <a:gd name="T26" fmla="*/ 60 w 105"/>
                <a:gd name="T27" fmla="*/ 72 h 182"/>
                <a:gd name="T28" fmla="*/ 95 w 105"/>
                <a:gd name="T29" fmla="*/ 89 h 182"/>
                <a:gd name="T30" fmla="*/ 105 w 105"/>
                <a:gd name="T31" fmla="*/ 116 h 182"/>
                <a:gd name="T32" fmla="*/ 93 w 105"/>
                <a:gd name="T33" fmla="*/ 147 h 182"/>
                <a:gd name="T34" fmla="*/ 60 w 105"/>
                <a:gd name="T35" fmla="*/ 163 h 182"/>
                <a:gd name="T36" fmla="*/ 60 w 105"/>
                <a:gd name="T37" fmla="*/ 182 h 182"/>
                <a:gd name="T38" fmla="*/ 45 w 105"/>
                <a:gd name="T39" fmla="*/ 182 h 182"/>
                <a:gd name="T40" fmla="*/ 45 w 105"/>
                <a:gd name="T41" fmla="*/ 163 h 182"/>
                <a:gd name="T42" fmla="*/ 14 w 105"/>
                <a:gd name="T43" fmla="*/ 150 h 182"/>
                <a:gd name="T44" fmla="*/ 0 w 105"/>
                <a:gd name="T45" fmla="*/ 119 h 182"/>
                <a:gd name="T46" fmla="*/ 28 w 105"/>
                <a:gd name="T47" fmla="*/ 116 h 182"/>
                <a:gd name="T48" fmla="*/ 34 w 105"/>
                <a:gd name="T49" fmla="*/ 130 h 182"/>
                <a:gd name="T50" fmla="*/ 45 w 105"/>
                <a:gd name="T51" fmla="*/ 139 h 182"/>
                <a:gd name="T52" fmla="*/ 45 w 105"/>
                <a:gd name="T53" fmla="*/ 32 h 182"/>
                <a:gd name="T54" fmla="*/ 35 w 105"/>
                <a:gd name="T55" fmla="*/ 39 h 182"/>
                <a:gd name="T56" fmla="*/ 31 w 105"/>
                <a:gd name="T57" fmla="*/ 50 h 182"/>
                <a:gd name="T58" fmla="*/ 34 w 105"/>
                <a:gd name="T59" fmla="*/ 60 h 182"/>
                <a:gd name="T60" fmla="*/ 45 w 105"/>
                <a:gd name="T61" fmla="*/ 67 h 182"/>
                <a:gd name="T62" fmla="*/ 45 w 105"/>
                <a:gd name="T63" fmla="*/ 32 h 182"/>
                <a:gd name="T64" fmla="*/ 60 w 105"/>
                <a:gd name="T65" fmla="*/ 140 h 182"/>
                <a:gd name="T66" fmla="*/ 73 w 105"/>
                <a:gd name="T67" fmla="*/ 133 h 182"/>
                <a:gd name="T68" fmla="*/ 78 w 105"/>
                <a:gd name="T69" fmla="*/ 120 h 182"/>
                <a:gd name="T70" fmla="*/ 74 w 105"/>
                <a:gd name="T71" fmla="*/ 108 h 182"/>
                <a:gd name="T72" fmla="*/ 60 w 105"/>
                <a:gd name="T73" fmla="*/ 101 h 182"/>
                <a:gd name="T74" fmla="*/ 60 w 105"/>
                <a:gd name="T75" fmla="*/ 14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82">
                  <a:moveTo>
                    <a:pt x="45" y="139"/>
                  </a:moveTo>
                  <a:cubicBezTo>
                    <a:pt x="45" y="96"/>
                    <a:pt x="45" y="96"/>
                    <a:pt x="45" y="96"/>
                  </a:cubicBezTo>
                  <a:cubicBezTo>
                    <a:pt x="31" y="92"/>
                    <a:pt x="20" y="87"/>
                    <a:pt x="14" y="79"/>
                  </a:cubicBezTo>
                  <a:cubicBezTo>
                    <a:pt x="7" y="71"/>
                    <a:pt x="4" y="62"/>
                    <a:pt x="4" y="51"/>
                  </a:cubicBezTo>
                  <a:cubicBezTo>
                    <a:pt x="4" y="40"/>
                    <a:pt x="8" y="30"/>
                    <a:pt x="15" y="23"/>
                  </a:cubicBezTo>
                  <a:cubicBezTo>
                    <a:pt x="22" y="15"/>
                    <a:pt x="32" y="11"/>
                    <a:pt x="45" y="1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72" y="11"/>
                    <a:pt x="81" y="15"/>
                    <a:pt x="87" y="21"/>
                  </a:cubicBezTo>
                  <a:cubicBezTo>
                    <a:pt x="94" y="27"/>
                    <a:pt x="99" y="35"/>
                    <a:pt x="100" y="45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71" y="41"/>
                    <a:pt x="67" y="35"/>
                    <a:pt x="60" y="32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77" y="76"/>
                    <a:pt x="89" y="82"/>
                    <a:pt x="95" y="89"/>
                  </a:cubicBezTo>
                  <a:cubicBezTo>
                    <a:pt x="102" y="96"/>
                    <a:pt x="105" y="105"/>
                    <a:pt x="105" y="116"/>
                  </a:cubicBezTo>
                  <a:cubicBezTo>
                    <a:pt x="105" y="128"/>
                    <a:pt x="101" y="139"/>
                    <a:pt x="93" y="147"/>
                  </a:cubicBezTo>
                  <a:cubicBezTo>
                    <a:pt x="85" y="156"/>
                    <a:pt x="74" y="161"/>
                    <a:pt x="60" y="163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5" y="163"/>
                    <a:pt x="45" y="163"/>
                    <a:pt x="45" y="163"/>
                  </a:cubicBezTo>
                  <a:cubicBezTo>
                    <a:pt x="32" y="162"/>
                    <a:pt x="22" y="157"/>
                    <a:pt x="14" y="150"/>
                  </a:cubicBezTo>
                  <a:cubicBezTo>
                    <a:pt x="7" y="143"/>
                    <a:pt x="2" y="132"/>
                    <a:pt x="0" y="119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22"/>
                    <a:pt x="31" y="126"/>
                    <a:pt x="34" y="130"/>
                  </a:cubicBezTo>
                  <a:cubicBezTo>
                    <a:pt x="37" y="134"/>
                    <a:pt x="41" y="137"/>
                    <a:pt x="45" y="139"/>
                  </a:cubicBezTo>
                  <a:close/>
                  <a:moveTo>
                    <a:pt x="45" y="32"/>
                  </a:moveTo>
                  <a:cubicBezTo>
                    <a:pt x="40" y="33"/>
                    <a:pt x="37" y="36"/>
                    <a:pt x="35" y="39"/>
                  </a:cubicBezTo>
                  <a:cubicBezTo>
                    <a:pt x="32" y="42"/>
                    <a:pt x="31" y="46"/>
                    <a:pt x="31" y="50"/>
                  </a:cubicBezTo>
                  <a:cubicBezTo>
                    <a:pt x="31" y="53"/>
                    <a:pt x="32" y="57"/>
                    <a:pt x="34" y="60"/>
                  </a:cubicBezTo>
                  <a:cubicBezTo>
                    <a:pt x="36" y="63"/>
                    <a:pt x="40" y="65"/>
                    <a:pt x="45" y="67"/>
                  </a:cubicBezTo>
                  <a:lnTo>
                    <a:pt x="45" y="32"/>
                  </a:lnTo>
                  <a:close/>
                  <a:moveTo>
                    <a:pt x="60" y="140"/>
                  </a:moveTo>
                  <a:cubicBezTo>
                    <a:pt x="66" y="139"/>
                    <a:pt x="70" y="137"/>
                    <a:pt x="73" y="133"/>
                  </a:cubicBezTo>
                  <a:cubicBezTo>
                    <a:pt x="77" y="129"/>
                    <a:pt x="78" y="125"/>
                    <a:pt x="78" y="120"/>
                  </a:cubicBezTo>
                  <a:cubicBezTo>
                    <a:pt x="78" y="115"/>
                    <a:pt x="77" y="111"/>
                    <a:pt x="74" y="108"/>
                  </a:cubicBezTo>
                  <a:cubicBezTo>
                    <a:pt x="71" y="105"/>
                    <a:pt x="67" y="102"/>
                    <a:pt x="60" y="101"/>
                  </a:cubicBezTo>
                  <a:lnTo>
                    <a:pt x="60" y="14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Bebas" pitchFamily="2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6692" y="6441"/>
              <a:ext cx="18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r>
                <a:rPr lang="zh-CN" altLang="en-US" sz="2000" b="1" dirty="0">
                  <a:solidFill>
                    <a:srgbClr val="A5A5A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职能定义</a:t>
              </a:r>
              <a:endParaRPr lang="zh-CN" altLang="en-US" sz="2000" b="1" dirty="0">
                <a:solidFill>
                  <a:srgbClr val="A5A5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86" name="TextBox 6"/>
            <p:cNvSpPr txBox="1"/>
            <p:nvPr/>
          </p:nvSpPr>
          <p:spPr>
            <a:xfrm>
              <a:off x="8959" y="6489"/>
              <a:ext cx="6547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指人、事物、机构所应有的职责与功能(作用)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55390" y="4773295"/>
            <a:ext cx="6091555" cy="445135"/>
            <a:chOff x="5914" y="7515"/>
            <a:chExt cx="9593" cy="702"/>
          </a:xfrm>
        </p:grpSpPr>
        <p:sp>
          <p:nvSpPr>
            <p:cNvPr id="8" name="文本框 7"/>
            <p:cNvSpPr txBox="1"/>
            <p:nvPr/>
          </p:nvSpPr>
          <p:spPr>
            <a:xfrm>
              <a:off x="6692" y="7552"/>
              <a:ext cx="18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l"/>
              <a:r>
                <a:rPr lang="zh-CN" altLang="en-US" sz="2000" b="1" dirty="0">
                  <a:solidFill>
                    <a:schemeClr val="accent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商品定义</a:t>
              </a:r>
              <a:endParaRPr lang="zh-CN" altLang="en-US" sz="20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8959" y="7601"/>
              <a:ext cx="6548" cy="531"/>
            </a:xfrm>
            <a:prstGeom prst="rect">
              <a:avLst/>
            </a:prstGeom>
            <a:noFill/>
            <a:ln>
              <a:solidFill>
                <a:srgbClr val="A5A5A5"/>
              </a:solidFill>
            </a:ln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1600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商品是用于交换的劳动产品</a:t>
              </a:r>
              <a:endPara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0" name="图片 9" descr="343631313432323b32303035313835313bcdc5b7efcec632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914" y="7515"/>
              <a:ext cx="702" cy="7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56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一、货币的概念与职能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3" name="直接连接符 22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877570" y="2611755"/>
            <a:ext cx="2520315" cy="0"/>
          </a:xfrm>
          <a:prstGeom prst="line">
            <a:avLst/>
          </a:prstGeom>
          <a:ln w="127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CxnSpPr/>
          <p:nvPr/>
        </p:nvCxnSpPr>
        <p:spPr>
          <a:xfrm flipH="1">
            <a:off x="877570" y="2693035"/>
            <a:ext cx="2520315" cy="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6"/>
          <p:cNvSpPr txBox="1"/>
          <p:nvPr/>
        </p:nvSpPr>
        <p:spPr>
          <a:xfrm>
            <a:off x="1296670" y="2072640"/>
            <a:ext cx="1682115" cy="55308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pPr algn="l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货币的职能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58"/>
          <p:cNvSpPr txBox="1"/>
          <p:nvPr/>
        </p:nvSpPr>
        <p:spPr>
          <a:xfrm>
            <a:off x="5393690" y="2893695"/>
            <a:ext cx="52152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1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货币体现商品价值并衡量商品价值量的功能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1" name="文本框 61"/>
          <p:cNvSpPr txBox="1"/>
          <p:nvPr/>
        </p:nvSpPr>
        <p:spPr>
          <a:xfrm>
            <a:off x="5393690" y="3623310"/>
            <a:ext cx="56349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货币作为商品交换的媒介促进商品交换的功能，是货币最基本，最重要的职能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5393690" y="4248150"/>
            <a:ext cx="6109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货币退出流通，被当做价值的独立形态或社会的财富的一般形式保存起来的功能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1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特点：现实的货币，十足的货币</a:t>
            </a:r>
            <a:endParaRPr lang="zh-CN" altLang="en-US" sz="1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1" name="文本框 61"/>
          <p:cNvSpPr txBox="1"/>
          <p:nvPr/>
        </p:nvSpPr>
        <p:spPr>
          <a:xfrm>
            <a:off x="5393690" y="5188585"/>
            <a:ext cx="547243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支付手段是指货币有清偿债务、支付税金、租金、工资等的职能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 rot="0">
            <a:off x="1248410" y="3506470"/>
            <a:ext cx="2581910" cy="2581910"/>
            <a:chOff x="340308" y="1211789"/>
            <a:chExt cx="2592000" cy="2592000"/>
          </a:xfrm>
        </p:grpSpPr>
        <p:sp>
          <p:nvSpPr>
            <p:cNvPr id="8" name="椭圆 7"/>
            <p:cNvSpPr/>
            <p:nvPr/>
          </p:nvSpPr>
          <p:spPr>
            <a:xfrm>
              <a:off x="340308" y="1211789"/>
              <a:ext cx="2592000" cy="259200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9" name="椭圆 8"/>
            <p:cNvSpPr/>
            <p:nvPr/>
          </p:nvSpPr>
          <p:spPr>
            <a:xfrm>
              <a:off x="651496" y="1522977"/>
              <a:ext cx="1969625" cy="1969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69125" y="1840606"/>
              <a:ext cx="1334366" cy="13343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1222308" y="2093789"/>
              <a:ext cx="828000" cy="82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3520440" y="3124200"/>
            <a:ext cx="16179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744595" y="3880485"/>
            <a:ext cx="13938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632835" y="4704715"/>
            <a:ext cx="150558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192780" y="5477510"/>
            <a:ext cx="194564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5"/>
          <p:cNvSpPr txBox="1"/>
          <p:nvPr/>
        </p:nvSpPr>
        <p:spPr>
          <a:xfrm>
            <a:off x="4101465" y="2788920"/>
            <a:ext cx="1085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>
              <a:buClr>
                <a:schemeClr val="accent1"/>
              </a:buClr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价值尺度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TextBox 27"/>
          <p:cNvSpPr txBox="1"/>
          <p:nvPr/>
        </p:nvSpPr>
        <p:spPr>
          <a:xfrm>
            <a:off x="4101465" y="3571240"/>
            <a:ext cx="10547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>
              <a:buClr>
                <a:schemeClr val="accent1"/>
              </a:buClr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流通手段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Box 29"/>
          <p:cNvSpPr txBox="1"/>
          <p:nvPr/>
        </p:nvSpPr>
        <p:spPr>
          <a:xfrm>
            <a:off x="4101465" y="4354195"/>
            <a:ext cx="10858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>
              <a:buClr>
                <a:schemeClr val="accent1"/>
              </a:buClr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贮藏手段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31"/>
          <p:cNvSpPr txBox="1"/>
          <p:nvPr/>
        </p:nvSpPr>
        <p:spPr>
          <a:xfrm>
            <a:off x="4101465" y="5136515"/>
            <a:ext cx="103505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>
              <a:buClr>
                <a:schemeClr val="accent1"/>
              </a:buClr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支付手段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 rot="0">
            <a:off x="2562860" y="2893695"/>
            <a:ext cx="1106170" cy="1811020"/>
            <a:chOff x="1859169" y="1453030"/>
            <a:chExt cx="1110351" cy="1818182"/>
          </a:xfrm>
        </p:grpSpPr>
        <p:sp>
          <p:nvSpPr>
            <p:cNvPr id="41" name="Freeform 6"/>
            <p:cNvSpPr/>
            <p:nvPr/>
          </p:nvSpPr>
          <p:spPr bwMode="auto">
            <a:xfrm>
              <a:off x="1859169" y="1453030"/>
              <a:ext cx="1110351" cy="1818182"/>
            </a:xfrm>
            <a:custGeom>
              <a:avLst/>
              <a:gdLst>
                <a:gd name="T0" fmla="*/ 0 w 343"/>
                <a:gd name="T1" fmla="*/ 561 h 562"/>
                <a:gd name="T2" fmla="*/ 115 w 343"/>
                <a:gd name="T3" fmla="*/ 0 h 562"/>
                <a:gd name="T4" fmla="*/ 343 w 343"/>
                <a:gd name="T5" fmla="*/ 102 h 562"/>
                <a:gd name="T6" fmla="*/ 3 w 343"/>
                <a:gd name="T7" fmla="*/ 562 h 562"/>
                <a:gd name="T8" fmla="*/ 0 w 343"/>
                <a:gd name="T9" fmla="*/ 56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562">
                  <a:moveTo>
                    <a:pt x="0" y="561"/>
                  </a:moveTo>
                  <a:cubicBezTo>
                    <a:pt x="38" y="374"/>
                    <a:pt x="76" y="187"/>
                    <a:pt x="115" y="0"/>
                  </a:cubicBezTo>
                  <a:cubicBezTo>
                    <a:pt x="198" y="18"/>
                    <a:pt x="274" y="51"/>
                    <a:pt x="343" y="102"/>
                  </a:cubicBezTo>
                  <a:cubicBezTo>
                    <a:pt x="229" y="256"/>
                    <a:pt x="116" y="409"/>
                    <a:pt x="3" y="562"/>
                  </a:cubicBezTo>
                  <a:cubicBezTo>
                    <a:pt x="2" y="561"/>
                    <a:pt x="1" y="561"/>
                    <a:pt x="0" y="56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lang="zh-CN" altLang="en-US" sz="3200" dirty="0">
                <a:solidFill>
                  <a:prstClr val="white"/>
                </a:solidFill>
              </a:endParaRPr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1972718" y="1536955"/>
              <a:ext cx="928663" cy="1520671"/>
            </a:xfrm>
            <a:custGeom>
              <a:avLst/>
              <a:gdLst>
                <a:gd name="T0" fmla="*/ 0 w 343"/>
                <a:gd name="T1" fmla="*/ 561 h 562"/>
                <a:gd name="T2" fmla="*/ 115 w 343"/>
                <a:gd name="T3" fmla="*/ 0 h 562"/>
                <a:gd name="T4" fmla="*/ 343 w 343"/>
                <a:gd name="T5" fmla="*/ 102 h 562"/>
                <a:gd name="T6" fmla="*/ 3 w 343"/>
                <a:gd name="T7" fmla="*/ 562 h 562"/>
                <a:gd name="T8" fmla="*/ 0 w 343"/>
                <a:gd name="T9" fmla="*/ 56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562">
                  <a:moveTo>
                    <a:pt x="0" y="561"/>
                  </a:moveTo>
                  <a:cubicBezTo>
                    <a:pt x="38" y="374"/>
                    <a:pt x="76" y="187"/>
                    <a:pt x="115" y="0"/>
                  </a:cubicBezTo>
                  <a:cubicBezTo>
                    <a:pt x="198" y="18"/>
                    <a:pt x="274" y="51"/>
                    <a:pt x="343" y="102"/>
                  </a:cubicBezTo>
                  <a:cubicBezTo>
                    <a:pt x="229" y="256"/>
                    <a:pt x="116" y="409"/>
                    <a:pt x="3" y="562"/>
                  </a:cubicBezTo>
                  <a:cubicBezTo>
                    <a:pt x="2" y="561"/>
                    <a:pt x="1" y="561"/>
                    <a:pt x="0" y="5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665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0">
            <a:off x="2554605" y="3701415"/>
            <a:ext cx="1391285" cy="1071880"/>
            <a:chOff x="1850924" y="2263506"/>
            <a:chExt cx="1396496" cy="1076123"/>
          </a:xfrm>
        </p:grpSpPr>
        <p:sp>
          <p:nvSpPr>
            <p:cNvPr id="44" name="Freeform 7"/>
            <p:cNvSpPr/>
            <p:nvPr/>
          </p:nvSpPr>
          <p:spPr bwMode="auto">
            <a:xfrm>
              <a:off x="1850924" y="2263506"/>
              <a:ext cx="1396496" cy="1076123"/>
            </a:xfrm>
            <a:custGeom>
              <a:avLst/>
              <a:gdLst>
                <a:gd name="T0" fmla="*/ 312 w 432"/>
                <a:gd name="T1" fmla="*/ 0 h 333"/>
                <a:gd name="T2" fmla="*/ 432 w 432"/>
                <a:gd name="T3" fmla="*/ 188 h 333"/>
                <a:gd name="T4" fmla="*/ 2 w 432"/>
                <a:gd name="T5" fmla="*/ 333 h 333"/>
                <a:gd name="T6" fmla="*/ 0 w 432"/>
                <a:gd name="T7" fmla="*/ 330 h 333"/>
                <a:gd name="T8" fmla="*/ 312 w 432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3">
                  <a:moveTo>
                    <a:pt x="312" y="0"/>
                  </a:moveTo>
                  <a:cubicBezTo>
                    <a:pt x="368" y="53"/>
                    <a:pt x="408" y="115"/>
                    <a:pt x="432" y="188"/>
                  </a:cubicBezTo>
                  <a:cubicBezTo>
                    <a:pt x="288" y="236"/>
                    <a:pt x="145" y="285"/>
                    <a:pt x="2" y="333"/>
                  </a:cubicBezTo>
                  <a:cubicBezTo>
                    <a:pt x="1" y="332"/>
                    <a:pt x="1" y="331"/>
                    <a:pt x="0" y="330"/>
                  </a:cubicBezTo>
                  <a:cubicBezTo>
                    <a:pt x="104" y="220"/>
                    <a:pt x="207" y="111"/>
                    <a:pt x="31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2060225" y="2383681"/>
              <a:ext cx="1086480" cy="837228"/>
            </a:xfrm>
            <a:custGeom>
              <a:avLst/>
              <a:gdLst>
                <a:gd name="T0" fmla="*/ 312 w 432"/>
                <a:gd name="T1" fmla="*/ 0 h 333"/>
                <a:gd name="T2" fmla="*/ 432 w 432"/>
                <a:gd name="T3" fmla="*/ 188 h 333"/>
                <a:gd name="T4" fmla="*/ 2 w 432"/>
                <a:gd name="T5" fmla="*/ 333 h 333"/>
                <a:gd name="T6" fmla="*/ 0 w 432"/>
                <a:gd name="T7" fmla="*/ 330 h 333"/>
                <a:gd name="T8" fmla="*/ 312 w 432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333">
                  <a:moveTo>
                    <a:pt x="312" y="0"/>
                  </a:moveTo>
                  <a:cubicBezTo>
                    <a:pt x="368" y="53"/>
                    <a:pt x="408" y="115"/>
                    <a:pt x="432" y="188"/>
                  </a:cubicBezTo>
                  <a:cubicBezTo>
                    <a:pt x="288" y="236"/>
                    <a:pt x="145" y="285"/>
                    <a:pt x="2" y="333"/>
                  </a:cubicBezTo>
                  <a:cubicBezTo>
                    <a:pt x="1" y="332"/>
                    <a:pt x="1" y="331"/>
                    <a:pt x="0" y="330"/>
                  </a:cubicBezTo>
                  <a:cubicBezTo>
                    <a:pt x="104" y="220"/>
                    <a:pt x="207" y="111"/>
                    <a:pt x="3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665"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0">
            <a:off x="2554605" y="4636135"/>
            <a:ext cx="1120775" cy="714375"/>
            <a:chOff x="1850924" y="3202038"/>
            <a:chExt cx="1125411" cy="717415"/>
          </a:xfrm>
        </p:grpSpPr>
        <p:sp>
          <p:nvSpPr>
            <p:cNvPr id="47" name="Freeform 9"/>
            <p:cNvSpPr/>
            <p:nvPr/>
          </p:nvSpPr>
          <p:spPr bwMode="auto">
            <a:xfrm>
              <a:off x="1850924" y="3202038"/>
              <a:ext cx="1125411" cy="717415"/>
            </a:xfrm>
            <a:custGeom>
              <a:avLst/>
              <a:gdLst>
                <a:gd name="T0" fmla="*/ 338 w 348"/>
                <a:gd name="T1" fmla="*/ 0 h 222"/>
                <a:gd name="T2" fmla="*/ 297 w 348"/>
                <a:gd name="T3" fmla="*/ 222 h 222"/>
                <a:gd name="T4" fmla="*/ 0 w 348"/>
                <a:gd name="T5" fmla="*/ 54 h 222"/>
                <a:gd name="T6" fmla="*/ 0 w 348"/>
                <a:gd name="T7" fmla="*/ 51 h 222"/>
                <a:gd name="T8" fmla="*/ 338 w 348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22">
                  <a:moveTo>
                    <a:pt x="338" y="0"/>
                  </a:moveTo>
                  <a:cubicBezTo>
                    <a:pt x="348" y="79"/>
                    <a:pt x="335" y="152"/>
                    <a:pt x="297" y="222"/>
                  </a:cubicBezTo>
                  <a:cubicBezTo>
                    <a:pt x="197" y="165"/>
                    <a:pt x="98" y="110"/>
                    <a:pt x="0" y="54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112" y="34"/>
                    <a:pt x="224" y="17"/>
                    <a:pt x="338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2036140" y="3274911"/>
              <a:ext cx="875575" cy="558152"/>
            </a:xfrm>
            <a:custGeom>
              <a:avLst/>
              <a:gdLst>
                <a:gd name="T0" fmla="*/ 338 w 348"/>
                <a:gd name="T1" fmla="*/ 0 h 222"/>
                <a:gd name="T2" fmla="*/ 297 w 348"/>
                <a:gd name="T3" fmla="*/ 222 h 222"/>
                <a:gd name="T4" fmla="*/ 0 w 348"/>
                <a:gd name="T5" fmla="*/ 54 h 222"/>
                <a:gd name="T6" fmla="*/ 0 w 348"/>
                <a:gd name="T7" fmla="*/ 51 h 222"/>
                <a:gd name="T8" fmla="*/ 338 w 348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22">
                  <a:moveTo>
                    <a:pt x="338" y="0"/>
                  </a:moveTo>
                  <a:cubicBezTo>
                    <a:pt x="348" y="79"/>
                    <a:pt x="335" y="152"/>
                    <a:pt x="297" y="222"/>
                  </a:cubicBezTo>
                  <a:cubicBezTo>
                    <a:pt x="197" y="165"/>
                    <a:pt x="98" y="110"/>
                    <a:pt x="0" y="54"/>
                  </a:cubicBezTo>
                  <a:cubicBezTo>
                    <a:pt x="0" y="53"/>
                    <a:pt x="0" y="52"/>
                    <a:pt x="0" y="51"/>
                  </a:cubicBezTo>
                  <a:cubicBezTo>
                    <a:pt x="112" y="34"/>
                    <a:pt x="224" y="17"/>
                    <a:pt x="3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665"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0">
            <a:off x="2292985" y="4833620"/>
            <a:ext cx="922020" cy="991235"/>
            <a:chOff x="1587873" y="3400253"/>
            <a:chExt cx="925521" cy="995346"/>
          </a:xfrm>
        </p:grpSpPr>
        <p:sp>
          <p:nvSpPr>
            <p:cNvPr id="50" name="Freeform 8"/>
            <p:cNvSpPr/>
            <p:nvPr/>
          </p:nvSpPr>
          <p:spPr bwMode="auto">
            <a:xfrm>
              <a:off x="1587873" y="3400253"/>
              <a:ext cx="925521" cy="995346"/>
            </a:xfrm>
            <a:custGeom>
              <a:avLst/>
              <a:gdLst>
                <a:gd name="T0" fmla="*/ 286 w 286"/>
                <a:gd name="T1" fmla="*/ 197 h 308"/>
                <a:gd name="T2" fmla="*/ 0 w 286"/>
                <a:gd name="T3" fmla="*/ 279 h 308"/>
                <a:gd name="T4" fmla="*/ 75 w 286"/>
                <a:gd name="T5" fmla="*/ 0 h 308"/>
                <a:gd name="T6" fmla="*/ 286 w 286"/>
                <a:gd name="T7" fmla="*/ 19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308">
                  <a:moveTo>
                    <a:pt x="286" y="197"/>
                  </a:moveTo>
                  <a:cubicBezTo>
                    <a:pt x="218" y="275"/>
                    <a:pt x="94" y="308"/>
                    <a:pt x="0" y="279"/>
                  </a:cubicBezTo>
                  <a:cubicBezTo>
                    <a:pt x="25" y="187"/>
                    <a:pt x="49" y="94"/>
                    <a:pt x="75" y="0"/>
                  </a:cubicBezTo>
                  <a:cubicBezTo>
                    <a:pt x="146" y="66"/>
                    <a:pt x="216" y="131"/>
                    <a:pt x="286" y="19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1692049" y="3543788"/>
              <a:ext cx="720059" cy="774384"/>
            </a:xfrm>
            <a:custGeom>
              <a:avLst/>
              <a:gdLst>
                <a:gd name="T0" fmla="*/ 286 w 286"/>
                <a:gd name="T1" fmla="*/ 197 h 308"/>
                <a:gd name="T2" fmla="*/ 0 w 286"/>
                <a:gd name="T3" fmla="*/ 279 h 308"/>
                <a:gd name="T4" fmla="*/ 75 w 286"/>
                <a:gd name="T5" fmla="*/ 0 h 308"/>
                <a:gd name="T6" fmla="*/ 286 w 286"/>
                <a:gd name="T7" fmla="*/ 19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" h="308">
                  <a:moveTo>
                    <a:pt x="286" y="197"/>
                  </a:moveTo>
                  <a:cubicBezTo>
                    <a:pt x="218" y="275"/>
                    <a:pt x="94" y="308"/>
                    <a:pt x="0" y="279"/>
                  </a:cubicBezTo>
                  <a:cubicBezTo>
                    <a:pt x="25" y="187"/>
                    <a:pt x="49" y="94"/>
                    <a:pt x="75" y="0"/>
                  </a:cubicBezTo>
                  <a:cubicBezTo>
                    <a:pt x="146" y="66"/>
                    <a:pt x="216" y="131"/>
                    <a:pt x="286" y="1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76200" dist="101600" dir="180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0" tIns="45713" rIns="0" bIns="45713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665"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6" grpId="0"/>
      <p:bldP spid="5" grpId="0"/>
      <p:bldP spid="61" grpId="0"/>
      <p:bldP spid="64" grpId="0"/>
      <p:bldP spid="31" grpId="0"/>
      <p:bldP spid="36" grpId="0"/>
      <p:bldP spid="37" grpId="0"/>
      <p:bldP spid="38" grpId="0"/>
      <p:bldP spid="39" grpId="0"/>
      <p:bldP spid="6" grpId="1"/>
      <p:bldP spid="5" grpId="1"/>
      <p:bldP spid="61" grpId="1"/>
      <p:bldP spid="64" grpId="1"/>
      <p:bldP spid="31" grpId="1"/>
      <p:bldP spid="36" grpId="1"/>
      <p:bldP spid="37" grpId="1"/>
      <p:bldP spid="38" grpId="1"/>
      <p:bldP spid="3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 rot="0">
            <a:off x="4066540" y="1767418"/>
            <a:ext cx="7594600" cy="410844"/>
            <a:chOff x="2963215" y="1270844"/>
            <a:chExt cx="5897469" cy="314203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4755631" y="1270844"/>
              <a:ext cx="4105053" cy="31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信用产生的基础——商品交换和私有制的出现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215" y="1279908"/>
              <a:ext cx="1589224" cy="30497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p>
              <a:pPr algn="ct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信用的产生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90770" y="3176905"/>
            <a:ext cx="2410460" cy="2303780"/>
            <a:chOff x="6844" y="5342"/>
            <a:chExt cx="3796" cy="3628"/>
          </a:xfrm>
        </p:grpSpPr>
        <p:grpSp>
          <p:nvGrpSpPr>
            <p:cNvPr id="8" name="组合 7"/>
            <p:cNvGrpSpPr/>
            <p:nvPr/>
          </p:nvGrpSpPr>
          <p:grpSpPr>
            <a:xfrm rot="0">
              <a:off x="6844" y="5342"/>
              <a:ext cx="3797" cy="3628"/>
              <a:chOff x="3065829" y="2668267"/>
              <a:chExt cx="1872107" cy="176172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115072" y="2668267"/>
                <a:ext cx="1761728" cy="1761728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442509" y="276113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439209" y="276113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065829" y="349265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4818429" y="349265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442509" y="422417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439209" y="4201315"/>
                <a:ext cx="119507" cy="11950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3269293" y="2943616"/>
                <a:ext cx="1465545" cy="1202499"/>
                <a:chOff x="3269293" y="2943616"/>
                <a:chExt cx="1465545" cy="1202499"/>
              </a:xfrm>
            </p:grpSpPr>
            <p:sp>
              <p:nvSpPr>
                <p:cNvPr id="88" name="任意多边形 87"/>
                <p:cNvSpPr/>
                <p:nvPr/>
              </p:nvSpPr>
              <p:spPr>
                <a:xfrm>
                  <a:off x="4008329" y="2956142"/>
                  <a:ext cx="425885" cy="588724"/>
                </a:xfrm>
                <a:custGeom>
                  <a:avLst/>
                  <a:gdLst>
                    <a:gd name="connsiteX0" fmla="*/ 0 w 425885"/>
                    <a:gd name="connsiteY0" fmla="*/ 588724 h 588724"/>
                    <a:gd name="connsiteX1" fmla="*/ 425885 w 425885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88724">
                      <a:moveTo>
                        <a:pt x="0" y="588724"/>
                      </a:moveTo>
                      <a:lnTo>
                        <a:pt x="425885" y="0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>
                  <a:off x="3995803" y="3544866"/>
                  <a:ext cx="739035" cy="0"/>
                </a:xfrm>
                <a:custGeom>
                  <a:avLst/>
                  <a:gdLst>
                    <a:gd name="connsiteX0" fmla="*/ 0 w 739035"/>
                    <a:gd name="connsiteY0" fmla="*/ 0 h 0"/>
                    <a:gd name="connsiteX1" fmla="*/ 739035 w 73903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9035">
                      <a:moveTo>
                        <a:pt x="0" y="0"/>
                      </a:moveTo>
                      <a:lnTo>
                        <a:pt x="739035" y="0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0" name="任意多边形 89"/>
                <p:cNvSpPr/>
                <p:nvPr/>
              </p:nvSpPr>
              <p:spPr>
                <a:xfrm>
                  <a:off x="3594970" y="2943616"/>
                  <a:ext cx="413359" cy="588724"/>
                </a:xfrm>
                <a:custGeom>
                  <a:avLst/>
                  <a:gdLst>
                    <a:gd name="connsiteX0" fmla="*/ 413359 w 413359"/>
                    <a:gd name="connsiteY0" fmla="*/ 588724 h 588724"/>
                    <a:gd name="connsiteX1" fmla="*/ 0 w 413359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3359" h="588724">
                      <a:moveTo>
                        <a:pt x="413359" y="58872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3269293" y="3557392"/>
                  <a:ext cx="726510" cy="0"/>
                </a:xfrm>
                <a:custGeom>
                  <a:avLst/>
                  <a:gdLst>
                    <a:gd name="connsiteX0" fmla="*/ 726510 w 726510"/>
                    <a:gd name="connsiteY0" fmla="*/ 0 h 0"/>
                    <a:gd name="connsiteX1" fmla="*/ 0 w 72651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6510">
                      <a:moveTo>
                        <a:pt x="72651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2" name="任意多边形 91"/>
                <p:cNvSpPr/>
                <p:nvPr/>
              </p:nvSpPr>
              <p:spPr>
                <a:xfrm>
                  <a:off x="3582444" y="3569918"/>
                  <a:ext cx="425885" cy="576197"/>
                </a:xfrm>
                <a:custGeom>
                  <a:avLst/>
                  <a:gdLst>
                    <a:gd name="connsiteX0" fmla="*/ 425885 w 425885"/>
                    <a:gd name="connsiteY0" fmla="*/ 0 h 576197"/>
                    <a:gd name="connsiteX1" fmla="*/ 0 w 425885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76197">
                      <a:moveTo>
                        <a:pt x="425885" y="0"/>
                      </a:moveTo>
                      <a:lnTo>
                        <a:pt x="0" y="576197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4020855" y="3569918"/>
                  <a:ext cx="388307" cy="576197"/>
                </a:xfrm>
                <a:custGeom>
                  <a:avLst/>
                  <a:gdLst>
                    <a:gd name="connsiteX0" fmla="*/ 0 w 388307"/>
                    <a:gd name="connsiteY0" fmla="*/ 0 h 576197"/>
                    <a:gd name="connsiteX1" fmla="*/ 388307 w 388307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8307" h="576197">
                      <a:moveTo>
                        <a:pt x="0" y="0"/>
                      </a:moveTo>
                      <a:lnTo>
                        <a:pt x="388307" y="576197"/>
                      </a:lnTo>
                    </a:path>
                  </a:pathLst>
                </a:custGeom>
                <a:noFill/>
                <a:ln w="38100">
                  <a:solidFill>
                    <a:schemeClr val="accent2"/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2400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98" name="椭圆 97"/>
            <p:cNvSpPr/>
            <p:nvPr/>
          </p:nvSpPr>
          <p:spPr>
            <a:xfrm>
              <a:off x="7769" y="6192"/>
              <a:ext cx="1898" cy="19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rot="0">
            <a:off x="7713345" y="3052445"/>
            <a:ext cx="3600000" cy="2858136"/>
            <a:chOff x="812330" y="3542871"/>
            <a:chExt cx="2795167" cy="2185317"/>
          </a:xfrm>
        </p:grpSpPr>
        <p:sp>
          <p:nvSpPr>
            <p:cNvPr id="101" name="TextBox 100"/>
            <p:cNvSpPr txBox="1"/>
            <p:nvPr/>
          </p:nvSpPr>
          <p:spPr>
            <a:xfrm>
              <a:off x="812330" y="3542871"/>
              <a:ext cx="2090475" cy="2578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商品、货币占有的不均衡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330" y="3800682"/>
              <a:ext cx="2795167" cy="192750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ts val="2105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商品货币关系的发展，使商品，货币在不同生产者中间分配的不匹配，出现了商品需要卖，但拥有货币的人不需要买，而需要商品的人却没有货币，商品交换无法进行。为了处理这一问题，出现了赊购赊销的方式，即商品赊卖者或货币贷出者成为债权人，商品赊购者或货币借入者叫债务人，二者发生了债权债务关系，双方达成了到期归还并支付利息的协议，这便是典型的信用关系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rot="0">
            <a:off x="895350" y="3454400"/>
            <a:ext cx="3640640" cy="1879600"/>
            <a:chOff x="891718" y="3379488"/>
            <a:chExt cx="2827193" cy="1437473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379488"/>
              <a:ext cx="2504550" cy="44629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原始社会末期，贫富分化，产生了信用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23278" y="3921454"/>
              <a:ext cx="2795633" cy="89550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ts val="2105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原始社会末期社会分工出现，有了剩余产品，有了商品交换；私有制的产生形成了贫富差距，穷人由于生活需要向富有者借款，信用随之产生。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9500" y="951865"/>
            <a:ext cx="2987040" cy="204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160" y="42481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学习准备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空心弧 3"/>
          <p:cNvSpPr/>
          <p:nvPr/>
        </p:nvSpPr>
        <p:spPr>
          <a:xfrm>
            <a:off x="410210" y="471805"/>
            <a:ext cx="488950" cy="488950"/>
          </a:xfrm>
          <a:prstGeom prst="blockArc">
            <a:avLst>
              <a:gd name="adj1" fmla="val 4582896"/>
              <a:gd name="adj2" fmla="val 921332"/>
              <a:gd name="adj3" fmla="val 31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77335" y="1132205"/>
            <a:ext cx="4037330" cy="491490"/>
            <a:chOff x="5403" y="1783"/>
            <a:chExt cx="6358" cy="774"/>
          </a:xfrm>
        </p:grpSpPr>
        <p:sp>
          <p:nvSpPr>
            <p:cNvPr id="56" name="矩形: 圆角 43"/>
            <p:cNvSpPr/>
            <p:nvPr/>
          </p:nvSpPr>
          <p:spPr>
            <a:xfrm>
              <a:off x="5403" y="1783"/>
              <a:ext cx="6358" cy="77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81" y="1837"/>
              <a:ext cx="560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二、信用的本质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14805" y="2670810"/>
            <a:ext cx="9564370" cy="1157605"/>
            <a:chOff x="1614" y="5413"/>
            <a:chExt cx="7095" cy="2820"/>
          </a:xfrm>
        </p:grpSpPr>
        <p:sp>
          <p:nvSpPr>
            <p:cNvPr id="25" name="矩形 24"/>
            <p:cNvSpPr/>
            <p:nvPr/>
          </p:nvSpPr>
          <p:spPr bwMode="auto">
            <a:xfrm>
              <a:off x="1680" y="5413"/>
              <a:ext cx="6945" cy="28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solidFill>
                <a:schemeClr val="bg2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1614" y="5592"/>
              <a:ext cx="149" cy="2465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8561" y="5592"/>
              <a:ext cx="149" cy="2465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79650" y="2880360"/>
            <a:ext cx="831342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信用（credit）的概念源于拉丁文credo，原意是相信、信任、声誉等。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在经济学上，信用是以偿还本金和付息为条件的价值运动的特殊形式；是</a:t>
            </a:r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经济主体之间有条件让渡货币资金或商品的一种经济关系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18970" y="4618355"/>
            <a:ext cx="2199640" cy="808990"/>
            <a:chOff x="-39" y="6685"/>
            <a:chExt cx="3464" cy="1274"/>
          </a:xfrm>
        </p:grpSpPr>
        <p:sp>
          <p:nvSpPr>
            <p:cNvPr id="17" name="右箭头 16"/>
            <p:cNvSpPr/>
            <p:nvPr/>
          </p:nvSpPr>
          <p:spPr>
            <a:xfrm>
              <a:off x="-39" y="6685"/>
              <a:ext cx="3465" cy="1275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8" y="7032"/>
              <a:ext cx="244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/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信用的三要素</a:t>
              </a:r>
              <a:endPara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511040" y="4869180"/>
            <a:ext cx="1346200" cy="30670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债权债务关系</a:t>
            </a:r>
            <a:endParaRPr lang="zh-CN" altLang="en-US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23610" y="4869180"/>
            <a:ext cx="1346200" cy="306705"/>
          </a:xfrm>
          <a:prstGeom prst="rect">
            <a:avLst/>
          </a:prstGeom>
          <a:solidFill>
            <a:srgbClr val="A5A5A5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时间间隔</a:t>
            </a:r>
            <a:endParaRPr lang="zh-CN" altLang="en-US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36180" y="4869180"/>
            <a:ext cx="1346200" cy="30670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信用凭证</a:t>
            </a:r>
            <a:endParaRPr lang="zh-CN" altLang="en-US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6705" y="4137025"/>
            <a:ext cx="249809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ldLvl="0" animBg="1"/>
      <p:bldP spid="4" grpId="1" animBg="1"/>
      <p:bldP spid="13" grpId="0"/>
      <p:bldP spid="20" grpId="0" animBg="1"/>
      <p:bldP spid="22" grpId="0" animBg="1"/>
      <p:bldP spid="52" grpId="0" animBg="1"/>
      <p:bldP spid="13" grpId="1"/>
      <p:bldP spid="20" grpId="1" animBg="1"/>
      <p:bldP spid="22" grpId="1" animBg="1"/>
      <p:bldP spid="52" grpId="1" animBg="1"/>
    </p:bldLst>
  </p:timing>
</p:sld>
</file>

<file path=ppt/tags/tag1.xml><?xml version="1.0" encoding="utf-8"?>
<p:tagLst xmlns:p="http://schemas.openxmlformats.org/presentationml/2006/main">
  <p:tag name="MH" val="20151024181304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51024181304"/>
  <p:tag name="MH_LIBRARY" val="GRAPHIC"/>
  <p:tag name="MH_TYPE" val="Other"/>
  <p:tag name="MH_ORDER" val="14"/>
</p:tagLst>
</file>

<file path=ppt/tags/tag11.xml><?xml version="1.0" encoding="utf-8"?>
<p:tagLst xmlns:p="http://schemas.openxmlformats.org/presentationml/2006/main">
  <p:tag name="MH" val="20151024181304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51024181304"/>
  <p:tag name="MH_LIBRARY" val="GRAPHIC"/>
  <p:tag name="MH_TYPE" val="SubTitle"/>
  <p:tag name="MH_ORDER" val="2"/>
</p:tagLst>
</file>

<file path=ppt/tags/tag13.xml><?xml version="1.0" encoding="utf-8"?>
<p:tagLst xmlns:p="http://schemas.openxmlformats.org/presentationml/2006/main">
  <p:tag name="MH" val="20151024181304"/>
  <p:tag name="MH_LIBRARY" val="GRAPHIC"/>
  <p:tag name="MH_TYPE" val="SubTitle"/>
  <p:tag name="MH_ORDER" val="3"/>
</p:tagLst>
</file>

<file path=ppt/tags/tag14.xml><?xml version="1.0" encoding="utf-8"?>
<p:tagLst xmlns:p="http://schemas.openxmlformats.org/presentationml/2006/main">
  <p:tag name="MH" val="20151024181304"/>
  <p:tag name="MH_LIBRARY" val="GRAPHIC"/>
  <p:tag name="MH_TYPE" val="SubTitle"/>
  <p:tag name="MH_ORDER" val="4"/>
</p:tagLst>
</file>

<file path=ppt/tags/tag15.xml><?xml version="1.0" encoding="utf-8"?>
<p:tagLst xmlns:p="http://schemas.openxmlformats.org/presentationml/2006/main">
  <p:tag name="MH" val="20151024181304"/>
  <p:tag name="MH_LIBRARY" val="GRAPHIC"/>
  <p:tag name="MH_TYPE" val="Desc"/>
  <p:tag name="MH_ORDER" val="1"/>
</p:tagLst>
</file>

<file path=ppt/tags/tag16.xml><?xml version="1.0" encoding="utf-8"?>
<p:tagLst xmlns:p="http://schemas.openxmlformats.org/presentationml/2006/main">
  <p:tag name="COMMONDATA" val="eyJoZGlkIjoiMWRjMmE5ZjQ2ODQ1MTc2YmI3NTBmNjllOWYwMWYwNDcifQ=="/>
  <p:tag name="commondata" val="eyJoZGlkIjoiYzc3ZmJlZmQ1MjM0NDJlMjBiYjEyZjk4M2QxZTFjODEifQ=="/>
</p:tagLst>
</file>

<file path=ppt/tags/tag2.xml><?xml version="1.0" encoding="utf-8"?>
<p:tagLst xmlns:p="http://schemas.openxmlformats.org/presentationml/2006/main">
  <p:tag name="MH" val="20151024181304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024181304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51024181304"/>
  <p:tag name="MH_LIBRARY" val="GRAPHIC"/>
  <p:tag name="MH_TYPE" val="Other"/>
  <p:tag name="MH_ORDER" val="7"/>
</p:tagLst>
</file>

<file path=ppt/tags/tag5.xml><?xml version="1.0" encoding="utf-8"?>
<p:tagLst xmlns:p="http://schemas.openxmlformats.org/presentationml/2006/main">
  <p:tag name="MH" val="20151024181304"/>
  <p:tag name="MH_LIBRARY" val="GRAPHIC"/>
  <p:tag name="MH_TYPE" val="Other"/>
  <p:tag name="MH_ORDER" val="9"/>
</p:tagLst>
</file>

<file path=ppt/tags/tag6.xml><?xml version="1.0" encoding="utf-8"?>
<p:tagLst xmlns:p="http://schemas.openxmlformats.org/presentationml/2006/main">
  <p:tag name="MH" val="20151024181304"/>
  <p:tag name="MH_LIBRARY" val="GRAPHIC"/>
  <p:tag name="MH_TYPE" val="Other"/>
  <p:tag name="MH_ORDER" val="10"/>
</p:tagLst>
</file>

<file path=ppt/tags/tag7.xml><?xml version="1.0" encoding="utf-8"?>
<p:tagLst xmlns:p="http://schemas.openxmlformats.org/presentationml/2006/main">
  <p:tag name="MH" val="20151024181304"/>
  <p:tag name="MH_LIBRARY" val="GRAPHIC"/>
  <p:tag name="MH_TYPE" val="Other"/>
  <p:tag name="MH_ORDER" val="11"/>
</p:tagLst>
</file>

<file path=ppt/tags/tag8.xml><?xml version="1.0" encoding="utf-8"?>
<p:tagLst xmlns:p="http://schemas.openxmlformats.org/presentationml/2006/main">
  <p:tag name="MH" val="20151024181304"/>
  <p:tag name="MH_LIBRARY" val="GRAPHIC"/>
  <p:tag name="MH_TYPE" val="Other"/>
  <p:tag name="MH_ORDER" val="12"/>
</p:tagLst>
</file>

<file path=ppt/tags/tag9.xml><?xml version="1.0" encoding="utf-8"?>
<p:tagLst xmlns:p="http://schemas.openxmlformats.org/presentationml/2006/main">
  <p:tag name="MH" val="20151024181304"/>
  <p:tag name="MH_LIBRARY" val="GRAPHIC"/>
  <p:tag name="MH_TYPE" val="Other"/>
  <p:tag name="MH_ORDER" val="1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1253</Words>
  <Application>WPS 演示</Application>
  <PresentationFormat>宽屏</PresentationFormat>
  <Paragraphs>179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思源黑体 CN Light</vt:lpstr>
      <vt:lpstr>黑体</vt:lpstr>
      <vt:lpstr>方正粗黑宋简体</vt:lpstr>
      <vt:lpstr>微软雅黑</vt:lpstr>
      <vt:lpstr>思源黑体 CN Regular</vt:lpstr>
      <vt:lpstr>思源宋体 CN Medium</vt:lpstr>
      <vt:lpstr>Bebas</vt:lpstr>
      <vt:lpstr>Impact</vt:lpstr>
      <vt:lpstr>Arial Narrow</vt:lpstr>
      <vt:lpstr>思源宋体 CN Heavy</vt:lpstr>
      <vt:lpstr>Arial Unicode MS</vt:lpstr>
      <vt:lpstr>Calibri</vt:lpstr>
      <vt:lpstr>等线</vt:lpstr>
      <vt:lpstr>Segoe Print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晓静</dc:creator>
  <cp:lastModifiedBy>香樟树</cp:lastModifiedBy>
  <cp:revision>263</cp:revision>
  <dcterms:created xsi:type="dcterms:W3CDTF">2022-01-06T03:07:00Z</dcterms:created>
  <dcterms:modified xsi:type="dcterms:W3CDTF">2024-06-18T14:12:58Z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3773BE81EC5346D08F6EF6C97C55620B</vt:lpwstr>
  </property>
</Properties>
</file>