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6"/>
  </p:notesMasterIdLst>
  <p:sldIdLst>
    <p:sldId id="256" r:id="rId4"/>
    <p:sldId id="891" r:id="rId5"/>
    <p:sldId id="481" r:id="rId7"/>
    <p:sldId id="470" r:id="rId8"/>
    <p:sldId id="864" r:id="rId9"/>
    <p:sldId id="879" r:id="rId10"/>
    <p:sldId id="880" r:id="rId11"/>
    <p:sldId id="881" r:id="rId12"/>
    <p:sldId id="882" r:id="rId13"/>
    <p:sldId id="883" r:id="rId14"/>
    <p:sldId id="884" r:id="rId15"/>
    <p:sldId id="906" r:id="rId16"/>
    <p:sldId id="907" r:id="rId17"/>
    <p:sldId id="908" r:id="rId18"/>
    <p:sldId id="909" r:id="rId19"/>
    <p:sldId id="910" r:id="rId20"/>
    <p:sldId id="889" r:id="rId21"/>
    <p:sldId id="886" r:id="rId22"/>
    <p:sldId id="887" r:id="rId23"/>
    <p:sldId id="888" r:id="rId24"/>
    <p:sldId id="911" r:id="rId25"/>
    <p:sldId id="912" r:id="rId26"/>
    <p:sldId id="913" r:id="rId27"/>
    <p:sldId id="914" r:id="rId28"/>
    <p:sldId id="915" r:id="rId29"/>
    <p:sldId id="916" r:id="rId30"/>
    <p:sldId id="917" r:id="rId31"/>
    <p:sldId id="496" r:id="rId32"/>
  </p:sldIdLst>
  <p:sldSz cx="12192000" cy="6858000"/>
  <p:notesSz cx="6858000" cy="9144000"/>
  <p:embeddedFontLst>
    <p:embeddedFont>
      <p:font typeface="方正粗黑宋简体" panose="02000000000000000000" charset="-122"/>
      <p:regular r:id="rId37"/>
    </p:embeddedFont>
    <p:embeddedFont>
      <p:font typeface="微软雅黑" panose="020B0503020204020204" charset="-122"/>
      <p:regular r:id="rId38"/>
    </p:embeddedFont>
    <p:embeddedFont>
      <p:font typeface="Calibri" panose="020F0502020204030204" charset="0"/>
      <p:regular r:id="rId39"/>
      <p:bold r:id="rId40"/>
      <p:italic r:id="rId41"/>
      <p:boldItalic r:id="rId42"/>
    </p:embeddedFont>
    <p:embeddedFont>
      <p:font typeface="等线" panose="02010600030101010101" charset="-122"/>
      <p:regular r:id="rId43"/>
    </p:embeddedFont>
  </p:embeddedFontLst>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5"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D7D31"/>
    <a:srgbClr val="43D58E"/>
    <a:srgbClr val="F4B183"/>
    <a:srgbClr val="2C5568"/>
    <a:srgbClr val="C00000"/>
    <a:srgbClr val="046EA2"/>
    <a:srgbClr val="033E6A"/>
    <a:srgbClr val="86D1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p:scale>
          <a:sx n="41" d="100"/>
          <a:sy n="41" d="100"/>
        </p:scale>
        <p:origin x="-1860" y="-750"/>
      </p:cViewPr>
      <p:guideLst>
        <p:guide orient="horz" pos="2205"/>
        <p:guide pos="3840"/>
      </p:guideLst>
    </p:cSldViewPr>
  </p:slideViewPr>
  <p:notesTextViewPr>
    <p:cViewPr>
      <p:scale>
        <a:sx n="1" d="1"/>
        <a:sy n="1" d="1"/>
      </p:scale>
      <p:origin x="0" y="0"/>
    </p:cViewPr>
  </p:notesTextViewPr>
  <p:sorterViewPr>
    <p:cViewPr>
      <p:scale>
        <a:sx n="32" d="100"/>
        <a:sy n="32"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4" Type="http://schemas.openxmlformats.org/officeDocument/2006/relationships/tags" Target="tags/tag12.xml"/><Relationship Id="rId43" Type="http://schemas.openxmlformats.org/officeDocument/2006/relationships/font" Target="fonts/font7.fntdata"/><Relationship Id="rId42" Type="http://schemas.openxmlformats.org/officeDocument/2006/relationships/font" Target="fonts/font6.fntdata"/><Relationship Id="rId41" Type="http://schemas.openxmlformats.org/officeDocument/2006/relationships/font" Target="fonts/font5.fntdata"/><Relationship Id="rId40" Type="http://schemas.openxmlformats.org/officeDocument/2006/relationships/font" Target="fonts/font4.fntdata"/><Relationship Id="rId4" Type="http://schemas.openxmlformats.org/officeDocument/2006/relationships/slide" Target="slides/slide1.xml"/><Relationship Id="rId39" Type="http://schemas.openxmlformats.org/officeDocument/2006/relationships/font" Target="fonts/font3.fntdata"/><Relationship Id="rId38" Type="http://schemas.openxmlformats.org/officeDocument/2006/relationships/font" Target="fonts/font2.fntdata"/><Relationship Id="rId37" Type="http://schemas.openxmlformats.org/officeDocument/2006/relationships/font" Target="fonts/font1.fntdata"/><Relationship Id="rId36" Type="http://schemas.openxmlformats.org/officeDocument/2006/relationships/commentAuthors" Target="commentAuthors.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Light" panose="020B0300000000000000" pitchFamily="34" charset="-122"/>
                <a:ea typeface="思源黑体 CN Light" panose="020B0300000000000000" pitchFamily="34" charset="-122"/>
              </a:defRPr>
            </a:lvl1pPr>
          </a:lstStyle>
          <a:p>
            <a:fld id="{F3A10C64-83F0-48CF-8FE3-0F81FAF67178}"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Light" panose="020B0300000000000000" pitchFamily="34" charset="-122"/>
                <a:ea typeface="思源黑体 CN Light" panose="020B0300000000000000" pitchFamily="34" charset="-122"/>
              </a:defRPr>
            </a:lvl1pPr>
          </a:lstStyle>
          <a:p>
            <a:fld id="{28AD01E3-C28A-40DC-AEF7-F757DE35034A}"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1pPr>
    <a:lvl2pPr marL="4572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2pPr>
    <a:lvl3pPr marL="9144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3pPr>
    <a:lvl4pPr marL="13716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4pPr>
    <a:lvl5pPr marL="18288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en-US" altLang="zh-CN"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74DF729D-3649-4108-9E4B-AC2DC0B30C59}" type="slidenum">
              <a:rPr lang="zh-CN" altLang="en-US">
                <a:latin typeface="Calibri" panose="020F0502020204030204" charset="0"/>
              </a:rPr>
            </a:fld>
            <a:endParaRPr lang="zh-CN" altLang="en-US">
              <a:latin typeface="Calibri" panose="020F050202020403020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en-US" altLang="zh-CN"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74DF729D-3649-4108-9E4B-AC2DC0B30C59}" type="slidenum">
              <a:rPr lang="zh-CN" altLang="en-US">
                <a:latin typeface="Calibri" panose="020F0502020204030204" charset="0"/>
              </a:rPr>
            </a:fld>
            <a:endParaRPr lang="zh-CN" altLang="en-US">
              <a:latin typeface="Calibri" panose="020F050202020403020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en-US" altLang="zh-CN"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74DF729D-3649-4108-9E4B-AC2DC0B30C59}" type="slidenum">
              <a:rPr lang="zh-CN" altLang="en-US">
                <a:latin typeface="Calibri" panose="020F0502020204030204" charset="0"/>
              </a:rPr>
            </a:fld>
            <a:endParaRPr lang="zh-CN" altLang="en-US">
              <a:latin typeface="Calibri" panose="020F050202020403020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1_内容与标题">
    <p:spTree>
      <p:nvGrpSpPr>
        <p:cNvPr id="1" name=""/>
        <p:cNvGrpSpPr/>
        <p:nvPr/>
      </p:nvGrpSpPr>
      <p:grpSpPr>
        <a:xfrm>
          <a:off x="0" y="0"/>
          <a:ext cx="0" cy="0"/>
          <a:chOff x="0" y="0"/>
          <a:chExt cx="0" cy="0"/>
        </a:xfrm>
      </p:grpSpPr>
    </p:spTree>
  </p:cSld>
  <p:clrMapOvr>
    <a:masterClrMapping/>
  </p:clrMapOvr>
  <p:transition spd="slow">
    <p:cover dir="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accent2">
                <a:lumMod val="20000"/>
                <a:lumOff val="80000"/>
                <a:alpha val="80000"/>
              </a:schemeClr>
            </a:gs>
            <a:gs pos="0">
              <a:schemeClr val="bg1"/>
            </a:gs>
          </a:gsLst>
          <a:lin ang="27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F4715C01-B7B3-48FF-96BD-CF3468EFFF7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CA1677E9-DC4E-4BC1-8958-43063512720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accent2">
                <a:lumMod val="20000"/>
                <a:lumOff val="80000"/>
                <a:alpha val="80000"/>
              </a:schemeClr>
            </a:gs>
            <a:gs pos="0">
              <a:schemeClr val="bg1"/>
            </a:gs>
          </a:gsLst>
          <a:lin ang="27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F4715C01-B7B3-48FF-96BD-CF3468EFFF7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CA1677E9-DC4E-4BC1-8958-43063512720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6.xml"/><Relationship Id="rId4" Type="http://schemas.openxmlformats.org/officeDocument/2006/relationships/tags" Target="../tags/tag7.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tags" Target="../tags/tag6.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6.xml"/><Relationship Id="rId3" Type="http://schemas.openxmlformats.org/officeDocument/2006/relationships/tags" Target="../tags/tag9.xml"/><Relationship Id="rId2" Type="http://schemas.openxmlformats.org/officeDocument/2006/relationships/image" Target="../media/image16.png"/><Relationship Id="rId1" Type="http://schemas.openxmlformats.org/officeDocument/2006/relationships/tags" Target="../tags/tag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6.xml"/><Relationship Id="rId3" Type="http://schemas.openxmlformats.org/officeDocument/2006/relationships/tags" Target="../tags/tag11.xml"/><Relationship Id="rId2" Type="http://schemas.openxmlformats.org/officeDocument/2006/relationships/image" Target="../media/image17.png"/><Relationship Id="rId1" Type="http://schemas.openxmlformats.org/officeDocument/2006/relationships/tags" Target="../tags/tag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jpeg"/><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52621" y="2"/>
            <a:ext cx="13975032" cy="6857998"/>
            <a:chOff x="-152621" y="2"/>
            <a:chExt cx="13975032" cy="6857998"/>
          </a:xfrm>
        </p:grpSpPr>
        <p:sp>
          <p:nvSpPr>
            <p:cNvPr id="39" name="任意多边形: 形状 38"/>
            <p:cNvSpPr/>
            <p:nvPr/>
          </p:nvSpPr>
          <p:spPr>
            <a:xfrm>
              <a:off x="161581"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4" name="任意多边形: 形状 33"/>
            <p:cNvSpPr/>
            <p:nvPr/>
          </p:nvSpPr>
          <p:spPr>
            <a:xfrm>
              <a:off x="4480"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5" name="任意多边形: 形状 34"/>
            <p:cNvSpPr/>
            <p:nvPr/>
          </p:nvSpPr>
          <p:spPr>
            <a:xfrm>
              <a:off x="-152621" y="2"/>
              <a:ext cx="13660830" cy="6857998"/>
            </a:xfrm>
            <a:custGeom>
              <a:avLst/>
              <a:gdLst>
                <a:gd name="connsiteX0" fmla="*/ 13660830 w 13660830"/>
                <a:gd name="connsiteY0" fmla="*/ 3988372 h 6857998"/>
                <a:gd name="connsiteX1" fmla="*/ 13562073 w 13660830"/>
                <a:gd name="connsiteY1" fmla="*/ 4280240 h 6857998"/>
                <a:gd name="connsiteX2" fmla="*/ 12211831 w 13660830"/>
                <a:gd name="connsiteY2" fmla="*/ 6531055 h 6857998"/>
                <a:gd name="connsiteX3" fmla="*/ 11897318 w 13660830"/>
                <a:gd name="connsiteY3" fmla="*/ 6857998 h 6857998"/>
                <a:gd name="connsiteX4" fmla="*/ 8255666 w 13660830"/>
                <a:gd name="connsiteY4" fmla="*/ 6857998 h 6857998"/>
                <a:gd name="connsiteX5" fmla="*/ 8421134 w 13660830"/>
                <a:gd name="connsiteY5" fmla="*/ 6853292 h 6857998"/>
                <a:gd name="connsiteX6" fmla="*/ 13412904 w 13660830"/>
                <a:gd name="connsiteY6" fmla="*/ 4319920 h 6857998"/>
                <a:gd name="connsiteX7" fmla="*/ 259262 w 13660830"/>
                <a:gd name="connsiteY7" fmla="*/ 0 h 6857998"/>
                <a:gd name="connsiteX8" fmla="*/ 1026641 w 13660830"/>
                <a:gd name="connsiteY8" fmla="*/ 0 h 6857998"/>
                <a:gd name="connsiteX9" fmla="*/ 1032493 w 13660830"/>
                <a:gd name="connsiteY9" fmla="*/ 231457 h 6857998"/>
                <a:gd name="connsiteX10" fmla="*/ 7667910 w 13660830"/>
                <a:gd name="connsiteY10" fmla="*/ 6856255 h 6857998"/>
                <a:gd name="connsiteX11" fmla="*/ 7739054 w 13660830"/>
                <a:gd name="connsiteY11" fmla="*/ 6857998 h 6857998"/>
                <a:gd name="connsiteX12" fmla="*/ 2087399 w 13660830"/>
                <a:gd name="connsiteY12" fmla="*/ 6857998 h 6857998"/>
                <a:gd name="connsiteX13" fmla="*/ 2048264 w 13660830"/>
                <a:gd name="connsiteY13" fmla="*/ 6820686 h 6857998"/>
                <a:gd name="connsiteX14" fmla="*/ 0 w 13660830"/>
                <a:gd name="connsiteY14" fmla="*/ 1875740 h 6857998"/>
                <a:gd name="connsiteX15" fmla="*/ 179075 w 13660830"/>
                <a:gd name="connsiteY15" fmla="*/ 29641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60830" h="6857998">
                  <a:moveTo>
                    <a:pt x="13660830" y="3988372"/>
                  </a:moveTo>
                  <a:lnTo>
                    <a:pt x="13562073" y="4280240"/>
                  </a:lnTo>
                  <a:cubicBezTo>
                    <a:pt x="13255684" y="5117028"/>
                    <a:pt x="12793964" y="5878939"/>
                    <a:pt x="12211831" y="6531055"/>
                  </a:cubicBezTo>
                  <a:lnTo>
                    <a:pt x="11897318" y="6857998"/>
                  </a:lnTo>
                  <a:lnTo>
                    <a:pt x="8255666" y="6857998"/>
                  </a:lnTo>
                  <a:lnTo>
                    <a:pt x="8421134" y="6853292"/>
                  </a:lnTo>
                  <a:cubicBezTo>
                    <a:pt x="10429184" y="6738764"/>
                    <a:pt x="12210412" y="5777002"/>
                    <a:pt x="13412904" y="4319920"/>
                  </a:cubicBezTo>
                  <a:close/>
                  <a:moveTo>
                    <a:pt x="259262" y="0"/>
                  </a:moveTo>
                  <a:lnTo>
                    <a:pt x="1026641" y="0"/>
                  </a:lnTo>
                  <a:lnTo>
                    <a:pt x="1032493" y="231457"/>
                  </a:lnTo>
                  <a:cubicBezTo>
                    <a:pt x="1213940" y="3810990"/>
                    <a:pt x="4086902" y="6680412"/>
                    <a:pt x="7667910" y="6856255"/>
                  </a:cubicBezTo>
                  <a:lnTo>
                    <a:pt x="7739054" y="6857998"/>
                  </a:lnTo>
                  <a:lnTo>
                    <a:pt x="2087399" y="6857998"/>
                  </a:lnTo>
                  <a:lnTo>
                    <a:pt x="2048264" y="6820686"/>
                  </a:lnTo>
                  <a:cubicBezTo>
                    <a:pt x="782742" y="5555164"/>
                    <a:pt x="0" y="3806862"/>
                    <a:pt x="0" y="1875740"/>
                  </a:cubicBezTo>
                  <a:cubicBezTo>
                    <a:pt x="0" y="1332612"/>
                    <a:pt x="61917" y="803945"/>
                    <a:pt x="179075" y="29641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grpSp>
      <p:sp>
        <p:nvSpPr>
          <p:cNvPr id="40" name="文本框 39"/>
          <p:cNvSpPr txBox="1"/>
          <p:nvPr/>
        </p:nvSpPr>
        <p:spPr>
          <a:xfrm>
            <a:off x="6074520" y="2072640"/>
            <a:ext cx="5837555" cy="1753235"/>
          </a:xfrm>
          <a:prstGeom prst="rect">
            <a:avLst/>
          </a:prstGeom>
          <a:noFill/>
        </p:spPr>
        <p:txBody>
          <a:bodyPr wrap="square" rtlCol="0">
            <a:spAutoFit/>
          </a:bodyPr>
          <a:lstStyle/>
          <a:p>
            <a:r>
              <a:rPr sz="5400" b="1" dirty="0">
                <a:latin typeface="方正粗黑宋简体" panose="02000000000000000000" charset="-122"/>
                <a:ea typeface="方正粗黑宋简体" panose="02000000000000000000" charset="-122"/>
              </a:rPr>
              <a:t>任务四　</a:t>
            </a:r>
            <a:r>
              <a:rPr lang="zh-CN" sz="5400" b="1" dirty="0">
                <a:latin typeface="方正粗黑宋简体" panose="02000000000000000000" charset="-122"/>
                <a:ea typeface="方正粗黑宋简体" panose="02000000000000000000" charset="-122"/>
              </a:rPr>
              <a:t>分析汽车</a:t>
            </a:r>
            <a:r>
              <a:rPr sz="5400" b="1" dirty="0">
                <a:latin typeface="方正粗黑宋简体" panose="02000000000000000000" charset="-122"/>
                <a:ea typeface="方正粗黑宋简体" panose="02000000000000000000" charset="-122"/>
              </a:rPr>
              <a:t>消费信贷的案例</a:t>
            </a:r>
            <a:endParaRPr sz="5400" b="1" dirty="0">
              <a:latin typeface="方正粗黑宋简体" panose="02000000000000000000" charset="-122"/>
              <a:ea typeface="方正粗黑宋简体" panose="02000000000000000000" charset="-122"/>
            </a:endParaRPr>
          </a:p>
        </p:txBody>
      </p:sp>
      <p:sp>
        <p:nvSpPr>
          <p:cNvPr id="41" name="文本框 40"/>
          <p:cNvSpPr txBox="1"/>
          <p:nvPr/>
        </p:nvSpPr>
        <p:spPr>
          <a:xfrm>
            <a:off x="7615665" y="1390650"/>
            <a:ext cx="2755265" cy="398780"/>
          </a:xfrm>
          <a:prstGeom prst="rect">
            <a:avLst/>
          </a:prstGeom>
          <a:noFill/>
        </p:spPr>
        <p:txBody>
          <a:bodyPr wrap="square" rtlCol="0">
            <a:spAutoFit/>
          </a:bodyPr>
          <a:lstStyle/>
          <a:p>
            <a:pPr algn="r"/>
            <a:r>
              <a:rPr lang="en-US" altLang="zh-CN" sz="2000" spc="600" dirty="0">
                <a:solidFill>
                  <a:schemeClr val="accent2"/>
                </a:solidFill>
                <a:latin typeface="微软雅黑" panose="020B0503020204020204" charset="-122"/>
                <a:ea typeface="微软雅黑" panose="020B0503020204020204" charset="-122"/>
              </a:rPr>
              <a:t>Auto Finance</a:t>
            </a:r>
            <a:endParaRPr lang="en-US" altLang="zh-CN" sz="2000" spc="600" dirty="0">
              <a:solidFill>
                <a:schemeClr val="accent2"/>
              </a:solidFill>
              <a:latin typeface="微软雅黑" panose="020B0503020204020204" charset="-122"/>
              <a:ea typeface="微软雅黑" panose="020B0503020204020204" charset="-122"/>
            </a:endParaRPr>
          </a:p>
        </p:txBody>
      </p:sp>
      <p:sp>
        <p:nvSpPr>
          <p:cNvPr id="43" name="文本框 42"/>
          <p:cNvSpPr txBox="1"/>
          <p:nvPr/>
        </p:nvSpPr>
        <p:spPr>
          <a:xfrm>
            <a:off x="9977902" y="442058"/>
            <a:ext cx="1554480" cy="368300"/>
          </a:xfrm>
          <a:prstGeom prst="rect">
            <a:avLst/>
          </a:prstGeom>
          <a:noFill/>
        </p:spPr>
        <p:txBody>
          <a:bodyPr wrap="none" rtlCol="0">
            <a:spAutoFit/>
          </a:bodyPr>
          <a:lstStyle/>
          <a:p>
            <a:r>
              <a:rPr lang="zh-CN" altLang="en-US" dirty="0">
                <a:latin typeface="微软雅黑" panose="020B0503020204020204" charset="-122"/>
                <a:ea typeface="微软雅黑" panose="020B0503020204020204" charset="-122"/>
              </a:rPr>
              <a:t>汽车金融服务</a:t>
            </a:r>
            <a:endParaRPr lang="zh-CN" altLang="en-US" dirty="0">
              <a:latin typeface="微软雅黑" panose="020B0503020204020204" charset="-122"/>
              <a:ea typeface="微软雅黑" panose="020B0503020204020204" charset="-122"/>
            </a:endParaRPr>
          </a:p>
        </p:txBody>
      </p:sp>
      <p:sp>
        <p:nvSpPr>
          <p:cNvPr id="44" name="矩形: 圆角 43"/>
          <p:cNvSpPr/>
          <p:nvPr/>
        </p:nvSpPr>
        <p:spPr>
          <a:xfrm>
            <a:off x="6777782" y="4109252"/>
            <a:ext cx="4431030" cy="49149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思源黑体 CN Light" panose="020B0300000000000000" pitchFamily="34" charset="-122"/>
              <a:ea typeface="思源黑体 CN Light" panose="020B0300000000000000" pitchFamily="34" charset="-122"/>
            </a:endParaRPr>
          </a:p>
        </p:txBody>
      </p:sp>
      <p:sp>
        <p:nvSpPr>
          <p:cNvPr id="45" name="文本框 44"/>
          <p:cNvSpPr txBox="1"/>
          <p:nvPr/>
        </p:nvSpPr>
        <p:spPr>
          <a:xfrm>
            <a:off x="6869857" y="4155607"/>
            <a:ext cx="3484880" cy="398780"/>
          </a:xfrm>
          <a:prstGeom prst="rect">
            <a:avLst/>
          </a:prstGeom>
          <a:noFill/>
        </p:spPr>
        <p:txBody>
          <a:bodyPr wrap="none" rtlCol="0">
            <a:spAutoFit/>
          </a:bodyPr>
          <a:lstStyle/>
          <a:p>
            <a:pPr algn="l"/>
            <a:r>
              <a:rPr lang="zh-CN" altLang="en-US" sz="2000" dirty="0">
                <a:solidFill>
                  <a:schemeClr val="bg1"/>
                </a:solidFill>
                <a:latin typeface="微软雅黑" panose="020B0503020204020204" charset="-122"/>
                <a:ea typeface="微软雅黑" panose="020B0503020204020204" charset="-122"/>
              </a:rPr>
              <a:t>模块三　汽车消费信贷的流程</a:t>
            </a:r>
            <a:endParaRPr lang="zh-CN" altLang="en-US" sz="2000" dirty="0">
              <a:solidFill>
                <a:schemeClr val="bg1"/>
              </a:solidFill>
              <a:latin typeface="微软雅黑" panose="020B0503020204020204" charset="-122"/>
              <a:ea typeface="微软雅黑" panose="020B0503020204020204" charset="-122"/>
            </a:endParaRPr>
          </a:p>
        </p:txBody>
      </p:sp>
      <p:sp>
        <p:nvSpPr>
          <p:cNvPr id="5" name="椭圆 4"/>
          <p:cNvSpPr/>
          <p:nvPr/>
        </p:nvSpPr>
        <p:spPr>
          <a:xfrm>
            <a:off x="9627235" y="450850"/>
            <a:ext cx="350520" cy="350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思源黑体 CN Regular" panose="020B0500000000000000" pitchFamily="34" charset="-122"/>
              <a:ea typeface="思源黑体 CN Regular" panose="020B0500000000000000" pitchFamily="34" charset="-122"/>
            </a:endParaRPr>
          </a:p>
        </p:txBody>
      </p:sp>
      <p:pic>
        <p:nvPicPr>
          <p:cNvPr id="2" name="图片 1" descr="RA7IGZ95I0VWYH2E3R3)K(6"/>
          <p:cNvPicPr/>
          <p:nvPr/>
        </p:nvPicPr>
        <p:blipFill>
          <a:blip r:embed="rId1"/>
          <a:srcRect l="32830" t="-14" r="25806" b="14"/>
          <a:stretch>
            <a:fillRect/>
          </a:stretch>
        </p:blipFill>
        <p:spPr>
          <a:xfrm>
            <a:off x="1203960" y="1552575"/>
            <a:ext cx="4377600" cy="4377600"/>
          </a:xfrm>
          <a:prstGeom prst="ellipse">
            <a:avLst/>
          </a:prstGeom>
          <a:ln w="50800">
            <a:solidFill>
              <a:srgbClr val="C00000"/>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down)">
                                      <p:cBhvr>
                                        <p:cTn id="10" dur="500"/>
                                        <p:tgtEl>
                                          <p:spTgt spid="4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wipe(down)">
                                      <p:cBhvr>
                                        <p:cTn id="13" dur="500"/>
                                        <p:tgtEl>
                                          <p:spTgt spid="4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wipe(down)">
                                      <p:cBhvr>
                                        <p:cTn id="16" dur="500"/>
                                        <p:tgtEl>
                                          <p:spTgt spid="41"/>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down)">
                                      <p:cBhvr>
                                        <p:cTn id="19" dur="500"/>
                                        <p:tgtEl>
                                          <p:spTgt spid="40"/>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down)">
                                      <p:cBhvr>
                                        <p:cTn id="22" dur="500"/>
                                        <p:tgtEl>
                                          <p:spTgt spid="45"/>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linds(horizont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3" grpId="0"/>
      <p:bldP spid="44" grpId="0" bldLvl="0" animBg="1"/>
      <p:bldP spid="45" grpId="0"/>
      <p:bldP spid="5" grpId="0" bldLvl="0" animBg="1"/>
      <p:bldP spid="5"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学习准备</a:t>
            </a:r>
            <a:endParaRPr lang="zh-CN" altLang="en-US" sz="3200" b="1" dirty="0">
              <a:latin typeface="微软雅黑" panose="020B0503020204020204" charset="-122"/>
              <a:ea typeface="微软雅黑" panose="020B0503020204020204" charset="-122"/>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9" name="组合 8"/>
          <p:cNvGrpSpPr/>
          <p:nvPr/>
        </p:nvGrpSpPr>
        <p:grpSpPr>
          <a:xfrm>
            <a:off x="4077335" y="1132205"/>
            <a:ext cx="4037330" cy="491490"/>
            <a:chOff x="5403" y="1783"/>
            <a:chExt cx="6358" cy="774"/>
          </a:xfrm>
        </p:grpSpPr>
        <p:sp>
          <p:nvSpPr>
            <p:cNvPr id="56" name="矩形: 圆角 43"/>
            <p:cNvSpPr/>
            <p:nvPr/>
          </p:nvSpPr>
          <p:spPr>
            <a:xfrm>
              <a:off x="5403" y="1783"/>
              <a:ext cx="6358"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58" name="文本框 57"/>
            <p:cNvSpPr txBox="1"/>
            <p:nvPr/>
          </p:nvSpPr>
          <p:spPr>
            <a:xfrm>
              <a:off x="5781" y="1837"/>
              <a:ext cx="5601" cy="628"/>
            </a:xfrm>
            <a:prstGeom prst="rect">
              <a:avLst/>
            </a:prstGeom>
            <a:noFill/>
          </p:spPr>
          <p:txBody>
            <a:bodyPr wrap="square" rtlCol="0">
              <a:spAutoFit/>
            </a:bodyPr>
            <a:lstStyle/>
            <a:p>
              <a:pPr algn="ctr">
                <a:lnSpc>
                  <a:spcPct val="100000"/>
                </a:lnSpc>
                <a:buClrTx/>
                <a:buSzTx/>
                <a:buFontTx/>
              </a:pPr>
              <a:r>
                <a:rPr lang="zh-CN" altLang="en-US" sz="2000" b="1" dirty="0">
                  <a:solidFill>
                    <a:schemeClr val="bg1"/>
                  </a:solidFill>
                  <a:latin typeface="微软雅黑" panose="020B0503020204020204" charset="-122"/>
                  <a:ea typeface="微软雅黑" panose="020B0503020204020204" charset="-122"/>
                  <a:sym typeface="+mn-ea"/>
                </a:rPr>
                <a:t>一、金融销售流程</a:t>
              </a:r>
              <a:endParaRPr lang="zh-CN" altLang="en-US" sz="2000" b="1" dirty="0">
                <a:solidFill>
                  <a:schemeClr val="bg1"/>
                </a:solidFill>
                <a:latin typeface="微软雅黑" panose="020B0503020204020204" charset="-122"/>
                <a:ea typeface="微软雅黑" panose="020B0503020204020204" charset="-122"/>
                <a:sym typeface="+mn-ea"/>
              </a:endParaRPr>
            </a:p>
          </p:txBody>
        </p:sp>
      </p:grpSp>
      <p:cxnSp>
        <p:nvCxnSpPr>
          <p:cNvPr id="23" name="直接连接符 22"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67449" y="2547141"/>
            <a:ext cx="2448000"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直接连接符 23"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67449" y="2628103"/>
            <a:ext cx="2448000" cy="0"/>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TextBox 6"/>
          <p:cNvSpPr txBox="1"/>
          <p:nvPr/>
        </p:nvSpPr>
        <p:spPr>
          <a:xfrm>
            <a:off x="1322814" y="2059588"/>
            <a:ext cx="1157605" cy="460375"/>
          </a:xfrm>
          <a:prstGeom prst="rect">
            <a:avLst/>
          </a:prstGeom>
          <a:noFill/>
          <a:ln>
            <a:noFill/>
          </a:ln>
        </p:spPr>
        <p:txBody>
          <a:bodyPr wrap="none" rtlCol="0">
            <a:spAutoFit/>
          </a:bodyPr>
          <a:lstStyle/>
          <a:p>
            <a:pPr algn="l">
              <a:lnSpc>
                <a:spcPct val="150000"/>
              </a:lnSpc>
              <a:defRPr/>
            </a:pPr>
            <a:r>
              <a:rPr lang="en-US" altLang="zh-CN" sz="1600" b="1" dirty="0">
                <a:solidFill>
                  <a:schemeClr val="accent2"/>
                </a:solidFill>
                <a:latin typeface="微软雅黑" panose="020B0503020204020204" charset="-122"/>
                <a:ea typeface="微软雅黑" panose="020B0503020204020204" charset="-122"/>
                <a:cs typeface="微软雅黑" panose="020B0503020204020204" charset="-122"/>
                <a:sym typeface="+mn-ea"/>
              </a:rPr>
              <a:t>2.</a:t>
            </a:r>
            <a:r>
              <a:rPr lang="zh-CN" altLang="en-US" sz="1600" b="1" dirty="0">
                <a:solidFill>
                  <a:schemeClr val="accent2"/>
                </a:solidFill>
                <a:latin typeface="微软雅黑" panose="020B0503020204020204" charset="-122"/>
                <a:ea typeface="微软雅黑" panose="020B0503020204020204" charset="-122"/>
                <a:cs typeface="微软雅黑" panose="020B0503020204020204" charset="-122"/>
                <a:sym typeface="+mn-ea"/>
              </a:rPr>
              <a:t>异议处理</a:t>
            </a:r>
            <a:endParaRPr lang="zh-CN" altLang="en-US"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3" name="TextBox 6"/>
          <p:cNvSpPr txBox="1"/>
          <p:nvPr/>
        </p:nvSpPr>
        <p:spPr>
          <a:xfrm>
            <a:off x="767715" y="2566035"/>
            <a:ext cx="10907395" cy="506730"/>
          </a:xfrm>
          <a:prstGeom prst="rect">
            <a:avLst/>
          </a:prstGeom>
          <a:noFill/>
          <a:ln>
            <a:noFill/>
          </a:ln>
        </p:spPr>
        <p:txBody>
          <a:bodyPr wrap="square" rtlCol="0">
            <a:spAutoFit/>
          </a:bodyPr>
          <a:lstStyle/>
          <a:p>
            <a:pPr indent="457200" fontAlgn="auto">
              <a:lnSpc>
                <a:spcPct val="150000"/>
              </a:lnSpc>
              <a:defRPr/>
              <a:extLst>
                <a:ext uri="{35155182-B16C-46BC-9424-99874614C6A1}">
                  <wpsdc:indentchars xmlns:wpsdc="http://www.wps.cn/officeDocument/2017/drawingmlCustomData" val="200" checksum="59296752"/>
                </a:ext>
              </a:extLst>
            </a:pPr>
            <a:r>
              <a:rPr lang="zh-CN" altLang="en-US" sz="1800" dirty="0">
                <a:latin typeface="微软雅黑" panose="020B0503020204020204" charset="-122"/>
                <a:ea typeface="微软雅黑" panose="020B0503020204020204" charset="-122"/>
                <a:sym typeface="+mn-ea"/>
              </a:rPr>
              <a:t>异议处理话术：</a:t>
            </a:r>
            <a:endParaRPr lang="zh-CN" altLang="en-US" sz="1800" dirty="0">
              <a:latin typeface="微软雅黑" panose="020B0503020204020204" charset="-122"/>
              <a:ea typeface="微软雅黑" panose="020B0503020204020204" charset="-122"/>
              <a:sym typeface="+mn-ea"/>
            </a:endParaRPr>
          </a:p>
        </p:txBody>
      </p:sp>
      <p:sp>
        <p:nvSpPr>
          <p:cNvPr id="2" name="TextBox 6"/>
          <p:cNvSpPr txBox="1"/>
          <p:nvPr/>
        </p:nvSpPr>
        <p:spPr>
          <a:xfrm>
            <a:off x="3379470" y="6021705"/>
            <a:ext cx="2019935" cy="506730"/>
          </a:xfrm>
          <a:prstGeom prst="rect">
            <a:avLst/>
          </a:prstGeom>
          <a:noFill/>
          <a:ln>
            <a:noFill/>
          </a:ln>
        </p:spPr>
        <p:txBody>
          <a:bodyPr wrap="square" rtlCol="0">
            <a:spAutoFit/>
          </a:bodyPr>
          <a:lstStyle/>
          <a:p>
            <a:pPr algn="ctr" fontAlgn="auto">
              <a:lnSpc>
                <a:spcPct val="150000"/>
              </a:lnSpc>
              <a:buClrTx/>
              <a:buSzTx/>
              <a:buFontTx/>
              <a:defRPr/>
            </a:pPr>
            <a:r>
              <a:rPr lang="zh-CN" altLang="en-US" sz="1800" b="1" dirty="0">
                <a:solidFill>
                  <a:schemeClr val="accent2"/>
                </a:solidFill>
                <a:latin typeface="微软雅黑" panose="020B0503020204020204" charset="-122"/>
                <a:ea typeface="微软雅黑" panose="020B0503020204020204" charset="-122"/>
                <a:cs typeface="微软雅黑" panose="020B0503020204020204" charset="-122"/>
                <a:sym typeface="+mn-ea"/>
              </a:rPr>
              <a:t>（3）私营企业主</a:t>
            </a:r>
            <a:endParaRPr lang="zh-CN" altLang="en-US" sz="18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pic>
        <p:nvPicPr>
          <p:cNvPr id="10" name="图片 9" descr="ac14f040b413e4b4021c6c2950347fc0"/>
          <p:cNvPicPr>
            <a:picLocks noChangeAspect="1"/>
          </p:cNvPicPr>
          <p:nvPr/>
        </p:nvPicPr>
        <p:blipFill>
          <a:blip r:embed="rId1"/>
          <a:stretch>
            <a:fillRect/>
          </a:stretch>
        </p:blipFill>
        <p:spPr>
          <a:xfrm>
            <a:off x="3288030" y="2639695"/>
            <a:ext cx="2111375" cy="3230880"/>
          </a:xfrm>
          <a:prstGeom prst="rect">
            <a:avLst/>
          </a:prstGeom>
        </p:spPr>
      </p:pic>
      <p:pic>
        <p:nvPicPr>
          <p:cNvPr id="18" name="图片 17" descr="d13627b5bda883ddb565222f5d093932"/>
          <p:cNvPicPr>
            <a:picLocks noChangeAspect="1"/>
          </p:cNvPicPr>
          <p:nvPr/>
        </p:nvPicPr>
        <p:blipFill>
          <a:blip r:embed="rId2"/>
          <a:srcRect l="22070" t="12863" r="21825" b="19197"/>
          <a:stretch>
            <a:fillRect/>
          </a:stretch>
        </p:blipFill>
        <p:spPr>
          <a:xfrm>
            <a:off x="6240145" y="2493010"/>
            <a:ext cx="2562225" cy="3102610"/>
          </a:xfrm>
          <a:prstGeom prst="rect">
            <a:avLst/>
          </a:prstGeom>
        </p:spPr>
      </p:pic>
      <p:sp>
        <p:nvSpPr>
          <p:cNvPr id="20" name="TextBox 6"/>
          <p:cNvSpPr txBox="1"/>
          <p:nvPr/>
        </p:nvSpPr>
        <p:spPr>
          <a:xfrm>
            <a:off x="6168390" y="6021705"/>
            <a:ext cx="3035300" cy="506730"/>
          </a:xfrm>
          <a:prstGeom prst="rect">
            <a:avLst/>
          </a:prstGeom>
          <a:noFill/>
          <a:ln>
            <a:noFill/>
          </a:ln>
        </p:spPr>
        <p:txBody>
          <a:bodyPr wrap="square" rtlCol="0">
            <a:spAutoFit/>
          </a:bodyPr>
          <a:lstStyle/>
          <a:p>
            <a:pPr algn="ctr" fontAlgn="auto">
              <a:lnSpc>
                <a:spcPct val="150000"/>
              </a:lnSpc>
              <a:buClrTx/>
              <a:buSzTx/>
              <a:buFontTx/>
              <a:defRPr/>
            </a:pPr>
            <a:r>
              <a:rPr lang="zh-CN" altLang="en-US" sz="1800" b="1" dirty="0">
                <a:solidFill>
                  <a:schemeClr val="accent2"/>
                </a:solidFill>
                <a:latin typeface="微软雅黑" panose="020B0503020204020204" charset="-122"/>
                <a:ea typeface="微软雅黑" panose="020B0503020204020204" charset="-122"/>
                <a:cs typeface="微软雅黑" panose="020B0503020204020204" charset="-122"/>
                <a:sym typeface="+mn-ea"/>
              </a:rPr>
              <a:t>（4）普通职业收入稳定</a:t>
            </a:r>
            <a:endParaRPr lang="zh-CN" altLang="en-US" sz="18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childTnLst>
                          </p:cTn>
                        </p:par>
                        <p:par>
                          <p:cTn id="11" fill="hold">
                            <p:stCondLst>
                              <p:cond delay="500"/>
                            </p:stCondLst>
                            <p:childTnLst>
                              <p:par>
                                <p:cTn id="12" presetID="5" presetClass="entr" presetSubtype="1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checkerboard(across)">
                                      <p:cBhvr>
                                        <p:cTn id="14" dur="500"/>
                                        <p:tgtEl>
                                          <p:spTgt spid="9"/>
                                        </p:tgtEl>
                                      </p:cBhvr>
                                    </p:animEffect>
                                  </p:childTnLst>
                                </p:cTn>
                              </p:par>
                              <p:par>
                                <p:cTn id="15" presetID="5" presetClass="entr" presetSubtype="10"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checkerboard(across)">
                                      <p:cBhvr>
                                        <p:cTn id="17" dur="500"/>
                                        <p:tgtEl>
                                          <p:spTgt spid="23"/>
                                        </p:tgtEl>
                                      </p:cBhvr>
                                    </p:animEffect>
                                  </p:childTnLst>
                                </p:cTn>
                              </p:par>
                              <p:par>
                                <p:cTn id="18" presetID="5" presetClass="entr" presetSubtype="10" fill="hold" nodeType="with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checkerboard(across)">
                                      <p:cBhvr>
                                        <p:cTn id="20" dur="500"/>
                                        <p:tgtEl>
                                          <p:spTgt spid="24"/>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checkerboard(across)">
                                      <p:cBhvr>
                                        <p:cTn id="23" dur="500"/>
                                        <p:tgtEl>
                                          <p:spTgt spid="6"/>
                                        </p:tgtEl>
                                      </p:cBhvr>
                                    </p:animEffect>
                                  </p:childTnLst>
                                </p:cTn>
                              </p:par>
                              <p:par>
                                <p:cTn id="24" presetID="5" presetClass="entr" presetSubtype="10"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checkerboard(across)">
                                      <p:cBhvr>
                                        <p:cTn id="26" dur="500"/>
                                        <p:tgtEl>
                                          <p:spTgt spid="3"/>
                                        </p:tgtEl>
                                      </p:cBhvr>
                                    </p:animEffect>
                                  </p:childTnLst>
                                </p:cTn>
                              </p:par>
                              <p:par>
                                <p:cTn id="27" presetID="5" presetClass="entr" presetSubtype="10" fill="hold" grpId="0" nodeType="with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checkerboard(across)">
                                      <p:cBhvr>
                                        <p:cTn id="29" dur="500"/>
                                        <p:tgtEl>
                                          <p:spTgt spid="2"/>
                                        </p:tgtEl>
                                      </p:cBhvr>
                                    </p:animEffect>
                                  </p:childTnLst>
                                </p:cTn>
                              </p:par>
                              <p:par>
                                <p:cTn id="30" presetID="5" presetClass="entr" presetSubtype="10"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checkerboard(across)">
                                      <p:cBhvr>
                                        <p:cTn id="32" dur="500"/>
                                        <p:tgtEl>
                                          <p:spTgt spid="10"/>
                                        </p:tgtEl>
                                      </p:cBhvr>
                                    </p:animEffect>
                                  </p:childTnLst>
                                </p:cTn>
                              </p:par>
                              <p:par>
                                <p:cTn id="33" presetID="5" presetClass="entr" presetSubtype="10" fill="hold"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checkerboard(across)">
                                      <p:cBhvr>
                                        <p:cTn id="35" dur="500"/>
                                        <p:tgtEl>
                                          <p:spTgt spid="18"/>
                                        </p:tgtEl>
                                      </p:cBhvr>
                                    </p:animEffect>
                                  </p:childTnLst>
                                </p:cTn>
                              </p:par>
                              <p:par>
                                <p:cTn id="36" presetID="5" presetClass="entr" presetSubtype="10"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checkerboard(across)">
                                      <p:cBhvr>
                                        <p:cTn id="3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11" grpId="0" bldLvl="0" animBg="1"/>
      <p:bldP spid="11" grpId="1" animBg="1"/>
      <p:bldP spid="6" grpId="0"/>
      <p:bldP spid="6" grpId="1"/>
      <p:bldP spid="3" grpId="0"/>
      <p:bldP spid="3" grpId="1"/>
      <p:bldP spid="2" grpId="0"/>
      <p:bldP spid="2" grpId="1"/>
      <p:bldP spid="20" grpId="0"/>
      <p:bldP spid="20"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学习准备</a:t>
            </a:r>
            <a:endParaRPr lang="zh-CN" altLang="en-US" sz="3200" b="1" dirty="0">
              <a:latin typeface="微软雅黑" panose="020B0503020204020204" charset="-122"/>
              <a:ea typeface="微软雅黑" panose="020B0503020204020204" charset="-122"/>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9" name="组合 8"/>
          <p:cNvGrpSpPr/>
          <p:nvPr/>
        </p:nvGrpSpPr>
        <p:grpSpPr>
          <a:xfrm>
            <a:off x="4077335" y="1132205"/>
            <a:ext cx="4037330" cy="491490"/>
            <a:chOff x="5403" y="1783"/>
            <a:chExt cx="6358" cy="774"/>
          </a:xfrm>
        </p:grpSpPr>
        <p:sp>
          <p:nvSpPr>
            <p:cNvPr id="56" name="矩形: 圆角 43"/>
            <p:cNvSpPr/>
            <p:nvPr/>
          </p:nvSpPr>
          <p:spPr>
            <a:xfrm>
              <a:off x="5403" y="1783"/>
              <a:ext cx="6358"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58" name="文本框 57"/>
            <p:cNvSpPr txBox="1"/>
            <p:nvPr/>
          </p:nvSpPr>
          <p:spPr>
            <a:xfrm>
              <a:off x="5781" y="1837"/>
              <a:ext cx="5601" cy="628"/>
            </a:xfrm>
            <a:prstGeom prst="rect">
              <a:avLst/>
            </a:prstGeom>
            <a:noFill/>
          </p:spPr>
          <p:txBody>
            <a:bodyPr wrap="square" rtlCol="0">
              <a:spAutoFit/>
            </a:bodyPr>
            <a:lstStyle/>
            <a:p>
              <a:pPr algn="ctr">
                <a:lnSpc>
                  <a:spcPct val="100000"/>
                </a:lnSpc>
                <a:buClrTx/>
                <a:buSzTx/>
                <a:buFontTx/>
              </a:pPr>
              <a:r>
                <a:rPr lang="zh-CN" altLang="en-US" sz="2000" b="1" dirty="0">
                  <a:solidFill>
                    <a:schemeClr val="bg1"/>
                  </a:solidFill>
                  <a:latin typeface="微软雅黑" panose="020B0503020204020204" charset="-122"/>
                  <a:ea typeface="微软雅黑" panose="020B0503020204020204" charset="-122"/>
                  <a:sym typeface="+mn-ea"/>
                </a:rPr>
                <a:t>一、金融销售流程</a:t>
              </a:r>
              <a:endParaRPr lang="zh-CN" altLang="en-US" sz="2000" b="1" dirty="0">
                <a:solidFill>
                  <a:schemeClr val="bg1"/>
                </a:solidFill>
                <a:latin typeface="微软雅黑" panose="020B0503020204020204" charset="-122"/>
                <a:ea typeface="微软雅黑" panose="020B0503020204020204" charset="-122"/>
                <a:sym typeface="+mn-ea"/>
              </a:endParaRPr>
            </a:p>
          </p:txBody>
        </p:sp>
      </p:grpSp>
      <p:cxnSp>
        <p:nvCxnSpPr>
          <p:cNvPr id="23" name="直接连接符 22"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67449" y="2547141"/>
            <a:ext cx="2448000"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直接连接符 23"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67449" y="2628103"/>
            <a:ext cx="2448000" cy="0"/>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TextBox 6"/>
          <p:cNvSpPr txBox="1"/>
          <p:nvPr/>
        </p:nvSpPr>
        <p:spPr>
          <a:xfrm>
            <a:off x="1322814" y="2059588"/>
            <a:ext cx="1157605" cy="460375"/>
          </a:xfrm>
          <a:prstGeom prst="rect">
            <a:avLst/>
          </a:prstGeom>
          <a:noFill/>
          <a:ln>
            <a:noFill/>
          </a:ln>
        </p:spPr>
        <p:txBody>
          <a:bodyPr wrap="none" rtlCol="0">
            <a:spAutoFit/>
          </a:bodyPr>
          <a:lstStyle/>
          <a:p>
            <a:pPr algn="l">
              <a:lnSpc>
                <a:spcPct val="150000"/>
              </a:lnSpc>
              <a:defRPr/>
            </a:pPr>
            <a:r>
              <a:rPr lang="en-US" altLang="zh-CN" sz="1600" b="1" dirty="0">
                <a:solidFill>
                  <a:schemeClr val="accent2"/>
                </a:solidFill>
                <a:latin typeface="微软雅黑" panose="020B0503020204020204" charset="-122"/>
                <a:ea typeface="微软雅黑" panose="020B0503020204020204" charset="-122"/>
                <a:cs typeface="微软雅黑" panose="020B0503020204020204" charset="-122"/>
                <a:sym typeface="+mn-ea"/>
              </a:rPr>
              <a:t>2.</a:t>
            </a:r>
            <a:r>
              <a:rPr lang="zh-CN" altLang="en-US" sz="1600" b="1" dirty="0">
                <a:solidFill>
                  <a:schemeClr val="accent2"/>
                </a:solidFill>
                <a:latin typeface="微软雅黑" panose="020B0503020204020204" charset="-122"/>
                <a:ea typeface="微软雅黑" panose="020B0503020204020204" charset="-122"/>
                <a:cs typeface="微软雅黑" panose="020B0503020204020204" charset="-122"/>
                <a:sym typeface="+mn-ea"/>
              </a:rPr>
              <a:t>异议处理</a:t>
            </a:r>
            <a:endParaRPr lang="zh-CN" altLang="en-US"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3" name="TextBox 6"/>
          <p:cNvSpPr txBox="1"/>
          <p:nvPr/>
        </p:nvSpPr>
        <p:spPr>
          <a:xfrm>
            <a:off x="767715" y="2566035"/>
            <a:ext cx="10907395" cy="506730"/>
          </a:xfrm>
          <a:prstGeom prst="rect">
            <a:avLst/>
          </a:prstGeom>
          <a:noFill/>
          <a:ln>
            <a:noFill/>
          </a:ln>
        </p:spPr>
        <p:txBody>
          <a:bodyPr wrap="square" rtlCol="0">
            <a:spAutoFit/>
          </a:bodyPr>
          <a:lstStyle/>
          <a:p>
            <a:pPr indent="457200" fontAlgn="auto">
              <a:lnSpc>
                <a:spcPct val="150000"/>
              </a:lnSpc>
              <a:defRPr/>
              <a:extLst>
                <a:ext uri="{35155182-B16C-46BC-9424-99874614C6A1}">
                  <wpsdc:indentchars xmlns:wpsdc="http://www.wps.cn/officeDocument/2017/drawingmlCustomData" val="200" checksum="59296752"/>
                </a:ext>
              </a:extLst>
            </a:pPr>
            <a:r>
              <a:rPr lang="zh-CN" altLang="en-US" sz="1800" dirty="0">
                <a:latin typeface="微软雅黑" panose="020B0503020204020204" charset="-122"/>
                <a:ea typeface="微软雅黑" panose="020B0503020204020204" charset="-122"/>
                <a:sym typeface="+mn-ea"/>
              </a:rPr>
              <a:t>异议处理话术：</a:t>
            </a:r>
            <a:endParaRPr lang="zh-CN" altLang="en-US" sz="1800" dirty="0">
              <a:latin typeface="微软雅黑" panose="020B0503020204020204" charset="-122"/>
              <a:ea typeface="微软雅黑" panose="020B0503020204020204" charset="-122"/>
              <a:sym typeface="+mn-ea"/>
            </a:endParaRPr>
          </a:p>
        </p:txBody>
      </p:sp>
      <p:sp>
        <p:nvSpPr>
          <p:cNvPr id="77" name="TextBox 6"/>
          <p:cNvSpPr txBox="1"/>
          <p:nvPr/>
        </p:nvSpPr>
        <p:spPr>
          <a:xfrm>
            <a:off x="6888480" y="3501390"/>
            <a:ext cx="3665220" cy="506730"/>
          </a:xfrm>
          <a:prstGeom prst="rect">
            <a:avLst/>
          </a:prstGeom>
          <a:noFill/>
          <a:ln>
            <a:noFill/>
          </a:ln>
        </p:spPr>
        <p:txBody>
          <a:bodyPr wrap="square" rtlCol="0">
            <a:spAutoFit/>
          </a:bodyPr>
          <a:lstStyle/>
          <a:p>
            <a:pPr algn="l" fontAlgn="auto">
              <a:lnSpc>
                <a:spcPct val="150000"/>
              </a:lnSpc>
              <a:buClrTx/>
              <a:buSzTx/>
              <a:buFontTx/>
              <a:defRPr/>
            </a:pPr>
            <a:r>
              <a:rPr lang="zh-CN" altLang="en-US" sz="1800" b="1" dirty="0">
                <a:solidFill>
                  <a:schemeClr val="accent2"/>
                </a:solidFill>
                <a:latin typeface="微软雅黑" panose="020B0503020204020204" charset="-122"/>
                <a:ea typeface="微软雅黑" panose="020B0503020204020204" charset="-122"/>
                <a:cs typeface="微软雅黑" panose="020B0503020204020204" charset="-122"/>
                <a:sym typeface="+mn-ea"/>
              </a:rPr>
              <a:t>（5）贷款手续麻烦费时间</a:t>
            </a:r>
            <a:endParaRPr lang="zh-CN" altLang="en-US" sz="18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7" name="TextBox 6"/>
          <p:cNvSpPr txBox="1"/>
          <p:nvPr/>
        </p:nvSpPr>
        <p:spPr>
          <a:xfrm>
            <a:off x="6888480" y="4221480"/>
            <a:ext cx="3569335" cy="506730"/>
          </a:xfrm>
          <a:prstGeom prst="rect">
            <a:avLst/>
          </a:prstGeom>
          <a:noFill/>
          <a:ln>
            <a:noFill/>
          </a:ln>
        </p:spPr>
        <p:txBody>
          <a:bodyPr wrap="square" rtlCol="0">
            <a:spAutoFit/>
          </a:bodyPr>
          <a:lstStyle/>
          <a:p>
            <a:pPr algn="l" fontAlgn="auto">
              <a:lnSpc>
                <a:spcPct val="150000"/>
              </a:lnSpc>
              <a:buClrTx/>
              <a:buSzTx/>
              <a:buFontTx/>
              <a:defRPr/>
            </a:pPr>
            <a:r>
              <a:rPr lang="zh-CN" altLang="en-US" sz="1800" b="1" dirty="0">
                <a:solidFill>
                  <a:schemeClr val="accent2"/>
                </a:solidFill>
                <a:latin typeface="微软雅黑" panose="020B0503020204020204" charset="-122"/>
                <a:ea typeface="微软雅黑" panose="020B0503020204020204" charset="-122"/>
                <a:cs typeface="微软雅黑" panose="020B0503020204020204" charset="-122"/>
                <a:sym typeface="+mn-ea"/>
              </a:rPr>
              <a:t>（6）贷款利率高不划算</a:t>
            </a:r>
            <a:endParaRPr lang="zh-CN" altLang="en-US" sz="18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4" name="TextBox 6"/>
          <p:cNvSpPr txBox="1"/>
          <p:nvPr/>
        </p:nvSpPr>
        <p:spPr>
          <a:xfrm>
            <a:off x="6888480" y="4941570"/>
            <a:ext cx="3053080" cy="506730"/>
          </a:xfrm>
          <a:prstGeom prst="rect">
            <a:avLst/>
          </a:prstGeom>
          <a:noFill/>
          <a:ln>
            <a:noFill/>
          </a:ln>
        </p:spPr>
        <p:txBody>
          <a:bodyPr wrap="square" rtlCol="0">
            <a:spAutoFit/>
          </a:bodyPr>
          <a:lstStyle/>
          <a:p>
            <a:pPr algn="l" fontAlgn="auto">
              <a:lnSpc>
                <a:spcPct val="150000"/>
              </a:lnSpc>
              <a:buClrTx/>
              <a:buSzTx/>
              <a:buFontTx/>
              <a:defRPr/>
            </a:pPr>
            <a:r>
              <a:rPr lang="zh-CN" altLang="en-US" sz="1800" b="1" dirty="0">
                <a:solidFill>
                  <a:schemeClr val="accent2"/>
                </a:solidFill>
                <a:latin typeface="微软雅黑" panose="020B0503020204020204" charset="-122"/>
                <a:ea typeface="微软雅黑" panose="020B0503020204020204" charset="-122"/>
                <a:cs typeface="微软雅黑" panose="020B0503020204020204" charset="-122"/>
                <a:sym typeface="+mn-ea"/>
              </a:rPr>
              <a:t>（7）贷款期限长利息高</a:t>
            </a:r>
            <a:endParaRPr lang="zh-CN" altLang="en-US" sz="18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pic>
        <p:nvPicPr>
          <p:cNvPr id="100" name="图片 99"/>
          <p:cNvPicPr/>
          <p:nvPr/>
        </p:nvPicPr>
        <p:blipFill>
          <a:blip r:embed="rId1"/>
          <a:stretch>
            <a:fillRect/>
          </a:stretch>
        </p:blipFill>
        <p:spPr>
          <a:xfrm>
            <a:off x="1703705" y="3140710"/>
            <a:ext cx="4375785" cy="292036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childTnLst>
                          </p:cTn>
                        </p:par>
                        <p:par>
                          <p:cTn id="11" fill="hold">
                            <p:stCondLst>
                              <p:cond delay="500"/>
                            </p:stCondLst>
                            <p:childTnLst>
                              <p:par>
                                <p:cTn id="12" presetID="3" presetClass="entr" presetSubtype="1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par>
                                <p:cTn id="15" presetID="3" presetClass="entr" presetSubtype="10"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blinds(horizontal)">
                                      <p:cBhvr>
                                        <p:cTn id="17" dur="500"/>
                                        <p:tgtEl>
                                          <p:spTgt spid="23"/>
                                        </p:tgtEl>
                                      </p:cBhvr>
                                    </p:animEffect>
                                  </p:childTnLst>
                                </p:cTn>
                              </p:par>
                              <p:par>
                                <p:cTn id="18" presetID="3" presetClass="entr" presetSubtype="10" fill="hold" nodeType="with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blinds(horizontal)">
                                      <p:cBhvr>
                                        <p:cTn id="20" dur="500"/>
                                        <p:tgtEl>
                                          <p:spTgt spid="24"/>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linds(horizontal)">
                                      <p:cBhvr>
                                        <p:cTn id="23" dur="500"/>
                                        <p:tgtEl>
                                          <p:spTgt spid="6"/>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blinds(horizontal)">
                                      <p:cBhvr>
                                        <p:cTn id="26" dur="500"/>
                                        <p:tgtEl>
                                          <p:spTgt spid="3"/>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77"/>
                                        </p:tgtEl>
                                        <p:attrNameLst>
                                          <p:attrName>style.visibility</p:attrName>
                                        </p:attrNameLst>
                                      </p:cBhvr>
                                      <p:to>
                                        <p:strVal val="visible"/>
                                      </p:to>
                                    </p:set>
                                    <p:animEffect transition="in" filter="blinds(horizontal)">
                                      <p:cBhvr>
                                        <p:cTn id="29" dur="500"/>
                                        <p:tgtEl>
                                          <p:spTgt spid="77"/>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blinds(horizontal)">
                                      <p:cBhvr>
                                        <p:cTn id="35" dur="500"/>
                                        <p:tgtEl>
                                          <p:spTgt spid="4"/>
                                        </p:tgtEl>
                                      </p:cBhvr>
                                    </p:animEffect>
                                  </p:childTnLst>
                                </p:cTn>
                              </p:par>
                              <p:par>
                                <p:cTn id="36" presetID="3" presetClass="entr" presetSubtype="10" fill="hold" nodeType="withEffect">
                                  <p:stCondLst>
                                    <p:cond delay="0"/>
                                  </p:stCondLst>
                                  <p:childTnLst>
                                    <p:set>
                                      <p:cBhvr>
                                        <p:cTn id="37" dur="1" fill="hold">
                                          <p:stCondLst>
                                            <p:cond delay="0"/>
                                          </p:stCondLst>
                                        </p:cTn>
                                        <p:tgtEl>
                                          <p:spTgt spid="100"/>
                                        </p:tgtEl>
                                        <p:attrNameLst>
                                          <p:attrName>style.visibility</p:attrName>
                                        </p:attrNameLst>
                                      </p:cBhvr>
                                      <p:to>
                                        <p:strVal val="visible"/>
                                      </p:to>
                                    </p:set>
                                    <p:animEffect transition="in" filter="blinds(horizontal)">
                                      <p:cBhvr>
                                        <p:cTn id="38"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11" grpId="0" bldLvl="0" animBg="1"/>
      <p:bldP spid="11" grpId="1" animBg="1"/>
      <p:bldP spid="6" grpId="0"/>
      <p:bldP spid="6" grpId="1"/>
      <p:bldP spid="3" grpId="0"/>
      <p:bldP spid="3" grpId="1"/>
      <p:bldP spid="77" grpId="0"/>
      <p:bldP spid="77" grpId="1"/>
      <p:bldP spid="7" grpId="0"/>
      <p:bldP spid="7" grpId="1"/>
      <p:bldP spid="4" grpId="0"/>
      <p:bldP spid="4"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学习准备</a:t>
            </a:r>
            <a:endParaRPr lang="zh-CN" altLang="en-US" sz="3200" b="1" dirty="0">
              <a:latin typeface="微软雅黑" panose="020B0503020204020204" charset="-122"/>
              <a:ea typeface="微软雅黑" panose="020B0503020204020204" charset="-122"/>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9" name="组合 8"/>
          <p:cNvGrpSpPr/>
          <p:nvPr/>
        </p:nvGrpSpPr>
        <p:grpSpPr>
          <a:xfrm>
            <a:off x="4077335" y="1132205"/>
            <a:ext cx="4037330" cy="491490"/>
            <a:chOff x="5403" y="1783"/>
            <a:chExt cx="6358" cy="774"/>
          </a:xfrm>
        </p:grpSpPr>
        <p:sp>
          <p:nvSpPr>
            <p:cNvPr id="56" name="矩形: 圆角 43"/>
            <p:cNvSpPr/>
            <p:nvPr/>
          </p:nvSpPr>
          <p:spPr>
            <a:xfrm>
              <a:off x="5403" y="1783"/>
              <a:ext cx="6358"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58" name="文本框 57"/>
            <p:cNvSpPr txBox="1"/>
            <p:nvPr/>
          </p:nvSpPr>
          <p:spPr>
            <a:xfrm>
              <a:off x="5781" y="1837"/>
              <a:ext cx="5601" cy="628"/>
            </a:xfrm>
            <a:prstGeom prst="rect">
              <a:avLst/>
            </a:prstGeom>
            <a:noFill/>
          </p:spPr>
          <p:txBody>
            <a:bodyPr wrap="square" rtlCol="0">
              <a:spAutoFit/>
            </a:bodyPr>
            <a:lstStyle/>
            <a:p>
              <a:pPr algn="ctr">
                <a:lnSpc>
                  <a:spcPct val="100000"/>
                </a:lnSpc>
                <a:buClrTx/>
                <a:buSzTx/>
                <a:buFontTx/>
              </a:pPr>
              <a:r>
                <a:rPr lang="zh-CN" altLang="en-US" sz="2000" b="1" dirty="0">
                  <a:solidFill>
                    <a:schemeClr val="bg1"/>
                  </a:solidFill>
                  <a:latin typeface="微软雅黑" panose="020B0503020204020204" charset="-122"/>
                  <a:ea typeface="微软雅黑" panose="020B0503020204020204" charset="-122"/>
                  <a:sym typeface="+mn-ea"/>
                </a:rPr>
                <a:t>一、金融销售流程</a:t>
              </a:r>
              <a:endParaRPr lang="zh-CN" altLang="en-US" sz="2000" b="1" dirty="0">
                <a:solidFill>
                  <a:schemeClr val="bg1"/>
                </a:solidFill>
                <a:latin typeface="微软雅黑" panose="020B0503020204020204" charset="-122"/>
                <a:ea typeface="微软雅黑" panose="020B0503020204020204" charset="-122"/>
                <a:sym typeface="+mn-ea"/>
              </a:endParaRPr>
            </a:p>
          </p:txBody>
        </p:sp>
      </p:grpSp>
      <p:cxnSp>
        <p:nvCxnSpPr>
          <p:cNvPr id="23" name="直接连接符 22"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67449" y="2547141"/>
            <a:ext cx="2448000"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直接连接符 23"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67449" y="2628103"/>
            <a:ext cx="2448000" cy="0"/>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TextBox 6"/>
          <p:cNvSpPr txBox="1"/>
          <p:nvPr/>
        </p:nvSpPr>
        <p:spPr>
          <a:xfrm>
            <a:off x="1322814" y="2059588"/>
            <a:ext cx="1178560" cy="460375"/>
          </a:xfrm>
          <a:prstGeom prst="rect">
            <a:avLst/>
          </a:prstGeom>
          <a:noFill/>
          <a:ln>
            <a:noFill/>
          </a:ln>
        </p:spPr>
        <p:txBody>
          <a:bodyPr wrap="none" rtlCol="0">
            <a:spAutoFit/>
          </a:bodyPr>
          <a:lstStyle/>
          <a:p>
            <a:pPr algn="l">
              <a:lnSpc>
                <a:spcPct val="150000"/>
              </a:lnSpc>
              <a:defRPr/>
            </a:pPr>
            <a:r>
              <a:rPr lang="en-US" sz="1600" b="1" dirty="0">
                <a:solidFill>
                  <a:schemeClr val="accent2"/>
                </a:solidFill>
                <a:latin typeface="微软雅黑" panose="020B0503020204020204" charset="-122"/>
                <a:ea typeface="微软雅黑" panose="020B0503020204020204" charset="-122"/>
                <a:cs typeface="微软雅黑" panose="020B0503020204020204" charset="-122"/>
                <a:sym typeface="+mn-ea"/>
              </a:rPr>
              <a:t>3.</a:t>
            </a:r>
            <a:r>
              <a:rPr sz="1600" b="1" dirty="0">
                <a:solidFill>
                  <a:schemeClr val="accent2"/>
                </a:solidFill>
                <a:latin typeface="微软雅黑" panose="020B0503020204020204" charset="-122"/>
                <a:ea typeface="微软雅黑" panose="020B0503020204020204" charset="-122"/>
                <a:cs typeface="微软雅黑" panose="020B0503020204020204" charset="-122"/>
                <a:sym typeface="+mn-ea"/>
              </a:rPr>
              <a:t>了解资质</a:t>
            </a:r>
            <a:endParaRPr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3" name="TextBox 6"/>
          <p:cNvSpPr txBox="1"/>
          <p:nvPr/>
        </p:nvSpPr>
        <p:spPr>
          <a:xfrm>
            <a:off x="767715" y="2566035"/>
            <a:ext cx="5751830" cy="1706880"/>
          </a:xfrm>
          <a:prstGeom prst="rect">
            <a:avLst/>
          </a:prstGeom>
          <a:noFill/>
          <a:ln>
            <a:noFill/>
          </a:ln>
        </p:spPr>
        <p:txBody>
          <a:bodyPr wrap="square" rtlCol="0">
            <a:spAutoFit/>
          </a:bodyPr>
          <a:lstStyle/>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dirty="0">
                <a:latin typeface="微软雅黑" panose="020B0503020204020204" charset="-122"/>
                <a:ea typeface="微软雅黑" panose="020B0503020204020204" charset="-122"/>
                <a:sym typeface="+mn-ea"/>
              </a:rPr>
              <a:t>了解资质是金融销售中的重点</a:t>
            </a:r>
            <a:endParaRPr lang="zh-CN" altLang="en-US"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dirty="0">
                <a:latin typeface="微软雅黑" panose="020B0503020204020204" charset="-122"/>
                <a:ea typeface="微软雅黑" panose="020B0503020204020204" charset="-122"/>
                <a:sym typeface="+mn-ea"/>
              </a:rPr>
              <a:t>关键话术如下：</a:t>
            </a:r>
            <a:endParaRPr lang="zh-CN" altLang="en-US"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dirty="0">
                <a:latin typeface="微软雅黑" panose="020B0503020204020204" charset="-122"/>
                <a:ea typeface="微软雅黑" panose="020B0503020204020204" charset="-122"/>
                <a:sym typeface="+mn-ea"/>
              </a:rPr>
              <a:t>一：为了您融资办的顺利，我现在问您几个问题可以吗？</a:t>
            </a:r>
            <a:endParaRPr lang="zh-CN" altLang="en-US"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dirty="0">
                <a:latin typeface="微软雅黑" panose="020B0503020204020204" charset="-122"/>
                <a:ea typeface="微软雅黑" panose="020B0503020204020204" charset="-122"/>
                <a:sym typeface="+mn-ea"/>
              </a:rPr>
              <a:t>二：我们讨论的内容有可能触及您的隐私，但您放心，我们肯定会保护好您的个人信息。</a:t>
            </a:r>
            <a:endParaRPr lang="zh-CN" altLang="en-US" sz="1400" dirty="0">
              <a:latin typeface="微软雅黑" panose="020B0503020204020204" charset="-122"/>
              <a:ea typeface="微软雅黑" panose="020B0503020204020204" charset="-122"/>
              <a:sym typeface="+mn-ea"/>
            </a:endParaRPr>
          </a:p>
        </p:txBody>
      </p:sp>
      <p:pic>
        <p:nvPicPr>
          <p:cNvPr id="2" name="图片 1"/>
          <p:cNvPicPr>
            <a:picLocks noChangeAspect="1"/>
          </p:cNvPicPr>
          <p:nvPr/>
        </p:nvPicPr>
        <p:blipFill>
          <a:blip r:embed="rId1">
            <a:clrChange>
              <a:clrFrom>
                <a:srgbClr val="F6F6F6">
                  <a:alpha val="100000"/>
                </a:srgbClr>
              </a:clrFrom>
              <a:clrTo>
                <a:srgbClr val="F6F6F6">
                  <a:alpha val="100000"/>
                  <a:alpha val="0"/>
                </a:srgbClr>
              </a:clrTo>
            </a:clrChange>
          </a:blip>
          <a:stretch>
            <a:fillRect/>
          </a:stretch>
        </p:blipFill>
        <p:spPr>
          <a:xfrm>
            <a:off x="6443345" y="2254250"/>
            <a:ext cx="4376420" cy="3848100"/>
          </a:xfrm>
          <a:prstGeom prst="rect">
            <a:avLst/>
          </a:prstGeom>
        </p:spPr>
      </p:pic>
      <p:sp>
        <p:nvSpPr>
          <p:cNvPr id="5" name="文本框 4"/>
          <p:cNvSpPr txBox="1"/>
          <p:nvPr/>
        </p:nvSpPr>
        <p:spPr>
          <a:xfrm>
            <a:off x="1322705" y="4384675"/>
            <a:ext cx="3924935" cy="1168400"/>
          </a:xfrm>
          <a:prstGeom prst="rect">
            <a:avLst/>
          </a:prstGeom>
          <a:noFill/>
          <a:ln w="38100">
            <a:solidFill>
              <a:schemeClr val="accent2"/>
            </a:solidFill>
            <a:prstDash val="sysDash"/>
          </a:ln>
        </p:spPr>
        <p:txBody>
          <a:bodyPr wrap="square" rtlCol="0" anchor="t">
            <a:spAutoFit/>
          </a:bodyPr>
          <a:p>
            <a:r>
              <a:rPr lang="zh-CN" altLang="en-US" sz="1400">
                <a:latin typeface="微软雅黑" panose="020B0503020204020204" charset="-122"/>
                <a:ea typeface="微软雅黑" panose="020B0503020204020204" charset="-122"/>
                <a:cs typeface="微软雅黑" panose="020B0503020204020204" charset="-122"/>
              </a:rPr>
              <a:t>身份类：婚姻状态；家人是否本地居住</a:t>
            </a:r>
            <a:endParaRPr lang="zh-CN" altLang="en-US" sz="1400">
              <a:latin typeface="微软雅黑" panose="020B0503020204020204" charset="-122"/>
              <a:ea typeface="微软雅黑" panose="020B0503020204020204" charset="-122"/>
              <a:cs typeface="微软雅黑" panose="020B0503020204020204" charset="-122"/>
            </a:endParaRPr>
          </a:p>
          <a:p>
            <a:r>
              <a:rPr lang="zh-CN" altLang="en-US" sz="1400">
                <a:latin typeface="微软雅黑" panose="020B0503020204020204" charset="-122"/>
                <a:ea typeface="微软雅黑" panose="020B0503020204020204" charset="-122"/>
                <a:cs typeface="微软雅黑" panose="020B0503020204020204" charset="-122"/>
              </a:rPr>
              <a:t>居住类：居住和工作都在本地且 1-2年以上</a:t>
            </a:r>
            <a:endParaRPr lang="zh-CN" altLang="en-US" sz="1400">
              <a:latin typeface="微软雅黑" panose="020B0503020204020204" charset="-122"/>
              <a:ea typeface="微软雅黑" panose="020B0503020204020204" charset="-122"/>
              <a:cs typeface="微软雅黑" panose="020B0503020204020204" charset="-122"/>
            </a:endParaRPr>
          </a:p>
          <a:p>
            <a:r>
              <a:rPr lang="zh-CN" altLang="en-US" sz="1400">
                <a:latin typeface="微软雅黑" panose="020B0503020204020204" charset="-122"/>
                <a:ea typeface="微软雅黑" panose="020B0503020204020204" charset="-122"/>
                <a:cs typeface="微软雅黑" panose="020B0503020204020204" charset="-122"/>
              </a:rPr>
              <a:t>工作类：是自己的公司还是职员</a:t>
            </a:r>
            <a:endParaRPr lang="zh-CN" altLang="en-US" sz="1400">
              <a:latin typeface="微软雅黑" panose="020B0503020204020204" charset="-122"/>
              <a:ea typeface="微软雅黑" panose="020B0503020204020204" charset="-122"/>
              <a:cs typeface="微软雅黑" panose="020B0503020204020204" charset="-122"/>
            </a:endParaRPr>
          </a:p>
          <a:p>
            <a:r>
              <a:rPr lang="zh-CN" altLang="en-US" sz="1400">
                <a:latin typeface="微软雅黑" panose="020B0503020204020204" charset="-122"/>
                <a:ea typeface="微软雅黑" panose="020B0503020204020204" charset="-122"/>
                <a:cs typeface="微软雅黑" panose="020B0503020204020204" charset="-122"/>
              </a:rPr>
              <a:t>收入类：月平均收入大于负债</a:t>
            </a:r>
            <a:endParaRPr lang="zh-CN" altLang="en-US" sz="1400">
              <a:latin typeface="微软雅黑" panose="020B0503020204020204" charset="-122"/>
              <a:ea typeface="微软雅黑" panose="020B0503020204020204" charset="-122"/>
              <a:cs typeface="微软雅黑" panose="020B0503020204020204" charset="-122"/>
            </a:endParaRPr>
          </a:p>
          <a:p>
            <a:r>
              <a:rPr lang="zh-CN" altLang="en-US" sz="1400">
                <a:latin typeface="微软雅黑" panose="020B0503020204020204" charset="-122"/>
                <a:ea typeface="微软雅黑" panose="020B0503020204020204" charset="-122"/>
                <a:cs typeface="微软雅黑" panose="020B0503020204020204" charset="-122"/>
              </a:rPr>
              <a:t>车辆用途：公用还是私用；用车人；还款人</a:t>
            </a:r>
            <a:endParaRPr lang="zh-CN" altLang="en-US" sz="14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childTnLst>
                          </p:cTn>
                        </p:par>
                        <p:par>
                          <p:cTn id="11" fill="hold">
                            <p:stCondLst>
                              <p:cond delay="500"/>
                            </p:stCondLst>
                            <p:childTnLst>
                              <p:par>
                                <p:cTn id="12" presetID="3" presetClass="entr" presetSubtype="1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blinds(horizontal)">
                                      <p:cBhvr>
                                        <p:cTn id="19" dur="500"/>
                                        <p:tgtEl>
                                          <p:spTgt spid="23"/>
                                        </p:tgtEl>
                                      </p:cBhvr>
                                    </p:animEffect>
                                  </p:childTnLst>
                                </p:cTn>
                              </p:par>
                              <p:par>
                                <p:cTn id="20" presetID="3" presetClass="entr" presetSubtype="10"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blinds(horizontal)">
                                      <p:cBhvr>
                                        <p:cTn id="22" dur="500"/>
                                        <p:tgtEl>
                                          <p:spTgt spid="24"/>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linds(horizontal)">
                                      <p:cBhvr>
                                        <p:cTn id="25" dur="500"/>
                                        <p:tgtEl>
                                          <p:spTgt spid="6"/>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blinds(horizontal)">
                                      <p:cBhvr>
                                        <p:cTn id="28" dur="500"/>
                                        <p:tgtEl>
                                          <p:spTgt spid="3"/>
                                        </p:tgtEl>
                                      </p:cBhvr>
                                    </p:animEffect>
                                  </p:childTnLst>
                                </p:cTn>
                              </p:par>
                              <p:par>
                                <p:cTn id="29" presetID="3" presetClass="entr" presetSubtype="10"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blinds(horizontal)">
                                      <p:cBhvr>
                                        <p:cTn id="31" dur="500"/>
                                        <p:tgtEl>
                                          <p:spTgt spid="2"/>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blinds(horizontal)">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11" grpId="0" bldLvl="0" animBg="1"/>
      <p:bldP spid="11" grpId="1" animBg="1"/>
      <p:bldP spid="6" grpId="0"/>
      <p:bldP spid="3" grpId="0"/>
      <p:bldP spid="5" grpId="0" animBg="1"/>
      <p:bldP spid="6" grpId="1"/>
      <p:bldP spid="3" grpId="1"/>
      <p:bldP spid="5"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学习准备</a:t>
            </a:r>
            <a:endParaRPr lang="zh-CN" altLang="en-US" sz="3200" b="1" dirty="0">
              <a:latin typeface="微软雅黑" panose="020B0503020204020204" charset="-122"/>
              <a:ea typeface="微软雅黑" panose="020B0503020204020204" charset="-122"/>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9" name="组合 8"/>
          <p:cNvGrpSpPr/>
          <p:nvPr/>
        </p:nvGrpSpPr>
        <p:grpSpPr>
          <a:xfrm>
            <a:off x="4077335" y="1132205"/>
            <a:ext cx="4037330" cy="491490"/>
            <a:chOff x="5403" y="1783"/>
            <a:chExt cx="6358" cy="774"/>
          </a:xfrm>
        </p:grpSpPr>
        <p:sp>
          <p:nvSpPr>
            <p:cNvPr id="56" name="矩形: 圆角 43"/>
            <p:cNvSpPr/>
            <p:nvPr/>
          </p:nvSpPr>
          <p:spPr>
            <a:xfrm>
              <a:off x="5403" y="1783"/>
              <a:ext cx="6358"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58" name="文本框 57"/>
            <p:cNvSpPr txBox="1"/>
            <p:nvPr/>
          </p:nvSpPr>
          <p:spPr>
            <a:xfrm>
              <a:off x="5781" y="1837"/>
              <a:ext cx="5601" cy="628"/>
            </a:xfrm>
            <a:prstGeom prst="rect">
              <a:avLst/>
            </a:prstGeom>
            <a:noFill/>
          </p:spPr>
          <p:txBody>
            <a:bodyPr wrap="square" rtlCol="0">
              <a:spAutoFit/>
            </a:bodyPr>
            <a:lstStyle/>
            <a:p>
              <a:pPr algn="ctr">
                <a:lnSpc>
                  <a:spcPct val="100000"/>
                </a:lnSpc>
                <a:buClrTx/>
                <a:buSzTx/>
                <a:buFontTx/>
              </a:pPr>
              <a:r>
                <a:rPr lang="zh-CN" altLang="en-US" sz="2000" b="1" dirty="0">
                  <a:solidFill>
                    <a:schemeClr val="bg1"/>
                  </a:solidFill>
                  <a:latin typeface="微软雅黑" panose="020B0503020204020204" charset="-122"/>
                  <a:ea typeface="微软雅黑" panose="020B0503020204020204" charset="-122"/>
                  <a:sym typeface="+mn-ea"/>
                </a:rPr>
                <a:t>一、金融销售流程</a:t>
              </a:r>
              <a:endParaRPr lang="zh-CN" altLang="en-US" sz="2000" b="1" dirty="0">
                <a:solidFill>
                  <a:schemeClr val="bg1"/>
                </a:solidFill>
                <a:latin typeface="微软雅黑" panose="020B0503020204020204" charset="-122"/>
                <a:ea typeface="微软雅黑" panose="020B0503020204020204" charset="-122"/>
                <a:sym typeface="+mn-ea"/>
              </a:endParaRPr>
            </a:p>
          </p:txBody>
        </p:sp>
      </p:grpSp>
      <p:cxnSp>
        <p:nvCxnSpPr>
          <p:cNvPr id="23" name="直接连接符 22"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67449" y="2547141"/>
            <a:ext cx="2448000"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直接连接符 23"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67449" y="2628103"/>
            <a:ext cx="2448000" cy="0"/>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TextBox 6"/>
          <p:cNvSpPr txBox="1"/>
          <p:nvPr/>
        </p:nvSpPr>
        <p:spPr>
          <a:xfrm>
            <a:off x="1290429" y="2059588"/>
            <a:ext cx="1178560" cy="460375"/>
          </a:xfrm>
          <a:prstGeom prst="rect">
            <a:avLst/>
          </a:prstGeom>
          <a:noFill/>
          <a:ln>
            <a:noFill/>
          </a:ln>
        </p:spPr>
        <p:txBody>
          <a:bodyPr wrap="none" rtlCol="0">
            <a:spAutoFit/>
          </a:bodyPr>
          <a:lstStyle/>
          <a:p>
            <a:pPr algn="l">
              <a:lnSpc>
                <a:spcPct val="150000"/>
              </a:lnSpc>
              <a:defRPr/>
            </a:pPr>
            <a:r>
              <a:rPr lang="en-US" sz="1600" b="1" dirty="0">
                <a:solidFill>
                  <a:schemeClr val="accent2"/>
                </a:solidFill>
                <a:latin typeface="微软雅黑" panose="020B0503020204020204" charset="-122"/>
                <a:ea typeface="微软雅黑" panose="020B0503020204020204" charset="-122"/>
                <a:cs typeface="微软雅黑" panose="020B0503020204020204" charset="-122"/>
                <a:sym typeface="+mn-ea"/>
              </a:rPr>
              <a:t>4.</a:t>
            </a:r>
            <a:r>
              <a:rPr sz="1600" b="1" dirty="0">
                <a:solidFill>
                  <a:schemeClr val="accent2"/>
                </a:solidFill>
                <a:latin typeface="微软雅黑" panose="020B0503020204020204" charset="-122"/>
                <a:ea typeface="微软雅黑" panose="020B0503020204020204" charset="-122"/>
                <a:cs typeface="微软雅黑" panose="020B0503020204020204" charset="-122"/>
                <a:sym typeface="+mn-ea"/>
              </a:rPr>
              <a:t>推荐方案</a:t>
            </a:r>
            <a:endParaRPr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4" name="TextBox 6"/>
          <p:cNvSpPr txBox="1"/>
          <p:nvPr/>
        </p:nvSpPr>
        <p:spPr>
          <a:xfrm>
            <a:off x="767715" y="2566035"/>
            <a:ext cx="4852670" cy="3322955"/>
          </a:xfrm>
          <a:prstGeom prst="rect">
            <a:avLst/>
          </a:prstGeom>
          <a:noFill/>
          <a:ln>
            <a:noFill/>
          </a:ln>
        </p:spPr>
        <p:txBody>
          <a:bodyPr wrap="square" rtlCol="0">
            <a:spAutoFit/>
          </a:bodyPr>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dirty="0">
                <a:latin typeface="微软雅黑" panose="020B0503020204020204" charset="-122"/>
                <a:ea typeface="微软雅黑" panose="020B0503020204020204" charset="-122"/>
                <a:sym typeface="+mn-ea"/>
              </a:rPr>
              <a:t>了解了客户的资质，我们应该向客户推荐何种方案？并且如何向客户推荐方案？</a:t>
            </a:r>
            <a:endParaRPr lang="zh-CN" altLang="en-US"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dirty="0">
                <a:latin typeface="微软雅黑" panose="020B0503020204020204" charset="-122"/>
                <a:ea typeface="微软雅黑" panose="020B0503020204020204" charset="-122"/>
                <a:sym typeface="+mn-ea"/>
              </a:rPr>
              <a:t>结合客户实际情况（预算 + 资金安排），推荐合适的方案</a:t>
            </a:r>
            <a:endParaRPr lang="zh-CN" altLang="en-US"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dirty="0">
                <a:latin typeface="微软雅黑" panose="020B0503020204020204" charset="-122"/>
                <a:ea typeface="微软雅黑" panose="020B0503020204020204" charset="-122"/>
                <a:sym typeface="+mn-ea"/>
              </a:rPr>
              <a:t>金融销售的关键：提供解决方案。</a:t>
            </a:r>
            <a:endParaRPr lang="zh-CN" altLang="en-US"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dirty="0">
                <a:latin typeface="微软雅黑" panose="020B0503020204020204" charset="-122"/>
                <a:ea typeface="微软雅黑" panose="020B0503020204020204" charset="-122"/>
                <a:sym typeface="+mn-ea"/>
              </a:rPr>
              <a:t>金融解决方案的关键：稳定的现金流。</a:t>
            </a:r>
            <a:endParaRPr lang="zh-CN" altLang="en-US"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dirty="0">
                <a:latin typeface="微软雅黑" panose="020B0503020204020204" charset="-122"/>
                <a:ea typeface="微软雅黑" panose="020B0503020204020204" charset="-122"/>
                <a:sym typeface="+mn-ea"/>
              </a:rPr>
              <a:t>通过“首付、月供贷款产品五要素”来推荐方案，给予客户两种或三种选择</a:t>
            </a:r>
            <a:endParaRPr lang="zh-CN" altLang="en-US"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dirty="0">
                <a:latin typeface="微软雅黑" panose="020B0503020204020204" charset="-122"/>
                <a:ea typeface="微软雅黑" panose="020B0503020204020204" charset="-122"/>
                <a:sym typeface="+mn-ea"/>
              </a:rPr>
              <a:t>促进订单：在金融销售过程中，至少 2 次劝说客户订车是销售利益的保证。</a:t>
            </a:r>
            <a:endParaRPr lang="zh-CN" altLang="en-US" sz="1400" dirty="0">
              <a:latin typeface="微软雅黑" panose="020B0503020204020204" charset="-122"/>
              <a:ea typeface="微软雅黑" panose="020B0503020204020204" charset="-122"/>
              <a:sym typeface="+mn-ea"/>
            </a:endParaRPr>
          </a:p>
        </p:txBody>
      </p:sp>
      <p:pic>
        <p:nvPicPr>
          <p:cNvPr id="7" name="图片 6"/>
          <p:cNvPicPr>
            <a:picLocks noChangeAspect="1"/>
          </p:cNvPicPr>
          <p:nvPr/>
        </p:nvPicPr>
        <p:blipFill>
          <a:blip r:embed="rId1"/>
          <a:stretch>
            <a:fillRect/>
          </a:stretch>
        </p:blipFill>
        <p:spPr>
          <a:xfrm>
            <a:off x="5759450" y="2933065"/>
            <a:ext cx="5890895" cy="25888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childTnLst>
                          </p:cTn>
                        </p:par>
                        <p:par>
                          <p:cTn id="11" fill="hold">
                            <p:stCondLst>
                              <p:cond delay="500"/>
                            </p:stCondLst>
                            <p:childTnLst>
                              <p:par>
                                <p:cTn id="12" presetID="3" presetClass="entr" presetSubtype="1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checkerboard(across)">
                                      <p:cBhvr>
                                        <p:cTn id="22" dur="500"/>
                                        <p:tgtEl>
                                          <p:spTgt spid="23"/>
                                        </p:tgtEl>
                                      </p:cBhvr>
                                    </p:animEffect>
                                  </p:childTnLst>
                                </p:cTn>
                              </p:par>
                              <p:par>
                                <p:cTn id="23" presetID="5" presetClass="entr" presetSubtype="10"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checkerboard(across)">
                                      <p:cBhvr>
                                        <p:cTn id="25" dur="500"/>
                                        <p:tgtEl>
                                          <p:spTgt spid="24"/>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checkerboard(across)">
                                      <p:cBhvr>
                                        <p:cTn id="28" dur="500"/>
                                        <p:tgtEl>
                                          <p:spTgt spid="4"/>
                                        </p:tgtEl>
                                      </p:cBhvr>
                                    </p:animEffect>
                                  </p:childTnLst>
                                </p:cTn>
                              </p:par>
                              <p:par>
                                <p:cTn id="29" presetID="5" presetClass="entr" presetSubtype="10"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checkerboard(across)">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11" grpId="0" bldLvl="0" animBg="1"/>
      <p:bldP spid="11" grpId="1" animBg="1"/>
      <p:bldP spid="6" grpId="0"/>
      <p:bldP spid="6" grpId="1"/>
      <p:bldP spid="4" grpId="0"/>
      <p:bldP spid="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学习准备</a:t>
            </a:r>
            <a:endParaRPr lang="zh-CN" altLang="en-US" sz="3200" b="1" dirty="0">
              <a:latin typeface="微软雅黑" panose="020B0503020204020204" charset="-122"/>
              <a:ea typeface="微软雅黑" panose="020B0503020204020204" charset="-122"/>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9" name="组合 8"/>
          <p:cNvGrpSpPr/>
          <p:nvPr/>
        </p:nvGrpSpPr>
        <p:grpSpPr>
          <a:xfrm>
            <a:off x="4077335" y="1132205"/>
            <a:ext cx="4037330" cy="491490"/>
            <a:chOff x="5403" y="1783"/>
            <a:chExt cx="6358" cy="774"/>
          </a:xfrm>
        </p:grpSpPr>
        <p:sp>
          <p:nvSpPr>
            <p:cNvPr id="56" name="矩形: 圆角 43"/>
            <p:cNvSpPr/>
            <p:nvPr/>
          </p:nvSpPr>
          <p:spPr>
            <a:xfrm>
              <a:off x="5403" y="1783"/>
              <a:ext cx="6358"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58" name="文本框 57"/>
            <p:cNvSpPr txBox="1"/>
            <p:nvPr/>
          </p:nvSpPr>
          <p:spPr>
            <a:xfrm>
              <a:off x="5781" y="1837"/>
              <a:ext cx="5601" cy="628"/>
            </a:xfrm>
            <a:prstGeom prst="rect">
              <a:avLst/>
            </a:prstGeom>
            <a:noFill/>
          </p:spPr>
          <p:txBody>
            <a:bodyPr wrap="square" rtlCol="0">
              <a:spAutoFit/>
            </a:bodyPr>
            <a:lstStyle/>
            <a:p>
              <a:pPr algn="ctr">
                <a:lnSpc>
                  <a:spcPct val="100000"/>
                </a:lnSpc>
                <a:buClrTx/>
                <a:buSzTx/>
                <a:buFontTx/>
              </a:pPr>
              <a:r>
                <a:rPr lang="zh-CN" altLang="en-US" sz="2000" b="1" dirty="0">
                  <a:solidFill>
                    <a:schemeClr val="bg1"/>
                  </a:solidFill>
                  <a:latin typeface="微软雅黑" panose="020B0503020204020204" charset="-122"/>
                  <a:ea typeface="微软雅黑" panose="020B0503020204020204" charset="-122"/>
                  <a:sym typeface="+mn-ea"/>
                </a:rPr>
                <a:t>一、金融销售流程</a:t>
              </a:r>
              <a:endParaRPr lang="zh-CN" altLang="en-US" sz="2000" b="1" dirty="0">
                <a:solidFill>
                  <a:schemeClr val="bg1"/>
                </a:solidFill>
                <a:latin typeface="微软雅黑" panose="020B0503020204020204" charset="-122"/>
                <a:ea typeface="微软雅黑" panose="020B0503020204020204" charset="-122"/>
                <a:sym typeface="+mn-ea"/>
              </a:endParaRPr>
            </a:p>
          </p:txBody>
        </p:sp>
      </p:grpSp>
      <p:cxnSp>
        <p:nvCxnSpPr>
          <p:cNvPr id="23" name="直接连接符 22"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67449" y="2547141"/>
            <a:ext cx="2448000"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直接连接符 23"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67449" y="2628103"/>
            <a:ext cx="2448000" cy="0"/>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TextBox 6"/>
          <p:cNvSpPr txBox="1"/>
          <p:nvPr/>
        </p:nvSpPr>
        <p:spPr>
          <a:xfrm>
            <a:off x="1290429" y="2059588"/>
            <a:ext cx="1178560" cy="460375"/>
          </a:xfrm>
          <a:prstGeom prst="rect">
            <a:avLst/>
          </a:prstGeom>
          <a:noFill/>
          <a:ln>
            <a:noFill/>
          </a:ln>
        </p:spPr>
        <p:txBody>
          <a:bodyPr wrap="none" rtlCol="0">
            <a:spAutoFit/>
          </a:bodyPr>
          <a:lstStyle/>
          <a:p>
            <a:pPr algn="l">
              <a:lnSpc>
                <a:spcPct val="150000"/>
              </a:lnSpc>
              <a:defRPr/>
            </a:pPr>
            <a:r>
              <a:rPr lang="en-US" sz="1600" b="1" dirty="0">
                <a:solidFill>
                  <a:schemeClr val="accent2"/>
                </a:solidFill>
                <a:latin typeface="微软雅黑" panose="020B0503020204020204" charset="-122"/>
                <a:ea typeface="微软雅黑" panose="020B0503020204020204" charset="-122"/>
                <a:cs typeface="微软雅黑" panose="020B0503020204020204" charset="-122"/>
                <a:sym typeface="+mn-ea"/>
              </a:rPr>
              <a:t>5.</a:t>
            </a:r>
            <a:r>
              <a:rPr sz="1600" b="1" dirty="0">
                <a:solidFill>
                  <a:schemeClr val="accent2"/>
                </a:solidFill>
                <a:latin typeface="微软雅黑" panose="020B0503020204020204" charset="-122"/>
                <a:ea typeface="微软雅黑" panose="020B0503020204020204" charset="-122"/>
                <a:cs typeface="微软雅黑" panose="020B0503020204020204" charset="-122"/>
                <a:sym typeface="+mn-ea"/>
              </a:rPr>
              <a:t>告知资料</a:t>
            </a:r>
            <a:endParaRPr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4" name="TextBox 6"/>
          <p:cNvSpPr txBox="1"/>
          <p:nvPr/>
        </p:nvSpPr>
        <p:spPr>
          <a:xfrm>
            <a:off x="767715" y="2566035"/>
            <a:ext cx="4852670" cy="1706880"/>
          </a:xfrm>
          <a:prstGeom prst="rect">
            <a:avLst/>
          </a:prstGeom>
          <a:noFill/>
          <a:ln>
            <a:noFill/>
          </a:ln>
        </p:spPr>
        <p:txBody>
          <a:bodyPr wrap="square" rtlCol="0">
            <a:spAutoFit/>
          </a:bodyPr>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b="1" dirty="0">
                <a:solidFill>
                  <a:schemeClr val="accent2">
                    <a:lumMod val="50000"/>
                  </a:schemeClr>
                </a:solidFill>
                <a:latin typeface="微软雅黑" panose="020B0503020204020204" charset="-122"/>
                <a:ea typeface="微软雅黑" panose="020B0503020204020204" charset="-122"/>
                <a:sym typeface="+mn-ea"/>
              </a:rPr>
              <a:t>告知资料——身份、用途类</a:t>
            </a:r>
            <a:endParaRPr lang="zh-CN" altLang="en-US" sz="1400" b="1" dirty="0">
              <a:solidFill>
                <a:schemeClr val="accent2">
                  <a:lumMod val="50000"/>
                </a:schemeClr>
              </a:solidFill>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dirty="0">
                <a:latin typeface="微软雅黑" panose="020B0503020204020204" charset="-122"/>
                <a:ea typeface="微软雅黑" panose="020B0503020204020204" charset="-122"/>
                <a:sym typeface="+mn-ea"/>
              </a:rPr>
              <a:t>1. 您是增购还是换购？这车是公用还是私用呢？</a:t>
            </a:r>
            <a:endParaRPr lang="zh-CN" altLang="en-US"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dirty="0">
                <a:latin typeface="微软雅黑" panose="020B0503020204020204" charset="-122"/>
                <a:ea typeface="微软雅黑" panose="020B0503020204020204" charset="-122"/>
                <a:sym typeface="+mn-ea"/>
              </a:rPr>
              <a:t>解析：了解客户的车辆拥有情况——提供驾照</a:t>
            </a:r>
            <a:endParaRPr lang="zh-CN" altLang="en-US"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dirty="0">
                <a:latin typeface="微软雅黑" panose="020B0503020204020204" charset="-122"/>
                <a:ea typeface="微软雅黑" panose="020B0503020204020204" charset="-122"/>
                <a:sym typeface="+mn-ea"/>
              </a:rPr>
              <a:t>2. 平时谁开？谁还？</a:t>
            </a:r>
            <a:endParaRPr lang="zh-CN" altLang="en-US"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dirty="0">
                <a:latin typeface="微软雅黑" panose="020B0503020204020204" charset="-122"/>
                <a:ea typeface="微软雅黑" panose="020B0503020204020204" charset="-122"/>
                <a:sym typeface="+mn-ea"/>
              </a:rPr>
              <a:t>解析：了解谁还款主要是涉及到提供共同申请人</a:t>
            </a:r>
            <a:endParaRPr lang="zh-CN" altLang="en-US" sz="1400" dirty="0">
              <a:latin typeface="微软雅黑" panose="020B0503020204020204" charset="-122"/>
              <a:ea typeface="微软雅黑" panose="020B0503020204020204" charset="-122"/>
              <a:sym typeface="+mn-ea"/>
            </a:endParaRPr>
          </a:p>
        </p:txBody>
      </p:sp>
      <p:pic>
        <p:nvPicPr>
          <p:cNvPr id="5" name="图片 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5023485" y="2628265"/>
            <a:ext cx="6650990" cy="26517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childTnLst>
                          </p:cTn>
                        </p:par>
                        <p:par>
                          <p:cTn id="11" fill="hold">
                            <p:stCondLst>
                              <p:cond delay="500"/>
                            </p:stCondLst>
                            <p:childTnLst>
                              <p:par>
                                <p:cTn id="12" presetID="3" presetClass="entr" presetSubtype="1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checkerboard(across)">
                                      <p:cBhvr>
                                        <p:cTn id="19" dur="500"/>
                                        <p:tgtEl>
                                          <p:spTgt spid="23"/>
                                        </p:tgtEl>
                                      </p:cBhvr>
                                    </p:animEffect>
                                  </p:childTnLst>
                                </p:cTn>
                              </p:par>
                              <p:par>
                                <p:cTn id="20" presetID="5" presetClass="entr" presetSubtype="10"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checkerboard(across)">
                                      <p:cBhvr>
                                        <p:cTn id="22" dur="500"/>
                                        <p:tgtEl>
                                          <p:spTgt spid="24"/>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checkerboard(across)">
                                      <p:cBhvr>
                                        <p:cTn id="25" dur="500"/>
                                        <p:tgtEl>
                                          <p:spTgt spid="6"/>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checkerboard(across)">
                                      <p:cBhvr>
                                        <p:cTn id="28" dur="500"/>
                                        <p:tgtEl>
                                          <p:spTgt spid="4"/>
                                        </p:tgtEl>
                                      </p:cBhvr>
                                    </p:animEffect>
                                  </p:childTnLst>
                                </p:cTn>
                              </p:par>
                              <p:par>
                                <p:cTn id="29" presetID="5" presetClass="entr" presetSubtype="10"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checkerboard(across)">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11" grpId="0" bldLvl="0" animBg="1"/>
      <p:bldP spid="11" grpId="1" animBg="1"/>
      <p:bldP spid="6" grpId="0"/>
      <p:bldP spid="4" grpId="0"/>
      <p:bldP spid="6" grpId="1"/>
      <p:bldP spid="4"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学习准备</a:t>
            </a:r>
            <a:endParaRPr lang="zh-CN" altLang="en-US" sz="3200" b="1" dirty="0">
              <a:latin typeface="微软雅黑" panose="020B0503020204020204" charset="-122"/>
              <a:ea typeface="微软雅黑" panose="020B0503020204020204" charset="-122"/>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9" name="组合 8"/>
          <p:cNvGrpSpPr/>
          <p:nvPr/>
        </p:nvGrpSpPr>
        <p:grpSpPr>
          <a:xfrm>
            <a:off x="4077335" y="1132205"/>
            <a:ext cx="4037330" cy="491490"/>
            <a:chOff x="5403" y="1783"/>
            <a:chExt cx="6358" cy="774"/>
          </a:xfrm>
        </p:grpSpPr>
        <p:sp>
          <p:nvSpPr>
            <p:cNvPr id="56" name="矩形: 圆角 43"/>
            <p:cNvSpPr/>
            <p:nvPr/>
          </p:nvSpPr>
          <p:spPr>
            <a:xfrm>
              <a:off x="5403" y="1783"/>
              <a:ext cx="6358"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58" name="文本框 57"/>
            <p:cNvSpPr txBox="1"/>
            <p:nvPr/>
          </p:nvSpPr>
          <p:spPr>
            <a:xfrm>
              <a:off x="5781" y="1837"/>
              <a:ext cx="5601" cy="628"/>
            </a:xfrm>
            <a:prstGeom prst="rect">
              <a:avLst/>
            </a:prstGeom>
            <a:noFill/>
          </p:spPr>
          <p:txBody>
            <a:bodyPr wrap="square" rtlCol="0">
              <a:spAutoFit/>
            </a:bodyPr>
            <a:lstStyle/>
            <a:p>
              <a:pPr algn="ctr">
                <a:lnSpc>
                  <a:spcPct val="100000"/>
                </a:lnSpc>
                <a:buClrTx/>
                <a:buSzTx/>
                <a:buFontTx/>
              </a:pPr>
              <a:r>
                <a:rPr lang="zh-CN" altLang="en-US" sz="2000" b="1" dirty="0">
                  <a:solidFill>
                    <a:schemeClr val="bg1"/>
                  </a:solidFill>
                  <a:latin typeface="微软雅黑" panose="020B0503020204020204" charset="-122"/>
                  <a:ea typeface="微软雅黑" panose="020B0503020204020204" charset="-122"/>
                  <a:sym typeface="+mn-ea"/>
                </a:rPr>
                <a:t>一、金融销售流程</a:t>
              </a:r>
              <a:endParaRPr lang="zh-CN" altLang="en-US" sz="2000" b="1" dirty="0">
                <a:solidFill>
                  <a:schemeClr val="bg1"/>
                </a:solidFill>
                <a:latin typeface="微软雅黑" panose="020B0503020204020204" charset="-122"/>
                <a:ea typeface="微软雅黑" panose="020B0503020204020204" charset="-122"/>
                <a:sym typeface="+mn-ea"/>
              </a:endParaRPr>
            </a:p>
          </p:txBody>
        </p:sp>
      </p:grpSp>
      <p:cxnSp>
        <p:nvCxnSpPr>
          <p:cNvPr id="23" name="直接连接符 22"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67449" y="2547141"/>
            <a:ext cx="2448000"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直接连接符 23"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67449" y="2628103"/>
            <a:ext cx="2448000" cy="0"/>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TextBox 6"/>
          <p:cNvSpPr txBox="1"/>
          <p:nvPr/>
        </p:nvSpPr>
        <p:spPr>
          <a:xfrm>
            <a:off x="1290429" y="2059588"/>
            <a:ext cx="1178560" cy="460375"/>
          </a:xfrm>
          <a:prstGeom prst="rect">
            <a:avLst/>
          </a:prstGeom>
          <a:noFill/>
          <a:ln>
            <a:noFill/>
          </a:ln>
        </p:spPr>
        <p:txBody>
          <a:bodyPr wrap="none" rtlCol="0">
            <a:spAutoFit/>
          </a:bodyPr>
          <a:lstStyle/>
          <a:p>
            <a:pPr algn="l">
              <a:lnSpc>
                <a:spcPct val="150000"/>
              </a:lnSpc>
              <a:defRPr/>
            </a:pPr>
            <a:r>
              <a:rPr lang="en-US" sz="1600" b="1" dirty="0">
                <a:solidFill>
                  <a:schemeClr val="accent2"/>
                </a:solidFill>
                <a:latin typeface="微软雅黑" panose="020B0503020204020204" charset="-122"/>
                <a:ea typeface="微软雅黑" panose="020B0503020204020204" charset="-122"/>
                <a:cs typeface="微软雅黑" panose="020B0503020204020204" charset="-122"/>
                <a:sym typeface="+mn-ea"/>
              </a:rPr>
              <a:t>5.</a:t>
            </a:r>
            <a:r>
              <a:rPr sz="1600" b="1" dirty="0">
                <a:solidFill>
                  <a:schemeClr val="accent2"/>
                </a:solidFill>
                <a:latin typeface="微软雅黑" panose="020B0503020204020204" charset="-122"/>
                <a:ea typeface="微软雅黑" panose="020B0503020204020204" charset="-122"/>
                <a:cs typeface="微软雅黑" panose="020B0503020204020204" charset="-122"/>
                <a:sym typeface="+mn-ea"/>
              </a:rPr>
              <a:t>告知资料</a:t>
            </a:r>
            <a:endParaRPr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4" name="TextBox 6"/>
          <p:cNvSpPr txBox="1"/>
          <p:nvPr/>
        </p:nvSpPr>
        <p:spPr>
          <a:xfrm>
            <a:off x="767715" y="2566035"/>
            <a:ext cx="4852670" cy="2999740"/>
          </a:xfrm>
          <a:prstGeom prst="rect">
            <a:avLst/>
          </a:prstGeom>
          <a:noFill/>
          <a:ln>
            <a:noFill/>
          </a:ln>
        </p:spPr>
        <p:txBody>
          <a:bodyPr wrap="square" rtlCol="0">
            <a:spAutoFit/>
          </a:bodyPr>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b="1" dirty="0">
                <a:solidFill>
                  <a:schemeClr val="accent2">
                    <a:lumMod val="50000"/>
                  </a:schemeClr>
                </a:solidFill>
                <a:latin typeface="微软雅黑" panose="020B0503020204020204" charset="-122"/>
                <a:ea typeface="微软雅黑" panose="020B0503020204020204" charset="-122"/>
                <a:sym typeface="+mn-ea"/>
              </a:rPr>
              <a:t>告知资料——居住类</a:t>
            </a:r>
            <a:endParaRPr lang="zh-CN" altLang="en-US" sz="1400" b="1" dirty="0">
              <a:solidFill>
                <a:schemeClr val="accent2">
                  <a:lumMod val="50000"/>
                </a:schemeClr>
              </a:solidFill>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dirty="0">
                <a:latin typeface="微软雅黑" panose="020B0503020204020204" charset="-122"/>
                <a:ea typeface="微软雅黑" panose="020B0503020204020204" charset="-122"/>
                <a:sym typeface="+mn-ea"/>
              </a:rPr>
              <a:t>1. 您和您家人现在居住在本地吗？…那您在本地居住多长时间了？</a:t>
            </a:r>
            <a:endParaRPr lang="zh-CN" altLang="en-US"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dirty="0">
                <a:latin typeface="微软雅黑" panose="020B0503020204020204" charset="-122"/>
                <a:ea typeface="微软雅黑" panose="020B0503020204020204" charset="-122"/>
                <a:sym typeface="+mn-ea"/>
              </a:rPr>
              <a:t>解析：询问客户是否已婚或家人是否也居住在本地，可以在需要的时候请客户提</a:t>
            </a:r>
            <a:endParaRPr lang="zh-CN" altLang="en-US"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dirty="0">
                <a:latin typeface="微软雅黑" panose="020B0503020204020204" charset="-122"/>
                <a:ea typeface="微软雅黑" panose="020B0503020204020204" charset="-122"/>
                <a:sym typeface="+mn-ea"/>
              </a:rPr>
              <a:t>供共同申请人，共同申请人可以为打分卡增加分数，也可以提高通过率。</a:t>
            </a:r>
            <a:endParaRPr lang="zh-CN" altLang="en-US"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dirty="0">
                <a:latin typeface="微软雅黑" panose="020B0503020204020204" charset="-122"/>
                <a:ea typeface="微软雅黑" panose="020B0503020204020204" charset="-122"/>
                <a:sym typeface="+mn-ea"/>
              </a:rPr>
              <a:t>2. 您现在住在什么地方？那房子是您自己的吗？</a:t>
            </a:r>
            <a:endParaRPr lang="zh-CN" altLang="en-US"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dirty="0">
                <a:latin typeface="微软雅黑" panose="020B0503020204020204" charset="-122"/>
                <a:ea typeface="微软雅黑" panose="020B0503020204020204" charset="-122"/>
                <a:sym typeface="+mn-ea"/>
              </a:rPr>
              <a:t>3. 房子是全款买的吗 / 是租房吗？</a:t>
            </a:r>
            <a:endParaRPr lang="zh-CN" altLang="en-US" sz="1400" dirty="0">
              <a:latin typeface="微软雅黑" panose="020B0503020204020204" charset="-122"/>
              <a:ea typeface="微软雅黑" panose="020B0503020204020204" charset="-122"/>
              <a:sym typeface="+mn-ea"/>
            </a:endParaRPr>
          </a:p>
        </p:txBody>
      </p:sp>
      <p:pic>
        <p:nvPicPr>
          <p:cNvPr id="2" name="图片 1"/>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5620385" y="2059305"/>
            <a:ext cx="5535295" cy="40608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childTnLst>
                          </p:cTn>
                        </p:par>
                        <p:par>
                          <p:cTn id="11" fill="hold">
                            <p:stCondLst>
                              <p:cond delay="500"/>
                            </p:stCondLst>
                            <p:childTnLst>
                              <p:par>
                                <p:cTn id="12" presetID="3" presetClass="entr" presetSubtype="1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blinds(horizontal)">
                                      <p:cBhvr>
                                        <p:cTn id="19" dur="500"/>
                                        <p:tgtEl>
                                          <p:spTgt spid="23"/>
                                        </p:tgtEl>
                                      </p:cBhvr>
                                    </p:animEffect>
                                  </p:childTnLst>
                                </p:cTn>
                              </p:par>
                              <p:par>
                                <p:cTn id="20" presetID="3" presetClass="entr" presetSubtype="10"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blinds(horizontal)">
                                      <p:cBhvr>
                                        <p:cTn id="22" dur="500"/>
                                        <p:tgtEl>
                                          <p:spTgt spid="24"/>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linds(horizontal)">
                                      <p:cBhvr>
                                        <p:cTn id="25" dur="500"/>
                                        <p:tgtEl>
                                          <p:spTgt spid="6"/>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blinds(horizontal)">
                                      <p:cBhvr>
                                        <p:cTn id="28" dur="500"/>
                                        <p:tgtEl>
                                          <p:spTgt spid="4"/>
                                        </p:tgtEl>
                                      </p:cBhvr>
                                    </p:animEffect>
                                  </p:childTnLst>
                                </p:cTn>
                              </p:par>
                              <p:par>
                                <p:cTn id="29" presetID="3" presetClass="entr" presetSubtype="10"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blinds(horizontal)">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11" grpId="0" bldLvl="0" animBg="1"/>
      <p:bldP spid="11" grpId="1" animBg="1"/>
      <p:bldP spid="6" grpId="0"/>
      <p:bldP spid="4" grpId="0"/>
      <p:bldP spid="6" grpId="1"/>
      <p:bldP spid="4"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学习准备</a:t>
            </a:r>
            <a:endParaRPr lang="zh-CN" altLang="en-US" sz="3200" b="1" dirty="0">
              <a:latin typeface="微软雅黑" panose="020B0503020204020204" charset="-122"/>
              <a:ea typeface="微软雅黑" panose="020B0503020204020204" charset="-122"/>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9" name="组合 8"/>
          <p:cNvGrpSpPr/>
          <p:nvPr/>
        </p:nvGrpSpPr>
        <p:grpSpPr>
          <a:xfrm>
            <a:off x="4077335" y="1132205"/>
            <a:ext cx="4037330" cy="491490"/>
            <a:chOff x="5403" y="1783"/>
            <a:chExt cx="6358" cy="774"/>
          </a:xfrm>
        </p:grpSpPr>
        <p:sp>
          <p:nvSpPr>
            <p:cNvPr id="56" name="矩形: 圆角 43"/>
            <p:cNvSpPr/>
            <p:nvPr/>
          </p:nvSpPr>
          <p:spPr>
            <a:xfrm>
              <a:off x="5403" y="1783"/>
              <a:ext cx="6358"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58" name="文本框 57"/>
            <p:cNvSpPr txBox="1"/>
            <p:nvPr/>
          </p:nvSpPr>
          <p:spPr>
            <a:xfrm>
              <a:off x="5781" y="1837"/>
              <a:ext cx="5601" cy="628"/>
            </a:xfrm>
            <a:prstGeom prst="rect">
              <a:avLst/>
            </a:prstGeom>
            <a:noFill/>
          </p:spPr>
          <p:txBody>
            <a:bodyPr wrap="square" rtlCol="0">
              <a:spAutoFit/>
            </a:bodyPr>
            <a:lstStyle/>
            <a:p>
              <a:pPr algn="ctr">
                <a:lnSpc>
                  <a:spcPct val="100000"/>
                </a:lnSpc>
                <a:buClrTx/>
                <a:buSzTx/>
                <a:buFontTx/>
              </a:pPr>
              <a:r>
                <a:rPr lang="zh-CN" altLang="en-US" sz="2000" b="1" dirty="0">
                  <a:solidFill>
                    <a:schemeClr val="bg1"/>
                  </a:solidFill>
                  <a:latin typeface="微软雅黑" panose="020B0503020204020204" charset="-122"/>
                  <a:ea typeface="微软雅黑" panose="020B0503020204020204" charset="-122"/>
                  <a:sym typeface="+mn-ea"/>
                </a:rPr>
                <a:t>一、金融销售流程</a:t>
              </a:r>
              <a:endParaRPr lang="zh-CN" altLang="en-US" sz="2000" b="1" dirty="0">
                <a:solidFill>
                  <a:schemeClr val="bg1"/>
                </a:solidFill>
                <a:latin typeface="微软雅黑" panose="020B0503020204020204" charset="-122"/>
                <a:ea typeface="微软雅黑" panose="020B0503020204020204" charset="-122"/>
                <a:sym typeface="+mn-ea"/>
              </a:endParaRPr>
            </a:p>
          </p:txBody>
        </p:sp>
      </p:grpSp>
      <p:cxnSp>
        <p:nvCxnSpPr>
          <p:cNvPr id="23" name="直接连接符 22"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67449" y="2547141"/>
            <a:ext cx="2448000"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直接连接符 23"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67449" y="2628103"/>
            <a:ext cx="2448000" cy="0"/>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TextBox 6"/>
          <p:cNvSpPr txBox="1"/>
          <p:nvPr/>
        </p:nvSpPr>
        <p:spPr>
          <a:xfrm>
            <a:off x="1290429" y="2059588"/>
            <a:ext cx="1178560" cy="460375"/>
          </a:xfrm>
          <a:prstGeom prst="rect">
            <a:avLst/>
          </a:prstGeom>
          <a:noFill/>
          <a:ln>
            <a:noFill/>
          </a:ln>
        </p:spPr>
        <p:txBody>
          <a:bodyPr wrap="none" rtlCol="0">
            <a:spAutoFit/>
          </a:bodyPr>
          <a:lstStyle/>
          <a:p>
            <a:pPr algn="l">
              <a:lnSpc>
                <a:spcPct val="150000"/>
              </a:lnSpc>
              <a:defRPr/>
            </a:pPr>
            <a:r>
              <a:rPr lang="en-US" sz="1600" b="1" dirty="0">
                <a:solidFill>
                  <a:schemeClr val="accent2"/>
                </a:solidFill>
                <a:latin typeface="微软雅黑" panose="020B0503020204020204" charset="-122"/>
                <a:ea typeface="微软雅黑" panose="020B0503020204020204" charset="-122"/>
                <a:cs typeface="微软雅黑" panose="020B0503020204020204" charset="-122"/>
                <a:sym typeface="+mn-ea"/>
              </a:rPr>
              <a:t>5.</a:t>
            </a:r>
            <a:r>
              <a:rPr sz="1600" b="1" dirty="0">
                <a:solidFill>
                  <a:schemeClr val="accent2"/>
                </a:solidFill>
                <a:latin typeface="微软雅黑" panose="020B0503020204020204" charset="-122"/>
                <a:ea typeface="微软雅黑" panose="020B0503020204020204" charset="-122"/>
                <a:cs typeface="微软雅黑" panose="020B0503020204020204" charset="-122"/>
                <a:sym typeface="+mn-ea"/>
              </a:rPr>
              <a:t>告知资料</a:t>
            </a:r>
            <a:endParaRPr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4" name="TextBox 6"/>
          <p:cNvSpPr txBox="1"/>
          <p:nvPr/>
        </p:nvSpPr>
        <p:spPr>
          <a:xfrm>
            <a:off x="767715" y="2566035"/>
            <a:ext cx="4852670" cy="3322955"/>
          </a:xfrm>
          <a:prstGeom prst="rect">
            <a:avLst/>
          </a:prstGeom>
          <a:noFill/>
          <a:ln>
            <a:noFill/>
          </a:ln>
        </p:spPr>
        <p:txBody>
          <a:bodyPr wrap="square" rtlCol="0">
            <a:spAutoFit/>
          </a:bodyPr>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b="1" dirty="0">
                <a:solidFill>
                  <a:schemeClr val="accent2">
                    <a:lumMod val="50000"/>
                  </a:schemeClr>
                </a:solidFill>
                <a:latin typeface="微软雅黑" panose="020B0503020204020204" charset="-122"/>
                <a:ea typeface="微软雅黑" panose="020B0503020204020204" charset="-122"/>
                <a:sym typeface="+mn-ea"/>
              </a:rPr>
              <a:t>告知材料——收入、工作类信息</a:t>
            </a:r>
            <a:endParaRPr lang="zh-CN" altLang="en-US" sz="1400" b="1" dirty="0">
              <a:solidFill>
                <a:schemeClr val="accent2">
                  <a:lumMod val="50000"/>
                </a:schemeClr>
              </a:solidFill>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lang="en-US" altLang="zh-CN" sz="1400" dirty="0">
                <a:latin typeface="微软雅黑" panose="020B0503020204020204" charset="-122"/>
                <a:ea typeface="微软雅黑" panose="020B0503020204020204" charset="-122"/>
                <a:sym typeface="+mn-ea"/>
              </a:rPr>
              <a:t>1.</a:t>
            </a:r>
            <a:r>
              <a:rPr lang="zh-CN" altLang="en-US" sz="1400" dirty="0">
                <a:latin typeface="微软雅黑" panose="020B0503020204020204" charset="-122"/>
                <a:ea typeface="微软雅黑" panose="020B0503020204020204" charset="-122"/>
                <a:sym typeface="+mn-ea"/>
              </a:rPr>
              <a:t>您是否有其他贷款？剩余金额是多少？</a:t>
            </a:r>
            <a:endParaRPr lang="zh-CN" altLang="en-US"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dirty="0">
                <a:latin typeface="微软雅黑" panose="020B0503020204020204" charset="-122"/>
                <a:ea typeface="微软雅黑" panose="020B0503020204020204" charset="-122"/>
                <a:sym typeface="+mn-ea"/>
              </a:rPr>
              <a:t>解析：了解客户负债情况，假如客户的收入无法覆盖负债，请客户准备超过负债的资产类证明。如房产证 + 购房发票等</a:t>
            </a:r>
            <a:endParaRPr lang="zh-CN" altLang="en-US"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lang="en-US" altLang="zh-CN" sz="1400" dirty="0">
                <a:latin typeface="微软雅黑" panose="020B0503020204020204" charset="-122"/>
                <a:ea typeface="微软雅黑" panose="020B0503020204020204" charset="-122"/>
                <a:sym typeface="+mn-ea"/>
              </a:rPr>
              <a:t>2</a:t>
            </a:r>
            <a:r>
              <a:rPr lang="zh-CN" altLang="en-US" sz="1400" dirty="0">
                <a:latin typeface="微软雅黑" panose="020B0503020204020204" charset="-122"/>
                <a:ea typeface="微软雅黑" panose="020B0503020204020204" charset="-122"/>
                <a:sym typeface="+mn-ea"/>
              </a:rPr>
              <a:t>. 您贷款的月供是多少？有过忘记还的情况吗？</a:t>
            </a:r>
            <a:endParaRPr lang="zh-CN" altLang="en-US"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dirty="0">
                <a:latin typeface="微软雅黑" panose="020B0503020204020204" charset="-122"/>
                <a:ea typeface="微软雅黑" panose="020B0503020204020204" charset="-122"/>
                <a:sym typeface="+mn-ea"/>
              </a:rPr>
              <a:t>解析：了解客户其他贷款的月供，判断客户的流水单月收入是否足够，如果不够，请客户补对账单；了解客户还款情况，以了解客户的信用记录</a:t>
            </a:r>
            <a:endParaRPr lang="zh-CN" altLang="en-US"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endParaRPr lang="zh-CN" altLang="en-US" sz="1400" dirty="0">
              <a:latin typeface="微软雅黑" panose="020B0503020204020204" charset="-122"/>
              <a:ea typeface="微软雅黑" panose="020B0503020204020204" charset="-122"/>
              <a:sym typeface="+mn-ea"/>
            </a:endParaRPr>
          </a:p>
        </p:txBody>
      </p:sp>
      <p:pic>
        <p:nvPicPr>
          <p:cNvPr id="2" name="图片 1"/>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5620385" y="2459990"/>
            <a:ext cx="5638800" cy="3429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childTnLst>
                          </p:cTn>
                        </p:par>
                        <p:par>
                          <p:cTn id="11" fill="hold">
                            <p:stCondLst>
                              <p:cond delay="500"/>
                            </p:stCondLst>
                            <p:childTnLst>
                              <p:par>
                                <p:cTn id="12" presetID="3" presetClass="entr" presetSubtype="1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blinds(horizontal)">
                                      <p:cBhvr>
                                        <p:cTn id="19" dur="500"/>
                                        <p:tgtEl>
                                          <p:spTgt spid="23"/>
                                        </p:tgtEl>
                                      </p:cBhvr>
                                    </p:animEffect>
                                  </p:childTnLst>
                                </p:cTn>
                              </p:par>
                              <p:par>
                                <p:cTn id="20" presetID="3" presetClass="entr" presetSubtype="10"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blinds(horizontal)">
                                      <p:cBhvr>
                                        <p:cTn id="22" dur="500"/>
                                        <p:tgtEl>
                                          <p:spTgt spid="24"/>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linds(horizontal)">
                                      <p:cBhvr>
                                        <p:cTn id="25" dur="500"/>
                                        <p:tgtEl>
                                          <p:spTgt spid="6"/>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blinds(horizontal)">
                                      <p:cBhvr>
                                        <p:cTn id="28" dur="500"/>
                                        <p:tgtEl>
                                          <p:spTgt spid="4"/>
                                        </p:tgtEl>
                                      </p:cBhvr>
                                    </p:animEffect>
                                  </p:childTnLst>
                                </p:cTn>
                              </p:par>
                              <p:par>
                                <p:cTn id="29" presetID="3" presetClass="entr" presetSubtype="10"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blinds(horizontal)">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11" grpId="0" bldLvl="0" animBg="1"/>
      <p:bldP spid="11" grpId="1" animBg="1"/>
      <p:bldP spid="6" grpId="0"/>
      <p:bldP spid="4" grpId="0"/>
      <p:bldP spid="6" grpId="1"/>
      <p:bldP spid="4"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4942" y="3308035"/>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任务情境</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944010" y="4244580"/>
            <a:ext cx="2303780" cy="306705"/>
          </a:xfrm>
          <a:prstGeom prst="rect">
            <a:avLst/>
          </a:prstGeom>
          <a:noFill/>
        </p:spPr>
        <p:txBody>
          <a:bodyPr wrap="none" rtlCol="0">
            <a:spAutoFit/>
          </a:bodyPr>
          <a:lstStyle/>
          <a:p>
            <a:pPr algn="l"/>
            <a:r>
              <a:rPr lang="en-US" altLang="zh-CN" sz="1400" spc="300" dirty="0">
                <a:solidFill>
                  <a:schemeClr val="bg1"/>
                </a:solidFill>
                <a:latin typeface="方正粗黑宋简体" panose="02000000000000000000" charset="-122"/>
                <a:ea typeface="方正粗黑宋简体" panose="02000000000000000000" charset="-122"/>
                <a:sym typeface="+mn-ea"/>
              </a:rPr>
              <a:t>TASK SITUATION</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31590" cy="1198880"/>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03</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H_Desc_1"/>
          <p:cNvSpPr txBox="1">
            <a:spLocks noChangeArrowheads="1"/>
          </p:cNvSpPr>
          <p:nvPr>
            <p:custDataLst>
              <p:tags r:id="rId1"/>
            </p:custDataLst>
          </p:nvPr>
        </p:nvSpPr>
        <p:spPr bwMode="auto">
          <a:xfrm>
            <a:off x="3923665" y="2318385"/>
            <a:ext cx="7709535" cy="370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976" tIns="45719" rIns="107976" bIns="45719" anchor="t">
            <a:noAutofit/>
          </a:bodyPr>
          <a:lstStyle>
            <a:lvl1pPr indent="358775">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indent="406400" fontAlgn="auto">
              <a:lnSpc>
                <a:spcPct val="150000"/>
              </a:lnSpc>
              <a:defRPr/>
              <a:extLst>
                <a:ext uri="{35155182-B16C-46BC-9424-99874614C6A1}">
                  <wpsdc:indentchars xmlns:wpsdc="http://www.wps.cn/officeDocument/2017/drawingmlCustomData" val="200" checksum="1740828767"/>
                </a:ext>
              </a:extLst>
            </a:pPr>
            <a:r>
              <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lt"/>
              </a:rPr>
              <a:t>客户郑先生/女士来店看中宝马530Li，销售顾问报价478900元，客户在广州做生意，此次打算全款购车，销售顾问以贷款购车可以车价优惠为由推荐贷款，客户想简单了解，但兴趣不很大</a:t>
            </a:r>
            <a:endPar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indent="406400" fontAlgn="auto">
              <a:lnSpc>
                <a:spcPct val="150000"/>
              </a:lnSpc>
              <a:defRPr/>
              <a:extLst>
                <a:ext uri="{35155182-B16C-46BC-9424-99874614C6A1}">
                  <wpsdc:indentchars xmlns:wpsdc="http://www.wps.cn/officeDocument/2017/drawingmlCustomData" val="200" checksum="1740828767"/>
                </a:ext>
              </a:extLst>
            </a:pPr>
            <a:r>
              <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lt"/>
              </a:rPr>
              <a:t>与客户沟通后了解到的信息：</a:t>
            </a:r>
            <a:endPar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marL="571500" indent="-285750" fontAlgn="auto">
              <a:lnSpc>
                <a:spcPct val="150000"/>
              </a:lnSpc>
              <a:buFont typeface="Wingdings" panose="05000000000000000000" charset="0"/>
              <a:buChar char="u"/>
              <a:defRPr/>
            </a:pPr>
            <a:r>
              <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lt"/>
              </a:rPr>
              <a:t>客户的宾馆经营五年了，年收入50万元，资金都是走公司的账户。手里大概有150万流动资金，对在店里办理贷款不太信任，也觉得自己资金充足，没必要贷款，从来没贷过款，也担心贷款手续麻烦</a:t>
            </a:r>
            <a:endPar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marL="571500" indent="-285750" fontAlgn="auto">
              <a:lnSpc>
                <a:spcPct val="150000"/>
              </a:lnSpc>
              <a:buFont typeface="Wingdings" panose="05000000000000000000" charset="0"/>
              <a:buChar char="u"/>
              <a:defRPr/>
            </a:pPr>
            <a:r>
              <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lt"/>
              </a:rPr>
              <a:t>客户名下有一套房产，全款购买无房贷</a:t>
            </a:r>
            <a:endPar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marL="571500" indent="-285750" fontAlgn="auto">
              <a:lnSpc>
                <a:spcPct val="150000"/>
              </a:lnSpc>
              <a:buFont typeface="Wingdings" panose="05000000000000000000" charset="0"/>
              <a:buChar char="u"/>
              <a:defRPr/>
            </a:pPr>
            <a:r>
              <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lt"/>
              </a:rPr>
              <a:t>客户打算新开一家宾馆，前期房屋租金及装修花费大概100万元左右</a:t>
            </a:r>
            <a:endPar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marL="571500" indent="-285750" fontAlgn="auto">
              <a:lnSpc>
                <a:spcPct val="150000"/>
              </a:lnSpc>
              <a:buFont typeface="Wingdings" panose="05000000000000000000" charset="0"/>
              <a:buChar char="u"/>
              <a:defRPr/>
            </a:pPr>
            <a:r>
              <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lt"/>
              </a:rPr>
              <a:t>车辆打算落公司名下</a:t>
            </a:r>
            <a:endPar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
        <p:nvSpPr>
          <p:cNvPr id="12" name="矩形 11"/>
          <p:cNvSpPr/>
          <p:nvPr/>
        </p:nvSpPr>
        <p:spPr>
          <a:xfrm>
            <a:off x="3863975" y="2205355"/>
            <a:ext cx="7728585" cy="3958590"/>
          </a:xfrm>
          <a:prstGeom prst="rect">
            <a:avLst/>
          </a:prstGeom>
          <a:noFill/>
          <a:ln>
            <a:solidFill>
              <a:srgbClr val="A5A5A5"/>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3" name="圆角矩形 12"/>
          <p:cNvSpPr/>
          <p:nvPr/>
        </p:nvSpPr>
        <p:spPr>
          <a:xfrm>
            <a:off x="10933430" y="6116955"/>
            <a:ext cx="706755" cy="9906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4" name="圆角矩形 13"/>
          <p:cNvSpPr/>
          <p:nvPr/>
        </p:nvSpPr>
        <p:spPr>
          <a:xfrm rot="5400000">
            <a:off x="11283315" y="5840095"/>
            <a:ext cx="612775" cy="9906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5" name="圆角矩形 14"/>
          <p:cNvSpPr/>
          <p:nvPr/>
        </p:nvSpPr>
        <p:spPr>
          <a:xfrm rot="5400000">
            <a:off x="3537585" y="2504440"/>
            <a:ext cx="659765" cy="9906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6" name="圆角矩形 15"/>
          <p:cNvSpPr/>
          <p:nvPr/>
        </p:nvSpPr>
        <p:spPr>
          <a:xfrm rot="10800000">
            <a:off x="3817620" y="2157095"/>
            <a:ext cx="659765" cy="9906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2">
            <a:clrChange>
              <a:clrFrom>
                <a:srgbClr val="F6F6F6">
                  <a:alpha val="100000"/>
                </a:srgbClr>
              </a:clrFrom>
              <a:clrTo>
                <a:srgbClr val="F6F6F6">
                  <a:alpha val="100000"/>
                  <a:alpha val="0"/>
                </a:srgbClr>
              </a:clrTo>
            </a:clrChange>
          </a:blip>
          <a:stretch>
            <a:fillRect/>
          </a:stretch>
        </p:blipFill>
        <p:spPr>
          <a:xfrm>
            <a:off x="1271270" y="3066415"/>
            <a:ext cx="2575560" cy="2515870"/>
          </a:xfrm>
          <a:prstGeom prst="rect">
            <a:avLst/>
          </a:prstGeom>
        </p:spPr>
      </p:pic>
      <p:sp>
        <p:nvSpPr>
          <p:cNvPr id="57" name="TextBox 6"/>
          <p:cNvSpPr txBox="1"/>
          <p:nvPr/>
        </p:nvSpPr>
        <p:spPr>
          <a:xfrm>
            <a:off x="5892800" y="1382395"/>
            <a:ext cx="2901315" cy="368300"/>
          </a:xfrm>
          <a:prstGeom prst="rect">
            <a:avLst/>
          </a:prstGeom>
          <a:solidFill>
            <a:schemeClr val="accent2"/>
          </a:solidFill>
          <a:ln>
            <a:noFill/>
          </a:ln>
        </p:spPr>
        <p:txBody>
          <a:bodyPr wrap="square" rtlCol="0">
            <a:spAutoFit/>
          </a:bodyPr>
          <a:lstStyle/>
          <a:p>
            <a:pPr algn="ctr" fontAlgn="auto">
              <a:lnSpc>
                <a:spcPct val="100000"/>
              </a:lnSpc>
              <a:spcBef>
                <a:spcPts val="0"/>
              </a:spcBef>
              <a:spcAft>
                <a:spcPts val="0"/>
              </a:spcAft>
              <a:defRPr/>
            </a:pPr>
            <a:r>
              <a:rPr lang="zh-CN" altLang="en-US" b="1" dirty="0">
                <a:solidFill>
                  <a:schemeClr val="bg1"/>
                </a:solidFill>
                <a:latin typeface="微软雅黑" panose="020B0503020204020204" charset="-122"/>
                <a:ea typeface="微软雅黑" panose="020B0503020204020204" charset="-122"/>
                <a:sym typeface="+mn-ea"/>
              </a:rPr>
              <a:t>案例信息一</a:t>
            </a:r>
            <a:endParaRPr lang="zh-CN" altLang="en-US" b="1" dirty="0">
              <a:solidFill>
                <a:schemeClr val="bg1"/>
              </a:solidFill>
              <a:latin typeface="微软雅黑" panose="020B0503020204020204" charset="-122"/>
              <a:ea typeface="微软雅黑" panose="020B0503020204020204" charset="-122"/>
              <a:sym typeface="+mn-ea"/>
            </a:endParaRPr>
          </a:p>
        </p:txBody>
      </p:sp>
      <p:pic>
        <p:nvPicPr>
          <p:cNvPr id="4" name="图片 3"/>
          <p:cNvPicPr>
            <a:picLocks noChangeAspect="1"/>
          </p:cNvPicPr>
          <p:nvPr/>
        </p:nvPicPr>
        <p:blipFill>
          <a:blip r:embed="rId3">
            <a:clrChange>
              <a:clrFrom>
                <a:srgbClr val="F6F6F6">
                  <a:alpha val="100000"/>
                </a:srgbClr>
              </a:clrFrom>
              <a:clrTo>
                <a:srgbClr val="F6F6F6">
                  <a:alpha val="100000"/>
                  <a:alpha val="0"/>
                </a:srgbClr>
              </a:clrTo>
            </a:clrChange>
          </a:blip>
          <a:srcRect b="4375"/>
          <a:stretch>
            <a:fillRect/>
          </a:stretch>
        </p:blipFill>
        <p:spPr>
          <a:xfrm>
            <a:off x="295275" y="3002280"/>
            <a:ext cx="1505585" cy="2665095"/>
          </a:xfrm>
          <a:prstGeom prst="rect">
            <a:avLst/>
          </a:prstGeom>
        </p:spPr>
      </p:pic>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任务情境</a:t>
            </a:r>
            <a:endParaRPr lang="zh-CN" altLang="en-US" sz="3200" b="1" dirty="0">
              <a:latin typeface="微软雅黑" panose="020B0503020204020204" charset="-122"/>
              <a:ea typeface="微软雅黑" panose="020B0503020204020204" charset="-122"/>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250" advTm="6000"/>
    </mc:Choice>
    <mc:Fallback>
      <p:transition spd="slow"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childTnLst>
                          </p:cTn>
                        </p:par>
                        <p:par>
                          <p:cTn id="11" fill="hold">
                            <p:stCondLst>
                              <p:cond delay="500"/>
                            </p:stCondLst>
                            <p:childTnLst>
                              <p:par>
                                <p:cTn id="12" presetID="18" presetClass="entr" presetSubtype="12"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strips(downLeft)">
                                      <p:cBhvr>
                                        <p:cTn id="14" dur="500"/>
                                        <p:tgtEl>
                                          <p:spTgt spid="8"/>
                                        </p:tgtEl>
                                      </p:cBhvr>
                                    </p:animEffect>
                                  </p:childTnLst>
                                </p:cTn>
                              </p:par>
                              <p:par>
                                <p:cTn id="15" presetID="18" presetClass="entr" presetSubtype="12"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strips(downLeft)">
                                      <p:cBhvr>
                                        <p:cTn id="17" dur="500"/>
                                        <p:tgtEl>
                                          <p:spTgt spid="12"/>
                                        </p:tgtEl>
                                      </p:cBhvr>
                                    </p:animEffect>
                                  </p:childTnLst>
                                </p:cTn>
                              </p:par>
                              <p:par>
                                <p:cTn id="18" presetID="18" presetClass="entr" presetSubtype="12"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strips(downLeft)">
                                      <p:cBhvr>
                                        <p:cTn id="20" dur="500"/>
                                        <p:tgtEl>
                                          <p:spTgt spid="13"/>
                                        </p:tgtEl>
                                      </p:cBhvr>
                                    </p:animEffect>
                                  </p:childTnLst>
                                </p:cTn>
                              </p:par>
                              <p:par>
                                <p:cTn id="21" presetID="18" presetClass="entr" presetSubtype="12"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strips(downLeft)">
                                      <p:cBhvr>
                                        <p:cTn id="23" dur="500"/>
                                        <p:tgtEl>
                                          <p:spTgt spid="14"/>
                                        </p:tgtEl>
                                      </p:cBhvr>
                                    </p:animEffect>
                                  </p:childTnLst>
                                </p:cTn>
                              </p:par>
                              <p:par>
                                <p:cTn id="24" presetID="18" presetClass="entr" presetSubtype="12"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strips(downLeft)">
                                      <p:cBhvr>
                                        <p:cTn id="26" dur="500"/>
                                        <p:tgtEl>
                                          <p:spTgt spid="15"/>
                                        </p:tgtEl>
                                      </p:cBhvr>
                                    </p:animEffect>
                                  </p:childTnLst>
                                </p:cTn>
                              </p:par>
                              <p:par>
                                <p:cTn id="27" presetID="18" presetClass="entr" presetSubtype="12"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strips(downLeft)">
                                      <p:cBhvr>
                                        <p:cTn id="29" dur="500"/>
                                        <p:tgtEl>
                                          <p:spTgt spid="16"/>
                                        </p:tgtEl>
                                      </p:cBhvr>
                                    </p:animEffect>
                                  </p:childTnLst>
                                </p:cTn>
                              </p:par>
                              <p:par>
                                <p:cTn id="30" presetID="18" presetClass="entr" presetSubtype="12" fill="hold" nodeType="with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strips(downLeft)">
                                      <p:cBhvr>
                                        <p:cTn id="32" dur="500"/>
                                        <p:tgtEl>
                                          <p:spTgt spid="2"/>
                                        </p:tgtEl>
                                      </p:cBhvr>
                                    </p:animEffect>
                                  </p:childTnLst>
                                </p:cTn>
                              </p:par>
                              <p:par>
                                <p:cTn id="33" presetID="18" presetClass="entr" presetSubtype="12" fill="hold" grpId="0" nodeType="with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strips(downLeft)">
                                      <p:cBhvr>
                                        <p:cTn id="35" dur="500"/>
                                        <p:tgtEl>
                                          <p:spTgt spid="57"/>
                                        </p:tgtEl>
                                      </p:cBhvr>
                                    </p:animEffect>
                                  </p:childTnLst>
                                </p:cTn>
                              </p:par>
                              <p:par>
                                <p:cTn id="36" presetID="18" presetClass="entr" presetSubtype="12" fill="hold" nodeType="with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strips(downLeft)">
                                      <p:cBhvr>
                                        <p:cTn id="3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57" grpId="0" animBg="1"/>
      <p:bldP spid="57" grpId="1" animBg="1"/>
      <p:bldP spid="48" grpId="0"/>
      <p:bldP spid="48" grpId="1"/>
      <p:bldP spid="11" grpId="0" bldLvl="0" animBg="1"/>
      <p:bldP spid="11"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H_Desc_1"/>
          <p:cNvSpPr txBox="1">
            <a:spLocks noChangeArrowheads="1"/>
          </p:cNvSpPr>
          <p:nvPr>
            <p:custDataLst>
              <p:tags r:id="rId1"/>
            </p:custDataLst>
          </p:nvPr>
        </p:nvSpPr>
        <p:spPr bwMode="auto">
          <a:xfrm>
            <a:off x="4151630" y="2505710"/>
            <a:ext cx="7239635" cy="3361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976" tIns="45719" rIns="107976" bIns="45719" anchor="t">
            <a:noAutofit/>
          </a:bodyPr>
          <a:lstStyle>
            <a:lvl1pPr indent="358775">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indent="406400" fontAlgn="auto">
              <a:lnSpc>
                <a:spcPct val="150000"/>
              </a:lnSpc>
              <a:defRPr/>
              <a:extLst>
                <a:ext uri="{35155182-B16C-46BC-9424-99874614C6A1}">
                  <wpsdc:indentchars xmlns:wpsdc="http://www.wps.cn/officeDocument/2017/drawingmlCustomData" val="200" checksum="1740828767"/>
                </a:ext>
              </a:extLst>
            </a:pPr>
            <a:r>
              <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lt"/>
              </a:rPr>
              <a:t>周女士，32岁，律师事务所合伙人，开一台高尔夫，购买奥迪A6（店内无现货）,销售顾问报价480000元，客户打算全款购买，不希望贷款，觉得贷款手续麻烦</a:t>
            </a:r>
            <a:endPar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indent="406400" fontAlgn="auto">
              <a:lnSpc>
                <a:spcPct val="150000"/>
              </a:lnSpc>
              <a:defRPr/>
              <a:extLst>
                <a:ext uri="{35155182-B16C-46BC-9424-99874614C6A1}">
                  <wpsdc:indentchars xmlns:wpsdc="http://www.wps.cn/officeDocument/2017/drawingmlCustomData" val="200" checksum="1740828767"/>
                </a:ext>
              </a:extLst>
            </a:pPr>
            <a:r>
              <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lt"/>
              </a:rPr>
              <a:t>与客户沟通了解的信息</a:t>
            </a:r>
            <a:r>
              <a:rPr lang="en-US" altLang="zh-CN" sz="1600" dirty="0">
                <a:solidFill>
                  <a:schemeClr val="tx1"/>
                </a:solidFill>
                <a:latin typeface="微软雅黑" panose="020B0503020204020204" charset="-122"/>
                <a:ea typeface="微软雅黑" panose="020B0503020204020204" charset="-122"/>
                <a:cs typeface="微软雅黑" panose="020B0503020204020204" charset="-122"/>
                <a:sym typeface="+mn-lt"/>
              </a:rPr>
              <a:t>:</a:t>
            </a:r>
            <a:endPar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marL="285750" indent="0" fontAlgn="auto">
              <a:lnSpc>
                <a:spcPct val="150000"/>
              </a:lnSpc>
              <a:buFont typeface="Wingdings" panose="05000000000000000000" charset="0"/>
              <a:buChar char="u"/>
              <a:defRPr/>
            </a:pPr>
            <a:r>
              <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lt"/>
              </a:rPr>
              <a:t>客户年收入30万左右，目前手里的资金刚好够换车，不希望贷款</a:t>
            </a:r>
            <a:endPar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marL="285750" indent="0" fontAlgn="auto">
              <a:lnSpc>
                <a:spcPct val="150000"/>
              </a:lnSpc>
              <a:buFont typeface="Wingdings" panose="05000000000000000000" charset="0"/>
              <a:buChar char="u"/>
              <a:defRPr/>
            </a:pPr>
            <a:r>
              <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lt"/>
              </a:rPr>
              <a:t>客户的房产是从其亲戚手里买的，还未过户</a:t>
            </a:r>
            <a:endPar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marL="285750" indent="0" fontAlgn="auto">
              <a:lnSpc>
                <a:spcPct val="150000"/>
              </a:lnSpc>
              <a:buFont typeface="Wingdings" panose="05000000000000000000" charset="0"/>
              <a:buChar char="u"/>
              <a:defRPr/>
            </a:pPr>
            <a:r>
              <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lt"/>
              </a:rPr>
              <a:t>客户有一女儿，即将上幼儿园</a:t>
            </a:r>
            <a:endPar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marL="285750" indent="0" fontAlgn="auto">
              <a:lnSpc>
                <a:spcPct val="150000"/>
              </a:lnSpc>
              <a:buFont typeface="Wingdings" panose="05000000000000000000" charset="0"/>
              <a:buChar char="u"/>
              <a:defRPr/>
            </a:pPr>
            <a:r>
              <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lt"/>
              </a:rPr>
              <a:t>客户在两年前曾办理过车贷，手续麻烦，还交了额外的费用</a:t>
            </a:r>
            <a:endPar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marL="285750" indent="0" fontAlgn="auto">
              <a:lnSpc>
                <a:spcPct val="150000"/>
              </a:lnSpc>
              <a:buFont typeface="Wingdings" panose="05000000000000000000" charset="0"/>
              <a:buChar char="u"/>
              <a:defRPr/>
            </a:pPr>
            <a:r>
              <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lt"/>
              </a:rPr>
              <a:t>之前的车贷还款状况良好</a:t>
            </a:r>
            <a:endPar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
        <p:nvSpPr>
          <p:cNvPr id="12" name="矩形 11"/>
          <p:cNvSpPr/>
          <p:nvPr/>
        </p:nvSpPr>
        <p:spPr>
          <a:xfrm>
            <a:off x="3863975" y="2205355"/>
            <a:ext cx="7728585" cy="3958590"/>
          </a:xfrm>
          <a:prstGeom prst="rect">
            <a:avLst/>
          </a:prstGeom>
          <a:noFill/>
          <a:ln>
            <a:solidFill>
              <a:srgbClr val="A5A5A5"/>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3" name="圆角矩形 12"/>
          <p:cNvSpPr/>
          <p:nvPr/>
        </p:nvSpPr>
        <p:spPr>
          <a:xfrm>
            <a:off x="10933430" y="6116955"/>
            <a:ext cx="706755" cy="9906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4" name="圆角矩形 13"/>
          <p:cNvSpPr/>
          <p:nvPr/>
        </p:nvSpPr>
        <p:spPr>
          <a:xfrm rot="5400000">
            <a:off x="11283315" y="5840095"/>
            <a:ext cx="612775" cy="9906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5" name="圆角矩形 14"/>
          <p:cNvSpPr/>
          <p:nvPr/>
        </p:nvSpPr>
        <p:spPr>
          <a:xfrm rot="5400000">
            <a:off x="3537585" y="2504440"/>
            <a:ext cx="659765" cy="9906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6" name="圆角矩形 15"/>
          <p:cNvSpPr/>
          <p:nvPr/>
        </p:nvSpPr>
        <p:spPr>
          <a:xfrm rot="10800000">
            <a:off x="3817620" y="2157095"/>
            <a:ext cx="659765" cy="9906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pic>
        <p:nvPicPr>
          <p:cNvPr id="6" name="图片 5" descr="35c94112b834e12c23db91318aa11f79"/>
          <p:cNvPicPr>
            <a:picLocks noChangeAspect="1"/>
          </p:cNvPicPr>
          <p:nvPr/>
        </p:nvPicPr>
        <p:blipFill>
          <a:blip r:embed="rId2"/>
          <a:stretch>
            <a:fillRect/>
          </a:stretch>
        </p:blipFill>
        <p:spPr>
          <a:xfrm>
            <a:off x="191135" y="3285490"/>
            <a:ext cx="3580765" cy="1979930"/>
          </a:xfrm>
          <a:prstGeom prst="rect">
            <a:avLst/>
          </a:prstGeom>
        </p:spPr>
      </p:pic>
      <p:sp>
        <p:nvSpPr>
          <p:cNvPr id="4" name="TextBox 6"/>
          <p:cNvSpPr txBox="1"/>
          <p:nvPr/>
        </p:nvSpPr>
        <p:spPr>
          <a:xfrm>
            <a:off x="5892800" y="1382395"/>
            <a:ext cx="2901315" cy="368300"/>
          </a:xfrm>
          <a:prstGeom prst="rect">
            <a:avLst/>
          </a:prstGeom>
          <a:solidFill>
            <a:schemeClr val="accent2"/>
          </a:solidFill>
          <a:ln>
            <a:noFill/>
          </a:ln>
        </p:spPr>
        <p:txBody>
          <a:bodyPr wrap="square" rtlCol="0">
            <a:spAutoFit/>
          </a:bodyPr>
          <a:lstStyle/>
          <a:p>
            <a:pPr algn="ctr" fontAlgn="auto">
              <a:lnSpc>
                <a:spcPct val="100000"/>
              </a:lnSpc>
              <a:spcBef>
                <a:spcPts val="0"/>
              </a:spcBef>
              <a:spcAft>
                <a:spcPts val="0"/>
              </a:spcAft>
              <a:defRPr/>
            </a:pPr>
            <a:r>
              <a:rPr lang="zh-CN" altLang="en-US" b="1" dirty="0">
                <a:solidFill>
                  <a:schemeClr val="bg1"/>
                </a:solidFill>
                <a:latin typeface="微软雅黑" panose="020B0503020204020204" charset="-122"/>
                <a:ea typeface="微软雅黑" panose="020B0503020204020204" charset="-122"/>
                <a:sym typeface="+mn-ea"/>
              </a:rPr>
              <a:t>案例信息二</a:t>
            </a:r>
            <a:endParaRPr lang="zh-CN" altLang="en-US" b="1" dirty="0">
              <a:solidFill>
                <a:schemeClr val="bg1"/>
              </a:solidFill>
              <a:latin typeface="微软雅黑" panose="020B0503020204020204" charset="-122"/>
              <a:ea typeface="微软雅黑" panose="020B0503020204020204" charset="-122"/>
              <a:sym typeface="+mn-ea"/>
            </a:endParaRPr>
          </a:p>
        </p:txBody>
      </p:sp>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任务情境</a:t>
            </a:r>
            <a:endParaRPr lang="zh-CN" altLang="en-US" sz="3200" b="1" dirty="0">
              <a:latin typeface="微软雅黑" panose="020B0503020204020204" charset="-122"/>
              <a:ea typeface="微软雅黑" panose="020B0503020204020204" charset="-122"/>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250" advTm="6000"/>
    </mc:Choice>
    <mc:Fallback>
      <p:transition spd="slow"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childTnLst>
                          </p:cTn>
                        </p:par>
                        <p:par>
                          <p:cTn id="11" fill="hold">
                            <p:stCondLst>
                              <p:cond delay="500"/>
                            </p:stCondLst>
                            <p:childTnLst>
                              <p:par>
                                <p:cTn id="12" presetID="18" presetClass="entr" presetSubtype="12"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strips(downLeft)">
                                      <p:cBhvr>
                                        <p:cTn id="14" dur="500"/>
                                        <p:tgtEl>
                                          <p:spTgt spid="8"/>
                                        </p:tgtEl>
                                      </p:cBhvr>
                                    </p:animEffect>
                                  </p:childTnLst>
                                </p:cTn>
                              </p:par>
                              <p:par>
                                <p:cTn id="15" presetID="18" presetClass="entr" presetSubtype="12"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strips(downLeft)">
                                      <p:cBhvr>
                                        <p:cTn id="17" dur="500"/>
                                        <p:tgtEl>
                                          <p:spTgt spid="12"/>
                                        </p:tgtEl>
                                      </p:cBhvr>
                                    </p:animEffect>
                                  </p:childTnLst>
                                </p:cTn>
                              </p:par>
                              <p:par>
                                <p:cTn id="18" presetID="18" presetClass="entr" presetSubtype="12"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strips(downLeft)">
                                      <p:cBhvr>
                                        <p:cTn id="20" dur="500"/>
                                        <p:tgtEl>
                                          <p:spTgt spid="13"/>
                                        </p:tgtEl>
                                      </p:cBhvr>
                                    </p:animEffect>
                                  </p:childTnLst>
                                </p:cTn>
                              </p:par>
                              <p:par>
                                <p:cTn id="21" presetID="18" presetClass="entr" presetSubtype="12"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strips(downLeft)">
                                      <p:cBhvr>
                                        <p:cTn id="23" dur="500"/>
                                        <p:tgtEl>
                                          <p:spTgt spid="14"/>
                                        </p:tgtEl>
                                      </p:cBhvr>
                                    </p:animEffect>
                                  </p:childTnLst>
                                </p:cTn>
                              </p:par>
                              <p:par>
                                <p:cTn id="24" presetID="18" presetClass="entr" presetSubtype="12"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strips(downLeft)">
                                      <p:cBhvr>
                                        <p:cTn id="26" dur="500"/>
                                        <p:tgtEl>
                                          <p:spTgt spid="15"/>
                                        </p:tgtEl>
                                      </p:cBhvr>
                                    </p:animEffect>
                                  </p:childTnLst>
                                </p:cTn>
                              </p:par>
                              <p:par>
                                <p:cTn id="27" presetID="18" presetClass="entr" presetSubtype="12"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strips(downLeft)">
                                      <p:cBhvr>
                                        <p:cTn id="29" dur="500"/>
                                        <p:tgtEl>
                                          <p:spTgt spid="16"/>
                                        </p:tgtEl>
                                      </p:cBhvr>
                                    </p:animEffect>
                                  </p:childTnLst>
                                </p:cTn>
                              </p:par>
                              <p:par>
                                <p:cTn id="30" presetID="18" presetClass="entr" presetSubtype="12" fill="hold"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strips(downLeft)">
                                      <p:cBhvr>
                                        <p:cTn id="32" dur="500"/>
                                        <p:tgtEl>
                                          <p:spTgt spid="6"/>
                                        </p:tgtEl>
                                      </p:cBhvr>
                                    </p:animEffect>
                                  </p:childTnLst>
                                </p:cTn>
                              </p:par>
                              <p:par>
                                <p:cTn id="33" presetID="18" presetClass="entr" presetSubtype="12"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strips(downLeft)">
                                      <p:cBhvr>
                                        <p:cTn id="3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4" grpId="0" animBg="1"/>
      <p:bldP spid="4" grpId="1" animBg="1"/>
      <p:bldP spid="48" grpId="0"/>
      <p:bldP spid="48" grpId="1"/>
      <p:bldP spid="11" grpId="0" bldLvl="0" animBg="1"/>
      <p:bldP spid="11"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RA7IGZ95I0VWYH2E3R3)K(6"/>
          <p:cNvPicPr>
            <a:picLocks noChangeAspect="1"/>
          </p:cNvPicPr>
          <p:nvPr/>
        </p:nvPicPr>
        <p:blipFill>
          <a:blip r:embed="rId1"/>
          <a:srcRect r="58014"/>
          <a:stretch>
            <a:fillRect/>
          </a:stretch>
        </p:blipFill>
        <p:spPr>
          <a:xfrm>
            <a:off x="7666990" y="-316230"/>
            <a:ext cx="4849200" cy="4849495"/>
          </a:xfrm>
          <a:prstGeom prst="ellipse">
            <a:avLst/>
          </a:prstGeom>
          <a:ln w="177800">
            <a:solidFill>
              <a:srgbClr val="ED7D31"/>
            </a:solidFill>
          </a:ln>
        </p:spPr>
      </p:pic>
      <p:sp>
        <p:nvSpPr>
          <p:cNvPr id="5" name="任意多边形: 形状 4"/>
          <p:cNvSpPr/>
          <p:nvPr/>
        </p:nvSpPr>
        <p:spPr>
          <a:xfrm>
            <a:off x="184285" y="5704478"/>
            <a:ext cx="3740015" cy="11535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方正粗黑宋简体" panose="02000000000000000000" charset="-122"/>
              <a:ea typeface="方正粗黑宋简体" panose="02000000000000000000" charset="-122"/>
            </a:endParaRPr>
          </a:p>
        </p:txBody>
      </p:sp>
      <p:sp>
        <p:nvSpPr>
          <p:cNvPr id="7" name="文本框 6"/>
          <p:cNvSpPr txBox="1"/>
          <p:nvPr/>
        </p:nvSpPr>
        <p:spPr>
          <a:xfrm>
            <a:off x="495300" y="333375"/>
            <a:ext cx="1210588" cy="707886"/>
          </a:xfrm>
          <a:prstGeom prst="rect">
            <a:avLst/>
          </a:prstGeom>
          <a:noFill/>
        </p:spPr>
        <p:txBody>
          <a:bodyPr wrap="none" rtlCol="0">
            <a:spAutoFit/>
          </a:bodyPr>
          <a:lstStyle/>
          <a:p>
            <a:r>
              <a:rPr lang="zh-CN" altLang="en-US" sz="4000" dirty="0">
                <a:latin typeface="方正粗黑宋简体" panose="02000000000000000000" charset="-122"/>
                <a:ea typeface="方正粗黑宋简体" panose="02000000000000000000" charset="-122"/>
              </a:rPr>
              <a:t>目录</a:t>
            </a:r>
            <a:endParaRPr lang="zh-CN" altLang="en-US" sz="4000" dirty="0">
              <a:latin typeface="方正粗黑宋简体" panose="02000000000000000000" charset="-122"/>
              <a:ea typeface="方正粗黑宋简体" panose="02000000000000000000" charset="-122"/>
            </a:endParaRPr>
          </a:p>
        </p:txBody>
      </p:sp>
      <p:sp>
        <p:nvSpPr>
          <p:cNvPr id="8" name="文本框 7"/>
          <p:cNvSpPr txBox="1"/>
          <p:nvPr/>
        </p:nvSpPr>
        <p:spPr>
          <a:xfrm>
            <a:off x="495300" y="1041261"/>
            <a:ext cx="1624099" cy="400110"/>
          </a:xfrm>
          <a:prstGeom prst="rect">
            <a:avLst/>
          </a:prstGeom>
          <a:noFill/>
        </p:spPr>
        <p:txBody>
          <a:bodyPr wrap="none" rtlCol="0">
            <a:spAutoFit/>
          </a:bodyPr>
          <a:lstStyle/>
          <a:p>
            <a:r>
              <a:rPr lang="en-US" altLang="zh-CN" sz="2000" dirty="0">
                <a:latin typeface="方正粗黑宋简体" panose="02000000000000000000" charset="-122"/>
                <a:ea typeface="方正粗黑宋简体" panose="02000000000000000000" charset="-122"/>
              </a:rPr>
              <a:t>CONTENTS</a:t>
            </a:r>
            <a:endParaRPr lang="en-US" altLang="zh-CN" sz="2000" dirty="0">
              <a:latin typeface="方正粗黑宋简体" panose="02000000000000000000" charset="-122"/>
              <a:ea typeface="方正粗黑宋简体" panose="02000000000000000000" charset="-122"/>
            </a:endParaRPr>
          </a:p>
        </p:txBody>
      </p:sp>
      <p:sp>
        <p:nvSpPr>
          <p:cNvPr id="9" name="矩形: 圆角 8"/>
          <p:cNvSpPr/>
          <p:nvPr/>
        </p:nvSpPr>
        <p:spPr>
          <a:xfrm>
            <a:off x="1562735" y="1859748"/>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13" name="矩形: 圆角 12"/>
          <p:cNvSpPr/>
          <p:nvPr/>
        </p:nvSpPr>
        <p:spPr>
          <a:xfrm>
            <a:off x="1562735" y="2735846"/>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14" name="矩形: 圆角 13"/>
          <p:cNvSpPr/>
          <p:nvPr/>
        </p:nvSpPr>
        <p:spPr>
          <a:xfrm>
            <a:off x="1562735" y="3612045"/>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15" name="文本框 14"/>
          <p:cNvSpPr txBox="1"/>
          <p:nvPr/>
        </p:nvSpPr>
        <p:spPr>
          <a:xfrm>
            <a:off x="1887410" y="1859748"/>
            <a:ext cx="1208023" cy="40011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01</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17" name="文本框 16"/>
          <p:cNvSpPr txBox="1"/>
          <p:nvPr/>
        </p:nvSpPr>
        <p:spPr>
          <a:xfrm>
            <a:off x="1887410" y="2739802"/>
            <a:ext cx="1247775" cy="39878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02</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18" name="文本框 17"/>
          <p:cNvSpPr txBox="1"/>
          <p:nvPr/>
        </p:nvSpPr>
        <p:spPr>
          <a:xfrm>
            <a:off x="1887410" y="3617979"/>
            <a:ext cx="1247775" cy="39878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03</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19" name="文本框 18"/>
          <p:cNvSpPr txBox="1"/>
          <p:nvPr/>
        </p:nvSpPr>
        <p:spPr>
          <a:xfrm>
            <a:off x="3924419" y="1733771"/>
            <a:ext cx="1808480" cy="583565"/>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学习目标</a:t>
            </a:r>
            <a:endParaRPr lang="zh-CN" altLang="en-US" sz="3200" dirty="0">
              <a:latin typeface="方正粗黑宋简体" panose="02000000000000000000" charset="-122"/>
              <a:ea typeface="方正粗黑宋简体" panose="02000000000000000000" charset="-122"/>
            </a:endParaRPr>
          </a:p>
        </p:txBody>
      </p:sp>
      <p:sp>
        <p:nvSpPr>
          <p:cNvPr id="20" name="文本框 19"/>
          <p:cNvSpPr txBox="1"/>
          <p:nvPr/>
        </p:nvSpPr>
        <p:spPr>
          <a:xfrm>
            <a:off x="3924419" y="2259858"/>
            <a:ext cx="2038350" cy="245110"/>
          </a:xfrm>
          <a:prstGeom prst="rect">
            <a:avLst/>
          </a:prstGeom>
          <a:noFill/>
        </p:spPr>
        <p:txBody>
          <a:bodyPr wrap="none" rtlCol="0">
            <a:spAutoFit/>
          </a:bodyPr>
          <a:lstStyle/>
          <a:p>
            <a:r>
              <a:rPr lang="en-US" altLang="zh-CN" sz="1000" spc="300" dirty="0">
                <a:latin typeface="方正粗黑宋简体" panose="02000000000000000000" charset="-122"/>
                <a:ea typeface="方正粗黑宋简体" panose="02000000000000000000" charset="-122"/>
              </a:rPr>
              <a:t>LEARNING TARGET</a:t>
            </a:r>
            <a:endParaRPr lang="en-US" altLang="zh-CN" sz="1000" spc="300" dirty="0">
              <a:latin typeface="方正粗黑宋简体" panose="02000000000000000000" charset="-122"/>
              <a:ea typeface="方正粗黑宋简体" panose="02000000000000000000" charset="-122"/>
            </a:endParaRPr>
          </a:p>
        </p:txBody>
      </p:sp>
      <p:sp>
        <p:nvSpPr>
          <p:cNvPr id="23" name="文本框 22"/>
          <p:cNvSpPr txBox="1"/>
          <p:nvPr/>
        </p:nvSpPr>
        <p:spPr>
          <a:xfrm>
            <a:off x="3924419" y="2642523"/>
            <a:ext cx="1808480" cy="583565"/>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学习准备</a:t>
            </a:r>
            <a:endParaRPr lang="zh-CN" altLang="en-US" sz="3200" dirty="0">
              <a:latin typeface="方正粗黑宋简体" panose="02000000000000000000" charset="-122"/>
              <a:ea typeface="方正粗黑宋简体" panose="02000000000000000000" charset="-122"/>
            </a:endParaRPr>
          </a:p>
        </p:txBody>
      </p:sp>
      <p:sp>
        <p:nvSpPr>
          <p:cNvPr id="24" name="文本框 23"/>
          <p:cNvSpPr txBox="1"/>
          <p:nvPr/>
        </p:nvSpPr>
        <p:spPr>
          <a:xfrm>
            <a:off x="3924419" y="3179974"/>
            <a:ext cx="2259965" cy="245110"/>
          </a:xfrm>
          <a:prstGeom prst="rect">
            <a:avLst/>
          </a:prstGeom>
          <a:noFill/>
        </p:spPr>
        <p:txBody>
          <a:bodyPr wrap="none" rtlCol="0">
            <a:spAutoFit/>
          </a:bodyPr>
          <a:lstStyle/>
          <a:p>
            <a:r>
              <a:rPr lang="en-US" altLang="zh-CN" sz="1000" spc="300" dirty="0">
                <a:latin typeface="方正粗黑宋简体" panose="02000000000000000000" charset="-122"/>
                <a:ea typeface="方正粗黑宋简体" panose="02000000000000000000" charset="-122"/>
              </a:rPr>
              <a:t>STUDY PREPARATION</a:t>
            </a:r>
            <a:endParaRPr lang="en-US" altLang="zh-CN" sz="1000" spc="300" dirty="0">
              <a:latin typeface="方正粗黑宋简体" panose="02000000000000000000" charset="-122"/>
              <a:ea typeface="方正粗黑宋简体" panose="02000000000000000000" charset="-122"/>
            </a:endParaRPr>
          </a:p>
        </p:txBody>
      </p:sp>
      <p:sp>
        <p:nvSpPr>
          <p:cNvPr id="25" name="文本框 24"/>
          <p:cNvSpPr txBox="1"/>
          <p:nvPr/>
        </p:nvSpPr>
        <p:spPr>
          <a:xfrm>
            <a:off x="3924419" y="3493408"/>
            <a:ext cx="1808480" cy="583565"/>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任务情境</a:t>
            </a:r>
            <a:endParaRPr lang="zh-CN" altLang="en-US" sz="3200" dirty="0">
              <a:latin typeface="方正粗黑宋简体" panose="02000000000000000000" charset="-122"/>
              <a:ea typeface="方正粗黑宋简体" panose="02000000000000000000" charset="-122"/>
            </a:endParaRPr>
          </a:p>
        </p:txBody>
      </p:sp>
      <p:sp>
        <p:nvSpPr>
          <p:cNvPr id="26" name="文本框 25"/>
          <p:cNvSpPr txBox="1"/>
          <p:nvPr/>
        </p:nvSpPr>
        <p:spPr>
          <a:xfrm>
            <a:off x="3924419" y="4078183"/>
            <a:ext cx="1852295" cy="245110"/>
          </a:xfrm>
          <a:prstGeom prst="rect">
            <a:avLst/>
          </a:prstGeom>
          <a:noFill/>
        </p:spPr>
        <p:txBody>
          <a:bodyPr wrap="none" rtlCol="0">
            <a:spAutoFit/>
          </a:bodyPr>
          <a:lstStyle/>
          <a:p>
            <a:pPr algn="l"/>
            <a:r>
              <a:rPr lang="en-US" altLang="zh-CN" sz="1000" spc="300" dirty="0">
                <a:solidFill>
                  <a:schemeClr val="tx1"/>
                </a:solidFill>
                <a:latin typeface="方正粗黑宋简体" panose="02000000000000000000" charset="-122"/>
                <a:ea typeface="方正粗黑宋简体" panose="02000000000000000000" charset="-122"/>
                <a:sym typeface="+mn-ea"/>
              </a:rPr>
              <a:t>TASK SITUATION</a:t>
            </a:r>
            <a:endParaRPr lang="en-US" altLang="zh-CN" sz="1000" spc="300" dirty="0">
              <a:solidFill>
                <a:schemeClr val="tx1"/>
              </a:solidFill>
              <a:latin typeface="方正粗黑宋简体" panose="02000000000000000000" charset="-122"/>
              <a:ea typeface="方正粗黑宋简体" panose="02000000000000000000" charset="-122"/>
              <a:sym typeface="+mn-ea"/>
            </a:endParaRPr>
          </a:p>
        </p:txBody>
      </p:sp>
      <p:sp>
        <p:nvSpPr>
          <p:cNvPr id="2" name="矩形: 圆角 13"/>
          <p:cNvSpPr/>
          <p:nvPr/>
        </p:nvSpPr>
        <p:spPr>
          <a:xfrm>
            <a:off x="1562735" y="4551210"/>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方正粗黑宋简体" panose="02000000000000000000" charset="-122"/>
              <a:ea typeface="方正粗黑宋简体" panose="02000000000000000000" charset="-122"/>
            </a:endParaRPr>
          </a:p>
        </p:txBody>
      </p:sp>
      <p:sp>
        <p:nvSpPr>
          <p:cNvPr id="3" name="文本框 2"/>
          <p:cNvSpPr txBox="1"/>
          <p:nvPr/>
        </p:nvSpPr>
        <p:spPr>
          <a:xfrm>
            <a:off x="1887410" y="4557144"/>
            <a:ext cx="1247775" cy="398780"/>
          </a:xfrm>
          <a:prstGeom prst="rect">
            <a:avLst/>
          </a:prstGeom>
          <a:noFill/>
        </p:spPr>
        <p:txBody>
          <a:bodyPr wrap="none" rtlCol="0">
            <a:spAutoFit/>
          </a:bodyPr>
          <a:p>
            <a:r>
              <a:rPr lang="en-US" altLang="zh-CN" sz="2000" dirty="0">
                <a:solidFill>
                  <a:schemeClr val="bg1"/>
                </a:solidFill>
                <a:latin typeface="方正粗黑宋简体" panose="02000000000000000000" charset="-122"/>
                <a:ea typeface="方正粗黑宋简体" panose="02000000000000000000" charset="-122"/>
              </a:rPr>
              <a:t>PART 04</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6" name="文本框 5"/>
          <p:cNvSpPr txBox="1"/>
          <p:nvPr/>
        </p:nvSpPr>
        <p:spPr>
          <a:xfrm>
            <a:off x="3924419" y="4432573"/>
            <a:ext cx="1808480" cy="583565"/>
          </a:xfrm>
          <a:prstGeom prst="rect">
            <a:avLst/>
          </a:prstGeom>
          <a:noFill/>
        </p:spPr>
        <p:txBody>
          <a:bodyPr wrap="none" rtlCol="0">
            <a:spAutoFit/>
          </a:bodyPr>
          <a:p>
            <a:r>
              <a:rPr lang="zh-CN" altLang="en-US" sz="3200" dirty="0">
                <a:latin typeface="方正粗黑宋简体" panose="02000000000000000000" charset="-122"/>
                <a:ea typeface="方正粗黑宋简体" panose="02000000000000000000" charset="-122"/>
              </a:rPr>
              <a:t>知识链接</a:t>
            </a:r>
            <a:endParaRPr lang="zh-CN" altLang="en-US" sz="3200" dirty="0">
              <a:latin typeface="方正粗黑宋简体" panose="02000000000000000000" charset="-122"/>
              <a:ea typeface="方正粗黑宋简体" panose="02000000000000000000" charset="-122"/>
            </a:endParaRPr>
          </a:p>
        </p:txBody>
      </p:sp>
      <p:sp>
        <p:nvSpPr>
          <p:cNvPr id="10" name="文本框 9"/>
          <p:cNvSpPr txBox="1"/>
          <p:nvPr/>
        </p:nvSpPr>
        <p:spPr>
          <a:xfrm>
            <a:off x="3924419" y="5017348"/>
            <a:ext cx="1946275" cy="245110"/>
          </a:xfrm>
          <a:prstGeom prst="rect">
            <a:avLst/>
          </a:prstGeom>
          <a:noFill/>
        </p:spPr>
        <p:txBody>
          <a:bodyPr wrap="none" rtlCol="0">
            <a:spAutoFit/>
          </a:bodyPr>
          <a:p>
            <a:r>
              <a:rPr lang="en-US" altLang="zh-CN" sz="1000" spc="300" dirty="0">
                <a:latin typeface="方正粗黑宋简体" panose="02000000000000000000" charset="-122"/>
                <a:ea typeface="方正粗黑宋简体" panose="02000000000000000000" charset="-122"/>
              </a:rPr>
              <a:t>KNOWLEDGE LINK</a:t>
            </a:r>
            <a:endParaRPr lang="en-US" altLang="zh-CN" sz="1000" spc="300" dirty="0">
              <a:latin typeface="方正粗黑宋简体" panose="02000000000000000000" charset="-122"/>
              <a:ea typeface="方正粗黑宋简体" panose="02000000000000000000"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00"/>
                                        <p:tgtEl>
                                          <p:spTgt spid="8"/>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down)">
                                      <p:cBhvr>
                                        <p:cTn id="21" dur="500"/>
                                        <p:tgtEl>
                                          <p:spTgt spid="15"/>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down)">
                                      <p:cBhvr>
                                        <p:cTn id="24" dur="500"/>
                                        <p:tgtEl>
                                          <p:spTgt spid="19"/>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down)">
                                      <p:cBhvr>
                                        <p:cTn id="27" dur="500"/>
                                        <p:tgtEl>
                                          <p:spTgt spid="20"/>
                                        </p:tgtEl>
                                      </p:cBhvr>
                                    </p:animEffect>
                                  </p:childTnLst>
                                </p:cTn>
                              </p:par>
                            </p:childTnLst>
                          </p:cTn>
                        </p:par>
                        <p:par>
                          <p:cTn id="28" fill="hold">
                            <p:stCondLst>
                              <p:cond delay="1500"/>
                            </p:stCondLst>
                            <p:childTnLst>
                              <p:par>
                                <p:cTn id="29" presetID="22" presetClass="entr" presetSubtype="4"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500"/>
                                        <p:tgtEl>
                                          <p:spTgt spid="13"/>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down)">
                                      <p:cBhvr>
                                        <p:cTn id="34" dur="500"/>
                                        <p:tgtEl>
                                          <p:spTgt spid="17"/>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down)">
                                      <p:cBhvr>
                                        <p:cTn id="37" dur="500"/>
                                        <p:tgtEl>
                                          <p:spTgt spid="23"/>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wipe(down)">
                                      <p:cBhvr>
                                        <p:cTn id="40" dur="500"/>
                                        <p:tgtEl>
                                          <p:spTgt spid="24"/>
                                        </p:tgtEl>
                                      </p:cBhvr>
                                    </p:animEffect>
                                  </p:childTnLst>
                                </p:cTn>
                              </p:par>
                            </p:childTnLst>
                          </p:cTn>
                        </p:par>
                        <p:par>
                          <p:cTn id="41" fill="hold">
                            <p:stCondLst>
                              <p:cond delay="2000"/>
                            </p:stCondLst>
                            <p:childTnLst>
                              <p:par>
                                <p:cTn id="42" presetID="22" presetClass="entr" presetSubtype="4"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down)">
                                      <p:cBhvr>
                                        <p:cTn id="44" dur="500"/>
                                        <p:tgtEl>
                                          <p:spTgt spid="14"/>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down)">
                                      <p:cBhvr>
                                        <p:cTn id="47" dur="500"/>
                                        <p:tgtEl>
                                          <p:spTgt spid="18"/>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down)">
                                      <p:cBhvr>
                                        <p:cTn id="50" dur="500"/>
                                        <p:tgtEl>
                                          <p:spTgt spid="26"/>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down)">
                                      <p:cBhvr>
                                        <p:cTn id="53" dur="500"/>
                                        <p:tgtEl>
                                          <p:spTgt spid="25"/>
                                        </p:tgtEl>
                                      </p:cBhvr>
                                    </p:animEffect>
                                  </p:childTnLst>
                                </p:cTn>
                              </p:par>
                            </p:childTnLst>
                          </p:cTn>
                        </p:par>
                        <p:par>
                          <p:cTn id="54" fill="hold">
                            <p:stCondLst>
                              <p:cond delay="2500"/>
                            </p:stCondLst>
                            <p:childTnLst>
                              <p:par>
                                <p:cTn id="55" presetID="22" presetClass="entr" presetSubtype="4" fill="hold" grpId="0" nodeType="afterEffect">
                                  <p:stCondLst>
                                    <p:cond delay="0"/>
                                  </p:stCondLst>
                                  <p:childTnLst>
                                    <p:set>
                                      <p:cBhvr>
                                        <p:cTn id="56" dur="1" fill="hold">
                                          <p:stCondLst>
                                            <p:cond delay="0"/>
                                          </p:stCondLst>
                                        </p:cTn>
                                        <p:tgtEl>
                                          <p:spTgt spid="2"/>
                                        </p:tgtEl>
                                        <p:attrNameLst>
                                          <p:attrName>style.visibility</p:attrName>
                                        </p:attrNameLst>
                                      </p:cBhvr>
                                      <p:to>
                                        <p:strVal val="visible"/>
                                      </p:to>
                                    </p:set>
                                    <p:animEffect transition="in" filter="wipe(down)">
                                      <p:cBhvr>
                                        <p:cTn id="57" dur="500"/>
                                        <p:tgtEl>
                                          <p:spTgt spid="2"/>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3"/>
                                        </p:tgtEl>
                                        <p:attrNameLst>
                                          <p:attrName>style.visibility</p:attrName>
                                        </p:attrNameLst>
                                      </p:cBhvr>
                                      <p:to>
                                        <p:strVal val="visible"/>
                                      </p:to>
                                    </p:set>
                                    <p:animEffect transition="in" filter="wipe(down)">
                                      <p:cBhvr>
                                        <p:cTn id="60" dur="500"/>
                                        <p:tgtEl>
                                          <p:spTgt spid="3"/>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wipe(down)">
                                      <p:cBhvr>
                                        <p:cTn id="63" dur="500"/>
                                        <p:tgtEl>
                                          <p:spTgt spid="10"/>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wipe(down)">
                                      <p:cBhvr>
                                        <p:cTn id="6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p:bldP spid="8" grpId="0"/>
      <p:bldP spid="9" grpId="0" bldLvl="0" animBg="1"/>
      <p:bldP spid="13" grpId="0" bldLvl="0" animBg="1"/>
      <p:bldP spid="14" grpId="0" bldLvl="0" animBg="1"/>
      <p:bldP spid="15" grpId="0"/>
      <p:bldP spid="17" grpId="0"/>
      <p:bldP spid="18" grpId="0"/>
      <p:bldP spid="19" grpId="0"/>
      <p:bldP spid="20" grpId="0"/>
      <p:bldP spid="23" grpId="0"/>
      <p:bldP spid="24" grpId="0"/>
      <p:bldP spid="25" grpId="0"/>
      <p:bldP spid="26" grpId="0"/>
      <p:bldP spid="2" grpId="0" bldLvl="0" animBg="1"/>
      <p:bldP spid="3" grpId="0"/>
      <p:bldP spid="6"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H_Desc_1"/>
          <p:cNvSpPr txBox="1">
            <a:spLocks noChangeArrowheads="1"/>
          </p:cNvSpPr>
          <p:nvPr>
            <p:custDataLst>
              <p:tags r:id="rId1"/>
            </p:custDataLst>
          </p:nvPr>
        </p:nvSpPr>
        <p:spPr bwMode="auto">
          <a:xfrm>
            <a:off x="4011295" y="2564765"/>
            <a:ext cx="7435215" cy="3114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976" tIns="45719" rIns="107976" bIns="45719" anchor="t">
            <a:noAutofit/>
          </a:bodyPr>
          <a:lstStyle>
            <a:lvl1pPr indent="358775">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indent="406400" fontAlgn="auto">
              <a:lnSpc>
                <a:spcPct val="150000"/>
              </a:lnSpc>
              <a:defRPr/>
              <a:extLst>
                <a:ext uri="{35155182-B16C-46BC-9424-99874614C6A1}">
                  <wpsdc:indentchars xmlns:wpsdc="http://www.wps.cn/officeDocument/2017/drawingmlCustomData" val="200" checksum="1740828767"/>
                </a:ext>
              </a:extLst>
            </a:pPr>
            <a:r>
              <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lt"/>
              </a:rPr>
              <a:t>段女士，35岁，来店看凯美瑞，和丈夫儿子一起来店，销售顾问报价300000客户打算贷款，但也在外面银行做对比，觉得利率高</a:t>
            </a:r>
            <a:endPar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indent="406400" fontAlgn="auto">
              <a:lnSpc>
                <a:spcPct val="150000"/>
              </a:lnSpc>
              <a:defRPr/>
              <a:extLst>
                <a:ext uri="{35155182-B16C-46BC-9424-99874614C6A1}">
                  <wpsdc:indentchars xmlns:wpsdc="http://www.wps.cn/officeDocument/2017/drawingmlCustomData" val="200" checksum="1740828767"/>
                </a:ext>
              </a:extLst>
            </a:pPr>
            <a:r>
              <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lt"/>
              </a:rPr>
              <a:t>与客户沟通了解的信息</a:t>
            </a:r>
            <a:r>
              <a:rPr lang="en-US" altLang="zh-CN" sz="1600" dirty="0">
                <a:solidFill>
                  <a:schemeClr val="tx1"/>
                </a:solidFill>
                <a:latin typeface="微软雅黑" panose="020B0503020204020204" charset="-122"/>
                <a:ea typeface="微软雅黑" panose="020B0503020204020204" charset="-122"/>
                <a:cs typeface="微软雅黑" panose="020B0503020204020204" charset="-122"/>
                <a:sym typeface="+mn-lt"/>
              </a:rPr>
              <a:t>:</a:t>
            </a:r>
            <a:endPar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marL="285750" indent="0" fontAlgn="auto">
              <a:lnSpc>
                <a:spcPct val="150000"/>
              </a:lnSpc>
              <a:buFont typeface="Wingdings" panose="05000000000000000000" charset="0"/>
              <a:buChar char="u"/>
              <a:defRPr/>
            </a:pPr>
            <a:r>
              <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lt"/>
              </a:rPr>
              <a:t>客户月收入7000元，夫妻两人同一单位，丈夫月入8000元，两人每人年终奖大概2万元</a:t>
            </a:r>
            <a:endPar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marL="285750" indent="0" fontAlgn="auto">
              <a:lnSpc>
                <a:spcPct val="150000"/>
              </a:lnSpc>
              <a:buFont typeface="Wingdings" panose="05000000000000000000" charset="0"/>
              <a:buChar char="u"/>
              <a:defRPr/>
            </a:pPr>
            <a:r>
              <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lt"/>
              </a:rPr>
              <a:t>两人名下有一房贷50万，月还3000多，儿子上小学，平时开销比较大，存款不多</a:t>
            </a:r>
            <a:endPar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marL="285750" indent="0" fontAlgn="auto">
              <a:lnSpc>
                <a:spcPct val="150000"/>
              </a:lnSpc>
              <a:buFont typeface="Wingdings" panose="05000000000000000000" charset="0"/>
              <a:buChar char="u"/>
              <a:defRPr/>
            </a:pPr>
            <a:r>
              <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lt"/>
              </a:rPr>
              <a:t>希望首付越低越好，月还不要超过5000</a:t>
            </a:r>
            <a:endParaRPr lang="zh-CN" altLang="en-US" sz="16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
        <p:nvSpPr>
          <p:cNvPr id="12" name="矩形 11"/>
          <p:cNvSpPr/>
          <p:nvPr/>
        </p:nvSpPr>
        <p:spPr>
          <a:xfrm>
            <a:off x="3863975" y="2205355"/>
            <a:ext cx="7728585" cy="3958590"/>
          </a:xfrm>
          <a:prstGeom prst="rect">
            <a:avLst/>
          </a:prstGeom>
          <a:noFill/>
          <a:ln>
            <a:solidFill>
              <a:srgbClr val="A5A5A5"/>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3" name="圆角矩形 12"/>
          <p:cNvSpPr/>
          <p:nvPr/>
        </p:nvSpPr>
        <p:spPr>
          <a:xfrm>
            <a:off x="10933430" y="6116955"/>
            <a:ext cx="706755" cy="9906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4" name="圆角矩形 13"/>
          <p:cNvSpPr/>
          <p:nvPr/>
        </p:nvSpPr>
        <p:spPr>
          <a:xfrm rot="5400000">
            <a:off x="11283315" y="5840095"/>
            <a:ext cx="612775" cy="9906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5" name="圆角矩形 14"/>
          <p:cNvSpPr/>
          <p:nvPr/>
        </p:nvSpPr>
        <p:spPr>
          <a:xfrm rot="5400000">
            <a:off x="3537585" y="2504440"/>
            <a:ext cx="659765" cy="9906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6" name="圆角矩形 15"/>
          <p:cNvSpPr/>
          <p:nvPr/>
        </p:nvSpPr>
        <p:spPr>
          <a:xfrm rot="10800000">
            <a:off x="3817620" y="2157095"/>
            <a:ext cx="659765" cy="9906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pic>
        <p:nvPicPr>
          <p:cNvPr id="2" name="图片 1" descr="5731add8952d3"/>
          <p:cNvPicPr>
            <a:picLocks noChangeAspect="1"/>
          </p:cNvPicPr>
          <p:nvPr/>
        </p:nvPicPr>
        <p:blipFill>
          <a:blip r:embed="rId2"/>
          <a:stretch>
            <a:fillRect/>
          </a:stretch>
        </p:blipFill>
        <p:spPr>
          <a:xfrm>
            <a:off x="263525" y="3401695"/>
            <a:ext cx="3479800" cy="1565910"/>
          </a:xfrm>
          <a:prstGeom prst="rect">
            <a:avLst/>
          </a:prstGeom>
        </p:spPr>
      </p:pic>
      <p:sp>
        <p:nvSpPr>
          <p:cNvPr id="4" name="TextBox 6"/>
          <p:cNvSpPr txBox="1"/>
          <p:nvPr/>
        </p:nvSpPr>
        <p:spPr>
          <a:xfrm>
            <a:off x="5892800" y="1382395"/>
            <a:ext cx="2901315" cy="368300"/>
          </a:xfrm>
          <a:prstGeom prst="rect">
            <a:avLst/>
          </a:prstGeom>
          <a:solidFill>
            <a:schemeClr val="accent2"/>
          </a:solidFill>
          <a:ln>
            <a:noFill/>
          </a:ln>
        </p:spPr>
        <p:txBody>
          <a:bodyPr wrap="square" rtlCol="0">
            <a:spAutoFit/>
          </a:bodyPr>
          <a:lstStyle/>
          <a:p>
            <a:pPr algn="ctr" fontAlgn="auto">
              <a:lnSpc>
                <a:spcPct val="100000"/>
              </a:lnSpc>
              <a:spcBef>
                <a:spcPts val="0"/>
              </a:spcBef>
              <a:spcAft>
                <a:spcPts val="0"/>
              </a:spcAft>
              <a:defRPr/>
            </a:pPr>
            <a:r>
              <a:rPr lang="zh-CN" altLang="en-US" b="1" dirty="0">
                <a:solidFill>
                  <a:schemeClr val="bg1"/>
                </a:solidFill>
                <a:latin typeface="微软雅黑" panose="020B0503020204020204" charset="-122"/>
                <a:ea typeface="微软雅黑" panose="020B0503020204020204" charset="-122"/>
                <a:sym typeface="+mn-ea"/>
              </a:rPr>
              <a:t>案例信息三</a:t>
            </a:r>
            <a:endParaRPr lang="zh-CN" altLang="en-US" b="1" dirty="0">
              <a:solidFill>
                <a:schemeClr val="bg1"/>
              </a:solidFill>
              <a:latin typeface="微软雅黑" panose="020B0503020204020204" charset="-122"/>
              <a:ea typeface="微软雅黑" panose="020B0503020204020204" charset="-122"/>
              <a:sym typeface="+mn-ea"/>
            </a:endParaRPr>
          </a:p>
        </p:txBody>
      </p:sp>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任务情境</a:t>
            </a:r>
            <a:endParaRPr lang="zh-CN" altLang="en-US" sz="3200" b="1" dirty="0">
              <a:latin typeface="微软雅黑" panose="020B0503020204020204" charset="-122"/>
              <a:ea typeface="微软雅黑" panose="020B0503020204020204" charset="-122"/>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250" advTm="6000"/>
    </mc:Choice>
    <mc:Fallback>
      <p:transition spd="slow"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childTnLst>
                          </p:cTn>
                        </p:par>
                        <p:par>
                          <p:cTn id="11" fill="hold">
                            <p:stCondLst>
                              <p:cond delay="500"/>
                            </p:stCondLst>
                            <p:childTnLst>
                              <p:par>
                                <p:cTn id="12" presetID="18" presetClass="entr" presetSubtype="12"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strips(downLeft)">
                                      <p:cBhvr>
                                        <p:cTn id="14" dur="500"/>
                                        <p:tgtEl>
                                          <p:spTgt spid="8"/>
                                        </p:tgtEl>
                                      </p:cBhvr>
                                    </p:animEffect>
                                  </p:childTnLst>
                                </p:cTn>
                              </p:par>
                              <p:par>
                                <p:cTn id="15" presetID="18" presetClass="entr" presetSubtype="12"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strips(downLeft)">
                                      <p:cBhvr>
                                        <p:cTn id="17" dur="500"/>
                                        <p:tgtEl>
                                          <p:spTgt spid="12"/>
                                        </p:tgtEl>
                                      </p:cBhvr>
                                    </p:animEffect>
                                  </p:childTnLst>
                                </p:cTn>
                              </p:par>
                              <p:par>
                                <p:cTn id="18" presetID="18" presetClass="entr" presetSubtype="12"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strips(downLeft)">
                                      <p:cBhvr>
                                        <p:cTn id="20" dur="500"/>
                                        <p:tgtEl>
                                          <p:spTgt spid="13"/>
                                        </p:tgtEl>
                                      </p:cBhvr>
                                    </p:animEffect>
                                  </p:childTnLst>
                                </p:cTn>
                              </p:par>
                              <p:par>
                                <p:cTn id="21" presetID="18" presetClass="entr" presetSubtype="12"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strips(downLeft)">
                                      <p:cBhvr>
                                        <p:cTn id="23" dur="500"/>
                                        <p:tgtEl>
                                          <p:spTgt spid="14"/>
                                        </p:tgtEl>
                                      </p:cBhvr>
                                    </p:animEffect>
                                  </p:childTnLst>
                                </p:cTn>
                              </p:par>
                              <p:par>
                                <p:cTn id="24" presetID="18" presetClass="entr" presetSubtype="12"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strips(downLeft)">
                                      <p:cBhvr>
                                        <p:cTn id="26" dur="500"/>
                                        <p:tgtEl>
                                          <p:spTgt spid="15"/>
                                        </p:tgtEl>
                                      </p:cBhvr>
                                    </p:animEffect>
                                  </p:childTnLst>
                                </p:cTn>
                              </p:par>
                              <p:par>
                                <p:cTn id="27" presetID="18" presetClass="entr" presetSubtype="12"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strips(downLeft)">
                                      <p:cBhvr>
                                        <p:cTn id="29" dur="500"/>
                                        <p:tgtEl>
                                          <p:spTgt spid="16"/>
                                        </p:tgtEl>
                                      </p:cBhvr>
                                    </p:animEffect>
                                  </p:childTnLst>
                                </p:cTn>
                              </p:par>
                              <p:par>
                                <p:cTn id="30" presetID="18" presetClass="entr" presetSubtype="12" fill="hold" nodeType="with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strips(downLeft)">
                                      <p:cBhvr>
                                        <p:cTn id="32" dur="500"/>
                                        <p:tgtEl>
                                          <p:spTgt spid="2"/>
                                        </p:tgtEl>
                                      </p:cBhvr>
                                    </p:animEffect>
                                  </p:childTnLst>
                                </p:cTn>
                              </p:par>
                              <p:par>
                                <p:cTn id="33" presetID="18" presetClass="entr" presetSubtype="12"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strips(downLeft)">
                                      <p:cBhvr>
                                        <p:cTn id="3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4" grpId="0" animBg="1"/>
      <p:bldP spid="4" grpId="1" animBg="1"/>
      <p:bldP spid="48" grpId="0"/>
      <p:bldP spid="48" grpId="1"/>
      <p:bldP spid="11" grpId="0" bldLvl="0" animBg="1"/>
      <p:bldP spid="11"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4942" y="3308035"/>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知识链接</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877970" y="4259820"/>
            <a:ext cx="2435860" cy="306705"/>
          </a:xfrm>
          <a:prstGeom prst="rect">
            <a:avLst/>
          </a:prstGeom>
          <a:noFill/>
        </p:spPr>
        <p:txBody>
          <a:bodyPr wrap="none" rtlCol="0">
            <a:spAutoFit/>
          </a:bodyPr>
          <a:lstStyle/>
          <a:p>
            <a:pPr algn="l"/>
            <a:r>
              <a:rPr lang="en-US" altLang="zh-CN" sz="1400" spc="300" dirty="0">
                <a:solidFill>
                  <a:schemeClr val="bg1"/>
                </a:solidFill>
                <a:latin typeface="方正粗黑宋简体" panose="02000000000000000000" charset="-122"/>
                <a:ea typeface="方正粗黑宋简体" panose="02000000000000000000" charset="-122"/>
                <a:sym typeface="+mn-ea"/>
              </a:rPr>
              <a:t>KNOWLEDGE LINK</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31590" cy="1198880"/>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04</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2" name="组合 1"/>
          <p:cNvGrpSpPr/>
          <p:nvPr/>
        </p:nvGrpSpPr>
        <p:grpSpPr>
          <a:xfrm>
            <a:off x="3305810" y="1224280"/>
            <a:ext cx="5580380" cy="491490"/>
            <a:chOff x="1459" y="1783"/>
            <a:chExt cx="8788" cy="774"/>
          </a:xfrm>
        </p:grpSpPr>
        <p:sp>
          <p:nvSpPr>
            <p:cNvPr id="3" name="矩形: 圆角 43"/>
            <p:cNvSpPr/>
            <p:nvPr/>
          </p:nvSpPr>
          <p:spPr>
            <a:xfrm>
              <a:off x="1459" y="1783"/>
              <a:ext cx="8788"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5" name="文本框 4"/>
            <p:cNvSpPr txBox="1"/>
            <p:nvPr/>
          </p:nvSpPr>
          <p:spPr>
            <a:xfrm>
              <a:off x="1792" y="1856"/>
              <a:ext cx="8123" cy="628"/>
            </a:xfrm>
            <a:prstGeom prst="rect">
              <a:avLst/>
            </a:prstGeom>
            <a:noFill/>
          </p:spPr>
          <p:txBody>
            <a:bodyPr wrap="square" rtlCol="0">
              <a:spAutoFit/>
            </a:bodyPr>
            <a:p>
              <a:pPr algn="ctr">
                <a:lnSpc>
                  <a:spcPct val="100000"/>
                </a:lnSpc>
                <a:buClrTx/>
                <a:buSzTx/>
                <a:buFontTx/>
              </a:pPr>
              <a:r>
                <a:rPr lang="zh-CN" altLang="en-US" sz="2000" b="1" dirty="0">
                  <a:solidFill>
                    <a:schemeClr val="bg1"/>
                  </a:solidFill>
                  <a:latin typeface="微软雅黑" panose="020B0503020204020204" charset="-122"/>
                  <a:ea typeface="微软雅黑" panose="020B0503020204020204" charset="-122"/>
                  <a:sym typeface="+mn-ea"/>
                </a:rPr>
                <a:t>工商银行上海某支行汽车消费信贷操作实例</a:t>
              </a:r>
              <a:endParaRPr lang="zh-CN" altLang="en-US" sz="2000" b="1" dirty="0">
                <a:solidFill>
                  <a:schemeClr val="bg1"/>
                </a:solidFill>
                <a:latin typeface="微软雅黑" panose="020B0503020204020204" charset="-122"/>
                <a:ea typeface="微软雅黑" panose="020B0503020204020204" charset="-122"/>
                <a:sym typeface="+mn-ea"/>
              </a:endParaRPr>
            </a:p>
          </p:txBody>
        </p:sp>
      </p:grpSp>
      <p:pic>
        <p:nvPicPr>
          <p:cNvPr id="6" name="图片 5"/>
          <p:cNvPicPr>
            <a:picLocks noChangeAspect="1"/>
          </p:cNvPicPr>
          <p:nvPr/>
        </p:nvPicPr>
        <p:blipFill>
          <a:blip r:embed="rId1">
            <a:clrChange>
              <a:clrFrom>
                <a:srgbClr val="F6F6F6">
                  <a:alpha val="100000"/>
                </a:srgbClr>
              </a:clrFrom>
              <a:clrTo>
                <a:srgbClr val="F6F6F6">
                  <a:alpha val="100000"/>
                  <a:alpha val="0"/>
                </a:srgbClr>
              </a:clrTo>
            </a:clrChange>
          </a:blip>
          <a:stretch>
            <a:fillRect/>
          </a:stretch>
        </p:blipFill>
        <p:spPr>
          <a:xfrm>
            <a:off x="1090295" y="1669415"/>
            <a:ext cx="2118995" cy="4867910"/>
          </a:xfrm>
          <a:prstGeom prst="rect">
            <a:avLst/>
          </a:prstGeom>
        </p:spPr>
      </p:pic>
      <p:sp>
        <p:nvSpPr>
          <p:cNvPr id="7" name="TextBox 6"/>
          <p:cNvSpPr txBox="1"/>
          <p:nvPr/>
        </p:nvSpPr>
        <p:spPr>
          <a:xfrm>
            <a:off x="3517265" y="2787650"/>
            <a:ext cx="7797165" cy="2353310"/>
          </a:xfrm>
          <a:prstGeom prst="rect">
            <a:avLst/>
          </a:prstGeom>
          <a:noFill/>
          <a:ln>
            <a:noFill/>
          </a:ln>
        </p:spPr>
        <p:txBody>
          <a:bodyPr wrap="square" rtlCol="0">
            <a:spAutoFit/>
          </a:bodyPr>
          <a:p>
            <a:pPr indent="355600" fontAlgn="auto">
              <a:lnSpc>
                <a:spcPct val="150000"/>
              </a:lnSpc>
              <a:defRPr/>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许先生是上海一位年轻的中学教师，2011 年 9 月想购买一辆 2011 款 1.8TSI 帕萨特轿车，车价约 24 万元。车辆购置税约为 2 万元，第一年新车保险费约 0.5 万元（含车辆盗抢险），当时上海市的车辆牌照费约为 5.5 万元。许先生要想实现自己的购车愿望，起码需要 32 万元。</a:t>
            </a:r>
            <a:endParaRPr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许先生自有资金 22 万元，经汽车经销商介绍，决定向工商银行某支行申请汽车消费贷款 10 万元，借期两年。</a:t>
            </a:r>
            <a:endParaRPr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许先生按汽车经销商所介绍的贷款手续，准备了贷款所需的相关资料送到了工商银行某支行，接待他的前台咨询人员是李小姐。工行某支行的车贷（或称自用车贷款）操作流程如下：</a:t>
            </a:r>
            <a:endParaRPr sz="1400" dirty="0">
              <a:latin typeface="微软雅黑" panose="020B0503020204020204" charset="-122"/>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checkerboard(across)">
                                      <p:cBhvr>
                                        <p:cTn id="15" dur="500"/>
                                        <p:tgtEl>
                                          <p:spTgt spid="2"/>
                                        </p:tgtEl>
                                      </p:cBhvr>
                                    </p:animEffect>
                                  </p:childTnLst>
                                </p:cTn>
                              </p:par>
                              <p:par>
                                <p:cTn id="16" presetID="5" presetClass="entr" presetSubtype="1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checkerboard(across)">
                                      <p:cBhvr>
                                        <p:cTn id="18" dur="500"/>
                                        <p:tgtEl>
                                          <p:spTgt spid="6"/>
                                        </p:tgtEl>
                                      </p:cBhvr>
                                    </p:animEffect>
                                  </p:childTnLst>
                                </p:cTn>
                              </p:par>
                              <p:par>
                                <p:cTn id="19" presetID="5" presetClass="entr" presetSubtype="1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checkerboard(across)">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7" grpId="0"/>
      <p:bldP spid="7"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7" name="TextBox 6"/>
          <p:cNvSpPr txBox="1"/>
          <p:nvPr/>
        </p:nvSpPr>
        <p:spPr>
          <a:xfrm>
            <a:off x="410210" y="2252345"/>
            <a:ext cx="6268085" cy="2353310"/>
          </a:xfrm>
          <a:prstGeom prst="rect">
            <a:avLst/>
          </a:prstGeom>
          <a:noFill/>
          <a:ln>
            <a:noFill/>
          </a:ln>
        </p:spPr>
        <p:txBody>
          <a:bodyPr wrap="square" rtlCol="0">
            <a:spAutoFit/>
          </a:bodyPr>
          <a:p>
            <a:pPr indent="355600" fontAlgn="auto">
              <a:lnSpc>
                <a:spcPct val="150000"/>
              </a:lnSpc>
              <a:defRPr/>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（1）告知贷款人贷款利息的计算方式及还款方式。</a:t>
            </a:r>
            <a:endParaRPr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李小姐告诉许先生工商银行的车贷利率按两年期的年基准利率，为 6.65%。汽车贷款当时执行利率按基准利率上浮 15% 操作，即贷款执行年利率 7.6475%，汽车贷款可按等额本息和等额本金两种还款方法操作，本案例选择按等额本金还款法（适合每月还本付息额先高后低），每个月还本付息。</a:t>
            </a:r>
            <a:endParaRPr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按等额本金偿还法计算，每月的还本付息清单如表所示。</a:t>
            </a:r>
            <a:endParaRPr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endParaRPr sz="1400" dirty="0">
              <a:latin typeface="微软雅黑" panose="020B0503020204020204" charset="-122"/>
              <a:ea typeface="微软雅黑" panose="020B0503020204020204" charset="-122"/>
              <a:sym typeface="+mn-ea"/>
            </a:endParaRPr>
          </a:p>
        </p:txBody>
      </p:sp>
      <p:pic>
        <p:nvPicPr>
          <p:cNvPr id="8" name="图片 7"/>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621780" y="807085"/>
            <a:ext cx="4830445" cy="574421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par>
                                <p:cTn id="16" presetID="3" presetClass="entr" presetSubtype="1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linds(horizontal)">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7" grpId="0"/>
      <p:bldP spid="7"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7" name="TextBox 6"/>
          <p:cNvSpPr txBox="1"/>
          <p:nvPr/>
        </p:nvSpPr>
        <p:spPr>
          <a:xfrm>
            <a:off x="1184593" y="1741170"/>
            <a:ext cx="9822815" cy="4615815"/>
          </a:xfrm>
          <a:prstGeom prst="rect">
            <a:avLst/>
          </a:prstGeom>
          <a:noFill/>
          <a:ln>
            <a:noFill/>
          </a:ln>
        </p:spPr>
        <p:txBody>
          <a:bodyPr wrap="square" rtlCol="0">
            <a:spAutoFit/>
          </a:bodyPr>
          <a:p>
            <a:pPr indent="355600" fontAlgn="auto">
              <a:lnSpc>
                <a:spcPct val="150000"/>
              </a:lnSpc>
              <a:defRPr/>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（2）李小姐按照工商银行自用车贷款受理的相关规定对许先生的贷款申请进行宣传和介绍，并交代了许先生贷款申请需要哪些资料。</a:t>
            </a:r>
            <a:endParaRPr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许先生按李小姐的交代，提交的借款资料有如下几种：</a:t>
            </a:r>
            <a:endParaRPr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①《个人消费贷款申请表》。</a:t>
            </a:r>
            <a:endParaRPr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②提供的有效身份证件（身份证）、户籍证明、婚姻证明（许先生尚未婚配，所以提供了未婚证明）。</a:t>
            </a:r>
            <a:endParaRPr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③许先生因为尚未婚配，所以无参贷人，但许先生与其父母名下拥有本市产权住房一套，提供了相关房屋产权证明，符合银行的有关规定。</a:t>
            </a:r>
            <a:endParaRPr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④提供本市职业及收入证明。</a:t>
            </a:r>
            <a:endParaRPr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⑤许先生在工行存有 17 万元并提供了存单复印件，证明其有首付款能力。届时许先生必须提供不低于规定比例的首付款发票。银行规定的可贷额度是不超过所购车辆价格的 80%，不含各类费用。许先生的首付款发票金额应该为 14 万元，首付比例已高于车辆价格的 50%。</a:t>
            </a:r>
            <a:endParaRPr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⑥许先生提供了与工行某支行认可的汽车经销商签订的购车合同。</a:t>
            </a:r>
            <a:endParaRPr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⑦许先生在工行某支行开立的个人结算账户凭证。</a:t>
            </a:r>
            <a:endParaRPr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⑧许先生提供了本人的机动车驾驶证。</a:t>
            </a:r>
            <a:endParaRPr sz="1400" dirty="0">
              <a:latin typeface="微软雅黑" panose="020B0503020204020204" charset="-122"/>
              <a:ea typeface="微软雅黑" panose="020B0503020204020204" charset="-122"/>
              <a:sym typeface="+mn-ea"/>
            </a:endParaRPr>
          </a:p>
        </p:txBody>
      </p:sp>
      <p:grpSp>
        <p:nvGrpSpPr>
          <p:cNvPr id="2" name="组合 1"/>
          <p:cNvGrpSpPr/>
          <p:nvPr/>
        </p:nvGrpSpPr>
        <p:grpSpPr>
          <a:xfrm>
            <a:off x="3305810" y="1224280"/>
            <a:ext cx="5580380" cy="491490"/>
            <a:chOff x="1459" y="1783"/>
            <a:chExt cx="8788" cy="774"/>
          </a:xfrm>
        </p:grpSpPr>
        <p:sp>
          <p:nvSpPr>
            <p:cNvPr id="3" name="矩形: 圆角 43"/>
            <p:cNvSpPr/>
            <p:nvPr/>
          </p:nvSpPr>
          <p:spPr>
            <a:xfrm>
              <a:off x="1459" y="1783"/>
              <a:ext cx="8788"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5" name="文本框 4"/>
            <p:cNvSpPr txBox="1"/>
            <p:nvPr/>
          </p:nvSpPr>
          <p:spPr>
            <a:xfrm>
              <a:off x="1792" y="1856"/>
              <a:ext cx="8123" cy="628"/>
            </a:xfrm>
            <a:prstGeom prst="rect">
              <a:avLst/>
            </a:prstGeom>
            <a:noFill/>
          </p:spPr>
          <p:txBody>
            <a:bodyPr wrap="square" rtlCol="0">
              <a:spAutoFit/>
            </a:bodyPr>
            <a:p>
              <a:pPr algn="ctr">
                <a:lnSpc>
                  <a:spcPct val="100000"/>
                </a:lnSpc>
                <a:buClrTx/>
                <a:buSzTx/>
                <a:buFontTx/>
              </a:pPr>
              <a:r>
                <a:rPr lang="zh-CN" altLang="en-US" sz="2000" b="1" dirty="0">
                  <a:solidFill>
                    <a:schemeClr val="bg1"/>
                  </a:solidFill>
                  <a:latin typeface="微软雅黑" panose="020B0503020204020204" charset="-122"/>
                  <a:ea typeface="微软雅黑" panose="020B0503020204020204" charset="-122"/>
                  <a:sym typeface="+mn-ea"/>
                </a:rPr>
                <a:t>工商银行上海某支行汽车消费信贷操作实例</a:t>
              </a:r>
              <a:endParaRPr lang="zh-CN" altLang="en-US" sz="2000" b="1" dirty="0">
                <a:solidFill>
                  <a:schemeClr val="bg1"/>
                </a:solidFill>
                <a:latin typeface="微软雅黑" panose="020B0503020204020204" charset="-122"/>
                <a:ea typeface="微软雅黑" panose="020B0503020204020204" charset="-122"/>
                <a:sym typeface="+mn-ea"/>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p:tgtEl>
                                          <p:spTgt spid="7"/>
                                        </p:tgtEl>
                                        <p:attrNameLst>
                                          <p:attrName>ppt_y</p:attrName>
                                        </p:attrNameLst>
                                      </p:cBhvr>
                                      <p:tavLst>
                                        <p:tav tm="0">
                                          <p:val>
                                            <p:strVal val="#ppt_y+#ppt_h*1.125000"/>
                                          </p:val>
                                        </p:tav>
                                        <p:tav tm="100000">
                                          <p:val>
                                            <p:strVal val="#ppt_y"/>
                                          </p:val>
                                        </p:tav>
                                      </p:tavLst>
                                    </p:anim>
                                    <p:animEffect transition="in" filter="wipe(up)">
                                      <p:cBhvr>
                                        <p:cTn id="16" dur="500"/>
                                        <p:tgtEl>
                                          <p:spTgt spid="7"/>
                                        </p:tgtEl>
                                      </p:cBhvr>
                                    </p:animEffect>
                                  </p:childTnLst>
                                </p:cTn>
                              </p:par>
                              <p:par>
                                <p:cTn id="17" presetID="12" presetClass="entr" presetSubtype="4"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p:tgtEl>
                                          <p:spTgt spid="2"/>
                                        </p:tgtEl>
                                        <p:attrNameLst>
                                          <p:attrName>ppt_y</p:attrName>
                                        </p:attrNameLst>
                                      </p:cBhvr>
                                      <p:tavLst>
                                        <p:tav tm="0">
                                          <p:val>
                                            <p:strVal val="#ppt_y+#ppt_h*1.125000"/>
                                          </p:val>
                                        </p:tav>
                                        <p:tav tm="100000">
                                          <p:val>
                                            <p:strVal val="#ppt_y"/>
                                          </p:val>
                                        </p:tav>
                                      </p:tavLst>
                                    </p:anim>
                                    <p:animEffect transition="in" filter="wipe(up)">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7" grpId="0"/>
      <p:bldP spid="7"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7" name="TextBox 6"/>
          <p:cNvSpPr txBox="1"/>
          <p:nvPr/>
        </p:nvSpPr>
        <p:spPr>
          <a:xfrm>
            <a:off x="1184593" y="1741170"/>
            <a:ext cx="9822815" cy="4292600"/>
          </a:xfrm>
          <a:prstGeom prst="rect">
            <a:avLst/>
          </a:prstGeom>
          <a:noFill/>
          <a:ln>
            <a:noFill/>
          </a:ln>
        </p:spPr>
        <p:txBody>
          <a:bodyPr wrap="square" rtlCol="0">
            <a:spAutoFit/>
          </a:bodyPr>
          <a:p>
            <a:pPr indent="355600" fontAlgn="auto">
              <a:lnSpc>
                <a:spcPct val="150000"/>
              </a:lnSpc>
              <a:defRPr/>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(3）李小姐核实了许先生在本行无其他贷款记录，基本符合贷款申请条件，故要求许先生将有关资料准备好以后就正式提交信贷科进行调查和审批。</a:t>
            </a:r>
            <a:endParaRPr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(4）银行对借款申请人及贷款申请资料进行调查（双人调查职责），审查并提出贷款方案和调查意见，最终经有权签批人签批意见。信贷科调查岗的工作人员是周先生和王先生，负责对借款申请人及贷款申请资料进行调查，并完善贷款方案和出具调查人意见，然后逐级上报审批。调查、审查过程是核实借款资料是否真实、完整、合法、有效；核实借款人主体资格情况，核实借款人的身份、职业、收入、资产、住址、联系方式、身份证件及民事行为能力等。调查、审查和审批贷款期间主要做好以下工作：</a:t>
            </a:r>
            <a:endParaRPr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①周先生和王先生通过身份证查询系统及户籍管理系统核实了许先生的身份。</a:t>
            </a:r>
            <a:endParaRPr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②通过房屋产权登记系统核实了许先生提供的相关房屋产权证明的真实性。</a:t>
            </a:r>
            <a:endParaRPr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③对借款人资信状况进行评估，并进行见面谈话；对借款人的贷款目的进行调查。</a:t>
            </a:r>
            <a:endParaRPr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④许先生的信用报告中社保、公积金缴交单位与许先生的工作单位是一致的，但出于慎重的工作习惯，周先生和王先生还是通过 114 查询了许先生的工作单位，核实了许先生的收入情况，并在收入证明上注明“经 114 查询，电话为 ×××××××，经拨打核实本证明真实有效”。</a:t>
            </a:r>
            <a:endParaRPr sz="1400" dirty="0">
              <a:latin typeface="微软雅黑" panose="020B0503020204020204" charset="-122"/>
              <a:ea typeface="微软雅黑" panose="020B0503020204020204" charset="-122"/>
              <a:sym typeface="+mn-ea"/>
            </a:endParaRPr>
          </a:p>
        </p:txBody>
      </p:sp>
      <p:grpSp>
        <p:nvGrpSpPr>
          <p:cNvPr id="2" name="组合 1"/>
          <p:cNvGrpSpPr/>
          <p:nvPr/>
        </p:nvGrpSpPr>
        <p:grpSpPr>
          <a:xfrm>
            <a:off x="3305810" y="1224280"/>
            <a:ext cx="5580380" cy="491490"/>
            <a:chOff x="1459" y="1783"/>
            <a:chExt cx="8788" cy="774"/>
          </a:xfrm>
        </p:grpSpPr>
        <p:sp>
          <p:nvSpPr>
            <p:cNvPr id="3" name="矩形: 圆角 43"/>
            <p:cNvSpPr/>
            <p:nvPr/>
          </p:nvSpPr>
          <p:spPr>
            <a:xfrm>
              <a:off x="1459" y="1783"/>
              <a:ext cx="8788"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5" name="文本框 4"/>
            <p:cNvSpPr txBox="1"/>
            <p:nvPr/>
          </p:nvSpPr>
          <p:spPr>
            <a:xfrm>
              <a:off x="1792" y="1856"/>
              <a:ext cx="8123" cy="628"/>
            </a:xfrm>
            <a:prstGeom prst="rect">
              <a:avLst/>
            </a:prstGeom>
            <a:noFill/>
          </p:spPr>
          <p:txBody>
            <a:bodyPr wrap="square" rtlCol="0">
              <a:spAutoFit/>
            </a:bodyPr>
            <a:p>
              <a:pPr algn="ctr">
                <a:lnSpc>
                  <a:spcPct val="100000"/>
                </a:lnSpc>
                <a:buClrTx/>
                <a:buSzTx/>
                <a:buFontTx/>
              </a:pPr>
              <a:r>
                <a:rPr lang="zh-CN" altLang="en-US" sz="2000" b="1" dirty="0">
                  <a:solidFill>
                    <a:schemeClr val="bg1"/>
                  </a:solidFill>
                  <a:latin typeface="微软雅黑" panose="020B0503020204020204" charset="-122"/>
                  <a:ea typeface="微软雅黑" panose="020B0503020204020204" charset="-122"/>
                  <a:sym typeface="+mn-ea"/>
                </a:rPr>
                <a:t>工商银行上海某支行汽车消费信贷操作实例</a:t>
              </a:r>
              <a:endParaRPr lang="zh-CN" altLang="en-US" sz="2000" b="1" dirty="0">
                <a:solidFill>
                  <a:schemeClr val="bg1"/>
                </a:solidFill>
                <a:latin typeface="微软雅黑" panose="020B0503020204020204" charset="-122"/>
                <a:ea typeface="微软雅黑" panose="020B0503020204020204" charset="-122"/>
                <a:sym typeface="+mn-ea"/>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par>
                                <p:cTn id="16" presetID="3" presetClass="entr" presetSubtype="1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linds(horizontal)">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7" grpId="0"/>
      <p:bldP spid="7"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7" name="TextBox 6"/>
          <p:cNvSpPr txBox="1"/>
          <p:nvPr/>
        </p:nvSpPr>
        <p:spPr>
          <a:xfrm>
            <a:off x="778510" y="1929130"/>
            <a:ext cx="6280150" cy="4292600"/>
          </a:xfrm>
          <a:prstGeom prst="rect">
            <a:avLst/>
          </a:prstGeom>
          <a:noFill/>
          <a:ln>
            <a:noFill/>
          </a:ln>
        </p:spPr>
        <p:txBody>
          <a:bodyPr wrap="square" rtlCol="0">
            <a:spAutoFit/>
          </a:bodyPr>
          <a:p>
            <a:pPr indent="355600" fontAlgn="auto">
              <a:lnSpc>
                <a:spcPct val="150000"/>
              </a:lnSpc>
              <a:defRPr/>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⑤通过贷前调查证明许先生所提供的资料真实有效，个人资信良好，首付款比例较高，具备偿还贷款的能力，最终有权审批人签批同意许先生的贷款。调查岗向借款人出具《个人自用车贷款预审通知书》，并将复印件送交经销商，通知其备好拟购车辆，并通知借款人签订借款合同。</a:t>
            </a:r>
            <a:endParaRPr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⑥周先生和王先生亲临现场核实，核实行驶证和机动车证书上的车架号和发动机号是否一致，并拍摄车辆证明照片一张，填写《车辆现场核实表》，审验车辆合格证是否真实、有效，同时收妥购车发票。</a:t>
            </a:r>
            <a:endParaRPr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⑦调查岗通知许先生购买车辆保险，第三者责任险的投保金额为 30 万元。保险期限为两年三个月（大于贷款期限三个月）。除交强险外其余保险必须是缴并收妥保单正本。</a:t>
            </a:r>
            <a:endParaRPr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⑧贷款所购车辆必须办妥上海市车辆牌照登记手续。随后由银行相关人员统一办理抵押登记手续。办妥抵押登记后，支行即在内部系统中补录抵押物的相关信息。</a:t>
            </a:r>
            <a:endParaRPr sz="1400" dirty="0">
              <a:latin typeface="微软雅黑" panose="020B0503020204020204" charset="-122"/>
              <a:ea typeface="微软雅黑" panose="020B0503020204020204" charset="-122"/>
              <a:sym typeface="+mn-ea"/>
            </a:endParaRPr>
          </a:p>
        </p:txBody>
      </p:sp>
      <p:grpSp>
        <p:nvGrpSpPr>
          <p:cNvPr id="2" name="组合 1"/>
          <p:cNvGrpSpPr/>
          <p:nvPr/>
        </p:nvGrpSpPr>
        <p:grpSpPr>
          <a:xfrm>
            <a:off x="3305810" y="1224280"/>
            <a:ext cx="5580380" cy="491490"/>
            <a:chOff x="1459" y="1783"/>
            <a:chExt cx="8788" cy="774"/>
          </a:xfrm>
        </p:grpSpPr>
        <p:sp>
          <p:nvSpPr>
            <p:cNvPr id="3" name="矩形: 圆角 43"/>
            <p:cNvSpPr/>
            <p:nvPr/>
          </p:nvSpPr>
          <p:spPr>
            <a:xfrm>
              <a:off x="1459" y="1783"/>
              <a:ext cx="8788"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5" name="文本框 4"/>
            <p:cNvSpPr txBox="1"/>
            <p:nvPr/>
          </p:nvSpPr>
          <p:spPr>
            <a:xfrm>
              <a:off x="1792" y="1856"/>
              <a:ext cx="8123" cy="628"/>
            </a:xfrm>
            <a:prstGeom prst="rect">
              <a:avLst/>
            </a:prstGeom>
            <a:noFill/>
          </p:spPr>
          <p:txBody>
            <a:bodyPr wrap="square" rtlCol="0">
              <a:spAutoFit/>
            </a:bodyPr>
            <a:p>
              <a:pPr algn="ctr">
                <a:lnSpc>
                  <a:spcPct val="100000"/>
                </a:lnSpc>
                <a:buClrTx/>
                <a:buSzTx/>
                <a:buFontTx/>
              </a:pPr>
              <a:r>
                <a:rPr lang="zh-CN" altLang="en-US" sz="2000" b="1" dirty="0">
                  <a:solidFill>
                    <a:schemeClr val="bg1"/>
                  </a:solidFill>
                  <a:latin typeface="微软雅黑" panose="020B0503020204020204" charset="-122"/>
                  <a:ea typeface="微软雅黑" panose="020B0503020204020204" charset="-122"/>
                  <a:sym typeface="+mn-ea"/>
                </a:rPr>
                <a:t>工商银行上海某支行汽车消费信贷操作实例</a:t>
              </a:r>
              <a:endParaRPr lang="zh-CN" altLang="en-US" sz="2000" b="1" dirty="0">
                <a:solidFill>
                  <a:schemeClr val="bg1"/>
                </a:solidFill>
                <a:latin typeface="微软雅黑" panose="020B0503020204020204" charset="-122"/>
                <a:ea typeface="微软雅黑" panose="020B0503020204020204" charset="-122"/>
                <a:sym typeface="+mn-ea"/>
              </a:endParaRPr>
            </a:p>
          </p:txBody>
        </p:sp>
      </p:grpSp>
      <p:pic>
        <p:nvPicPr>
          <p:cNvPr id="6" name="图片 5"/>
          <p:cNvPicPr>
            <a:picLocks noChangeAspect="1"/>
          </p:cNvPicPr>
          <p:nvPr/>
        </p:nvPicPr>
        <p:blipFill>
          <a:blip r:embed="rId1">
            <a:clrChange>
              <a:clrFrom>
                <a:srgbClr val="F6F6F6">
                  <a:alpha val="100000"/>
                </a:srgbClr>
              </a:clrFrom>
              <a:clrTo>
                <a:srgbClr val="F6F6F6">
                  <a:alpha val="100000"/>
                  <a:alpha val="0"/>
                </a:srgbClr>
              </a:clrTo>
            </a:clrChange>
          </a:blip>
          <a:stretch>
            <a:fillRect/>
          </a:stretch>
        </p:blipFill>
        <p:spPr>
          <a:xfrm>
            <a:off x="6540500" y="2127250"/>
            <a:ext cx="5535930" cy="38957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checkerboard(across)">
                                      <p:cBhvr>
                                        <p:cTn id="15" dur="500"/>
                                        <p:tgtEl>
                                          <p:spTgt spid="7"/>
                                        </p:tgtEl>
                                      </p:cBhvr>
                                    </p:animEffect>
                                  </p:childTnLst>
                                </p:cTn>
                              </p:par>
                              <p:par>
                                <p:cTn id="16" presetID="5" presetClass="entr" presetSubtype="1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checkerboard(across)">
                                      <p:cBhvr>
                                        <p:cTn id="18" dur="500"/>
                                        <p:tgtEl>
                                          <p:spTgt spid="2"/>
                                        </p:tgtEl>
                                      </p:cBhvr>
                                    </p:animEffect>
                                  </p:childTnLst>
                                </p:cTn>
                              </p:par>
                              <p:par>
                                <p:cTn id="19" presetID="5" presetClass="entr" presetSubtype="1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checkerboard(across)">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7" grpId="0"/>
      <p:bldP spid="7"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7" name="TextBox 6"/>
          <p:cNvSpPr txBox="1"/>
          <p:nvPr/>
        </p:nvSpPr>
        <p:spPr>
          <a:xfrm>
            <a:off x="410210" y="1753870"/>
            <a:ext cx="7642225" cy="4615815"/>
          </a:xfrm>
          <a:prstGeom prst="rect">
            <a:avLst/>
          </a:prstGeom>
          <a:noFill/>
          <a:ln>
            <a:noFill/>
          </a:ln>
        </p:spPr>
        <p:txBody>
          <a:bodyPr wrap="square" rtlCol="0">
            <a:spAutoFit/>
          </a:bodyPr>
          <a:p>
            <a:pPr indent="355600" fontAlgn="auto">
              <a:lnSpc>
                <a:spcPct val="150000"/>
              </a:lnSpc>
              <a:defRPr/>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（5）上述流程结束之后，便进入到最终核准放款阶段。</a:t>
            </a:r>
            <a:endParaRPr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核准内容如下：</a:t>
            </a:r>
            <a:endParaRPr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①核对车辆经销商、购车发票开票单位和放款账号户名三者是否相符，核对个人借款担保合同等资料填写是否规范、有效。</a:t>
            </a:r>
            <a:endParaRPr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②核对保单是否符合要求。</a:t>
            </a:r>
            <a:endParaRPr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③核对《车辆现场核实表》、车辆行驶证、机动车登记证上的车架号和发动机号是否一致。</a:t>
            </a:r>
            <a:endParaRPr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④核对抵押车辆是否已办妥沪籍车牌。</a:t>
            </a:r>
            <a:endParaRPr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⑤核对其他放款前提条件是否已落实。</a:t>
            </a:r>
            <a:endParaRPr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⑥核对信贷业务档案的完整性、一致性、有效性。</a:t>
            </a:r>
            <a:endParaRPr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审核相关信息无误后，发放贷款。会计岗核对消费信贷管理中心核准人员出具的《放款同意通知书》和借据上的借款利率、金额、期限、账号、姓名等信息一致无误后，发放贷款至借款合同（借据）约定账户。</a:t>
            </a:r>
            <a:endParaRPr sz="1400" dirty="0">
              <a:latin typeface="微软雅黑" panose="020B0503020204020204" charset="-122"/>
              <a:ea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sz="1400" dirty="0">
                <a:latin typeface="微软雅黑" panose="020B0503020204020204" charset="-122"/>
                <a:ea typeface="微软雅黑" panose="020B0503020204020204" charset="-122"/>
                <a:sym typeface="+mn-ea"/>
              </a:rPr>
              <a:t>最后，银行出具加盖公章的《提车通知书》，并转交汽车经销商，由其通知借款人提车。许先生如愿以偿，提到了新车。</a:t>
            </a:r>
            <a:endParaRPr sz="1400" dirty="0">
              <a:latin typeface="微软雅黑" panose="020B0503020204020204" charset="-122"/>
              <a:ea typeface="微软雅黑" panose="020B0503020204020204" charset="-122"/>
              <a:sym typeface="+mn-ea"/>
            </a:endParaRPr>
          </a:p>
        </p:txBody>
      </p:sp>
      <p:grpSp>
        <p:nvGrpSpPr>
          <p:cNvPr id="2" name="组合 1"/>
          <p:cNvGrpSpPr/>
          <p:nvPr/>
        </p:nvGrpSpPr>
        <p:grpSpPr>
          <a:xfrm>
            <a:off x="3305810" y="1224280"/>
            <a:ext cx="5580380" cy="491490"/>
            <a:chOff x="1459" y="1783"/>
            <a:chExt cx="8788" cy="774"/>
          </a:xfrm>
        </p:grpSpPr>
        <p:sp>
          <p:nvSpPr>
            <p:cNvPr id="3" name="矩形: 圆角 43"/>
            <p:cNvSpPr/>
            <p:nvPr/>
          </p:nvSpPr>
          <p:spPr>
            <a:xfrm>
              <a:off x="1459" y="1783"/>
              <a:ext cx="8788"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accent2"/>
                </a:solidFill>
                <a:latin typeface="微软雅黑" panose="020B0503020204020204" charset="-122"/>
                <a:ea typeface="微软雅黑" panose="020B0503020204020204" charset="-122"/>
              </a:endParaRPr>
            </a:p>
          </p:txBody>
        </p:sp>
        <p:sp>
          <p:nvSpPr>
            <p:cNvPr id="5" name="文本框 4"/>
            <p:cNvSpPr txBox="1"/>
            <p:nvPr/>
          </p:nvSpPr>
          <p:spPr>
            <a:xfrm>
              <a:off x="1792" y="1856"/>
              <a:ext cx="8123" cy="628"/>
            </a:xfrm>
            <a:prstGeom prst="rect">
              <a:avLst/>
            </a:prstGeom>
            <a:noFill/>
          </p:spPr>
          <p:txBody>
            <a:bodyPr wrap="square" rtlCol="0">
              <a:spAutoFit/>
            </a:bodyPr>
            <a:p>
              <a:pPr algn="ctr">
                <a:lnSpc>
                  <a:spcPct val="100000"/>
                </a:lnSpc>
                <a:buClrTx/>
                <a:buSzTx/>
                <a:buFontTx/>
              </a:pPr>
              <a:r>
                <a:rPr lang="zh-CN" altLang="en-US" sz="2000" b="1" dirty="0">
                  <a:solidFill>
                    <a:schemeClr val="bg1"/>
                  </a:solidFill>
                  <a:latin typeface="微软雅黑" panose="020B0503020204020204" charset="-122"/>
                  <a:ea typeface="微软雅黑" panose="020B0503020204020204" charset="-122"/>
                  <a:sym typeface="+mn-ea"/>
                </a:rPr>
                <a:t>工商银行上海某支行汽车消费信贷操作实例</a:t>
              </a:r>
              <a:endParaRPr lang="zh-CN" altLang="en-US" sz="2000" b="1" dirty="0">
                <a:solidFill>
                  <a:schemeClr val="bg1"/>
                </a:solidFill>
                <a:latin typeface="微软雅黑" panose="020B0503020204020204" charset="-122"/>
                <a:ea typeface="微软雅黑" panose="020B0503020204020204" charset="-122"/>
                <a:sym typeface="+mn-ea"/>
              </a:endParaRPr>
            </a:p>
          </p:txBody>
        </p:sp>
      </p:grpSp>
      <p:pic>
        <p:nvPicPr>
          <p:cNvPr id="6" name="图片 5"/>
          <p:cNvPicPr>
            <a:picLocks noChangeAspect="1"/>
          </p:cNvPicPr>
          <p:nvPr/>
        </p:nvPicPr>
        <p:blipFill>
          <a:blip r:embed="rId1">
            <a:clrChange>
              <a:clrFrom>
                <a:srgbClr val="F6F6F6">
                  <a:alpha val="100000"/>
                </a:srgbClr>
              </a:clrFrom>
              <a:clrTo>
                <a:srgbClr val="F6F6F6">
                  <a:alpha val="100000"/>
                  <a:alpha val="0"/>
                </a:srgbClr>
              </a:clrTo>
            </a:clrChange>
          </a:blip>
          <a:stretch>
            <a:fillRect/>
          </a:stretch>
        </p:blipFill>
        <p:spPr>
          <a:xfrm>
            <a:off x="6985000" y="1579245"/>
            <a:ext cx="5756910" cy="479044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checkerboard(across)">
                                      <p:cBhvr>
                                        <p:cTn id="15" dur="500"/>
                                        <p:tgtEl>
                                          <p:spTgt spid="7"/>
                                        </p:tgtEl>
                                      </p:cBhvr>
                                    </p:animEffect>
                                  </p:childTnLst>
                                </p:cTn>
                              </p:par>
                              <p:par>
                                <p:cTn id="16" presetID="5" presetClass="entr" presetSubtype="1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checkerboard(across)">
                                      <p:cBhvr>
                                        <p:cTn id="18" dur="500"/>
                                        <p:tgtEl>
                                          <p:spTgt spid="2"/>
                                        </p:tgtEl>
                                      </p:cBhvr>
                                    </p:animEffect>
                                  </p:childTnLst>
                                </p:cTn>
                              </p:par>
                              <p:par>
                                <p:cTn id="19" presetID="5" presetClass="entr" presetSubtype="1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checkerboard(across)">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7" grpId="0"/>
      <p:bldP spid="7"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52621" y="2"/>
            <a:ext cx="13975032" cy="6857998"/>
            <a:chOff x="-152621" y="2"/>
            <a:chExt cx="13975032" cy="6857998"/>
          </a:xfrm>
        </p:grpSpPr>
        <p:sp>
          <p:nvSpPr>
            <p:cNvPr id="39" name="任意多边形: 形状 38"/>
            <p:cNvSpPr/>
            <p:nvPr/>
          </p:nvSpPr>
          <p:spPr>
            <a:xfrm>
              <a:off x="161581"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4" name="任意多边形: 形状 33"/>
            <p:cNvSpPr/>
            <p:nvPr/>
          </p:nvSpPr>
          <p:spPr>
            <a:xfrm>
              <a:off x="4480"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5" name="任意多边形: 形状 34"/>
            <p:cNvSpPr/>
            <p:nvPr/>
          </p:nvSpPr>
          <p:spPr>
            <a:xfrm>
              <a:off x="-152621" y="2"/>
              <a:ext cx="13660830" cy="6857998"/>
            </a:xfrm>
            <a:custGeom>
              <a:avLst/>
              <a:gdLst>
                <a:gd name="connsiteX0" fmla="*/ 13660830 w 13660830"/>
                <a:gd name="connsiteY0" fmla="*/ 3988372 h 6857998"/>
                <a:gd name="connsiteX1" fmla="*/ 13562073 w 13660830"/>
                <a:gd name="connsiteY1" fmla="*/ 4280240 h 6857998"/>
                <a:gd name="connsiteX2" fmla="*/ 12211831 w 13660830"/>
                <a:gd name="connsiteY2" fmla="*/ 6531055 h 6857998"/>
                <a:gd name="connsiteX3" fmla="*/ 11897318 w 13660830"/>
                <a:gd name="connsiteY3" fmla="*/ 6857998 h 6857998"/>
                <a:gd name="connsiteX4" fmla="*/ 8255666 w 13660830"/>
                <a:gd name="connsiteY4" fmla="*/ 6857998 h 6857998"/>
                <a:gd name="connsiteX5" fmla="*/ 8421134 w 13660830"/>
                <a:gd name="connsiteY5" fmla="*/ 6853292 h 6857998"/>
                <a:gd name="connsiteX6" fmla="*/ 13412904 w 13660830"/>
                <a:gd name="connsiteY6" fmla="*/ 4319920 h 6857998"/>
                <a:gd name="connsiteX7" fmla="*/ 259262 w 13660830"/>
                <a:gd name="connsiteY7" fmla="*/ 0 h 6857998"/>
                <a:gd name="connsiteX8" fmla="*/ 1026641 w 13660830"/>
                <a:gd name="connsiteY8" fmla="*/ 0 h 6857998"/>
                <a:gd name="connsiteX9" fmla="*/ 1032493 w 13660830"/>
                <a:gd name="connsiteY9" fmla="*/ 231457 h 6857998"/>
                <a:gd name="connsiteX10" fmla="*/ 7667910 w 13660830"/>
                <a:gd name="connsiteY10" fmla="*/ 6856255 h 6857998"/>
                <a:gd name="connsiteX11" fmla="*/ 7739054 w 13660830"/>
                <a:gd name="connsiteY11" fmla="*/ 6857998 h 6857998"/>
                <a:gd name="connsiteX12" fmla="*/ 2087399 w 13660830"/>
                <a:gd name="connsiteY12" fmla="*/ 6857998 h 6857998"/>
                <a:gd name="connsiteX13" fmla="*/ 2048264 w 13660830"/>
                <a:gd name="connsiteY13" fmla="*/ 6820686 h 6857998"/>
                <a:gd name="connsiteX14" fmla="*/ 0 w 13660830"/>
                <a:gd name="connsiteY14" fmla="*/ 1875740 h 6857998"/>
                <a:gd name="connsiteX15" fmla="*/ 179075 w 13660830"/>
                <a:gd name="connsiteY15" fmla="*/ 29641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60830" h="6857998">
                  <a:moveTo>
                    <a:pt x="13660830" y="3988372"/>
                  </a:moveTo>
                  <a:lnTo>
                    <a:pt x="13562073" y="4280240"/>
                  </a:lnTo>
                  <a:cubicBezTo>
                    <a:pt x="13255684" y="5117028"/>
                    <a:pt x="12793964" y="5878939"/>
                    <a:pt x="12211831" y="6531055"/>
                  </a:cubicBezTo>
                  <a:lnTo>
                    <a:pt x="11897318" y="6857998"/>
                  </a:lnTo>
                  <a:lnTo>
                    <a:pt x="8255666" y="6857998"/>
                  </a:lnTo>
                  <a:lnTo>
                    <a:pt x="8421134" y="6853292"/>
                  </a:lnTo>
                  <a:cubicBezTo>
                    <a:pt x="10429184" y="6738764"/>
                    <a:pt x="12210412" y="5777002"/>
                    <a:pt x="13412904" y="4319920"/>
                  </a:cubicBezTo>
                  <a:close/>
                  <a:moveTo>
                    <a:pt x="259262" y="0"/>
                  </a:moveTo>
                  <a:lnTo>
                    <a:pt x="1026641" y="0"/>
                  </a:lnTo>
                  <a:lnTo>
                    <a:pt x="1032493" y="231457"/>
                  </a:lnTo>
                  <a:cubicBezTo>
                    <a:pt x="1213940" y="3810990"/>
                    <a:pt x="4086902" y="6680412"/>
                    <a:pt x="7667910" y="6856255"/>
                  </a:cubicBezTo>
                  <a:lnTo>
                    <a:pt x="7739054" y="6857998"/>
                  </a:lnTo>
                  <a:lnTo>
                    <a:pt x="2087399" y="6857998"/>
                  </a:lnTo>
                  <a:lnTo>
                    <a:pt x="2048264" y="6820686"/>
                  </a:lnTo>
                  <a:cubicBezTo>
                    <a:pt x="782742" y="5555164"/>
                    <a:pt x="0" y="3806862"/>
                    <a:pt x="0" y="1875740"/>
                  </a:cubicBezTo>
                  <a:cubicBezTo>
                    <a:pt x="0" y="1332612"/>
                    <a:pt x="61917" y="803945"/>
                    <a:pt x="179075" y="29641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grpSp>
      <p:sp>
        <p:nvSpPr>
          <p:cNvPr id="40" name="文本框 39"/>
          <p:cNvSpPr txBox="1"/>
          <p:nvPr/>
        </p:nvSpPr>
        <p:spPr>
          <a:xfrm>
            <a:off x="6362897" y="2635435"/>
            <a:ext cx="5260800" cy="1106805"/>
          </a:xfrm>
          <a:prstGeom prst="rect">
            <a:avLst/>
          </a:prstGeom>
          <a:noFill/>
        </p:spPr>
        <p:txBody>
          <a:bodyPr wrap="square" rtlCol="0">
            <a:spAutoFit/>
          </a:bodyPr>
          <a:lstStyle/>
          <a:p>
            <a:r>
              <a:rPr lang="zh-CN" altLang="en-US" sz="6600" dirty="0">
                <a:latin typeface="思源宋体 CN Heavy" panose="02020900000000000000" pitchFamily="18" charset="-122"/>
                <a:ea typeface="思源宋体 CN Heavy" panose="02020900000000000000" pitchFamily="18" charset="-122"/>
                <a:sym typeface="+mn-ea"/>
              </a:rPr>
              <a:t>谢谢您的观看</a:t>
            </a:r>
            <a:endParaRPr lang="zh-CN" altLang="en-US" sz="6600" b="1" dirty="0">
              <a:latin typeface="方正粗黑宋简体" panose="02000000000000000000" charset="-122"/>
              <a:ea typeface="方正粗黑宋简体" panose="02000000000000000000" charset="-122"/>
            </a:endParaRPr>
          </a:p>
        </p:txBody>
      </p:sp>
      <p:sp>
        <p:nvSpPr>
          <p:cNvPr id="41" name="文本框 40"/>
          <p:cNvSpPr txBox="1"/>
          <p:nvPr/>
        </p:nvSpPr>
        <p:spPr>
          <a:xfrm>
            <a:off x="7615665" y="2106930"/>
            <a:ext cx="2755265" cy="398780"/>
          </a:xfrm>
          <a:prstGeom prst="rect">
            <a:avLst/>
          </a:prstGeom>
          <a:noFill/>
        </p:spPr>
        <p:txBody>
          <a:bodyPr wrap="square" rtlCol="0">
            <a:spAutoFit/>
          </a:bodyPr>
          <a:lstStyle/>
          <a:p>
            <a:pPr algn="r"/>
            <a:r>
              <a:rPr lang="en-US" altLang="zh-CN" sz="2000" spc="600" dirty="0">
                <a:solidFill>
                  <a:schemeClr val="accent2"/>
                </a:solidFill>
                <a:latin typeface="微软雅黑" panose="020B0503020204020204" charset="-122"/>
                <a:ea typeface="微软雅黑" panose="020B0503020204020204" charset="-122"/>
              </a:rPr>
              <a:t>Auto Finance</a:t>
            </a:r>
            <a:endParaRPr lang="en-US" altLang="zh-CN" sz="2000" spc="600" dirty="0">
              <a:solidFill>
                <a:schemeClr val="accent2"/>
              </a:solidFill>
              <a:latin typeface="微软雅黑" panose="020B0503020204020204" charset="-122"/>
              <a:ea typeface="微软雅黑" panose="020B0503020204020204" charset="-122"/>
            </a:endParaRPr>
          </a:p>
        </p:txBody>
      </p:sp>
      <p:sp>
        <p:nvSpPr>
          <p:cNvPr id="43" name="文本框 42"/>
          <p:cNvSpPr txBox="1"/>
          <p:nvPr/>
        </p:nvSpPr>
        <p:spPr>
          <a:xfrm>
            <a:off x="9977902" y="442058"/>
            <a:ext cx="1554480" cy="368300"/>
          </a:xfrm>
          <a:prstGeom prst="rect">
            <a:avLst/>
          </a:prstGeom>
          <a:noFill/>
        </p:spPr>
        <p:txBody>
          <a:bodyPr wrap="none" rtlCol="0">
            <a:spAutoFit/>
          </a:bodyPr>
          <a:lstStyle/>
          <a:p>
            <a:r>
              <a:rPr lang="zh-CN" altLang="en-US" dirty="0">
                <a:latin typeface="微软雅黑" panose="020B0503020204020204" charset="-122"/>
                <a:ea typeface="微软雅黑" panose="020B0503020204020204" charset="-122"/>
              </a:rPr>
              <a:t>汽车金融服务</a:t>
            </a:r>
            <a:endParaRPr lang="zh-CN" altLang="en-US" dirty="0">
              <a:latin typeface="微软雅黑" panose="020B0503020204020204" charset="-122"/>
              <a:ea typeface="微软雅黑" panose="020B0503020204020204" charset="-122"/>
            </a:endParaRPr>
          </a:p>
        </p:txBody>
      </p:sp>
      <p:sp>
        <p:nvSpPr>
          <p:cNvPr id="5" name="椭圆 4"/>
          <p:cNvSpPr/>
          <p:nvPr/>
        </p:nvSpPr>
        <p:spPr>
          <a:xfrm>
            <a:off x="9627235" y="450850"/>
            <a:ext cx="350520" cy="350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思源黑体 CN Regular" panose="020B0500000000000000" pitchFamily="34" charset="-122"/>
              <a:ea typeface="思源黑体 CN Regular" panose="020B0500000000000000" pitchFamily="34" charset="-122"/>
            </a:endParaRPr>
          </a:p>
        </p:txBody>
      </p:sp>
      <p:pic>
        <p:nvPicPr>
          <p:cNvPr id="2" name="图片 1" descr="RA7IGZ95I0VWYH2E3R3)K(6"/>
          <p:cNvPicPr/>
          <p:nvPr/>
        </p:nvPicPr>
        <p:blipFill>
          <a:blip r:embed="rId1"/>
          <a:srcRect l="32830" t="-14" r="25806" b="14"/>
          <a:stretch>
            <a:fillRect/>
          </a:stretch>
        </p:blipFill>
        <p:spPr>
          <a:xfrm>
            <a:off x="1203960" y="1552575"/>
            <a:ext cx="4377600" cy="4377600"/>
          </a:xfrm>
          <a:prstGeom prst="ellipse">
            <a:avLst/>
          </a:prstGeom>
          <a:ln w="50800">
            <a:solidFill>
              <a:srgbClr val="C00000"/>
            </a:solidFill>
          </a:ln>
        </p:spPr>
      </p:pic>
      <p:sp>
        <p:nvSpPr>
          <p:cNvPr id="3" name="矩形: 圆角 43"/>
          <p:cNvSpPr/>
          <p:nvPr/>
        </p:nvSpPr>
        <p:spPr>
          <a:xfrm>
            <a:off x="6777782" y="4109252"/>
            <a:ext cx="4431030" cy="49149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6869857" y="4201962"/>
            <a:ext cx="3484880" cy="398780"/>
          </a:xfrm>
          <a:prstGeom prst="rect">
            <a:avLst/>
          </a:prstGeom>
          <a:noFill/>
        </p:spPr>
        <p:txBody>
          <a:bodyPr wrap="none" rtlCol="0">
            <a:spAutoFit/>
          </a:bodyPr>
          <a:lstStyle/>
          <a:p>
            <a:pPr algn="l"/>
            <a:r>
              <a:rPr lang="zh-CN" altLang="en-US" sz="2000" dirty="0">
                <a:solidFill>
                  <a:schemeClr val="bg1"/>
                </a:solidFill>
                <a:latin typeface="微软雅黑" panose="020B0503020204020204" charset="-122"/>
                <a:ea typeface="微软雅黑" panose="020B0503020204020204" charset="-122"/>
              </a:rPr>
              <a:t>模块三　汽车消费信贷的流程</a:t>
            </a:r>
            <a:endParaRPr lang="zh-CN" altLang="en-US" sz="2000" dirty="0">
              <a:solidFill>
                <a:schemeClr val="bg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down)">
                                      <p:cBhvr>
                                        <p:cTn id="10" dur="500"/>
                                        <p:tgtEl>
                                          <p:spTgt spid="4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down)">
                                      <p:cBhvr>
                                        <p:cTn id="13" dur="500"/>
                                        <p:tgtEl>
                                          <p:spTgt spid="4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down)">
                                      <p:cBhvr>
                                        <p:cTn id="16" dur="500"/>
                                        <p:tgtEl>
                                          <p:spTgt spid="40"/>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linds(horizontal)">
                                      <p:cBhvr>
                                        <p:cTn id="19" dur="500"/>
                                        <p:tgtEl>
                                          <p:spTgt spid="5"/>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00"/>
                                        <p:tgtEl>
                                          <p:spTgt spid="3"/>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3" grpId="0"/>
      <p:bldP spid="5" grpId="0" bldLvl="0" animBg="1"/>
      <p:bldP spid="5" grpId="1" animBg="1"/>
      <p:bldP spid="3" grpId="0" bldLvl="0" animBg="1"/>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5360" y="3292160"/>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学习目标</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821238" y="4259185"/>
            <a:ext cx="2549525" cy="306705"/>
          </a:xfrm>
          <a:prstGeom prst="rect">
            <a:avLst/>
          </a:prstGeom>
          <a:noFill/>
        </p:spPr>
        <p:txBody>
          <a:bodyPr wrap="none" rtlCol="0">
            <a:spAutoFit/>
          </a:bodyPr>
          <a:lstStyle/>
          <a:p>
            <a:pPr algn="ctr"/>
            <a:r>
              <a:rPr lang="en-US" altLang="zh-CN" sz="1400" spc="300" dirty="0">
                <a:solidFill>
                  <a:schemeClr val="bg1"/>
                </a:solidFill>
                <a:latin typeface="方正粗黑宋简体" panose="02000000000000000000" charset="-122"/>
                <a:ea typeface="方正粗黑宋简体" panose="02000000000000000000" charset="-122"/>
                <a:sym typeface="+mn-ea"/>
              </a:rPr>
              <a:t>LEARNING TARGET</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67790" cy="1200329"/>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01</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00"/>
                                        <p:tgtEl>
                                          <p:spTgt spid="4"/>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down)">
                                      <p:cBhvr>
                                        <p:cTn id="26" dur="500"/>
                                        <p:tgtEl>
                                          <p:spTgt spid="6"/>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RA7IGZ95I0VWYH2E3R3)K(6"/>
          <p:cNvPicPr>
            <a:picLocks noChangeAspect="1"/>
          </p:cNvPicPr>
          <p:nvPr/>
        </p:nvPicPr>
        <p:blipFill>
          <a:blip r:embed="rId1"/>
          <a:srcRect l="32830" t="-14" r="25806" b="14"/>
          <a:stretch>
            <a:fillRect/>
          </a:stretch>
        </p:blipFill>
        <p:spPr>
          <a:xfrm>
            <a:off x="1723390" y="2284730"/>
            <a:ext cx="2433600" cy="2433600"/>
          </a:xfrm>
          <a:prstGeom prst="ellipse">
            <a:avLst/>
          </a:prstGeom>
          <a:ln w="50800">
            <a:noFill/>
          </a:ln>
        </p:spPr>
      </p:pic>
      <p:sp>
        <p:nvSpPr>
          <p:cNvPr id="5" name="空心弧 4"/>
          <p:cNvSpPr/>
          <p:nvPr/>
        </p:nvSpPr>
        <p:spPr>
          <a:xfrm rot="16200000">
            <a:off x="1101725" y="1636395"/>
            <a:ext cx="3730625" cy="3730625"/>
          </a:xfrm>
          <a:prstGeom prst="blockArc">
            <a:avLst>
              <a:gd name="adj1" fmla="val 10800000"/>
              <a:gd name="adj2" fmla="val 92758"/>
              <a:gd name="adj3" fmla="val 13722"/>
            </a:avLst>
          </a:prstGeom>
          <a:gradFill>
            <a:gsLst>
              <a:gs pos="54000">
                <a:srgbClr val="FFC880">
                  <a:alpha val="100000"/>
                </a:srgbClr>
              </a:gs>
              <a:gs pos="0">
                <a:srgbClr val="FF9000"/>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Light" panose="020B0300000000000000" pitchFamily="34" charset="-122"/>
              <a:ea typeface="思源黑体 CN Light" panose="020B0300000000000000" pitchFamily="34" charset="-122"/>
            </a:endParaRPr>
          </a:p>
        </p:txBody>
      </p:sp>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学习目标</a:t>
            </a:r>
            <a:endParaRPr lang="zh-CN" altLang="en-US" sz="3200" b="1" dirty="0">
              <a:latin typeface="微软雅黑" panose="020B0503020204020204" charset="-122"/>
              <a:ea typeface="微软雅黑" panose="020B0503020204020204" charset="-122"/>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Regular" panose="020B0500000000000000" pitchFamily="34" charset="-122"/>
              <a:ea typeface="思源黑体 CN Regular" panose="020B0500000000000000" pitchFamily="34" charset="-122"/>
            </a:endParaRPr>
          </a:p>
        </p:txBody>
      </p:sp>
      <p:sp>
        <p:nvSpPr>
          <p:cNvPr id="3" name="椭圆 2"/>
          <p:cNvSpPr/>
          <p:nvPr/>
        </p:nvSpPr>
        <p:spPr>
          <a:xfrm>
            <a:off x="4173855" y="1883410"/>
            <a:ext cx="658495" cy="658495"/>
          </a:xfrm>
          <a:prstGeom prst="ellipse">
            <a:avLst/>
          </a:prstGeom>
          <a:solidFill>
            <a:schemeClr val="accent2"/>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椭圆 3"/>
          <p:cNvSpPr/>
          <p:nvPr/>
        </p:nvSpPr>
        <p:spPr>
          <a:xfrm>
            <a:off x="4492625" y="3172460"/>
            <a:ext cx="658495" cy="658495"/>
          </a:xfrm>
          <a:prstGeom prst="ellipse">
            <a:avLst/>
          </a:prstGeom>
          <a:solidFill>
            <a:schemeClr val="accent2"/>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4173855" y="4461510"/>
            <a:ext cx="658495" cy="658495"/>
          </a:xfrm>
          <a:prstGeom prst="ellipse">
            <a:avLst/>
          </a:prstGeom>
          <a:solidFill>
            <a:schemeClr val="accent2"/>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0" name="矩形: 圆顶角 792"/>
          <p:cNvSpPr/>
          <p:nvPr/>
        </p:nvSpPr>
        <p:spPr>
          <a:xfrm rot="5400000" flipH="1">
            <a:off x="7454900" y="-584200"/>
            <a:ext cx="985520" cy="5593080"/>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2" name="矩形: 圆顶角 792"/>
          <p:cNvSpPr/>
          <p:nvPr/>
        </p:nvSpPr>
        <p:spPr>
          <a:xfrm rot="5400000" flipH="1">
            <a:off x="7892415" y="705485"/>
            <a:ext cx="985520" cy="5593080"/>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4" name="矩形: 圆顶角 792"/>
          <p:cNvSpPr/>
          <p:nvPr/>
        </p:nvSpPr>
        <p:spPr>
          <a:xfrm rot="5400000" flipH="1">
            <a:off x="7454900" y="1995170"/>
            <a:ext cx="985520" cy="5593080"/>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7" name="文本框 16"/>
          <p:cNvSpPr txBox="1"/>
          <p:nvPr/>
        </p:nvSpPr>
        <p:spPr>
          <a:xfrm>
            <a:off x="4214495" y="1951355"/>
            <a:ext cx="588623" cy="523220"/>
          </a:xfrm>
          <a:prstGeom prst="rect">
            <a:avLst/>
          </a:prstGeom>
          <a:noFill/>
        </p:spPr>
        <p:txBody>
          <a:bodyPr wrap="none" rtlCol="0">
            <a:spAutoFit/>
          </a:bodyPr>
          <a:lstStyle/>
          <a:p>
            <a:r>
              <a:rPr lang="en-US" altLang="zh-CN" sz="2800" b="1" i="1" dirty="0">
                <a:solidFill>
                  <a:schemeClr val="bg1"/>
                </a:solidFill>
                <a:latin typeface="思源黑体 CN Light" panose="020B0300000000000000" pitchFamily="34" charset="-122"/>
                <a:ea typeface="思源黑体 CN Light" panose="020B0300000000000000" pitchFamily="34" charset="-122"/>
              </a:rPr>
              <a:t>01</a:t>
            </a:r>
            <a:endParaRPr lang="en-US" altLang="zh-CN" sz="2800" b="1" i="1" dirty="0">
              <a:solidFill>
                <a:schemeClr val="bg1"/>
              </a:solidFill>
              <a:latin typeface="思源黑体 CN Light" panose="020B0300000000000000" pitchFamily="34" charset="-122"/>
              <a:ea typeface="思源黑体 CN Light" panose="020B0300000000000000" pitchFamily="34" charset="-122"/>
            </a:endParaRPr>
          </a:p>
        </p:txBody>
      </p:sp>
      <p:sp>
        <p:nvSpPr>
          <p:cNvPr id="18" name="文本框 17"/>
          <p:cNvSpPr txBox="1"/>
          <p:nvPr/>
        </p:nvSpPr>
        <p:spPr>
          <a:xfrm>
            <a:off x="4476115" y="3240405"/>
            <a:ext cx="588623" cy="523220"/>
          </a:xfrm>
          <a:prstGeom prst="rect">
            <a:avLst/>
          </a:prstGeom>
          <a:noFill/>
        </p:spPr>
        <p:txBody>
          <a:bodyPr wrap="none" rtlCol="0">
            <a:spAutoFit/>
          </a:bodyPr>
          <a:lstStyle/>
          <a:p>
            <a:r>
              <a:rPr lang="en-US" altLang="zh-CN" sz="2800" b="1" i="1" dirty="0">
                <a:solidFill>
                  <a:schemeClr val="bg1"/>
                </a:solidFill>
                <a:latin typeface="思源黑体 CN Light" panose="020B0300000000000000" pitchFamily="34" charset="-122"/>
                <a:ea typeface="思源黑体 CN Light" panose="020B0300000000000000" pitchFamily="34" charset="-122"/>
              </a:rPr>
              <a:t>02</a:t>
            </a:r>
            <a:endParaRPr lang="en-US" altLang="zh-CN" sz="2800" b="1" i="1" dirty="0">
              <a:solidFill>
                <a:schemeClr val="bg1"/>
              </a:solidFill>
              <a:latin typeface="思源黑体 CN Light" panose="020B0300000000000000" pitchFamily="34" charset="-122"/>
              <a:ea typeface="思源黑体 CN Light" panose="020B0300000000000000" pitchFamily="34" charset="-122"/>
            </a:endParaRPr>
          </a:p>
        </p:txBody>
      </p:sp>
      <p:sp>
        <p:nvSpPr>
          <p:cNvPr id="19" name="文本框 18"/>
          <p:cNvSpPr txBox="1"/>
          <p:nvPr/>
        </p:nvSpPr>
        <p:spPr>
          <a:xfrm>
            <a:off x="4156710" y="4538980"/>
            <a:ext cx="588623" cy="523220"/>
          </a:xfrm>
          <a:prstGeom prst="rect">
            <a:avLst/>
          </a:prstGeom>
          <a:noFill/>
        </p:spPr>
        <p:txBody>
          <a:bodyPr wrap="none" rtlCol="0">
            <a:spAutoFit/>
          </a:bodyPr>
          <a:lstStyle/>
          <a:p>
            <a:r>
              <a:rPr lang="en-US" altLang="zh-CN" sz="2800" b="1" i="1" dirty="0">
                <a:solidFill>
                  <a:schemeClr val="bg1"/>
                </a:solidFill>
                <a:latin typeface="思源黑体 CN Light" panose="020B0300000000000000" pitchFamily="34" charset="-122"/>
                <a:ea typeface="思源黑体 CN Light" panose="020B0300000000000000" pitchFamily="34" charset="-122"/>
              </a:rPr>
              <a:t>03</a:t>
            </a:r>
            <a:endParaRPr lang="en-US" altLang="zh-CN" sz="2800" b="1" i="1" dirty="0">
              <a:solidFill>
                <a:schemeClr val="bg1"/>
              </a:solidFill>
              <a:latin typeface="思源黑体 CN Light" panose="020B0300000000000000" pitchFamily="34" charset="-122"/>
              <a:ea typeface="思源黑体 CN Light" panose="020B0300000000000000" pitchFamily="34" charset="-122"/>
            </a:endParaRPr>
          </a:p>
        </p:txBody>
      </p:sp>
      <p:sp>
        <p:nvSpPr>
          <p:cNvPr id="20" name="文本框 19"/>
          <p:cNvSpPr txBox="1"/>
          <p:nvPr/>
        </p:nvSpPr>
        <p:spPr>
          <a:xfrm>
            <a:off x="5337810" y="2059940"/>
            <a:ext cx="5220335" cy="306705"/>
          </a:xfrm>
          <a:prstGeom prst="rect">
            <a:avLst/>
          </a:prstGeom>
          <a:solidFill>
            <a:srgbClr val="000000">
              <a:alpha val="0"/>
            </a:srgbClr>
          </a:solidFill>
        </p:spPr>
        <p:txBody>
          <a:bodyPr wrap="square" rtlCol="0" anchor="t">
            <a:spAutoFit/>
          </a:bodyPr>
          <a:lstStyle/>
          <a:p>
            <a:pPr algn="l"/>
            <a:r>
              <a:rPr sz="1400" dirty="0" smtClean="0">
                <a:latin typeface="微软雅黑" panose="020B0503020204020204" charset="-122"/>
                <a:ea typeface="微软雅黑" panose="020B0503020204020204" charset="-122"/>
              </a:rPr>
              <a:t>能</a:t>
            </a:r>
            <a:r>
              <a:rPr lang="zh-CN" altLang="en-US" sz="1400" dirty="0" smtClean="0">
                <a:latin typeface="微软雅黑" panose="020B0503020204020204" charset="-122"/>
                <a:ea typeface="微软雅黑" panose="020B0503020204020204" charset="-122"/>
              </a:rPr>
              <a:t>现场完成</a:t>
            </a:r>
            <a:r>
              <a:rPr sz="1400" dirty="0" err="1" smtClean="0">
                <a:latin typeface="微软雅黑" panose="020B0503020204020204" charset="-122"/>
                <a:ea typeface="微软雅黑" panose="020B0503020204020204" charset="-122"/>
              </a:rPr>
              <a:t>汽车消费信贷及金融销售的业务流程</a:t>
            </a:r>
            <a:endParaRPr sz="1400" dirty="0">
              <a:latin typeface="微软雅黑" panose="020B0503020204020204" charset="-122"/>
              <a:ea typeface="微软雅黑" panose="020B0503020204020204" charset="-122"/>
            </a:endParaRPr>
          </a:p>
        </p:txBody>
      </p:sp>
      <p:sp>
        <p:nvSpPr>
          <p:cNvPr id="21" name="文本框 20"/>
          <p:cNvSpPr txBox="1"/>
          <p:nvPr/>
        </p:nvSpPr>
        <p:spPr>
          <a:xfrm>
            <a:off x="5775325" y="3348990"/>
            <a:ext cx="5220335" cy="306705"/>
          </a:xfrm>
          <a:prstGeom prst="rect">
            <a:avLst/>
          </a:prstGeom>
          <a:solidFill>
            <a:srgbClr val="000000">
              <a:alpha val="0"/>
            </a:srgbClr>
          </a:solidFill>
        </p:spPr>
        <p:txBody>
          <a:bodyPr wrap="square" rtlCol="0" anchor="t">
            <a:spAutoFit/>
          </a:bodyPr>
          <a:lstStyle/>
          <a:p>
            <a:pPr algn="l"/>
            <a:r>
              <a:rPr lang="zh-CN" altLang="en-US" sz="1400" dirty="0" smtClean="0">
                <a:latin typeface="微软雅黑" panose="020B0503020204020204" charset="-122"/>
                <a:ea typeface="微软雅黑" panose="020B0503020204020204" charset="-122"/>
              </a:rPr>
              <a:t>能根据客户情况进行需求分析推荐金融产品，完成异议处理</a:t>
            </a:r>
            <a:endParaRPr sz="1400" dirty="0">
              <a:latin typeface="微软雅黑" panose="020B0503020204020204" charset="-122"/>
              <a:ea typeface="微软雅黑" panose="020B0503020204020204" charset="-122"/>
            </a:endParaRPr>
          </a:p>
        </p:txBody>
      </p:sp>
      <p:sp>
        <p:nvSpPr>
          <p:cNvPr id="22" name="文本框 21"/>
          <p:cNvSpPr txBox="1"/>
          <p:nvPr/>
        </p:nvSpPr>
        <p:spPr>
          <a:xfrm>
            <a:off x="5337810" y="4637405"/>
            <a:ext cx="5406390" cy="306705"/>
          </a:xfrm>
          <a:prstGeom prst="rect">
            <a:avLst/>
          </a:prstGeom>
          <a:solidFill>
            <a:srgbClr val="000000">
              <a:alpha val="0"/>
            </a:srgbClr>
          </a:solidFill>
        </p:spPr>
        <p:txBody>
          <a:bodyPr wrap="square" rtlCol="0" anchor="t">
            <a:spAutoFit/>
          </a:bodyPr>
          <a:lstStyle/>
          <a:p>
            <a:pPr algn="l"/>
            <a:r>
              <a:rPr lang="zh-CN" altLang="en-US" sz="1400" dirty="0">
                <a:latin typeface="微软雅黑" panose="020B0503020204020204" charset="-122"/>
                <a:ea typeface="微软雅黑" panose="020B0503020204020204" charset="-122"/>
              </a:rPr>
              <a:t>能</a:t>
            </a:r>
            <a:r>
              <a:rPr lang="zh-CN" altLang="en-US" sz="1400" dirty="0" smtClean="0">
                <a:latin typeface="微软雅黑" panose="020B0503020204020204" charset="-122"/>
                <a:ea typeface="微软雅黑" panose="020B0503020204020204" charset="-122"/>
              </a:rPr>
              <a:t>根据给定的案例进行现场小组话术演练</a:t>
            </a:r>
            <a:endParaRPr sz="14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par>
                          <p:cTn id="14" fill="hold">
                            <p:stCondLst>
                              <p:cond delay="500"/>
                            </p:stCondLst>
                            <p:childTnLst>
                              <p:par>
                                <p:cTn id="15" presetID="3" presetClass="entr" presetSubtype="1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blinds(horizontal)">
                                      <p:cBhvr>
                                        <p:cTn id="23" dur="500"/>
                                        <p:tgtEl>
                                          <p:spTgt spid="17"/>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blinds(horizontal)">
                                      <p:cBhvr>
                                        <p:cTn id="26" dur="500"/>
                                        <p:tgtEl>
                                          <p:spTgt spid="20"/>
                                        </p:tgtEl>
                                      </p:cBhvr>
                                    </p:animEffect>
                                  </p:childTnLst>
                                </p:cTn>
                              </p:par>
                            </p:childTnLst>
                          </p:cTn>
                        </p:par>
                        <p:par>
                          <p:cTn id="27" fill="hold">
                            <p:stCondLst>
                              <p:cond delay="1000"/>
                            </p:stCondLst>
                            <p:childTnLst>
                              <p:par>
                                <p:cTn id="28" presetID="3" presetClass="entr" presetSubtype="1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blinds(horizontal)">
                                      <p:cBhvr>
                                        <p:cTn id="30" dur="500"/>
                                        <p:tgtEl>
                                          <p:spTgt spid="4"/>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linds(horizontal)">
                                      <p:cBhvr>
                                        <p:cTn id="33" dur="500"/>
                                        <p:tgtEl>
                                          <p:spTgt spid="12"/>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blinds(horizontal)">
                                      <p:cBhvr>
                                        <p:cTn id="36" dur="500"/>
                                        <p:tgtEl>
                                          <p:spTgt spid="18"/>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blinds(horizontal)">
                                      <p:cBhvr>
                                        <p:cTn id="39" dur="500"/>
                                        <p:tgtEl>
                                          <p:spTgt spid="21"/>
                                        </p:tgtEl>
                                      </p:cBhvr>
                                    </p:animEffect>
                                  </p:childTnLst>
                                </p:cTn>
                              </p:par>
                            </p:childTnLst>
                          </p:cTn>
                        </p:par>
                        <p:par>
                          <p:cTn id="40" fill="hold">
                            <p:stCondLst>
                              <p:cond delay="1500"/>
                            </p:stCondLst>
                            <p:childTnLst>
                              <p:par>
                                <p:cTn id="41" presetID="5" presetClass="entr" presetSubtype="1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checkerboard(across)">
                                      <p:cBhvr>
                                        <p:cTn id="43" dur="500"/>
                                        <p:tgtEl>
                                          <p:spTgt spid="8"/>
                                        </p:tgtEl>
                                      </p:cBhvr>
                                    </p:animEffect>
                                  </p:childTnLst>
                                </p:cTn>
                              </p:par>
                              <p:par>
                                <p:cTn id="44" presetID="5" presetClass="entr" presetSubtype="10"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checkerboard(across)">
                                      <p:cBhvr>
                                        <p:cTn id="46" dur="500"/>
                                        <p:tgtEl>
                                          <p:spTgt spid="14"/>
                                        </p:tgtEl>
                                      </p:cBhvr>
                                    </p:animEffect>
                                  </p:childTnLst>
                                </p:cTn>
                              </p:par>
                              <p:par>
                                <p:cTn id="47" presetID="5" presetClass="entr" presetSubtype="1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checkerboard(across)">
                                      <p:cBhvr>
                                        <p:cTn id="49" dur="500"/>
                                        <p:tgtEl>
                                          <p:spTgt spid="19"/>
                                        </p:tgtEl>
                                      </p:cBhvr>
                                    </p:animEffect>
                                  </p:childTnLst>
                                </p:cTn>
                              </p:par>
                              <p:par>
                                <p:cTn id="50" presetID="5" presetClass="entr" presetSubtype="10"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checkerboard(across)">
                                      <p:cBhvr>
                                        <p:cTn id="5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48" grpId="0"/>
      <p:bldP spid="48" grpId="1"/>
      <p:bldP spid="11" grpId="0" bldLvl="0" animBg="1"/>
      <p:bldP spid="11" grpId="1" animBg="1"/>
      <p:bldP spid="3" grpId="0" bldLvl="0" animBg="1"/>
      <p:bldP spid="3" grpId="1" animBg="1"/>
      <p:bldP spid="4" grpId="0" bldLvl="0" animBg="1"/>
      <p:bldP spid="4" grpId="1" animBg="1"/>
      <p:bldP spid="8" grpId="0" bldLvl="0" animBg="1"/>
      <p:bldP spid="8" grpId="1" animBg="1"/>
      <p:bldP spid="10" grpId="0" bldLvl="0" animBg="1"/>
      <p:bldP spid="10" grpId="1" animBg="1"/>
      <p:bldP spid="12" grpId="0" bldLvl="0" animBg="1"/>
      <p:bldP spid="12" grpId="1" animBg="1"/>
      <p:bldP spid="14" grpId="0" bldLvl="0" animBg="1"/>
      <p:bldP spid="14" grpId="1" animBg="1"/>
      <p:bldP spid="17" grpId="0"/>
      <p:bldP spid="17" grpId="1"/>
      <p:bldP spid="18" grpId="0"/>
      <p:bldP spid="18" grpId="1"/>
      <p:bldP spid="19" grpId="0"/>
      <p:bldP spid="19" grpId="1"/>
      <p:bldP spid="20" grpId="0" bldLvl="0" animBg="1"/>
      <p:bldP spid="20" grpId="1" animBg="1"/>
      <p:bldP spid="21" grpId="0" bldLvl="0" animBg="1"/>
      <p:bldP spid="21" grpId="1" animBg="1"/>
      <p:bldP spid="22" grpId="0" bldLvl="0" animBg="1"/>
      <p:bldP spid="22"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4942" y="3308035"/>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学习准备</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784625" y="4244580"/>
            <a:ext cx="2827655" cy="306705"/>
          </a:xfrm>
          <a:prstGeom prst="rect">
            <a:avLst/>
          </a:prstGeom>
          <a:noFill/>
        </p:spPr>
        <p:txBody>
          <a:bodyPr wrap="none" rtlCol="0">
            <a:spAutoFit/>
          </a:bodyPr>
          <a:lstStyle/>
          <a:p>
            <a:pPr algn="l"/>
            <a:r>
              <a:rPr lang="en-US" altLang="zh-CN" sz="1400" spc="300" dirty="0">
                <a:solidFill>
                  <a:schemeClr val="bg1"/>
                </a:solidFill>
                <a:latin typeface="方正粗黑宋简体" panose="02000000000000000000" charset="-122"/>
                <a:ea typeface="方正粗黑宋简体" panose="02000000000000000000" charset="-122"/>
                <a:sym typeface="+mn-ea"/>
              </a:rPr>
              <a:t>STUDY PREPARATION</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31590" cy="1198880"/>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02</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学习准备</a:t>
            </a:r>
            <a:endParaRPr lang="zh-CN" altLang="en-US" sz="3200" b="1" dirty="0">
              <a:latin typeface="微软雅黑" panose="020B0503020204020204" charset="-122"/>
              <a:ea typeface="微软雅黑" panose="020B0503020204020204" charset="-122"/>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9" name="组合 8"/>
          <p:cNvGrpSpPr/>
          <p:nvPr/>
        </p:nvGrpSpPr>
        <p:grpSpPr>
          <a:xfrm>
            <a:off x="4077335" y="1132205"/>
            <a:ext cx="4037330" cy="491490"/>
            <a:chOff x="5403" y="1783"/>
            <a:chExt cx="6358" cy="774"/>
          </a:xfrm>
        </p:grpSpPr>
        <p:sp>
          <p:nvSpPr>
            <p:cNvPr id="56" name="矩形: 圆角 43"/>
            <p:cNvSpPr/>
            <p:nvPr/>
          </p:nvSpPr>
          <p:spPr>
            <a:xfrm>
              <a:off x="5403" y="1783"/>
              <a:ext cx="6358"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58" name="文本框 57"/>
            <p:cNvSpPr txBox="1"/>
            <p:nvPr/>
          </p:nvSpPr>
          <p:spPr>
            <a:xfrm>
              <a:off x="5781" y="1837"/>
              <a:ext cx="5601" cy="628"/>
            </a:xfrm>
            <a:prstGeom prst="rect">
              <a:avLst/>
            </a:prstGeom>
            <a:noFill/>
          </p:spPr>
          <p:txBody>
            <a:bodyPr wrap="square" rtlCol="0">
              <a:spAutoFit/>
            </a:bodyPr>
            <a:lstStyle/>
            <a:p>
              <a:pPr algn="ctr">
                <a:lnSpc>
                  <a:spcPct val="100000"/>
                </a:lnSpc>
                <a:buClrTx/>
                <a:buSzTx/>
                <a:buFontTx/>
              </a:pPr>
              <a:r>
                <a:rPr lang="zh-CN" altLang="en-US" sz="2000" b="1" dirty="0">
                  <a:solidFill>
                    <a:schemeClr val="bg1"/>
                  </a:solidFill>
                  <a:latin typeface="微软雅黑" panose="020B0503020204020204" charset="-122"/>
                  <a:ea typeface="微软雅黑" panose="020B0503020204020204" charset="-122"/>
                  <a:sym typeface="+mn-ea"/>
                </a:rPr>
                <a:t>一、金融销售流程</a:t>
              </a:r>
              <a:endParaRPr lang="zh-CN" altLang="en-US" sz="2000" b="1" dirty="0">
                <a:solidFill>
                  <a:schemeClr val="bg1"/>
                </a:solidFill>
                <a:latin typeface="微软雅黑" panose="020B0503020204020204" charset="-122"/>
                <a:ea typeface="微软雅黑" panose="020B0503020204020204" charset="-122"/>
                <a:sym typeface="+mn-ea"/>
              </a:endParaRPr>
            </a:p>
          </p:txBody>
        </p:sp>
      </p:grpSp>
      <p:sp>
        <p:nvSpPr>
          <p:cNvPr id="19" name="MH_SubTitle_1"/>
          <p:cNvSpPr/>
          <p:nvPr>
            <p:custDataLst>
              <p:tags r:id="rId1"/>
            </p:custDataLst>
          </p:nvPr>
        </p:nvSpPr>
        <p:spPr>
          <a:xfrm>
            <a:off x="467360" y="3778885"/>
            <a:ext cx="2663825" cy="1207770"/>
          </a:xfrm>
          <a:custGeom>
            <a:avLst/>
            <a:gdLst>
              <a:gd name="connsiteX0" fmla="*/ 0 w 1674206"/>
              <a:gd name="connsiteY0" fmla="*/ 0 h 775493"/>
              <a:gd name="connsiteX1" fmla="*/ 1240155 w 1674206"/>
              <a:gd name="connsiteY1" fmla="*/ 0 h 775493"/>
              <a:gd name="connsiteX2" fmla="*/ 1674206 w 1674206"/>
              <a:gd name="connsiteY2" fmla="*/ 387747 h 775493"/>
              <a:gd name="connsiteX3" fmla="*/ 1240155 w 1674206"/>
              <a:gd name="connsiteY3" fmla="*/ 775493 h 775493"/>
              <a:gd name="connsiteX4" fmla="*/ 0 w 1674206"/>
              <a:gd name="connsiteY4" fmla="*/ 775493 h 775493"/>
              <a:gd name="connsiteX5" fmla="*/ 434051 w 1674206"/>
              <a:gd name="connsiteY5" fmla="*/ 387747 h 775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206" h="775493">
                <a:moveTo>
                  <a:pt x="0" y="0"/>
                </a:moveTo>
                <a:lnTo>
                  <a:pt x="1240155" y="0"/>
                </a:lnTo>
                <a:lnTo>
                  <a:pt x="1674206" y="387747"/>
                </a:lnTo>
                <a:lnTo>
                  <a:pt x="1240155" y="775493"/>
                </a:lnTo>
                <a:lnTo>
                  <a:pt x="0" y="775493"/>
                </a:lnTo>
                <a:lnTo>
                  <a:pt x="434051" y="387747"/>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39880" tIns="0" rIns="251947" bIns="0" anchor="ctr">
            <a:normAutofit/>
          </a:bodyPr>
          <a:lstStyle/>
          <a:p>
            <a:pPr algn="ctr">
              <a:defRPr/>
            </a:pPr>
            <a:r>
              <a:rPr lang="zh-CN" altLang="en-US" sz="2000" dirty="0">
                <a:solidFill>
                  <a:srgbClr val="FFFFFF"/>
                </a:solidFill>
                <a:latin typeface="微软雅黑" panose="020B0503020204020204" charset="-122"/>
                <a:ea typeface="微软雅黑" panose="020B0503020204020204" charset="-122"/>
                <a:cs typeface="+mn-ea"/>
                <a:sym typeface="+mn-lt"/>
              </a:rPr>
              <a:t>客户进店</a:t>
            </a:r>
            <a:endParaRPr lang="zh-CN" altLang="en-US" sz="2000" dirty="0">
              <a:solidFill>
                <a:srgbClr val="FFFFFF"/>
              </a:solidFill>
              <a:latin typeface="微软雅黑" panose="020B0503020204020204" charset="-122"/>
              <a:ea typeface="微软雅黑" panose="020B0503020204020204" charset="-122"/>
              <a:cs typeface="+mn-ea"/>
              <a:sym typeface="+mn-lt"/>
            </a:endParaRPr>
          </a:p>
          <a:p>
            <a:pPr algn="ctr">
              <a:defRPr/>
            </a:pPr>
            <a:r>
              <a:rPr lang="zh-CN" altLang="en-US" sz="2000" dirty="0">
                <a:solidFill>
                  <a:srgbClr val="FFFFFF"/>
                </a:solidFill>
                <a:latin typeface="微软雅黑" panose="020B0503020204020204" charset="-122"/>
                <a:ea typeface="微软雅黑" panose="020B0503020204020204" charset="-122"/>
                <a:cs typeface="+mn-ea"/>
                <a:sym typeface="+mn-lt"/>
              </a:rPr>
              <a:t>销售接待</a:t>
            </a:r>
            <a:endParaRPr lang="zh-CN" altLang="en-US" sz="2000" dirty="0">
              <a:solidFill>
                <a:srgbClr val="FFFFFF"/>
              </a:solidFill>
              <a:latin typeface="微软雅黑" panose="020B0503020204020204" charset="-122"/>
              <a:ea typeface="微软雅黑" panose="020B0503020204020204" charset="-122"/>
              <a:cs typeface="+mn-ea"/>
              <a:sym typeface="+mn-lt"/>
            </a:endParaRPr>
          </a:p>
        </p:txBody>
      </p:sp>
      <p:sp>
        <p:nvSpPr>
          <p:cNvPr id="8" name="MH_SubTitle_2"/>
          <p:cNvSpPr/>
          <p:nvPr>
            <p:custDataLst>
              <p:tags r:id="rId2"/>
            </p:custDataLst>
          </p:nvPr>
        </p:nvSpPr>
        <p:spPr>
          <a:xfrm>
            <a:off x="2666365" y="3778885"/>
            <a:ext cx="2661285" cy="1207770"/>
          </a:xfrm>
          <a:custGeom>
            <a:avLst/>
            <a:gdLst>
              <a:gd name="connsiteX0" fmla="*/ 0 w 1674206"/>
              <a:gd name="connsiteY0" fmla="*/ 0 h 775493"/>
              <a:gd name="connsiteX1" fmla="*/ 1240155 w 1674206"/>
              <a:gd name="connsiteY1" fmla="*/ 0 h 775493"/>
              <a:gd name="connsiteX2" fmla="*/ 1674206 w 1674206"/>
              <a:gd name="connsiteY2" fmla="*/ 387747 h 775493"/>
              <a:gd name="connsiteX3" fmla="*/ 1240155 w 1674206"/>
              <a:gd name="connsiteY3" fmla="*/ 775493 h 775493"/>
              <a:gd name="connsiteX4" fmla="*/ 0 w 1674206"/>
              <a:gd name="connsiteY4" fmla="*/ 775493 h 775493"/>
              <a:gd name="connsiteX5" fmla="*/ 434051 w 1674206"/>
              <a:gd name="connsiteY5" fmla="*/ 387747 h 775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206" h="775493">
                <a:moveTo>
                  <a:pt x="0" y="0"/>
                </a:moveTo>
                <a:lnTo>
                  <a:pt x="1240155" y="0"/>
                </a:lnTo>
                <a:lnTo>
                  <a:pt x="1674206" y="387747"/>
                </a:lnTo>
                <a:lnTo>
                  <a:pt x="1240155" y="775493"/>
                </a:lnTo>
                <a:lnTo>
                  <a:pt x="0" y="775493"/>
                </a:lnTo>
                <a:lnTo>
                  <a:pt x="434051" y="38774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39880" tIns="0" rIns="251947" bIns="0" anchor="ctr">
            <a:normAutofit/>
          </a:bodyPr>
          <a:lstStyle/>
          <a:p>
            <a:pPr algn="ctr">
              <a:defRPr/>
            </a:pPr>
            <a:r>
              <a:rPr lang="zh-CN" altLang="en-US" sz="2000" dirty="0">
                <a:solidFill>
                  <a:srgbClr val="FFFFFF"/>
                </a:solidFill>
                <a:latin typeface="微软雅黑" panose="020B0503020204020204" charset="-122"/>
                <a:ea typeface="微软雅黑" panose="020B0503020204020204" charset="-122"/>
                <a:cs typeface="+mn-ea"/>
                <a:sym typeface="+mn-lt"/>
              </a:rPr>
              <a:t>向客户</a:t>
            </a:r>
            <a:endParaRPr lang="zh-CN" altLang="en-US" sz="2000" dirty="0">
              <a:solidFill>
                <a:srgbClr val="FFFFFF"/>
              </a:solidFill>
              <a:latin typeface="微软雅黑" panose="020B0503020204020204" charset="-122"/>
              <a:ea typeface="微软雅黑" panose="020B0503020204020204" charset="-122"/>
              <a:cs typeface="+mn-ea"/>
              <a:sym typeface="+mn-lt"/>
            </a:endParaRPr>
          </a:p>
          <a:p>
            <a:pPr algn="ctr">
              <a:defRPr/>
            </a:pPr>
            <a:r>
              <a:rPr lang="zh-CN" altLang="en-US" sz="2000" dirty="0">
                <a:solidFill>
                  <a:srgbClr val="FFFFFF"/>
                </a:solidFill>
                <a:latin typeface="微软雅黑" panose="020B0503020204020204" charset="-122"/>
                <a:ea typeface="微软雅黑" panose="020B0503020204020204" charset="-122"/>
                <a:cs typeface="+mn-ea"/>
                <a:sym typeface="+mn-lt"/>
              </a:rPr>
              <a:t>销售车辆</a:t>
            </a:r>
            <a:endParaRPr lang="zh-CN" altLang="en-US" sz="2000" dirty="0">
              <a:solidFill>
                <a:srgbClr val="FFFFFF"/>
              </a:solidFill>
              <a:latin typeface="微软雅黑" panose="020B0503020204020204" charset="-122"/>
              <a:ea typeface="微软雅黑" panose="020B0503020204020204" charset="-122"/>
              <a:cs typeface="+mn-ea"/>
              <a:sym typeface="+mn-lt"/>
            </a:endParaRPr>
          </a:p>
        </p:txBody>
      </p:sp>
      <p:sp>
        <p:nvSpPr>
          <p:cNvPr id="26" name="MH_SubTitle_3"/>
          <p:cNvSpPr/>
          <p:nvPr>
            <p:custDataLst>
              <p:tags r:id="rId3"/>
            </p:custDataLst>
          </p:nvPr>
        </p:nvSpPr>
        <p:spPr>
          <a:xfrm>
            <a:off x="4863465" y="3778885"/>
            <a:ext cx="2661285" cy="1207770"/>
          </a:xfrm>
          <a:custGeom>
            <a:avLst/>
            <a:gdLst>
              <a:gd name="connsiteX0" fmla="*/ 0 w 1674206"/>
              <a:gd name="connsiteY0" fmla="*/ 0 h 775493"/>
              <a:gd name="connsiteX1" fmla="*/ 1240155 w 1674206"/>
              <a:gd name="connsiteY1" fmla="*/ 0 h 775493"/>
              <a:gd name="connsiteX2" fmla="*/ 1674206 w 1674206"/>
              <a:gd name="connsiteY2" fmla="*/ 387747 h 775493"/>
              <a:gd name="connsiteX3" fmla="*/ 1240155 w 1674206"/>
              <a:gd name="connsiteY3" fmla="*/ 775493 h 775493"/>
              <a:gd name="connsiteX4" fmla="*/ 0 w 1674206"/>
              <a:gd name="connsiteY4" fmla="*/ 775493 h 775493"/>
              <a:gd name="connsiteX5" fmla="*/ 434051 w 1674206"/>
              <a:gd name="connsiteY5" fmla="*/ 387747 h 775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206" h="775493">
                <a:moveTo>
                  <a:pt x="0" y="0"/>
                </a:moveTo>
                <a:lnTo>
                  <a:pt x="1240155" y="0"/>
                </a:lnTo>
                <a:lnTo>
                  <a:pt x="1674206" y="387747"/>
                </a:lnTo>
                <a:lnTo>
                  <a:pt x="1240155" y="775493"/>
                </a:lnTo>
                <a:lnTo>
                  <a:pt x="0" y="775493"/>
                </a:lnTo>
                <a:lnTo>
                  <a:pt x="434051" y="387747"/>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39880" tIns="0" rIns="251947" bIns="0" anchor="ctr">
            <a:normAutofit/>
          </a:bodyPr>
          <a:lstStyle/>
          <a:p>
            <a:pPr algn="ctr">
              <a:defRPr/>
            </a:pPr>
            <a:r>
              <a:rPr lang="zh-CN" altLang="en-US" sz="2000" dirty="0">
                <a:solidFill>
                  <a:srgbClr val="FFFFFF"/>
                </a:solidFill>
                <a:latin typeface="微软雅黑" panose="020B0503020204020204" charset="-122"/>
                <a:ea typeface="微软雅黑" panose="020B0503020204020204" charset="-122"/>
                <a:cs typeface="+mn-ea"/>
                <a:sym typeface="+mn-lt"/>
              </a:rPr>
              <a:t>客户确定</a:t>
            </a:r>
            <a:endParaRPr lang="zh-CN" altLang="en-US" sz="2000" dirty="0">
              <a:solidFill>
                <a:srgbClr val="FFFFFF"/>
              </a:solidFill>
              <a:latin typeface="微软雅黑" panose="020B0503020204020204" charset="-122"/>
              <a:ea typeface="微软雅黑" panose="020B0503020204020204" charset="-122"/>
              <a:cs typeface="+mn-ea"/>
              <a:sym typeface="+mn-lt"/>
            </a:endParaRPr>
          </a:p>
          <a:p>
            <a:pPr algn="ctr">
              <a:defRPr/>
            </a:pPr>
            <a:r>
              <a:rPr lang="zh-CN" altLang="en-US" sz="2000" dirty="0">
                <a:solidFill>
                  <a:srgbClr val="FFFFFF"/>
                </a:solidFill>
                <a:latin typeface="微软雅黑" panose="020B0503020204020204" charset="-122"/>
                <a:ea typeface="微软雅黑" panose="020B0503020204020204" charset="-122"/>
                <a:cs typeface="+mn-ea"/>
                <a:sym typeface="+mn-lt"/>
              </a:rPr>
              <a:t>购买意向</a:t>
            </a:r>
            <a:endParaRPr lang="zh-CN" altLang="en-US" sz="2000" dirty="0">
              <a:solidFill>
                <a:srgbClr val="FFFFFF"/>
              </a:solidFill>
              <a:latin typeface="微软雅黑" panose="020B0503020204020204" charset="-122"/>
              <a:ea typeface="微软雅黑" panose="020B0503020204020204" charset="-122"/>
              <a:cs typeface="+mn-ea"/>
              <a:sym typeface="+mn-lt"/>
            </a:endParaRPr>
          </a:p>
        </p:txBody>
      </p:sp>
      <p:sp>
        <p:nvSpPr>
          <p:cNvPr id="29" name="MH_SubTitle_4"/>
          <p:cNvSpPr/>
          <p:nvPr>
            <p:custDataLst>
              <p:tags r:id="rId4"/>
            </p:custDataLst>
          </p:nvPr>
        </p:nvSpPr>
        <p:spPr>
          <a:xfrm>
            <a:off x="7059930" y="3778885"/>
            <a:ext cx="2663825" cy="1207770"/>
          </a:xfrm>
          <a:custGeom>
            <a:avLst/>
            <a:gdLst>
              <a:gd name="connsiteX0" fmla="*/ 0 w 1674206"/>
              <a:gd name="connsiteY0" fmla="*/ 0 h 775493"/>
              <a:gd name="connsiteX1" fmla="*/ 1240155 w 1674206"/>
              <a:gd name="connsiteY1" fmla="*/ 0 h 775493"/>
              <a:gd name="connsiteX2" fmla="*/ 1674206 w 1674206"/>
              <a:gd name="connsiteY2" fmla="*/ 387747 h 775493"/>
              <a:gd name="connsiteX3" fmla="*/ 1240155 w 1674206"/>
              <a:gd name="connsiteY3" fmla="*/ 775493 h 775493"/>
              <a:gd name="connsiteX4" fmla="*/ 0 w 1674206"/>
              <a:gd name="connsiteY4" fmla="*/ 775493 h 775493"/>
              <a:gd name="connsiteX5" fmla="*/ 434051 w 1674206"/>
              <a:gd name="connsiteY5" fmla="*/ 387747 h 775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206" h="775493">
                <a:moveTo>
                  <a:pt x="0" y="0"/>
                </a:moveTo>
                <a:lnTo>
                  <a:pt x="1240155" y="0"/>
                </a:lnTo>
                <a:lnTo>
                  <a:pt x="1674206" y="387747"/>
                </a:lnTo>
                <a:lnTo>
                  <a:pt x="1240155" y="775493"/>
                </a:lnTo>
                <a:lnTo>
                  <a:pt x="0" y="775493"/>
                </a:lnTo>
                <a:lnTo>
                  <a:pt x="434051" y="38774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39880" tIns="0" rIns="251947" bIns="0" anchor="ctr">
            <a:normAutofit/>
          </a:bodyPr>
          <a:lstStyle/>
          <a:p>
            <a:pPr algn="ctr">
              <a:defRPr/>
            </a:pPr>
            <a:r>
              <a:rPr lang="en-US" altLang="zh-CN" sz="2000" dirty="0">
                <a:solidFill>
                  <a:srgbClr val="FFFFFF"/>
                </a:solidFill>
                <a:latin typeface="微软雅黑" panose="020B0503020204020204" charset="-122"/>
                <a:ea typeface="微软雅黑" panose="020B0503020204020204" charset="-122"/>
                <a:cs typeface="微软雅黑" panose="020B0503020204020204" charset="-122"/>
                <a:sym typeface="+mn-lt"/>
              </a:rPr>
              <a:t>F&amp;I</a:t>
            </a:r>
            <a:r>
              <a:rPr lang="zh-CN" altLang="en-US" sz="2000" dirty="0">
                <a:solidFill>
                  <a:srgbClr val="FFFFFF"/>
                </a:solidFill>
                <a:latin typeface="微软雅黑" panose="020B0503020204020204" charset="-122"/>
                <a:ea typeface="微软雅黑" panose="020B0503020204020204" charset="-122"/>
                <a:cs typeface="微软雅黑" panose="020B0503020204020204" charset="-122"/>
                <a:sym typeface="+mn-lt"/>
              </a:rPr>
              <a:t>接待</a:t>
            </a:r>
            <a:endParaRPr lang="zh-CN" altLang="en-US" sz="2000" dirty="0">
              <a:solidFill>
                <a:srgbClr val="FFFFFF"/>
              </a:solidFill>
              <a:latin typeface="微软雅黑" panose="020B0503020204020204" charset="-122"/>
              <a:ea typeface="微软雅黑" panose="020B0503020204020204" charset="-122"/>
              <a:cs typeface="微软雅黑" panose="020B0503020204020204" charset="-122"/>
              <a:sym typeface="+mn-lt"/>
            </a:endParaRPr>
          </a:p>
          <a:p>
            <a:pPr algn="ctr">
              <a:defRPr/>
            </a:pPr>
            <a:r>
              <a:rPr lang="zh-CN" altLang="en-US" sz="2000" dirty="0">
                <a:solidFill>
                  <a:srgbClr val="FFFFFF"/>
                </a:solidFill>
                <a:latin typeface="微软雅黑" panose="020B0503020204020204" charset="-122"/>
                <a:ea typeface="微软雅黑" panose="020B0503020204020204" charset="-122"/>
                <a:cs typeface="微软雅黑" panose="020B0503020204020204" charset="-122"/>
                <a:sym typeface="+mn-lt"/>
              </a:rPr>
              <a:t>销售金融产品</a:t>
            </a:r>
            <a:endParaRPr lang="zh-CN" altLang="en-US" sz="2000" dirty="0">
              <a:solidFill>
                <a:srgbClr val="FFFFFF"/>
              </a:solidFill>
              <a:latin typeface="微软雅黑" panose="020B0503020204020204" charset="-122"/>
              <a:ea typeface="微软雅黑" panose="020B0503020204020204" charset="-122"/>
              <a:cs typeface="微软雅黑" panose="020B0503020204020204" charset="-122"/>
              <a:sym typeface="+mn-lt"/>
            </a:endParaRPr>
          </a:p>
        </p:txBody>
      </p:sp>
      <p:sp>
        <p:nvSpPr>
          <p:cNvPr id="13" name="椭圆 12"/>
          <p:cNvSpPr/>
          <p:nvPr/>
        </p:nvSpPr>
        <p:spPr>
          <a:xfrm>
            <a:off x="897890" y="3310890"/>
            <a:ext cx="668655" cy="668655"/>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317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3200">
              <a:solidFill>
                <a:prstClr val="white"/>
              </a:solidFill>
              <a:latin typeface="微软雅黑" panose="020B0503020204020204" charset="-122"/>
              <a:ea typeface="微软雅黑" panose="020B0503020204020204" charset="-122"/>
            </a:endParaRPr>
          </a:p>
        </p:txBody>
      </p:sp>
      <p:sp>
        <p:nvSpPr>
          <p:cNvPr id="14" name="椭圆 13"/>
          <p:cNvSpPr/>
          <p:nvPr/>
        </p:nvSpPr>
        <p:spPr>
          <a:xfrm>
            <a:off x="989965" y="3402965"/>
            <a:ext cx="484505" cy="484505"/>
          </a:xfrm>
          <a:prstGeom prst="ellipse">
            <a:avLst/>
          </a:prstGeom>
          <a:solidFill>
            <a:schemeClr val="accent4"/>
          </a:soli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noAutofit/>
          </a:bodyPr>
          <a:lstStyle/>
          <a:p>
            <a:pPr algn="ctr" defTabSz="913765"/>
            <a:r>
              <a:rPr lang="en-US" altLang="zh-CN" sz="2665" dirty="0">
                <a:latin typeface="微软雅黑" panose="020B0503020204020204" charset="-122"/>
                <a:ea typeface="微软雅黑" panose="020B0503020204020204" charset="-122"/>
              </a:rPr>
              <a:t>1</a:t>
            </a:r>
            <a:endParaRPr lang="en-US" altLang="zh-CN" sz="2665" dirty="0">
              <a:latin typeface="微软雅黑" panose="020B0503020204020204" charset="-122"/>
              <a:ea typeface="微软雅黑" panose="020B0503020204020204" charset="-122"/>
            </a:endParaRPr>
          </a:p>
        </p:txBody>
      </p:sp>
      <p:sp>
        <p:nvSpPr>
          <p:cNvPr id="17" name="椭圆 16"/>
          <p:cNvSpPr/>
          <p:nvPr/>
        </p:nvSpPr>
        <p:spPr>
          <a:xfrm>
            <a:off x="3106420" y="3310890"/>
            <a:ext cx="668655" cy="668655"/>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317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3200">
              <a:solidFill>
                <a:prstClr val="white"/>
              </a:solidFill>
              <a:latin typeface="微软雅黑" panose="020B0503020204020204" charset="-122"/>
              <a:ea typeface="微软雅黑" panose="020B0503020204020204" charset="-122"/>
            </a:endParaRPr>
          </a:p>
        </p:txBody>
      </p:sp>
      <p:sp>
        <p:nvSpPr>
          <p:cNvPr id="18" name="椭圆 17"/>
          <p:cNvSpPr/>
          <p:nvPr/>
        </p:nvSpPr>
        <p:spPr>
          <a:xfrm>
            <a:off x="3198495" y="3402965"/>
            <a:ext cx="484505" cy="484505"/>
          </a:xfrm>
          <a:prstGeom prst="ellipse">
            <a:avLst/>
          </a:prstGeom>
          <a:solidFill>
            <a:schemeClr val="accent2"/>
          </a:soli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noAutofit/>
          </a:bodyPr>
          <a:lstStyle/>
          <a:p>
            <a:pPr algn="ctr" defTabSz="913765"/>
            <a:r>
              <a:rPr lang="en-US" altLang="zh-CN" sz="2665" dirty="0">
                <a:latin typeface="微软雅黑" panose="020B0503020204020204" charset="-122"/>
                <a:ea typeface="微软雅黑" panose="020B0503020204020204" charset="-122"/>
              </a:rPr>
              <a:t>2</a:t>
            </a:r>
            <a:endParaRPr lang="en-US" altLang="zh-CN" sz="2665" dirty="0">
              <a:latin typeface="微软雅黑" panose="020B0503020204020204" charset="-122"/>
              <a:ea typeface="微软雅黑" panose="020B0503020204020204" charset="-122"/>
            </a:endParaRPr>
          </a:p>
        </p:txBody>
      </p:sp>
      <p:sp>
        <p:nvSpPr>
          <p:cNvPr id="22" name="椭圆 21"/>
          <p:cNvSpPr/>
          <p:nvPr/>
        </p:nvSpPr>
        <p:spPr>
          <a:xfrm>
            <a:off x="5315585" y="3310890"/>
            <a:ext cx="668655" cy="668655"/>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317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3200">
              <a:solidFill>
                <a:prstClr val="white"/>
              </a:solidFill>
              <a:latin typeface="微软雅黑" panose="020B0503020204020204" charset="-122"/>
              <a:ea typeface="微软雅黑" panose="020B0503020204020204" charset="-122"/>
            </a:endParaRPr>
          </a:p>
        </p:txBody>
      </p:sp>
      <p:sp>
        <p:nvSpPr>
          <p:cNvPr id="25" name="椭圆 24"/>
          <p:cNvSpPr/>
          <p:nvPr/>
        </p:nvSpPr>
        <p:spPr>
          <a:xfrm>
            <a:off x="5407025" y="3402965"/>
            <a:ext cx="484505" cy="484505"/>
          </a:xfrm>
          <a:prstGeom prst="ellipse">
            <a:avLst/>
          </a:prstGeom>
          <a:solidFill>
            <a:schemeClr val="accent4"/>
          </a:soli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noAutofit/>
          </a:bodyPr>
          <a:lstStyle/>
          <a:p>
            <a:pPr algn="ctr" defTabSz="913765"/>
            <a:r>
              <a:rPr lang="en-US" altLang="zh-CN" sz="2665" dirty="0">
                <a:latin typeface="微软雅黑" panose="020B0503020204020204" charset="-122"/>
                <a:ea typeface="微软雅黑" panose="020B0503020204020204" charset="-122"/>
              </a:rPr>
              <a:t>3</a:t>
            </a:r>
            <a:endParaRPr lang="en-US" altLang="zh-CN" sz="2665" dirty="0">
              <a:latin typeface="微软雅黑" panose="020B0503020204020204" charset="-122"/>
              <a:ea typeface="微软雅黑" panose="020B0503020204020204" charset="-122"/>
            </a:endParaRPr>
          </a:p>
        </p:txBody>
      </p:sp>
      <p:sp>
        <p:nvSpPr>
          <p:cNvPr id="31" name="椭圆 30"/>
          <p:cNvSpPr/>
          <p:nvPr/>
        </p:nvSpPr>
        <p:spPr>
          <a:xfrm>
            <a:off x="7524115" y="3310890"/>
            <a:ext cx="668655" cy="668655"/>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317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3200">
              <a:solidFill>
                <a:prstClr val="white"/>
              </a:solidFill>
              <a:latin typeface="微软雅黑" panose="020B0503020204020204" charset="-122"/>
              <a:ea typeface="微软雅黑" panose="020B0503020204020204" charset="-122"/>
            </a:endParaRPr>
          </a:p>
        </p:txBody>
      </p:sp>
      <p:sp>
        <p:nvSpPr>
          <p:cNvPr id="32" name="椭圆 31"/>
          <p:cNvSpPr/>
          <p:nvPr/>
        </p:nvSpPr>
        <p:spPr>
          <a:xfrm>
            <a:off x="7616190" y="3402965"/>
            <a:ext cx="484505" cy="484505"/>
          </a:xfrm>
          <a:prstGeom prst="ellipse">
            <a:avLst/>
          </a:prstGeom>
          <a:solidFill>
            <a:schemeClr val="accent2"/>
          </a:soli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noAutofit/>
          </a:bodyPr>
          <a:lstStyle/>
          <a:p>
            <a:pPr algn="ctr" defTabSz="913765"/>
            <a:r>
              <a:rPr lang="en-US" altLang="zh-CN" sz="2665" dirty="0">
                <a:latin typeface="微软雅黑" panose="020B0503020204020204" charset="-122"/>
                <a:ea typeface="微软雅黑" panose="020B0503020204020204" charset="-122"/>
              </a:rPr>
              <a:t>4</a:t>
            </a:r>
            <a:endParaRPr lang="en-US" altLang="zh-CN" sz="2665" dirty="0">
              <a:latin typeface="微软雅黑" panose="020B0503020204020204" charset="-122"/>
              <a:ea typeface="微软雅黑" panose="020B0503020204020204" charset="-122"/>
            </a:endParaRPr>
          </a:p>
        </p:txBody>
      </p:sp>
      <p:sp>
        <p:nvSpPr>
          <p:cNvPr id="2" name="MH_SubTitle_1"/>
          <p:cNvSpPr/>
          <p:nvPr>
            <p:custDataLst>
              <p:tags r:id="rId5"/>
            </p:custDataLst>
          </p:nvPr>
        </p:nvSpPr>
        <p:spPr>
          <a:xfrm>
            <a:off x="9256395" y="3778885"/>
            <a:ext cx="2663825" cy="1207770"/>
          </a:xfrm>
          <a:custGeom>
            <a:avLst/>
            <a:gdLst>
              <a:gd name="connsiteX0" fmla="*/ 0 w 1674206"/>
              <a:gd name="connsiteY0" fmla="*/ 0 h 775493"/>
              <a:gd name="connsiteX1" fmla="*/ 1240155 w 1674206"/>
              <a:gd name="connsiteY1" fmla="*/ 0 h 775493"/>
              <a:gd name="connsiteX2" fmla="*/ 1674206 w 1674206"/>
              <a:gd name="connsiteY2" fmla="*/ 387747 h 775493"/>
              <a:gd name="connsiteX3" fmla="*/ 1240155 w 1674206"/>
              <a:gd name="connsiteY3" fmla="*/ 775493 h 775493"/>
              <a:gd name="connsiteX4" fmla="*/ 0 w 1674206"/>
              <a:gd name="connsiteY4" fmla="*/ 775493 h 775493"/>
              <a:gd name="connsiteX5" fmla="*/ 434051 w 1674206"/>
              <a:gd name="connsiteY5" fmla="*/ 387747 h 775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206" h="775493">
                <a:moveTo>
                  <a:pt x="0" y="0"/>
                </a:moveTo>
                <a:lnTo>
                  <a:pt x="1240155" y="0"/>
                </a:lnTo>
                <a:lnTo>
                  <a:pt x="1674206" y="387747"/>
                </a:lnTo>
                <a:lnTo>
                  <a:pt x="1240155" y="775493"/>
                </a:lnTo>
                <a:lnTo>
                  <a:pt x="0" y="775493"/>
                </a:lnTo>
                <a:lnTo>
                  <a:pt x="434051" y="387747"/>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39880" tIns="0" rIns="251947" bIns="0" anchor="ctr">
            <a:normAutofit/>
          </a:bodyPr>
          <a:lstStyle/>
          <a:p>
            <a:pPr algn="ctr">
              <a:defRPr/>
            </a:pPr>
            <a:r>
              <a:rPr lang="en-US" altLang="zh-CN" sz="2000" dirty="0">
                <a:solidFill>
                  <a:srgbClr val="FFFFFF"/>
                </a:solidFill>
                <a:latin typeface="微软雅黑" panose="020B0503020204020204" charset="-122"/>
                <a:ea typeface="微软雅黑" panose="020B0503020204020204" charset="-122"/>
                <a:cs typeface="微软雅黑" panose="020B0503020204020204" charset="-122"/>
                <a:sym typeface="+mn-lt"/>
              </a:rPr>
              <a:t>F&amp;I</a:t>
            </a:r>
            <a:r>
              <a:rPr lang="zh-CN" altLang="en-US" sz="2000" dirty="0">
                <a:solidFill>
                  <a:srgbClr val="FFFFFF"/>
                </a:solidFill>
                <a:latin typeface="微软雅黑" panose="020B0503020204020204" charset="-122"/>
                <a:ea typeface="微软雅黑" panose="020B0503020204020204" charset="-122"/>
                <a:cs typeface="微软雅黑" panose="020B0503020204020204" charset="-122"/>
                <a:sym typeface="+mn-lt"/>
              </a:rPr>
              <a:t>签单</a:t>
            </a:r>
            <a:endParaRPr lang="zh-CN" altLang="en-US" sz="2000" dirty="0">
              <a:solidFill>
                <a:srgbClr val="FFFFFF"/>
              </a:solidFill>
              <a:latin typeface="微软雅黑" panose="020B0503020204020204" charset="-122"/>
              <a:ea typeface="微软雅黑" panose="020B0503020204020204" charset="-122"/>
              <a:cs typeface="微软雅黑" panose="020B0503020204020204" charset="-122"/>
              <a:sym typeface="+mn-lt"/>
            </a:endParaRPr>
          </a:p>
        </p:txBody>
      </p:sp>
      <p:sp>
        <p:nvSpPr>
          <p:cNvPr id="3" name="椭圆 2"/>
          <p:cNvSpPr/>
          <p:nvPr/>
        </p:nvSpPr>
        <p:spPr>
          <a:xfrm>
            <a:off x="9686925" y="3310890"/>
            <a:ext cx="668655" cy="668655"/>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317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3200">
              <a:solidFill>
                <a:prstClr val="white"/>
              </a:solidFill>
              <a:latin typeface="微软雅黑" panose="020B0503020204020204" charset="-122"/>
              <a:ea typeface="微软雅黑" panose="020B0503020204020204" charset="-122"/>
            </a:endParaRPr>
          </a:p>
        </p:txBody>
      </p:sp>
      <p:sp>
        <p:nvSpPr>
          <p:cNvPr id="15" name="椭圆 14"/>
          <p:cNvSpPr/>
          <p:nvPr/>
        </p:nvSpPr>
        <p:spPr>
          <a:xfrm>
            <a:off x="9779000" y="3402965"/>
            <a:ext cx="484505" cy="484505"/>
          </a:xfrm>
          <a:prstGeom prst="ellipse">
            <a:avLst/>
          </a:prstGeom>
          <a:solidFill>
            <a:schemeClr val="accent4"/>
          </a:soli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noAutofit/>
          </a:bodyPr>
          <a:lstStyle/>
          <a:p>
            <a:pPr algn="ctr" defTabSz="913765"/>
            <a:r>
              <a:rPr lang="en-US" altLang="zh-CN" sz="2665" dirty="0">
                <a:latin typeface="微软雅黑" panose="020B0503020204020204" charset="-122"/>
                <a:ea typeface="微软雅黑" panose="020B0503020204020204" charset="-122"/>
              </a:rPr>
              <a:t>5</a:t>
            </a:r>
            <a:endParaRPr lang="en-US" altLang="zh-CN" sz="2665" dirty="0">
              <a:latin typeface="微软雅黑" panose="020B0503020204020204" charset="-122"/>
              <a:ea typeface="微软雅黑" panose="020B0503020204020204" charset="-122"/>
            </a:endParaRPr>
          </a:p>
        </p:txBody>
      </p:sp>
      <p:sp>
        <p:nvSpPr>
          <p:cNvPr id="100" name="文本框 99"/>
          <p:cNvSpPr txBox="1"/>
          <p:nvPr/>
        </p:nvSpPr>
        <p:spPr>
          <a:xfrm>
            <a:off x="1743075" y="2421255"/>
            <a:ext cx="8705850" cy="506730"/>
          </a:xfrm>
          <a:prstGeom prst="rect">
            <a:avLst/>
          </a:prstGeom>
          <a:noFill/>
          <a:ln w="9525">
            <a:noFill/>
          </a:ln>
        </p:spPr>
        <p:txBody>
          <a:bodyPr wrap="square">
            <a:spAutoFit/>
          </a:bodyPr>
          <a:lstStyle/>
          <a:p>
            <a:pPr indent="0" fontAlgn="auto">
              <a:lnSpc>
                <a:spcPct val="150000"/>
              </a:lnSpc>
            </a:pPr>
            <a:r>
              <a:rPr lang="zh-CN" sz="1800" b="0">
                <a:latin typeface="微软雅黑" panose="020B0503020204020204" charset="-122"/>
                <a:ea typeface="微软雅黑" panose="020B0503020204020204" charset="-122"/>
              </a:rPr>
              <a:t>完善的金融销售流程是重要的利润保障，销售的成交是由金融保险经理来签字确认的</a:t>
            </a:r>
            <a:endParaRPr lang="zh-CN" altLang="en-US" sz="1800" b="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childTnLst>
                          </p:cTn>
                        </p:par>
                        <p:par>
                          <p:cTn id="11" fill="hold">
                            <p:stCondLst>
                              <p:cond delay="500"/>
                            </p:stCondLst>
                            <p:childTnLst>
                              <p:par>
                                <p:cTn id="12" presetID="5" presetClass="entr" presetSubtype="1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checkerboard(across)">
                                      <p:cBhvr>
                                        <p:cTn id="14" dur="500"/>
                                        <p:tgtEl>
                                          <p:spTgt spid="9"/>
                                        </p:tgtEl>
                                      </p:cBhvr>
                                    </p:animEffect>
                                  </p:childTnLst>
                                </p:cTn>
                              </p:par>
                              <p:par>
                                <p:cTn id="15" presetID="5" presetClass="entr" presetSubtype="1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checkerboard(across)">
                                      <p:cBhvr>
                                        <p:cTn id="17" dur="500"/>
                                        <p:tgtEl>
                                          <p:spTgt spid="19"/>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checkerboard(across)">
                                      <p:cBhvr>
                                        <p:cTn id="20" dur="500"/>
                                        <p:tgtEl>
                                          <p:spTgt spid="8"/>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checkerboard(across)">
                                      <p:cBhvr>
                                        <p:cTn id="23" dur="500"/>
                                        <p:tgtEl>
                                          <p:spTgt spid="26"/>
                                        </p:tgtEl>
                                      </p:cBhvr>
                                    </p:animEffect>
                                  </p:childTnLst>
                                </p:cTn>
                              </p:par>
                              <p:par>
                                <p:cTn id="24" presetID="5" presetClass="entr" presetSubtype="10"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checkerboard(across)">
                                      <p:cBhvr>
                                        <p:cTn id="26" dur="500"/>
                                        <p:tgtEl>
                                          <p:spTgt spid="29"/>
                                        </p:tgtEl>
                                      </p:cBhvr>
                                    </p:animEffect>
                                  </p:childTnLst>
                                </p:cTn>
                              </p:par>
                              <p:par>
                                <p:cTn id="27" presetID="5" presetClass="entr" presetSubtype="1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checkerboard(across)">
                                      <p:cBhvr>
                                        <p:cTn id="29" dur="500"/>
                                        <p:tgtEl>
                                          <p:spTgt spid="13"/>
                                        </p:tgtEl>
                                      </p:cBhvr>
                                    </p:animEffect>
                                  </p:childTnLst>
                                </p:cTn>
                              </p:par>
                              <p:par>
                                <p:cTn id="30" presetID="5" presetClass="entr" presetSubtype="10"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checkerboard(across)">
                                      <p:cBhvr>
                                        <p:cTn id="32" dur="500"/>
                                        <p:tgtEl>
                                          <p:spTgt spid="14"/>
                                        </p:tgtEl>
                                      </p:cBhvr>
                                    </p:animEffect>
                                  </p:childTnLst>
                                </p:cTn>
                              </p:par>
                              <p:par>
                                <p:cTn id="33" presetID="5" presetClass="entr" presetSubtype="1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checkerboard(across)">
                                      <p:cBhvr>
                                        <p:cTn id="35" dur="500"/>
                                        <p:tgtEl>
                                          <p:spTgt spid="17"/>
                                        </p:tgtEl>
                                      </p:cBhvr>
                                    </p:animEffect>
                                  </p:childTnLst>
                                </p:cTn>
                              </p:par>
                              <p:par>
                                <p:cTn id="36" presetID="5" presetClass="entr" presetSubtype="1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checkerboard(across)">
                                      <p:cBhvr>
                                        <p:cTn id="38" dur="500"/>
                                        <p:tgtEl>
                                          <p:spTgt spid="18"/>
                                        </p:tgtEl>
                                      </p:cBhvr>
                                    </p:animEffect>
                                  </p:childTnLst>
                                </p:cTn>
                              </p:par>
                              <p:par>
                                <p:cTn id="39" presetID="5" presetClass="entr" presetSubtype="10"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checkerboard(across)">
                                      <p:cBhvr>
                                        <p:cTn id="41" dur="500"/>
                                        <p:tgtEl>
                                          <p:spTgt spid="22"/>
                                        </p:tgtEl>
                                      </p:cBhvr>
                                    </p:animEffect>
                                  </p:childTnLst>
                                </p:cTn>
                              </p:par>
                              <p:par>
                                <p:cTn id="42" presetID="5" presetClass="entr" presetSubtype="10" fill="hold" grpId="0"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checkerboard(across)">
                                      <p:cBhvr>
                                        <p:cTn id="44" dur="500"/>
                                        <p:tgtEl>
                                          <p:spTgt spid="25"/>
                                        </p:tgtEl>
                                      </p:cBhvr>
                                    </p:animEffect>
                                  </p:childTnLst>
                                </p:cTn>
                              </p:par>
                              <p:par>
                                <p:cTn id="45" presetID="5" presetClass="entr" presetSubtype="10" fill="hold" grpId="0" nodeType="with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checkerboard(across)">
                                      <p:cBhvr>
                                        <p:cTn id="47" dur="500"/>
                                        <p:tgtEl>
                                          <p:spTgt spid="31"/>
                                        </p:tgtEl>
                                      </p:cBhvr>
                                    </p:animEffect>
                                  </p:childTnLst>
                                </p:cTn>
                              </p:par>
                              <p:par>
                                <p:cTn id="48" presetID="5" presetClass="entr" presetSubtype="10" fill="hold" grpId="0" nodeType="with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checkerboard(across)">
                                      <p:cBhvr>
                                        <p:cTn id="50" dur="500"/>
                                        <p:tgtEl>
                                          <p:spTgt spid="32"/>
                                        </p:tgtEl>
                                      </p:cBhvr>
                                    </p:animEffect>
                                  </p:childTnLst>
                                </p:cTn>
                              </p:par>
                              <p:par>
                                <p:cTn id="51" presetID="5" presetClass="entr" presetSubtype="10" fill="hold" grpId="0" nodeType="with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checkerboard(across)">
                                      <p:cBhvr>
                                        <p:cTn id="53" dur="500"/>
                                        <p:tgtEl>
                                          <p:spTgt spid="2"/>
                                        </p:tgtEl>
                                      </p:cBhvr>
                                    </p:animEffect>
                                  </p:childTnLst>
                                </p:cTn>
                              </p:par>
                              <p:par>
                                <p:cTn id="54" presetID="5" presetClass="entr" presetSubtype="10" fill="hold" grpId="0" nodeType="with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checkerboard(across)">
                                      <p:cBhvr>
                                        <p:cTn id="56" dur="500"/>
                                        <p:tgtEl>
                                          <p:spTgt spid="3"/>
                                        </p:tgtEl>
                                      </p:cBhvr>
                                    </p:animEffect>
                                  </p:childTnLst>
                                </p:cTn>
                              </p:par>
                              <p:par>
                                <p:cTn id="57" presetID="5" presetClass="entr" presetSubtype="10"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checkerboard(across)">
                                      <p:cBhvr>
                                        <p:cTn id="59" dur="500"/>
                                        <p:tgtEl>
                                          <p:spTgt spid="15"/>
                                        </p:tgtEl>
                                      </p:cBhvr>
                                    </p:animEffect>
                                  </p:childTnLst>
                                </p:cTn>
                              </p:par>
                              <p:par>
                                <p:cTn id="60" presetID="5" presetClass="entr" presetSubtype="10" fill="hold" grpId="0" nodeType="withEffect">
                                  <p:stCondLst>
                                    <p:cond delay="0"/>
                                  </p:stCondLst>
                                  <p:childTnLst>
                                    <p:set>
                                      <p:cBhvr>
                                        <p:cTn id="61" dur="1" fill="hold">
                                          <p:stCondLst>
                                            <p:cond delay="0"/>
                                          </p:stCondLst>
                                        </p:cTn>
                                        <p:tgtEl>
                                          <p:spTgt spid="100"/>
                                        </p:tgtEl>
                                        <p:attrNameLst>
                                          <p:attrName>style.visibility</p:attrName>
                                        </p:attrNameLst>
                                      </p:cBhvr>
                                      <p:to>
                                        <p:strVal val="visible"/>
                                      </p:to>
                                    </p:set>
                                    <p:animEffect transition="in" filter="checkerboard(across)">
                                      <p:cBhvr>
                                        <p:cTn id="62"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11" grpId="0" bldLvl="0" animBg="1"/>
      <p:bldP spid="11" grpId="1" animBg="1"/>
      <p:bldP spid="19" grpId="0" animBg="1"/>
      <p:bldP spid="19" grpId="1" animBg="1"/>
      <p:bldP spid="8" grpId="0" animBg="1"/>
      <p:bldP spid="8" grpId="1" animBg="1"/>
      <p:bldP spid="26" grpId="0" animBg="1"/>
      <p:bldP spid="26" grpId="1" animBg="1"/>
      <p:bldP spid="29" grpId="0" animBg="1"/>
      <p:bldP spid="29" grpId="1" animBg="1"/>
      <p:bldP spid="13" grpId="0" animBg="1"/>
      <p:bldP spid="13" grpId="1" animBg="1"/>
      <p:bldP spid="14" grpId="0" animBg="1"/>
      <p:bldP spid="14" grpId="1" animBg="1"/>
      <p:bldP spid="17" grpId="0" animBg="1"/>
      <p:bldP spid="17" grpId="1" animBg="1"/>
      <p:bldP spid="18" grpId="0" animBg="1"/>
      <p:bldP spid="18" grpId="1" animBg="1"/>
      <p:bldP spid="22" grpId="0" animBg="1"/>
      <p:bldP spid="22" grpId="1" animBg="1"/>
      <p:bldP spid="25" grpId="0" animBg="1"/>
      <p:bldP spid="25" grpId="1" animBg="1"/>
      <p:bldP spid="31" grpId="0" animBg="1"/>
      <p:bldP spid="31" grpId="1" animBg="1"/>
      <p:bldP spid="32" grpId="0" animBg="1"/>
      <p:bldP spid="32" grpId="1" animBg="1"/>
      <p:bldP spid="2" grpId="0" animBg="1"/>
      <p:bldP spid="2" grpId="1" animBg="1"/>
      <p:bldP spid="3" grpId="0" animBg="1"/>
      <p:bldP spid="3" grpId="1" animBg="1"/>
      <p:bldP spid="15" grpId="0" animBg="1"/>
      <p:bldP spid="15" grpId="1" animBg="1"/>
      <p:bldP spid="100" grpId="0"/>
      <p:bldP spid="100"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学习准备</a:t>
            </a:r>
            <a:endParaRPr lang="zh-CN" altLang="en-US" sz="3200" b="1" dirty="0">
              <a:latin typeface="微软雅黑" panose="020B0503020204020204" charset="-122"/>
              <a:ea typeface="微软雅黑" panose="020B0503020204020204" charset="-122"/>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9" name="组合 8"/>
          <p:cNvGrpSpPr/>
          <p:nvPr/>
        </p:nvGrpSpPr>
        <p:grpSpPr>
          <a:xfrm>
            <a:off x="4077335" y="1132205"/>
            <a:ext cx="4037330" cy="491490"/>
            <a:chOff x="5403" y="1783"/>
            <a:chExt cx="6358" cy="774"/>
          </a:xfrm>
        </p:grpSpPr>
        <p:sp>
          <p:nvSpPr>
            <p:cNvPr id="56" name="矩形: 圆角 43"/>
            <p:cNvSpPr/>
            <p:nvPr/>
          </p:nvSpPr>
          <p:spPr>
            <a:xfrm>
              <a:off x="5403" y="1783"/>
              <a:ext cx="6358"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58" name="文本框 57"/>
            <p:cNvSpPr txBox="1"/>
            <p:nvPr/>
          </p:nvSpPr>
          <p:spPr>
            <a:xfrm>
              <a:off x="5781" y="1837"/>
              <a:ext cx="5601" cy="628"/>
            </a:xfrm>
            <a:prstGeom prst="rect">
              <a:avLst/>
            </a:prstGeom>
            <a:noFill/>
          </p:spPr>
          <p:txBody>
            <a:bodyPr wrap="square" rtlCol="0">
              <a:spAutoFit/>
            </a:bodyPr>
            <a:lstStyle/>
            <a:p>
              <a:pPr algn="ctr">
                <a:lnSpc>
                  <a:spcPct val="100000"/>
                </a:lnSpc>
                <a:buClrTx/>
                <a:buSzTx/>
                <a:buFontTx/>
              </a:pPr>
              <a:r>
                <a:rPr lang="zh-CN" altLang="en-US" sz="2000" b="1" dirty="0">
                  <a:solidFill>
                    <a:schemeClr val="bg1"/>
                  </a:solidFill>
                  <a:latin typeface="微软雅黑" panose="020B0503020204020204" charset="-122"/>
                  <a:ea typeface="微软雅黑" panose="020B0503020204020204" charset="-122"/>
                  <a:sym typeface="+mn-ea"/>
                </a:rPr>
                <a:t>一、金融销售流程</a:t>
              </a:r>
              <a:endParaRPr lang="zh-CN" altLang="en-US" sz="2000" b="1" dirty="0">
                <a:solidFill>
                  <a:schemeClr val="bg1"/>
                </a:solidFill>
                <a:latin typeface="微软雅黑" panose="020B0503020204020204" charset="-122"/>
                <a:ea typeface="微软雅黑" panose="020B0503020204020204" charset="-122"/>
                <a:sym typeface="+mn-ea"/>
              </a:endParaRPr>
            </a:p>
          </p:txBody>
        </p:sp>
      </p:grpSp>
      <p:sp>
        <p:nvSpPr>
          <p:cNvPr id="4" name="Freeform 1"/>
          <p:cNvSpPr/>
          <p:nvPr/>
        </p:nvSpPr>
        <p:spPr bwMode="auto">
          <a:xfrm>
            <a:off x="9532620" y="3242945"/>
            <a:ext cx="1414145" cy="1591945"/>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solidFill>
            <a:schemeClr val="accent4"/>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r>
              <a:rPr lang="en-US" sz="4000">
                <a:solidFill>
                  <a:prstClr val="white"/>
                </a:solidFill>
                <a:latin typeface="微软雅黑" panose="020B0503020204020204" charset="-122"/>
                <a:ea typeface="微软雅黑" panose="020B0503020204020204" charset="-122"/>
                <a:cs typeface="微软雅黑" panose="020B0503020204020204" charset="-122"/>
                <a:sym typeface="Bebas" pitchFamily="2" charset="0"/>
              </a:rPr>
              <a:t>5</a:t>
            </a:r>
            <a:endParaRPr lang="en-US" sz="4000" dirty="0">
              <a:solidFill>
                <a:prstClr val="white"/>
              </a:solidFill>
              <a:latin typeface="微软雅黑" panose="020B0503020204020204" charset="-122"/>
              <a:ea typeface="微软雅黑" panose="020B0503020204020204" charset="-122"/>
              <a:cs typeface="微软雅黑" panose="020B0503020204020204" charset="-122"/>
              <a:sym typeface="Bebas" pitchFamily="2" charset="0"/>
            </a:endParaRPr>
          </a:p>
        </p:txBody>
      </p:sp>
      <p:sp>
        <p:nvSpPr>
          <p:cNvPr id="5" name="Freeform 1"/>
          <p:cNvSpPr/>
          <p:nvPr/>
        </p:nvSpPr>
        <p:spPr bwMode="auto">
          <a:xfrm>
            <a:off x="7669530" y="2324100"/>
            <a:ext cx="1414145" cy="1591945"/>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solidFill>
            <a:schemeClr val="accent2"/>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r>
              <a:rPr lang="en-US" sz="4000">
                <a:solidFill>
                  <a:prstClr val="white"/>
                </a:solidFill>
                <a:latin typeface="微软雅黑" panose="020B0503020204020204" charset="-122"/>
                <a:ea typeface="微软雅黑" panose="020B0503020204020204" charset="-122"/>
                <a:cs typeface="微软雅黑" panose="020B0503020204020204" charset="-122"/>
                <a:sym typeface="Bebas" pitchFamily="2" charset="0"/>
              </a:rPr>
              <a:t>4</a:t>
            </a:r>
            <a:endParaRPr lang="en-US" sz="4000" dirty="0">
              <a:solidFill>
                <a:prstClr val="white"/>
              </a:solidFill>
              <a:latin typeface="微软雅黑" panose="020B0503020204020204" charset="-122"/>
              <a:ea typeface="微软雅黑" panose="020B0503020204020204" charset="-122"/>
              <a:cs typeface="微软雅黑" panose="020B0503020204020204" charset="-122"/>
              <a:sym typeface="Bebas" pitchFamily="2" charset="0"/>
            </a:endParaRPr>
          </a:p>
        </p:txBody>
      </p:sp>
      <p:sp>
        <p:nvSpPr>
          <p:cNvPr id="7" name="Freeform 1"/>
          <p:cNvSpPr/>
          <p:nvPr/>
        </p:nvSpPr>
        <p:spPr bwMode="auto">
          <a:xfrm>
            <a:off x="5681345" y="2789555"/>
            <a:ext cx="1414145" cy="1591945"/>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solidFill>
            <a:schemeClr val="accent4"/>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r>
              <a:rPr lang="en-US" sz="4000">
                <a:solidFill>
                  <a:prstClr val="white"/>
                </a:solidFill>
                <a:latin typeface="微软雅黑" panose="020B0503020204020204" charset="-122"/>
                <a:ea typeface="微软雅黑" panose="020B0503020204020204" charset="-122"/>
                <a:cs typeface="微软雅黑" panose="020B0503020204020204" charset="-122"/>
                <a:sym typeface="Bebas" pitchFamily="2" charset="0"/>
              </a:rPr>
              <a:t>3</a:t>
            </a:r>
            <a:endParaRPr lang="en-US" sz="4000" dirty="0">
              <a:solidFill>
                <a:prstClr val="white"/>
              </a:solidFill>
              <a:latin typeface="微软雅黑" panose="020B0503020204020204" charset="-122"/>
              <a:ea typeface="微软雅黑" panose="020B0503020204020204" charset="-122"/>
              <a:cs typeface="微软雅黑" panose="020B0503020204020204" charset="-122"/>
              <a:sym typeface="Bebas" pitchFamily="2" charset="0"/>
            </a:endParaRPr>
          </a:p>
        </p:txBody>
      </p:sp>
      <p:sp>
        <p:nvSpPr>
          <p:cNvPr id="10" name="Freeform 1"/>
          <p:cNvSpPr/>
          <p:nvPr/>
        </p:nvSpPr>
        <p:spPr bwMode="auto">
          <a:xfrm>
            <a:off x="3544570" y="3285490"/>
            <a:ext cx="1414145" cy="1591945"/>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solidFill>
            <a:schemeClr val="accent2"/>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r>
              <a:rPr lang="en-US" sz="4000">
                <a:solidFill>
                  <a:prstClr val="white"/>
                </a:solidFill>
                <a:latin typeface="微软雅黑" panose="020B0503020204020204" charset="-122"/>
                <a:ea typeface="微软雅黑" panose="020B0503020204020204" charset="-122"/>
                <a:cs typeface="微软雅黑" panose="020B0503020204020204" charset="-122"/>
                <a:sym typeface="Bebas" pitchFamily="2" charset="0"/>
              </a:rPr>
              <a:t>2</a:t>
            </a:r>
            <a:endParaRPr lang="en-US" sz="4000" dirty="0">
              <a:solidFill>
                <a:prstClr val="white"/>
              </a:solidFill>
              <a:latin typeface="微软雅黑" panose="020B0503020204020204" charset="-122"/>
              <a:ea typeface="微软雅黑" panose="020B0503020204020204" charset="-122"/>
              <a:cs typeface="微软雅黑" panose="020B0503020204020204" charset="-122"/>
              <a:sym typeface="Bebas" pitchFamily="2" charset="0"/>
            </a:endParaRPr>
          </a:p>
        </p:txBody>
      </p:sp>
      <p:sp>
        <p:nvSpPr>
          <p:cNvPr id="21" name="Freeform 1"/>
          <p:cNvSpPr/>
          <p:nvPr/>
        </p:nvSpPr>
        <p:spPr bwMode="auto">
          <a:xfrm>
            <a:off x="1668780" y="2324100"/>
            <a:ext cx="1414145" cy="1591945"/>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solidFill>
            <a:schemeClr val="accent4"/>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r>
              <a:rPr lang="en-US" sz="4000">
                <a:solidFill>
                  <a:prstClr val="white"/>
                </a:solidFill>
                <a:latin typeface="微软雅黑" panose="020B0503020204020204" charset="-122"/>
                <a:ea typeface="微软雅黑" panose="020B0503020204020204" charset="-122"/>
                <a:cs typeface="微软雅黑" panose="020B0503020204020204" charset="-122"/>
                <a:sym typeface="Bebas" pitchFamily="2" charset="0"/>
              </a:rPr>
              <a:t>1</a:t>
            </a:r>
            <a:endParaRPr lang="en-US" sz="4000" dirty="0">
              <a:solidFill>
                <a:prstClr val="white"/>
              </a:solidFill>
              <a:latin typeface="微软雅黑" panose="020B0503020204020204" charset="-122"/>
              <a:ea typeface="微软雅黑" panose="020B0503020204020204" charset="-122"/>
              <a:cs typeface="微软雅黑" panose="020B0503020204020204" charset="-122"/>
              <a:sym typeface="Bebas" pitchFamily="2" charset="0"/>
            </a:endParaRPr>
          </a:p>
        </p:txBody>
      </p:sp>
      <p:sp>
        <p:nvSpPr>
          <p:cNvPr id="44" name="TextBox 54"/>
          <p:cNvSpPr txBox="1"/>
          <p:nvPr/>
        </p:nvSpPr>
        <p:spPr>
          <a:xfrm>
            <a:off x="1627505" y="4074160"/>
            <a:ext cx="1496695" cy="553720"/>
          </a:xfrm>
          <a:prstGeom prst="rect">
            <a:avLst/>
          </a:prstGeom>
          <a:noFill/>
        </p:spPr>
        <p:txBody>
          <a:bodyPr wrap="square" tIns="0" bIns="0" rtlCol="0" anchor="t">
            <a:spAutoFit/>
          </a:bodyPr>
          <a:lstStyle/>
          <a:p>
            <a:pPr algn="ctr">
              <a:lnSpc>
                <a:spcPct val="150000"/>
              </a:lnSpc>
              <a:defRPr/>
            </a:pPr>
            <a:r>
              <a:rPr lang="zh-CN" altLang="en-US" b="1" dirty="0">
                <a:solidFill>
                  <a:schemeClr val="tx1"/>
                </a:solidFill>
                <a:latin typeface="微软雅黑" panose="020B0503020204020204" charset="-122"/>
                <a:ea typeface="微软雅黑" panose="020B0503020204020204" charset="-122"/>
                <a:sym typeface="+mn-ea"/>
              </a:rPr>
              <a:t>激发兴趣</a:t>
            </a:r>
            <a:endParaRPr lang="zh-CN" altLang="en-US" b="1" dirty="0">
              <a:solidFill>
                <a:schemeClr val="tx1"/>
              </a:solidFill>
              <a:latin typeface="微软雅黑" panose="020B0503020204020204" charset="-122"/>
              <a:ea typeface="微软雅黑" panose="020B0503020204020204" charset="-122"/>
              <a:cs typeface="华文黑体" pitchFamily="2" charset="-122"/>
              <a:sym typeface="+mn-ea"/>
            </a:endParaRPr>
          </a:p>
        </p:txBody>
      </p:sp>
      <p:sp>
        <p:nvSpPr>
          <p:cNvPr id="47" name="TextBox 76"/>
          <p:cNvSpPr txBox="1"/>
          <p:nvPr/>
        </p:nvSpPr>
        <p:spPr>
          <a:xfrm>
            <a:off x="3461385" y="4893945"/>
            <a:ext cx="1479550" cy="553720"/>
          </a:xfrm>
          <a:prstGeom prst="rect">
            <a:avLst/>
          </a:prstGeom>
          <a:noFill/>
        </p:spPr>
        <p:txBody>
          <a:bodyPr wrap="square" tIns="0" bIns="0" rtlCol="0" anchor="t">
            <a:spAutoFit/>
          </a:bodyPr>
          <a:lstStyle/>
          <a:p>
            <a:pPr lvl="0" algn="ctr">
              <a:lnSpc>
                <a:spcPct val="150000"/>
              </a:lnSpc>
            </a:pPr>
            <a:r>
              <a:rPr lang="zh-CN" altLang="en-US" b="1" dirty="0">
                <a:solidFill>
                  <a:schemeClr val="tx1"/>
                </a:solidFill>
                <a:latin typeface="微软雅黑" panose="020B0503020204020204" charset="-122"/>
                <a:ea typeface="微软雅黑" panose="020B0503020204020204" charset="-122"/>
                <a:cs typeface="华文黑体" pitchFamily="2" charset="-122"/>
                <a:sym typeface="Bebas" pitchFamily="2" charset="0"/>
              </a:rPr>
              <a:t>异议处理</a:t>
            </a:r>
            <a:endParaRPr lang="zh-CN" altLang="en-US" b="1" dirty="0">
              <a:solidFill>
                <a:schemeClr val="tx1"/>
              </a:solidFill>
              <a:latin typeface="微软雅黑" panose="020B0503020204020204" charset="-122"/>
              <a:ea typeface="微软雅黑" panose="020B0503020204020204" charset="-122"/>
              <a:cs typeface="华文黑体" pitchFamily="2" charset="-122"/>
              <a:sym typeface="Bebas" pitchFamily="2" charset="0"/>
            </a:endParaRPr>
          </a:p>
        </p:txBody>
      </p:sp>
      <p:sp>
        <p:nvSpPr>
          <p:cNvPr id="49" name="文本框 48"/>
          <p:cNvSpPr txBox="1"/>
          <p:nvPr/>
        </p:nvSpPr>
        <p:spPr>
          <a:xfrm>
            <a:off x="5693410" y="4433570"/>
            <a:ext cx="1402080" cy="460375"/>
          </a:xfrm>
          <a:prstGeom prst="rect">
            <a:avLst/>
          </a:prstGeom>
          <a:noFill/>
        </p:spPr>
        <p:txBody>
          <a:bodyPr wrap="none" rtlCol="0" anchor="t">
            <a:spAutoFit/>
          </a:bodyPr>
          <a:lstStyle/>
          <a:p>
            <a:pPr algn="ctr"/>
            <a:r>
              <a:rPr lang="zh-CN" altLang="en-US" b="1" dirty="0">
                <a:solidFill>
                  <a:schemeClr val="tx1"/>
                </a:solidFill>
                <a:latin typeface="微软雅黑" panose="020B0503020204020204" charset="-122"/>
                <a:ea typeface="微软雅黑" panose="020B0503020204020204" charset="-122"/>
                <a:sym typeface="+mn-ea"/>
              </a:rPr>
              <a:t>了解资质</a:t>
            </a:r>
            <a:endParaRPr lang="zh-CN" altLang="en-US" b="1" dirty="0">
              <a:solidFill>
                <a:schemeClr val="tx1"/>
              </a:solidFill>
              <a:latin typeface="微软雅黑" panose="020B0503020204020204" charset="-122"/>
              <a:ea typeface="微软雅黑" panose="020B0503020204020204" charset="-122"/>
              <a:sym typeface="+mn-ea"/>
            </a:endParaRPr>
          </a:p>
        </p:txBody>
      </p:sp>
      <p:sp>
        <p:nvSpPr>
          <p:cNvPr id="50" name="TextBox 76"/>
          <p:cNvSpPr txBox="1"/>
          <p:nvPr/>
        </p:nvSpPr>
        <p:spPr>
          <a:xfrm>
            <a:off x="7637145" y="4001770"/>
            <a:ext cx="1479550" cy="553720"/>
          </a:xfrm>
          <a:prstGeom prst="rect">
            <a:avLst/>
          </a:prstGeom>
          <a:noFill/>
        </p:spPr>
        <p:txBody>
          <a:bodyPr wrap="square" tIns="0" bIns="0" rtlCol="0" anchor="t">
            <a:spAutoFit/>
          </a:bodyPr>
          <a:lstStyle/>
          <a:p>
            <a:pPr lvl="0" algn="ctr">
              <a:lnSpc>
                <a:spcPct val="150000"/>
              </a:lnSpc>
            </a:pPr>
            <a:r>
              <a:rPr lang="zh-CN" altLang="en-US" b="1" dirty="0">
                <a:solidFill>
                  <a:schemeClr val="tx1"/>
                </a:solidFill>
                <a:latin typeface="微软雅黑" panose="020B0503020204020204" charset="-122"/>
                <a:ea typeface="微软雅黑" panose="020B0503020204020204" charset="-122"/>
                <a:cs typeface="华文黑体" pitchFamily="2" charset="-122"/>
                <a:sym typeface="Bebas" pitchFamily="2" charset="0"/>
              </a:rPr>
              <a:t>推荐方案</a:t>
            </a:r>
            <a:endParaRPr lang="zh-CN" altLang="en-US" b="1" dirty="0">
              <a:solidFill>
                <a:schemeClr val="tx1"/>
              </a:solidFill>
              <a:latin typeface="微软雅黑" panose="020B0503020204020204" charset="-122"/>
              <a:ea typeface="微软雅黑" panose="020B0503020204020204" charset="-122"/>
              <a:cs typeface="华文黑体" pitchFamily="2" charset="-122"/>
              <a:sym typeface="Bebas" pitchFamily="2" charset="0"/>
            </a:endParaRPr>
          </a:p>
        </p:txBody>
      </p:sp>
      <p:sp>
        <p:nvSpPr>
          <p:cNvPr id="51" name="文本框 50"/>
          <p:cNvSpPr txBox="1"/>
          <p:nvPr/>
        </p:nvSpPr>
        <p:spPr>
          <a:xfrm>
            <a:off x="9538335" y="4987290"/>
            <a:ext cx="1402080" cy="460375"/>
          </a:xfrm>
          <a:prstGeom prst="rect">
            <a:avLst/>
          </a:prstGeom>
          <a:noFill/>
        </p:spPr>
        <p:txBody>
          <a:bodyPr wrap="none" rtlCol="0" anchor="t">
            <a:spAutoFit/>
          </a:bodyPr>
          <a:lstStyle/>
          <a:p>
            <a:pPr algn="ctr"/>
            <a:r>
              <a:rPr lang="zh-CN" altLang="en-US" b="1" dirty="0">
                <a:solidFill>
                  <a:schemeClr val="tx1"/>
                </a:solidFill>
                <a:latin typeface="微软雅黑" panose="020B0503020204020204" charset="-122"/>
                <a:ea typeface="微软雅黑" panose="020B0503020204020204" charset="-122"/>
                <a:sym typeface="+mn-ea"/>
              </a:rPr>
              <a:t>告知资料</a:t>
            </a:r>
            <a:endParaRPr lang="zh-CN" altLang="en-US" b="1" dirty="0">
              <a:solidFill>
                <a:schemeClr val="tx1"/>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500"/>
                                        <p:tgtEl>
                                          <p:spTgt spid="4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fade">
                                      <p:cBhvr>
                                        <p:cTn id="35" dur="500"/>
                                        <p:tgtEl>
                                          <p:spTgt spid="4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fade">
                                      <p:cBhvr>
                                        <p:cTn id="38" dur="500"/>
                                        <p:tgtEl>
                                          <p:spTgt spid="4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500"/>
                                        <p:tgtEl>
                                          <p:spTgt spid="5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fade">
                                      <p:cBhvr>
                                        <p:cTn id="44"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11" grpId="0" bldLvl="0" animBg="1"/>
      <p:bldP spid="11" grpId="1" animBg="1"/>
      <p:bldP spid="4" grpId="0" animBg="1"/>
      <p:bldP spid="4" grpId="1" animBg="1"/>
      <p:bldP spid="5" grpId="0" animBg="1"/>
      <p:bldP spid="5" grpId="1" animBg="1"/>
      <p:bldP spid="7" grpId="0" animBg="1"/>
      <p:bldP spid="7" grpId="1" animBg="1"/>
      <p:bldP spid="10" grpId="0" animBg="1"/>
      <p:bldP spid="10" grpId="1" animBg="1"/>
      <p:bldP spid="21" grpId="0" animBg="1"/>
      <p:bldP spid="21" grpId="1" animBg="1"/>
      <p:bldP spid="44" grpId="0"/>
      <p:bldP spid="44" grpId="1"/>
      <p:bldP spid="47" grpId="0"/>
      <p:bldP spid="47" grpId="1"/>
      <p:bldP spid="49" grpId="0"/>
      <p:bldP spid="49" grpId="1"/>
      <p:bldP spid="50" grpId="0"/>
      <p:bldP spid="50" grpId="1"/>
      <p:bldP spid="51" grpId="0"/>
      <p:bldP spid="51"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学习准备</a:t>
            </a:r>
            <a:endParaRPr lang="zh-CN" altLang="en-US" sz="3200" b="1" dirty="0">
              <a:latin typeface="微软雅黑" panose="020B0503020204020204" charset="-122"/>
              <a:ea typeface="微软雅黑" panose="020B0503020204020204" charset="-122"/>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9" name="组合 8"/>
          <p:cNvGrpSpPr/>
          <p:nvPr/>
        </p:nvGrpSpPr>
        <p:grpSpPr>
          <a:xfrm>
            <a:off x="4077335" y="1132205"/>
            <a:ext cx="4037330" cy="491490"/>
            <a:chOff x="5403" y="1783"/>
            <a:chExt cx="6358" cy="774"/>
          </a:xfrm>
        </p:grpSpPr>
        <p:sp>
          <p:nvSpPr>
            <p:cNvPr id="56" name="矩形: 圆角 43"/>
            <p:cNvSpPr/>
            <p:nvPr/>
          </p:nvSpPr>
          <p:spPr>
            <a:xfrm>
              <a:off x="5403" y="1783"/>
              <a:ext cx="6358"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58" name="文本框 57"/>
            <p:cNvSpPr txBox="1"/>
            <p:nvPr/>
          </p:nvSpPr>
          <p:spPr>
            <a:xfrm>
              <a:off x="5781" y="1837"/>
              <a:ext cx="5601" cy="628"/>
            </a:xfrm>
            <a:prstGeom prst="rect">
              <a:avLst/>
            </a:prstGeom>
            <a:noFill/>
          </p:spPr>
          <p:txBody>
            <a:bodyPr wrap="square" rtlCol="0">
              <a:spAutoFit/>
            </a:bodyPr>
            <a:lstStyle/>
            <a:p>
              <a:pPr algn="ctr">
                <a:lnSpc>
                  <a:spcPct val="100000"/>
                </a:lnSpc>
                <a:buClrTx/>
                <a:buSzTx/>
                <a:buFontTx/>
              </a:pPr>
              <a:r>
                <a:rPr lang="zh-CN" altLang="en-US" sz="2000" b="1" dirty="0">
                  <a:solidFill>
                    <a:schemeClr val="bg1"/>
                  </a:solidFill>
                  <a:latin typeface="微软雅黑" panose="020B0503020204020204" charset="-122"/>
                  <a:ea typeface="微软雅黑" panose="020B0503020204020204" charset="-122"/>
                  <a:sym typeface="+mn-ea"/>
                </a:rPr>
                <a:t>一、金融销售流程</a:t>
              </a:r>
              <a:endParaRPr lang="zh-CN" altLang="en-US" sz="2000" b="1" dirty="0">
                <a:solidFill>
                  <a:schemeClr val="bg1"/>
                </a:solidFill>
                <a:latin typeface="微软雅黑" panose="020B0503020204020204" charset="-122"/>
                <a:ea typeface="微软雅黑" panose="020B0503020204020204" charset="-122"/>
                <a:sym typeface="+mn-ea"/>
              </a:endParaRPr>
            </a:p>
          </p:txBody>
        </p:sp>
      </p:grpSp>
      <p:cxnSp>
        <p:nvCxnSpPr>
          <p:cNvPr id="23" name="直接连接符 22"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67449" y="2699541"/>
            <a:ext cx="2448000"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直接连接符 23"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67449" y="2780503"/>
            <a:ext cx="2448000" cy="0"/>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TextBox 6"/>
          <p:cNvSpPr txBox="1"/>
          <p:nvPr/>
        </p:nvSpPr>
        <p:spPr>
          <a:xfrm>
            <a:off x="1322814" y="2211988"/>
            <a:ext cx="1157605" cy="460375"/>
          </a:xfrm>
          <a:prstGeom prst="rect">
            <a:avLst/>
          </a:prstGeom>
          <a:noFill/>
          <a:ln>
            <a:noFill/>
          </a:ln>
        </p:spPr>
        <p:txBody>
          <a:bodyPr wrap="none" rtlCol="0">
            <a:spAutoFit/>
          </a:bodyPr>
          <a:lstStyle/>
          <a:p>
            <a:pPr algn="l">
              <a:lnSpc>
                <a:spcPct val="150000"/>
              </a:lnSpc>
              <a:defRPr/>
            </a:pPr>
            <a:r>
              <a:rPr lang="zh-CN" altLang="en-US" sz="1600" b="1" dirty="0">
                <a:solidFill>
                  <a:schemeClr val="accent2"/>
                </a:solidFill>
                <a:latin typeface="微软雅黑" panose="020B0503020204020204" charset="-122"/>
                <a:ea typeface="微软雅黑" panose="020B0503020204020204" charset="-122"/>
                <a:cs typeface="微软雅黑" panose="020B0503020204020204" charset="-122"/>
                <a:sym typeface="+mn-ea"/>
              </a:rPr>
              <a:t>1.激发兴趣</a:t>
            </a:r>
            <a:endParaRPr lang="zh-CN" altLang="en-US"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77" name="TextBox 6"/>
          <p:cNvSpPr txBox="1"/>
          <p:nvPr/>
        </p:nvSpPr>
        <p:spPr>
          <a:xfrm>
            <a:off x="3108960" y="3596005"/>
            <a:ext cx="4531360" cy="1706880"/>
          </a:xfrm>
          <a:prstGeom prst="rect">
            <a:avLst/>
          </a:prstGeom>
          <a:noFill/>
          <a:ln>
            <a:noFill/>
          </a:ln>
        </p:spPr>
        <p:txBody>
          <a:bodyPr wrap="square" rtlCol="0">
            <a:spAutoFit/>
          </a:bodyPr>
          <a:lstStyle/>
          <a:p>
            <a:pPr indent="355600" algn="l" fontAlgn="auto">
              <a:lnSpc>
                <a:spcPct val="150000"/>
              </a:lnSpc>
              <a:defRPr/>
              <a:extLst>
                <a:ext uri="{35155182-B16C-46BC-9424-99874614C6A1}">
                  <wpsdc:indentchars xmlns:wpsdc="http://www.wps.cn/officeDocument/2017/drawingmlCustomData" val="200" checksum="3837665281"/>
                </a:ext>
              </a:extLst>
            </a:pPr>
            <a:r>
              <a:rPr lang="zh-CN" altLang="en-US" sz="1400" dirty="0">
                <a:latin typeface="微软雅黑" panose="020B0503020204020204" charset="-122"/>
                <a:ea typeface="微软雅黑" panose="020B0503020204020204" charset="-122"/>
                <a:cs typeface="微软雅黑" panose="020B0503020204020204" charset="-122"/>
                <a:sym typeface="+mn-ea"/>
              </a:rPr>
              <a:t>当客户询问价格时，销售顾问立即告知</a:t>
            </a:r>
            <a:r>
              <a:rPr lang="zh-CN" altLang="en-US" sz="1400" b="1" dirty="0">
                <a:solidFill>
                  <a:schemeClr val="accent2"/>
                </a:solidFill>
                <a:latin typeface="微软雅黑" panose="020B0503020204020204" charset="-122"/>
                <a:ea typeface="微软雅黑" panose="020B0503020204020204" charset="-122"/>
                <a:cs typeface="微软雅黑" panose="020B0503020204020204" charset="-122"/>
                <a:sym typeface="+mn-ea"/>
              </a:rPr>
              <a:t>2个价格</a:t>
            </a:r>
            <a:endParaRPr lang="zh-CN" altLang="en-US" sz="1400" dirty="0">
              <a:solidFill>
                <a:schemeClr val="accent2"/>
              </a:solidFill>
              <a:latin typeface="微软雅黑" panose="020B0503020204020204" charset="-122"/>
              <a:ea typeface="微软雅黑" panose="020B0503020204020204" charset="-122"/>
              <a:cs typeface="微软雅黑" panose="020B0503020204020204" charset="-122"/>
              <a:sym typeface="+mn-ea"/>
            </a:endParaRPr>
          </a:p>
          <a:p>
            <a:pPr indent="355600" algn="l" fontAlgn="auto">
              <a:lnSpc>
                <a:spcPct val="150000"/>
              </a:lnSpc>
              <a:defRPr/>
              <a:extLst>
                <a:ext uri="{35155182-B16C-46BC-9424-99874614C6A1}">
                  <wpsdc:indentchars xmlns:wpsdc="http://www.wps.cn/officeDocument/2017/drawingmlCustomData" val="200" checksum="3837665281"/>
                </a:ext>
              </a:extLst>
            </a:pPr>
            <a:r>
              <a:rPr lang="zh-CN" altLang="en-US" sz="1400" dirty="0">
                <a:latin typeface="微软雅黑" panose="020B0503020204020204" charset="-122"/>
                <a:ea typeface="微软雅黑" panose="020B0503020204020204" charset="-122"/>
                <a:cs typeface="微软雅黑" panose="020B0503020204020204" charset="-122"/>
                <a:sym typeface="+mn-ea"/>
              </a:rPr>
              <a:t>如：这台***车的价格是30万，</a:t>
            </a:r>
            <a:endParaRPr lang="zh-CN" altLang="en-US" sz="1400" dirty="0">
              <a:latin typeface="微软雅黑" panose="020B0503020204020204" charset="-122"/>
              <a:ea typeface="微软雅黑" panose="020B0503020204020204" charset="-122"/>
              <a:cs typeface="微软雅黑" panose="020B0503020204020204" charset="-122"/>
              <a:sym typeface="+mn-ea"/>
            </a:endParaRPr>
          </a:p>
          <a:p>
            <a:pPr indent="355600" algn="l" fontAlgn="auto">
              <a:lnSpc>
                <a:spcPct val="150000"/>
              </a:lnSpc>
              <a:defRPr/>
              <a:extLst>
                <a:ext uri="{35155182-B16C-46BC-9424-99874614C6A1}">
                  <wpsdc:indentchars xmlns:wpsdc="http://www.wps.cn/officeDocument/2017/drawingmlCustomData" val="200" checksum="3837665281"/>
                </a:ext>
              </a:extLst>
            </a:pPr>
            <a:r>
              <a:rPr lang="zh-CN" altLang="en-US" sz="1400" dirty="0">
                <a:latin typeface="微软雅黑" panose="020B0503020204020204" charset="-122"/>
                <a:ea typeface="微软雅黑" panose="020B0503020204020204" charset="-122"/>
                <a:cs typeface="微软雅黑" panose="020B0503020204020204" charset="-122"/>
                <a:sym typeface="+mn-ea"/>
              </a:rPr>
              <a:t>当然您付6万也可以把车开走。</a:t>
            </a:r>
            <a:endParaRPr lang="zh-CN" altLang="en-US" sz="1400" dirty="0">
              <a:latin typeface="微软雅黑" panose="020B0503020204020204" charset="-122"/>
              <a:ea typeface="微软雅黑" panose="020B0503020204020204" charset="-122"/>
              <a:cs typeface="微软雅黑" panose="020B0503020204020204" charset="-122"/>
              <a:sym typeface="+mn-ea"/>
            </a:endParaRPr>
          </a:p>
          <a:p>
            <a:pPr indent="355600" algn="l" fontAlgn="auto">
              <a:lnSpc>
                <a:spcPct val="150000"/>
              </a:lnSpc>
              <a:defRPr/>
              <a:extLst>
                <a:ext uri="{35155182-B16C-46BC-9424-99874614C6A1}">
                  <wpsdc:indentchars xmlns:wpsdc="http://www.wps.cn/officeDocument/2017/drawingmlCustomData" val="200" checksum="3837665281"/>
                </a:ext>
              </a:extLst>
            </a:pPr>
            <a:r>
              <a:rPr lang="zh-CN" altLang="en-US" sz="1400" dirty="0">
                <a:latin typeface="微软雅黑" panose="020B0503020204020204" charset="-122"/>
                <a:ea typeface="微软雅黑" panose="020B0503020204020204" charset="-122"/>
                <a:cs typeface="微软雅黑" panose="020B0503020204020204" charset="-122"/>
                <a:sym typeface="+mn-ea"/>
              </a:rPr>
              <a:t>若客户产生兴趣，应继续介绍车辆。</a:t>
            </a:r>
            <a:endParaRPr lang="zh-CN" altLang="en-US" sz="1400" dirty="0">
              <a:latin typeface="微软雅黑" panose="020B0503020204020204" charset="-122"/>
              <a:ea typeface="微软雅黑" panose="020B0503020204020204" charset="-122"/>
              <a:cs typeface="微软雅黑" panose="020B0503020204020204" charset="-122"/>
              <a:sym typeface="+mn-ea"/>
            </a:endParaRPr>
          </a:p>
          <a:p>
            <a:pPr indent="355600" algn="l" fontAlgn="auto">
              <a:lnSpc>
                <a:spcPct val="150000"/>
              </a:lnSpc>
              <a:defRPr/>
              <a:extLst>
                <a:ext uri="{35155182-B16C-46BC-9424-99874614C6A1}">
                  <wpsdc:indentchars xmlns:wpsdc="http://www.wps.cn/officeDocument/2017/drawingmlCustomData" val="200" checksum="3837665281"/>
                </a:ext>
              </a:extLst>
            </a:pPr>
            <a:r>
              <a:rPr lang="zh-CN" altLang="en-US" sz="1400" dirty="0">
                <a:latin typeface="微软雅黑" panose="020B0503020204020204" charset="-122"/>
                <a:ea typeface="微软雅黑" panose="020B0503020204020204" charset="-122"/>
                <a:cs typeface="微软雅黑" panose="020B0503020204020204" charset="-122"/>
                <a:sym typeface="+mn-ea"/>
              </a:rPr>
              <a:t>在得到客户承诺时，高调介绍给金融经理。</a:t>
            </a: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pic>
        <p:nvPicPr>
          <p:cNvPr id="8" name="图片 7" descr="62474c821e1a55a57d365ceeac2492c8"/>
          <p:cNvPicPr>
            <a:picLocks noChangeAspect="1"/>
          </p:cNvPicPr>
          <p:nvPr/>
        </p:nvPicPr>
        <p:blipFill>
          <a:blip r:embed="rId1"/>
          <a:stretch>
            <a:fillRect/>
          </a:stretch>
        </p:blipFill>
        <p:spPr>
          <a:xfrm>
            <a:off x="7722870" y="3596005"/>
            <a:ext cx="3952875" cy="2185670"/>
          </a:xfrm>
          <a:prstGeom prst="rect">
            <a:avLst/>
          </a:prstGeom>
        </p:spPr>
      </p:pic>
      <p:pic>
        <p:nvPicPr>
          <p:cNvPr id="2" name="图片 1" descr="c95f1a0e7187cea2f4657337466924a3"/>
          <p:cNvPicPr>
            <a:picLocks noChangeAspect="1"/>
          </p:cNvPicPr>
          <p:nvPr/>
        </p:nvPicPr>
        <p:blipFill>
          <a:blip r:embed="rId2"/>
          <a:srcRect l="29273" r="15219"/>
          <a:stretch>
            <a:fillRect/>
          </a:stretch>
        </p:blipFill>
        <p:spPr>
          <a:xfrm>
            <a:off x="1993900" y="2973070"/>
            <a:ext cx="1769745" cy="31883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childTnLst>
                          </p:cTn>
                        </p:par>
                        <p:par>
                          <p:cTn id="11" fill="hold">
                            <p:stCondLst>
                              <p:cond delay="500"/>
                            </p:stCondLst>
                            <p:childTnLst>
                              <p:par>
                                <p:cTn id="12" presetID="14" presetClass="entr" presetSubtype="1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randombar(horizontal)">
                                      <p:cBhvr>
                                        <p:cTn id="14" dur="500"/>
                                        <p:tgtEl>
                                          <p:spTgt spid="9"/>
                                        </p:tgtEl>
                                      </p:cBhvr>
                                    </p:animEffect>
                                  </p:childTnLst>
                                </p:cTn>
                              </p:par>
                              <p:par>
                                <p:cTn id="15" presetID="14" presetClass="entr" presetSubtype="10"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randombar(horizontal)">
                                      <p:cBhvr>
                                        <p:cTn id="17" dur="500"/>
                                        <p:tgtEl>
                                          <p:spTgt spid="23"/>
                                        </p:tgtEl>
                                      </p:cBhvr>
                                    </p:animEffect>
                                  </p:childTnLst>
                                </p:cTn>
                              </p:par>
                              <p:par>
                                <p:cTn id="18" presetID="14" presetClass="entr" presetSubtype="10" fill="hold" nodeType="with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randombar(horizontal)">
                                      <p:cBhvr>
                                        <p:cTn id="20" dur="500"/>
                                        <p:tgtEl>
                                          <p:spTgt spid="24"/>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randombar(horizontal)">
                                      <p:cBhvr>
                                        <p:cTn id="23" dur="500"/>
                                        <p:tgtEl>
                                          <p:spTgt spid="6"/>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77"/>
                                        </p:tgtEl>
                                        <p:attrNameLst>
                                          <p:attrName>style.visibility</p:attrName>
                                        </p:attrNameLst>
                                      </p:cBhvr>
                                      <p:to>
                                        <p:strVal val="visible"/>
                                      </p:to>
                                    </p:set>
                                    <p:animEffect transition="in" filter="randombar(horizontal)">
                                      <p:cBhvr>
                                        <p:cTn id="26" dur="500"/>
                                        <p:tgtEl>
                                          <p:spTgt spid="77"/>
                                        </p:tgtEl>
                                      </p:cBhvr>
                                    </p:animEffect>
                                  </p:childTnLst>
                                </p:cTn>
                              </p:par>
                              <p:par>
                                <p:cTn id="27" presetID="14" presetClass="entr" presetSubtype="10"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randombar(horizontal)">
                                      <p:cBhvr>
                                        <p:cTn id="29" dur="500"/>
                                        <p:tgtEl>
                                          <p:spTgt spid="8"/>
                                        </p:tgtEl>
                                      </p:cBhvr>
                                    </p:animEffect>
                                  </p:childTnLst>
                                </p:cTn>
                              </p:par>
                              <p:par>
                                <p:cTn id="30" presetID="14" presetClass="entr" presetSubtype="10" fill="hold" nodeType="with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randombar(horizontal)">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11" grpId="0" bldLvl="0" animBg="1"/>
      <p:bldP spid="11" grpId="1" animBg="1"/>
      <p:bldP spid="6" grpId="0"/>
      <p:bldP spid="6" grpId="1"/>
      <p:bldP spid="77" grpId="0"/>
      <p:bldP spid="77"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学习准备</a:t>
            </a:r>
            <a:endParaRPr lang="zh-CN" altLang="en-US" sz="3200" b="1" dirty="0">
              <a:latin typeface="微软雅黑" panose="020B0503020204020204" charset="-122"/>
              <a:ea typeface="微软雅黑" panose="020B0503020204020204" charset="-122"/>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grpSp>
        <p:nvGrpSpPr>
          <p:cNvPr id="9" name="组合 8"/>
          <p:cNvGrpSpPr/>
          <p:nvPr/>
        </p:nvGrpSpPr>
        <p:grpSpPr>
          <a:xfrm>
            <a:off x="4077335" y="1132205"/>
            <a:ext cx="4037330" cy="491490"/>
            <a:chOff x="5403" y="1783"/>
            <a:chExt cx="6358" cy="774"/>
          </a:xfrm>
        </p:grpSpPr>
        <p:sp>
          <p:nvSpPr>
            <p:cNvPr id="56" name="矩形: 圆角 43"/>
            <p:cNvSpPr/>
            <p:nvPr/>
          </p:nvSpPr>
          <p:spPr>
            <a:xfrm>
              <a:off x="5403" y="1783"/>
              <a:ext cx="6358" cy="77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charset="-122"/>
                <a:ea typeface="微软雅黑" panose="020B0503020204020204" charset="-122"/>
              </a:endParaRPr>
            </a:p>
          </p:txBody>
        </p:sp>
        <p:sp>
          <p:nvSpPr>
            <p:cNvPr id="58" name="文本框 57"/>
            <p:cNvSpPr txBox="1"/>
            <p:nvPr/>
          </p:nvSpPr>
          <p:spPr>
            <a:xfrm>
              <a:off x="5781" y="1837"/>
              <a:ext cx="5601" cy="628"/>
            </a:xfrm>
            <a:prstGeom prst="rect">
              <a:avLst/>
            </a:prstGeom>
            <a:noFill/>
          </p:spPr>
          <p:txBody>
            <a:bodyPr wrap="square" rtlCol="0">
              <a:spAutoFit/>
            </a:bodyPr>
            <a:lstStyle/>
            <a:p>
              <a:pPr algn="ctr">
                <a:lnSpc>
                  <a:spcPct val="100000"/>
                </a:lnSpc>
                <a:buClrTx/>
                <a:buSzTx/>
                <a:buFontTx/>
              </a:pPr>
              <a:r>
                <a:rPr lang="zh-CN" altLang="en-US" sz="2000" b="1" dirty="0">
                  <a:solidFill>
                    <a:schemeClr val="bg1"/>
                  </a:solidFill>
                  <a:latin typeface="微软雅黑" panose="020B0503020204020204" charset="-122"/>
                  <a:ea typeface="微软雅黑" panose="020B0503020204020204" charset="-122"/>
                  <a:sym typeface="+mn-ea"/>
                </a:rPr>
                <a:t>一、金融销售流程</a:t>
              </a:r>
              <a:endParaRPr lang="zh-CN" altLang="en-US" sz="2000" b="1" dirty="0">
                <a:solidFill>
                  <a:schemeClr val="bg1"/>
                </a:solidFill>
                <a:latin typeface="微软雅黑" panose="020B0503020204020204" charset="-122"/>
                <a:ea typeface="微软雅黑" panose="020B0503020204020204" charset="-122"/>
                <a:sym typeface="+mn-ea"/>
              </a:endParaRPr>
            </a:p>
          </p:txBody>
        </p:sp>
      </p:grpSp>
      <p:cxnSp>
        <p:nvCxnSpPr>
          <p:cNvPr id="23" name="直接连接符 22"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67449" y="2547141"/>
            <a:ext cx="2448000"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直接连接符 23"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767449" y="2628103"/>
            <a:ext cx="2448000" cy="0"/>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TextBox 6"/>
          <p:cNvSpPr txBox="1"/>
          <p:nvPr/>
        </p:nvSpPr>
        <p:spPr>
          <a:xfrm>
            <a:off x="1322814" y="2059588"/>
            <a:ext cx="1157605" cy="460375"/>
          </a:xfrm>
          <a:prstGeom prst="rect">
            <a:avLst/>
          </a:prstGeom>
          <a:noFill/>
          <a:ln>
            <a:noFill/>
          </a:ln>
        </p:spPr>
        <p:txBody>
          <a:bodyPr wrap="none" rtlCol="0">
            <a:spAutoFit/>
          </a:bodyPr>
          <a:lstStyle/>
          <a:p>
            <a:pPr algn="l">
              <a:lnSpc>
                <a:spcPct val="150000"/>
              </a:lnSpc>
              <a:defRPr/>
            </a:pPr>
            <a:r>
              <a:rPr lang="en-US" altLang="zh-CN" sz="1600" b="1" dirty="0">
                <a:solidFill>
                  <a:schemeClr val="accent2"/>
                </a:solidFill>
                <a:latin typeface="微软雅黑" panose="020B0503020204020204" charset="-122"/>
                <a:ea typeface="微软雅黑" panose="020B0503020204020204" charset="-122"/>
                <a:cs typeface="微软雅黑" panose="020B0503020204020204" charset="-122"/>
                <a:sym typeface="+mn-ea"/>
              </a:rPr>
              <a:t>2.</a:t>
            </a:r>
            <a:r>
              <a:rPr lang="zh-CN" altLang="en-US" sz="1600" b="1" dirty="0">
                <a:solidFill>
                  <a:schemeClr val="accent2"/>
                </a:solidFill>
                <a:latin typeface="微软雅黑" panose="020B0503020204020204" charset="-122"/>
                <a:ea typeface="微软雅黑" panose="020B0503020204020204" charset="-122"/>
                <a:cs typeface="微软雅黑" panose="020B0503020204020204" charset="-122"/>
                <a:sym typeface="+mn-ea"/>
              </a:rPr>
              <a:t>异议处理</a:t>
            </a:r>
            <a:endParaRPr lang="zh-CN" altLang="en-US"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3" name="TextBox 6"/>
          <p:cNvSpPr txBox="1"/>
          <p:nvPr/>
        </p:nvSpPr>
        <p:spPr>
          <a:xfrm>
            <a:off x="767715" y="2566035"/>
            <a:ext cx="10907395" cy="506730"/>
          </a:xfrm>
          <a:prstGeom prst="rect">
            <a:avLst/>
          </a:prstGeom>
          <a:noFill/>
          <a:ln>
            <a:noFill/>
          </a:ln>
        </p:spPr>
        <p:txBody>
          <a:bodyPr wrap="square" rtlCol="0">
            <a:spAutoFit/>
          </a:bodyPr>
          <a:lstStyle/>
          <a:p>
            <a:pPr indent="457200" fontAlgn="auto">
              <a:lnSpc>
                <a:spcPct val="150000"/>
              </a:lnSpc>
              <a:defRPr/>
              <a:extLst>
                <a:ext uri="{35155182-B16C-46BC-9424-99874614C6A1}">
                  <wpsdc:indentchars xmlns:wpsdc="http://www.wps.cn/officeDocument/2017/drawingmlCustomData" val="200" checksum="59296752"/>
                </a:ext>
              </a:extLst>
            </a:pPr>
            <a:r>
              <a:rPr lang="zh-CN" altLang="en-US" sz="1800" dirty="0">
                <a:latin typeface="微软雅黑" panose="020B0503020204020204" charset="-122"/>
                <a:ea typeface="微软雅黑" panose="020B0503020204020204" charset="-122"/>
                <a:sym typeface="+mn-ea"/>
              </a:rPr>
              <a:t>异议处理话术：</a:t>
            </a:r>
            <a:endParaRPr lang="zh-CN" altLang="en-US" sz="1800" dirty="0">
              <a:latin typeface="微软雅黑" panose="020B0503020204020204" charset="-122"/>
              <a:ea typeface="微软雅黑" panose="020B0503020204020204" charset="-122"/>
              <a:sym typeface="+mn-ea"/>
            </a:endParaRPr>
          </a:p>
        </p:txBody>
      </p:sp>
      <p:sp>
        <p:nvSpPr>
          <p:cNvPr id="5" name="TextBox 6"/>
          <p:cNvSpPr txBox="1"/>
          <p:nvPr/>
        </p:nvSpPr>
        <p:spPr>
          <a:xfrm>
            <a:off x="2711450" y="5652770"/>
            <a:ext cx="2343785" cy="506730"/>
          </a:xfrm>
          <a:prstGeom prst="rect">
            <a:avLst/>
          </a:prstGeom>
          <a:noFill/>
          <a:ln>
            <a:noFill/>
          </a:ln>
        </p:spPr>
        <p:txBody>
          <a:bodyPr wrap="square" rtlCol="0">
            <a:spAutoFit/>
          </a:bodyPr>
          <a:lstStyle/>
          <a:p>
            <a:pPr indent="0" algn="ctr" fontAlgn="auto">
              <a:lnSpc>
                <a:spcPct val="150000"/>
              </a:lnSpc>
              <a:defRPr/>
            </a:pPr>
            <a:r>
              <a:rPr lang="zh-CN" altLang="en-US" sz="1800" b="1" dirty="0">
                <a:solidFill>
                  <a:schemeClr val="accent2"/>
                </a:solidFill>
                <a:effectLst/>
                <a:latin typeface="微软雅黑" panose="020B0503020204020204" charset="-122"/>
                <a:ea typeface="微软雅黑" panose="020B0503020204020204" charset="-122"/>
                <a:cs typeface="微软雅黑" panose="020B0503020204020204" charset="-122"/>
                <a:sym typeface="+mn-ea"/>
              </a:rPr>
              <a:t>（1）近期换车客户</a:t>
            </a:r>
            <a:endParaRPr lang="zh-CN" altLang="en-US" sz="1800" b="1" dirty="0">
              <a:solidFill>
                <a:schemeClr val="accent2"/>
              </a:solidFill>
              <a:effectLst/>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1"/>
          <a:srcRect t="10588"/>
          <a:stretch>
            <a:fillRect/>
          </a:stretch>
        </p:blipFill>
        <p:spPr>
          <a:xfrm>
            <a:off x="6600190" y="3276600"/>
            <a:ext cx="3890942" cy="2322195"/>
          </a:xfrm>
          <a:prstGeom prst="rect">
            <a:avLst/>
          </a:prstGeom>
          <a:noFill/>
          <a:ln w="9525">
            <a:noFill/>
          </a:ln>
        </p:spPr>
      </p:pic>
      <p:sp>
        <p:nvSpPr>
          <p:cNvPr id="7" name="TextBox 6"/>
          <p:cNvSpPr txBox="1"/>
          <p:nvPr/>
        </p:nvSpPr>
        <p:spPr>
          <a:xfrm>
            <a:off x="6960235" y="5652135"/>
            <a:ext cx="3177540" cy="506730"/>
          </a:xfrm>
          <a:prstGeom prst="rect">
            <a:avLst/>
          </a:prstGeom>
          <a:noFill/>
          <a:ln>
            <a:noFill/>
          </a:ln>
        </p:spPr>
        <p:txBody>
          <a:bodyPr wrap="square" rtlCol="0">
            <a:spAutoFit/>
          </a:bodyPr>
          <a:lstStyle/>
          <a:p>
            <a:pPr algn="ctr" fontAlgn="auto">
              <a:lnSpc>
                <a:spcPct val="150000"/>
              </a:lnSpc>
              <a:buClrTx/>
              <a:buSzTx/>
              <a:buFontTx/>
              <a:defRPr/>
            </a:pPr>
            <a:r>
              <a:rPr lang="zh-CN" altLang="en-US" sz="1800" b="1" dirty="0">
                <a:solidFill>
                  <a:schemeClr val="accent2"/>
                </a:solidFill>
                <a:effectLst/>
                <a:latin typeface="微软雅黑" panose="020B0503020204020204" charset="-122"/>
                <a:ea typeface="微软雅黑" panose="020B0503020204020204" charset="-122"/>
                <a:cs typeface="微软雅黑" panose="020B0503020204020204" charset="-122"/>
                <a:sym typeface="+mn-ea"/>
              </a:rPr>
              <a:t>（2）携一家老小的中年客户</a:t>
            </a:r>
            <a:endParaRPr lang="zh-CN" altLang="en-US" sz="1800" b="1" dirty="0">
              <a:solidFill>
                <a:schemeClr val="accent2"/>
              </a:solidFill>
              <a:effectLst/>
              <a:latin typeface="微软雅黑" panose="020B0503020204020204" charset="-122"/>
              <a:ea typeface="微软雅黑" panose="020B0503020204020204" charset="-122"/>
              <a:cs typeface="微软雅黑" panose="020B0503020204020204" charset="-122"/>
              <a:sym typeface="+mn-ea"/>
            </a:endParaRPr>
          </a:p>
        </p:txBody>
      </p:sp>
      <p:pic>
        <p:nvPicPr>
          <p:cNvPr id="106" name="图片 105"/>
          <p:cNvPicPr>
            <a:picLocks noChangeAspect="1"/>
          </p:cNvPicPr>
          <p:nvPr/>
        </p:nvPicPr>
        <p:blipFill>
          <a:blip r:embed="rId2"/>
          <a:srcRect b="6351"/>
          <a:stretch>
            <a:fillRect/>
          </a:stretch>
        </p:blipFill>
        <p:spPr>
          <a:xfrm>
            <a:off x="1992630" y="3277235"/>
            <a:ext cx="3725545" cy="232219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par>
                                <p:cTn id="18" presetID="10" presetClass="entr" presetSubtype="0" fill="hold" nodeType="with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500"/>
                                        <p:tgtEl>
                                          <p:spTgt spid="2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par>
                                <p:cTn id="30" presetID="10" presetClass="entr" presetSubtype="0"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par>
                                <p:cTn id="36" presetID="10" presetClass="entr" presetSubtype="0" fill="hold" nodeType="withEffect">
                                  <p:stCondLst>
                                    <p:cond delay="0"/>
                                  </p:stCondLst>
                                  <p:childTnLst>
                                    <p:set>
                                      <p:cBhvr>
                                        <p:cTn id="37" dur="1" fill="hold">
                                          <p:stCondLst>
                                            <p:cond delay="0"/>
                                          </p:stCondLst>
                                        </p:cTn>
                                        <p:tgtEl>
                                          <p:spTgt spid="106"/>
                                        </p:tgtEl>
                                        <p:attrNameLst>
                                          <p:attrName>style.visibility</p:attrName>
                                        </p:attrNameLst>
                                      </p:cBhvr>
                                      <p:to>
                                        <p:strVal val="visible"/>
                                      </p:to>
                                    </p:set>
                                    <p:animEffect transition="in" filter="fade">
                                      <p:cBhvr>
                                        <p:cTn id="38"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11" grpId="0" bldLvl="0" animBg="1"/>
      <p:bldP spid="11" grpId="1" animBg="1"/>
      <p:bldP spid="6" grpId="0"/>
      <p:bldP spid="6" grpId="1"/>
      <p:bldP spid="3" grpId="0"/>
      <p:bldP spid="3" grpId="1"/>
      <p:bldP spid="5" grpId="0"/>
      <p:bldP spid="5" grpId="1"/>
      <p:bldP spid="7" grpId="0"/>
      <p:bldP spid="7" grpId="1"/>
    </p:bldLst>
  </p:timing>
</p:sld>
</file>

<file path=ppt/tags/tag1.xml><?xml version="1.0" encoding="utf-8"?>
<p:tagLst xmlns:p="http://schemas.openxmlformats.org/presentationml/2006/main">
  <p:tag name="MH" val="20151024162114"/>
  <p:tag name="MH_LIBRARY" val="GRAPHIC"/>
  <p:tag name="MH_TYPE" val="SubTitle"/>
  <p:tag name="MH_ORDER" val="1"/>
</p:tagLst>
</file>

<file path=ppt/tags/tag10.xml><?xml version="1.0" encoding="utf-8"?>
<p:tagLst xmlns:p="http://schemas.openxmlformats.org/presentationml/2006/main">
  <p:tag name="MH" val="20151024181304"/>
  <p:tag name="MH_LIBRARY" val="GRAPHIC"/>
  <p:tag name="MH_TYPE" val="Desc"/>
  <p:tag name="MH_ORDER" val="1"/>
</p:tagLst>
</file>

<file path=ppt/tags/tag11.xml><?xml version="1.0" encoding="utf-8"?>
<p:tagLst xmlns:p="http://schemas.openxmlformats.org/presentationml/2006/main">
  <p:tag name="MH_TYPE" val="#NeiR#"/>
  <p:tag name="MH_NUMBER" val="4"/>
  <p:tag name="MH_CATEGORY" val="#BingLLB#"/>
  <p:tag name="MH_LAYOUT" val="SubTitleDesc"/>
  <p:tag name="MH" val="20151024181304"/>
  <p:tag name="MH_LIBRARY" val="GRAPHIC"/>
</p:tagLst>
</file>

<file path=ppt/tags/tag12.xml><?xml version="1.0" encoding="utf-8"?>
<p:tagLst xmlns:p="http://schemas.openxmlformats.org/presentationml/2006/main">
  <p:tag name="COMMONDATA" val="eyJoZGlkIjoiMWRjMmE5ZjQ2ODQ1MTc2YmI3NTBmNjllOWYwMWYwNDcifQ=="/>
  <p:tag name="commondata" val="eyJoZGlkIjoiYzc3ZmJlZmQ1MjM0NDJlMjBiYjEyZjk4M2QxZTFjODEifQ=="/>
</p:tagLst>
</file>

<file path=ppt/tags/tag2.xml><?xml version="1.0" encoding="utf-8"?>
<p:tagLst xmlns:p="http://schemas.openxmlformats.org/presentationml/2006/main">
  <p:tag name="MH" val="20151024162114"/>
  <p:tag name="MH_LIBRARY" val="GRAPHIC"/>
  <p:tag name="MH_TYPE" val="SubTitle"/>
  <p:tag name="MH_ORDER" val="2"/>
</p:tagLst>
</file>

<file path=ppt/tags/tag3.xml><?xml version="1.0" encoding="utf-8"?>
<p:tagLst xmlns:p="http://schemas.openxmlformats.org/presentationml/2006/main">
  <p:tag name="MH" val="20151024162114"/>
  <p:tag name="MH_LIBRARY" val="GRAPHIC"/>
  <p:tag name="MH_TYPE" val="SubTitle"/>
  <p:tag name="MH_ORDER" val="3"/>
</p:tagLst>
</file>

<file path=ppt/tags/tag4.xml><?xml version="1.0" encoding="utf-8"?>
<p:tagLst xmlns:p="http://schemas.openxmlformats.org/presentationml/2006/main">
  <p:tag name="MH" val="20151024162114"/>
  <p:tag name="MH_LIBRARY" val="GRAPHIC"/>
  <p:tag name="MH_TYPE" val="SubTitle"/>
  <p:tag name="MH_ORDER" val="4"/>
</p:tagLst>
</file>

<file path=ppt/tags/tag5.xml><?xml version="1.0" encoding="utf-8"?>
<p:tagLst xmlns:p="http://schemas.openxmlformats.org/presentationml/2006/main">
  <p:tag name="MH" val="20151024162114"/>
  <p:tag name="MH_LIBRARY" val="GRAPHIC"/>
  <p:tag name="MH_TYPE" val="SubTitle"/>
  <p:tag name="MH_ORDER" val="1"/>
</p:tagLst>
</file>

<file path=ppt/tags/tag6.xml><?xml version="1.0" encoding="utf-8"?>
<p:tagLst xmlns:p="http://schemas.openxmlformats.org/presentationml/2006/main">
  <p:tag name="MH" val="20151024181304"/>
  <p:tag name="MH_LIBRARY" val="GRAPHIC"/>
  <p:tag name="MH_TYPE" val="Desc"/>
  <p:tag name="MH_ORDER" val="1"/>
</p:tagLst>
</file>

<file path=ppt/tags/tag7.xml><?xml version="1.0" encoding="utf-8"?>
<p:tagLst xmlns:p="http://schemas.openxmlformats.org/presentationml/2006/main">
  <p:tag name="MH_TYPE" val="#NeiR#"/>
  <p:tag name="MH_NUMBER" val="4"/>
  <p:tag name="MH_CATEGORY" val="#BingLLB#"/>
  <p:tag name="MH_LAYOUT" val="SubTitleDesc"/>
  <p:tag name="MH" val="20151024181304"/>
  <p:tag name="MH_LIBRARY" val="GRAPHIC"/>
</p:tagLst>
</file>

<file path=ppt/tags/tag8.xml><?xml version="1.0" encoding="utf-8"?>
<p:tagLst xmlns:p="http://schemas.openxmlformats.org/presentationml/2006/main">
  <p:tag name="MH" val="20151024181304"/>
  <p:tag name="MH_LIBRARY" val="GRAPHIC"/>
  <p:tag name="MH_TYPE" val="Desc"/>
  <p:tag name="MH_ORDER" val="1"/>
</p:tagLst>
</file>

<file path=ppt/tags/tag9.xml><?xml version="1.0" encoding="utf-8"?>
<p:tagLst xmlns:p="http://schemas.openxmlformats.org/presentationml/2006/main">
  <p:tag name="MH_TYPE" val="#NeiR#"/>
  <p:tag name="MH_NUMBER" val="4"/>
  <p:tag name="MH_CATEGORY" val="#BingLLB#"/>
  <p:tag name="MH_LAYOUT" val="SubTitleDesc"/>
  <p:tag name="MH" val="20151024181304"/>
  <p:tag name="MH_LIBRARY" val="GRAPHIC"/>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4441</Words>
  <Application>WPS 演示</Application>
  <PresentationFormat>自定义</PresentationFormat>
  <Paragraphs>352</Paragraphs>
  <Slides>28</Slides>
  <Notes>4</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28</vt:i4>
      </vt:variant>
    </vt:vector>
  </HeadingPairs>
  <TitlesOfParts>
    <vt:vector size="48" baseType="lpstr">
      <vt:lpstr>Arial</vt:lpstr>
      <vt:lpstr>宋体</vt:lpstr>
      <vt:lpstr>Wingdings</vt:lpstr>
      <vt:lpstr>思源黑体 CN Light</vt:lpstr>
      <vt:lpstr>黑体</vt:lpstr>
      <vt:lpstr>方正粗黑宋简体</vt:lpstr>
      <vt:lpstr>微软雅黑</vt:lpstr>
      <vt:lpstr>思源黑体 CN Regular</vt:lpstr>
      <vt:lpstr>思源宋体 CN Medium</vt:lpstr>
      <vt:lpstr>Bebas</vt:lpstr>
      <vt:lpstr>Segoe Print</vt:lpstr>
      <vt:lpstr>华文黑体</vt:lpstr>
      <vt:lpstr>Arial Unicode MS</vt:lpstr>
      <vt:lpstr>Arial Narrow</vt:lpstr>
      <vt:lpstr>Wingdings</vt:lpstr>
      <vt:lpstr>Calibri</vt:lpstr>
      <vt:lpstr>思源宋体 CN Heavy</vt:lpstr>
      <vt:lpstr>等线</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李 晓静</dc:creator>
  <cp:lastModifiedBy>香樟树</cp:lastModifiedBy>
  <cp:revision>322</cp:revision>
  <dcterms:created xsi:type="dcterms:W3CDTF">2022-01-06T03:07:00Z</dcterms:created>
  <dcterms:modified xsi:type="dcterms:W3CDTF">2024-12-06T03:28:26Z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2052-12.1.0.19302</vt:lpwstr>
  </property>
  <property fmtid="{D5CDD505-2E9C-101B-9397-08002B2CF9AE}" pid="3" name="ICV">
    <vt:lpwstr>3773BE81EC5346D08F6EF6C97C55620B</vt:lpwstr>
  </property>
</Properties>
</file>