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media/image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873" r:id="rId5"/>
    <p:sldId id="481" r:id="rId7"/>
    <p:sldId id="470" r:id="rId8"/>
    <p:sldId id="871" r:id="rId9"/>
    <p:sldId id="872" r:id="rId10"/>
    <p:sldId id="874" r:id="rId11"/>
    <p:sldId id="875" r:id="rId12"/>
    <p:sldId id="861" r:id="rId13"/>
    <p:sldId id="862" r:id="rId14"/>
    <p:sldId id="863" r:id="rId15"/>
    <p:sldId id="864" r:id="rId16"/>
    <p:sldId id="865" r:id="rId17"/>
    <p:sldId id="866" r:id="rId18"/>
    <p:sldId id="867" r:id="rId19"/>
    <p:sldId id="868" r:id="rId20"/>
    <p:sldId id="869" r:id="rId21"/>
    <p:sldId id="870" r:id="rId22"/>
    <p:sldId id="496" r:id="rId23"/>
  </p:sldIdLst>
  <p:sldSz cx="12192000" cy="6858000"/>
  <p:notesSz cx="6858000" cy="9144000"/>
  <p:embeddedFontLst>
    <p:embeddedFont>
      <p:font typeface="方正粗黑宋简体" panose="02000000000000000000" charset="-122"/>
      <p:regular r:id="rId28"/>
    </p:embeddedFont>
    <p:embeddedFont>
      <p:font typeface="微软雅黑" panose="020B0503020204020204" charset="-122"/>
      <p:regular r:id="rId29"/>
    </p:embeddedFont>
    <p:embeddedFont>
      <p:font typeface="字魂105号-简雅黑" panose="00000500000000000000" charset="-122"/>
      <p:regular r:id="rId30"/>
    </p:embeddedFont>
    <p:embeddedFont>
      <p:font typeface="等线" panose="02010600030101010101" charset="-122"/>
      <p:regular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7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3D58E"/>
    <a:srgbClr val="AACBEB"/>
    <a:srgbClr val="70AD47"/>
    <a:srgbClr val="FFC000"/>
    <a:srgbClr val="629DD2"/>
    <a:srgbClr val="F4B183"/>
    <a:srgbClr val="2C5568"/>
    <a:srgbClr val="C00000"/>
    <a:srgbClr val="046E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41" d="100"/>
          <a:sy n="41" d="100"/>
        </p:scale>
        <p:origin x="1628" y="604"/>
      </p:cViewPr>
      <p:guideLst>
        <p:guide orient="horz" pos="2205"/>
        <p:guide pos="3788"/>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DBBC58-3C8A-4C23-944B-4AC8A185289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7.xml"/><Relationship Id="rId4" Type="http://schemas.openxmlformats.org/officeDocument/2006/relationships/image" Target="../media/image5.svg"/><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7.xml"/><Relationship Id="rId2" Type="http://schemas.openxmlformats.org/officeDocument/2006/relationships/image" Target="../media/image5.sv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7.xml"/><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7.xml"/><Relationship Id="rId2" Type="http://schemas.openxmlformats.org/officeDocument/2006/relationships/image" Target="../media/image5.sv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7.xml"/><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7.xml"/><Relationship Id="rId2" Type="http://schemas.openxmlformats.org/officeDocument/2006/relationships/image" Target="../media/image12.jpe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7.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7.xml"/><Relationship Id="rId2" Type="http://schemas.openxmlformats.org/officeDocument/2006/relationships/image" Target="../media/image5.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5155" y="1795780"/>
            <a:ext cx="5837555" cy="1568450"/>
          </a:xfrm>
          <a:prstGeom prst="rect">
            <a:avLst/>
          </a:prstGeom>
          <a:noFill/>
        </p:spPr>
        <p:txBody>
          <a:bodyPr wrap="square" rtlCol="0">
            <a:spAutoFit/>
          </a:bodyPr>
          <a:lstStyle/>
          <a:p>
            <a:r>
              <a:rPr lang="zh-CN" altLang="en-US" sz="4800" b="1" dirty="0">
                <a:latin typeface="方正粗黑宋简体" panose="02000000000000000000" charset="-122"/>
                <a:ea typeface="方正粗黑宋简体" panose="02000000000000000000" charset="-122"/>
              </a:rPr>
              <a:t>任务二　完成汽车消费信贷的操作流程</a:t>
            </a:r>
            <a:endParaRPr lang="zh-CN" altLang="en-US" sz="48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857" y="4155607"/>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sym typeface="+mn-ea"/>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76000" y="2245995"/>
            <a:ext cx="5040000" cy="4208145"/>
            <a:chOff x="8793" y="3556"/>
            <a:chExt cx="7937" cy="6627"/>
          </a:xfrm>
        </p:grpSpPr>
        <p:pic>
          <p:nvPicPr>
            <p:cNvPr id="6" name="图片 3"/>
            <p:cNvPicPr>
              <a:picLocks noChangeAspect="1"/>
            </p:cNvPicPr>
            <p:nvPr/>
          </p:nvPicPr>
          <p:blipFill>
            <a:blip r:embed="rId1">
              <a:clrChange>
                <a:clrFrom>
                  <a:srgbClr val="FFFFFF">
                    <a:alpha val="100000"/>
                  </a:srgbClr>
                </a:clrFrom>
                <a:clrTo>
                  <a:srgbClr val="FFFFFF">
                    <a:alpha val="100000"/>
                    <a:alpha val="0"/>
                  </a:srgbClr>
                </a:clrTo>
              </a:clrChange>
            </a:blip>
            <a:srcRect l="843" t="7629" r="1186" b="4321"/>
            <a:stretch>
              <a:fillRect/>
            </a:stretch>
          </p:blipFill>
          <p:spPr>
            <a:xfrm>
              <a:off x="8793" y="9050"/>
              <a:ext cx="7937" cy="1133"/>
            </a:xfrm>
            <a:prstGeom prst="rect">
              <a:avLst/>
            </a:prstGeom>
            <a:noFill/>
            <a:ln>
              <a:noFill/>
            </a:ln>
          </p:spPr>
        </p:pic>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rcRect l="1205" t="1449" r="1193" b="1691"/>
            <a:stretch>
              <a:fillRect/>
            </a:stretch>
          </p:blipFill>
          <p:spPr>
            <a:xfrm>
              <a:off x="8793" y="3556"/>
              <a:ext cx="7937" cy="5502"/>
            </a:xfrm>
            <a:prstGeom prst="rect">
              <a:avLst/>
            </a:prstGeom>
            <a:noFill/>
            <a:ln>
              <a:noFill/>
            </a:ln>
          </p:spPr>
        </p:pic>
      </p:grpSp>
      <p:sp>
        <p:nvSpPr>
          <p:cNvPr id="8" name="右箭头 7"/>
          <p:cNvSpPr/>
          <p:nvPr/>
        </p:nvSpPr>
        <p:spPr>
          <a:xfrm>
            <a:off x="0" y="1124585"/>
            <a:ext cx="3086100"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0" name="TextBox 6"/>
          <p:cNvSpPr txBox="1"/>
          <p:nvPr/>
        </p:nvSpPr>
        <p:spPr>
          <a:xfrm>
            <a:off x="568434" y="1486183"/>
            <a:ext cx="1471295" cy="398780"/>
          </a:xfrm>
          <a:prstGeom prst="rect">
            <a:avLst/>
          </a:prstGeom>
          <a:noFill/>
          <a:ln>
            <a:noFill/>
          </a:ln>
        </p:spPr>
        <p:txBody>
          <a:bodyPr wrap="none" rtlCol="0">
            <a:spAutoFit/>
          </a:bodyPr>
          <a:p>
            <a:pPr algn="l" fontAlgn="auto">
              <a:lnSpc>
                <a:spcPct val="100000"/>
              </a:lnSpc>
              <a:defRPr/>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2.购车须知</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1" name="图片 10" descr="333438303937323b333633323239383bcee5bdc7d0c7"/>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885" y="1449070"/>
            <a:ext cx="472440" cy="472440"/>
          </a:xfrm>
          <a:prstGeom prst="rect">
            <a:avLst/>
          </a:prstGeom>
        </p:spPr>
      </p:pic>
      <p:sp>
        <p:nvSpPr>
          <p:cNvPr id="100" name="文本框 99"/>
          <p:cNvSpPr txBox="1"/>
          <p:nvPr/>
        </p:nvSpPr>
        <p:spPr>
          <a:xfrm>
            <a:off x="4572000" y="1700530"/>
            <a:ext cx="3047365" cy="368300"/>
          </a:xfrm>
          <a:prstGeom prst="rect">
            <a:avLst/>
          </a:prstGeom>
          <a:noFill/>
          <a:ln w="9525">
            <a:noFill/>
          </a:ln>
        </p:spPr>
        <p:txBody>
          <a:bodyPr wrap="square">
            <a:spAutoFit/>
          </a:bodyPr>
          <a:p>
            <a:pPr algn="ctr" fontAlgn="auto">
              <a:lnSpc>
                <a:spcPct val="100000"/>
              </a:lnSpc>
              <a:buClrTx/>
              <a:buSzTx/>
              <a:buFontTx/>
            </a:pPr>
            <a:r>
              <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(2)</a:t>
            </a:r>
            <a:r>
              <a:rPr 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贷款购车所需资料</a:t>
            </a:r>
            <a:endParaRPr lang="zh-CN" sz="1800" b="1">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9" name="空心弧 8"/>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edge">
                                      <p:cBhvr>
                                        <p:cTn id="10" dur="2000"/>
                                        <p:tgtEl>
                                          <p:spTgt spid="9"/>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dissolve">
                                      <p:cBhvr>
                                        <p:cTn id="20" dur="500"/>
                                        <p:tgtEl>
                                          <p:spTgt spid="10"/>
                                        </p:tgtEl>
                                      </p:cBhvr>
                                    </p:animEffect>
                                  </p:childTnLst>
                                </p:cTn>
                              </p:par>
                              <p:par>
                                <p:cTn id="21" presetID="9"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dissolve">
                                      <p:cBhvr>
                                        <p:cTn id="2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9" grpId="0" bldLvl="0" animBg="1"/>
      <p:bldP spid="9" grpId="1" animBg="1"/>
      <p:bldP spid="8" grpId="0" animBg="1"/>
      <p:bldP spid="10" grpId="0"/>
      <p:bldP spid="100" grpId="0"/>
      <p:bldP spid="8" grpId="1" animBg="1"/>
      <p:bldP spid="10" grpId="1"/>
      <p:bldP spid="10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6"/>
          <p:cNvSpPr txBox="1"/>
          <p:nvPr/>
        </p:nvSpPr>
        <p:spPr>
          <a:xfrm>
            <a:off x="568325" y="2277110"/>
            <a:ext cx="11253470" cy="3969385"/>
          </a:xfrm>
          <a:prstGeom prst="rect">
            <a:avLst/>
          </a:prstGeom>
          <a:noFill/>
          <a:ln>
            <a:noFill/>
          </a:ln>
        </p:spPr>
        <p:txBody>
          <a:bodyPr wrap="square" rtlCol="0">
            <a:spAutoFit/>
          </a:bodyPr>
          <a:p>
            <a:pPr indent="0" algn="l" fontAlgn="auto">
              <a:lnSpc>
                <a:spcPct val="150000"/>
              </a:lnSpc>
              <a:defRPr/>
            </a:pPr>
            <a:r>
              <a:rPr lang="zh-CN" altLang="en-US" sz="1400" b="1" dirty="0">
                <a:solidFill>
                  <a:schemeClr val="accent2"/>
                </a:solidFill>
                <a:latin typeface="微软雅黑" panose="020B0503020204020204" charset="-122"/>
                <a:ea typeface="微软雅黑" panose="020B0503020204020204" charset="-122"/>
                <a:cs typeface="微软雅黑" panose="020B0503020204020204" charset="-122"/>
                <a:sym typeface="+mn-ea"/>
              </a:rPr>
              <a:t>以中国建设银行的贷款额度为例：</a:t>
            </a:r>
            <a:endParaRPr lang="zh-CN" altLang="en-US" sz="14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(1)根据2018年1月1日起实施的《汽车贷款管理办法》，自用传统动力汽车贷款最高发放比例为80%，商用传统动力汽车贷款最高发放比例为70%；自用新能源汽车贷款最高发放比例为85%，商用新能源汽车贷款最高发放比例为75%；二手车贷款最高发放比例为70%。按建设银行的个人信用评定办法达到A级以上的客户，可以将所购的自用车辆作抵押申请汽车贷款，传统动力汽车贷款额度最高为所购车辆销售款项的80%，新能源汽车贷款额度最高为所购车辆销售款项的85%。</a:t>
            </a:r>
            <a:endParaRPr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(2)借款人以建设银行认可的国债、金融债券、国家重点建设债券、本行出具的个人存单进行质押的，贷款额度最高为质押凭证价值的90%。</a:t>
            </a:r>
            <a:endParaRPr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(3)借款人以房屋、其他地上定着物或依法取得的国有土地使用权作抵押的，贷款额度最高为抵押物评估价值的70%。</a:t>
            </a:r>
            <a:endParaRPr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(4)保险公司提供分期还款保证保险的，传统动力汽车贷款额度最高为所购车辆销售款项的80%，新能源汽车贷款额度最高为所购车辆销售款项的85%。</a:t>
            </a:r>
            <a:endParaRPr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cs typeface="微软雅黑" panose="020B0503020204020204" charset="-122"/>
                <a:sym typeface="+mn-ea"/>
              </a:rPr>
              <a:t>(5)提供第三方连带责任保证方式(银行、保险公司除外)的，按照建设银行的个人信用评定办法为借款人(或保证人)设定贷款额度，且贷款额度最高为汽车销售款项的80%（传统动力汽车）或85%（新能源汽车）。购买再交易车辆的，贷款额度最高为其评估价值的70%。</a:t>
            </a:r>
            <a:endParaRPr sz="1400" dirty="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107940" y="1884680"/>
            <a:ext cx="1854200" cy="368300"/>
          </a:xfrm>
          <a:prstGeom prst="rect">
            <a:avLst/>
          </a:prstGeom>
          <a:noFill/>
          <a:ln w="9525">
            <a:noFill/>
          </a:ln>
        </p:spPr>
        <p:txBody>
          <a:bodyPr wrap="square">
            <a:spAutoFit/>
          </a:bodyPr>
          <a:p>
            <a:pPr algn="ctr" fontAlgn="auto">
              <a:lnSpc>
                <a:spcPct val="100000"/>
              </a:lnSpc>
              <a:buClrTx/>
              <a:buSzTx/>
              <a:buFontTx/>
            </a:pPr>
            <a:r>
              <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(3)</a:t>
            </a:r>
            <a:r>
              <a:rPr 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贷款额度</a:t>
            </a:r>
            <a:endParaRPr lang="zh-CN" sz="1800" b="1">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右箭头 2"/>
          <p:cNvSpPr/>
          <p:nvPr/>
        </p:nvSpPr>
        <p:spPr>
          <a:xfrm>
            <a:off x="0" y="1124585"/>
            <a:ext cx="3086100"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4" name="TextBox 6"/>
          <p:cNvSpPr txBox="1"/>
          <p:nvPr/>
        </p:nvSpPr>
        <p:spPr>
          <a:xfrm>
            <a:off x="568434" y="1486183"/>
            <a:ext cx="1471295" cy="398780"/>
          </a:xfrm>
          <a:prstGeom prst="rect">
            <a:avLst/>
          </a:prstGeom>
          <a:noFill/>
          <a:ln>
            <a:noFill/>
          </a:ln>
        </p:spPr>
        <p:txBody>
          <a:bodyPr wrap="none" rtlCol="0">
            <a:spAutoFit/>
          </a:bodyPr>
          <a:p>
            <a:pPr algn="l" fontAlgn="auto">
              <a:lnSpc>
                <a:spcPct val="100000"/>
              </a:lnSpc>
              <a:defRPr/>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2.购车须知</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descr="333438303937323b333633323239383bcee5bdc7d0c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885" y="1449070"/>
            <a:ext cx="472440" cy="472440"/>
          </a:xfrm>
          <a:prstGeom prst="rect">
            <a:avLst/>
          </a:prstGeom>
        </p:spPr>
      </p:pic>
      <p:sp>
        <p:nvSpPr>
          <p:cNvPr id="7" name="文本框 6"/>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9" name="空心弧 8"/>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edge">
                                      <p:cBhvr>
                                        <p:cTn id="10" dur="2000"/>
                                        <p:tgtEl>
                                          <p:spTgt spid="9"/>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randombar(horizontal)">
                                      <p:cBhvr>
                                        <p:cTn id="14" dur="500"/>
                                        <p:tgtEl>
                                          <p:spTgt spid="7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randombar(horizontal)">
                                      <p:cBhvr>
                                        <p:cTn id="17" dur="500"/>
                                        <p:tgtEl>
                                          <p:spTgt spid="100"/>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500"/>
                                        <p:tgtEl>
                                          <p:spTgt spid="3"/>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bldLvl="0" animBg="1"/>
      <p:bldP spid="9" grpId="1" animBg="1"/>
      <p:bldP spid="77" grpId="0"/>
      <p:bldP spid="100" grpId="0"/>
      <p:bldP spid="3" grpId="0" animBg="1"/>
      <p:bldP spid="4" grpId="0"/>
      <p:bldP spid="77" grpId="1"/>
      <p:bldP spid="100" grpId="1"/>
      <p:bldP spid="3" grpId="1" animBg="1"/>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6"/>
          <p:cNvSpPr txBox="1"/>
          <p:nvPr/>
        </p:nvSpPr>
        <p:spPr>
          <a:xfrm>
            <a:off x="1055370" y="2996565"/>
            <a:ext cx="4992370" cy="2214880"/>
          </a:xfrm>
          <a:prstGeom prst="rect">
            <a:avLst/>
          </a:prstGeom>
          <a:noFill/>
          <a:ln>
            <a:noFill/>
          </a:ln>
        </p:spPr>
        <p:txBody>
          <a:bodyPr wrap="square" rtlCol="0">
            <a:spAutoFit/>
          </a:bodyPr>
          <a:p>
            <a:pPr algn="ctr" fontAlgn="auto">
              <a:lnSpc>
                <a:spcPct val="150000"/>
              </a:lnSpc>
              <a:buClrTx/>
              <a:buSzTx/>
              <a:buFontTx/>
            </a:pPr>
            <a:r>
              <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（4）贷款期限</a:t>
            </a:r>
            <a:endPar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defRPr/>
            </a:pPr>
            <a:r>
              <a:rPr sz="1400" dirty="0">
                <a:latin typeface="微软雅黑" panose="020B0503020204020204" charset="-122"/>
                <a:ea typeface="微软雅黑" panose="020B0503020204020204" charset="-122"/>
                <a:cs typeface="微软雅黑" panose="020B0503020204020204" charset="-122"/>
                <a:sym typeface="+mn-ea"/>
              </a:rPr>
              <a:t>所购车辆为自用车，最长贷款期限不超过5年；所购车辆为商用车，贷款期限不超过3年</a:t>
            </a:r>
            <a:endParaRPr sz="1400" dirty="0">
              <a:latin typeface="微软雅黑" panose="020B0503020204020204" charset="-122"/>
              <a:ea typeface="微软雅黑" panose="020B0503020204020204" charset="-122"/>
              <a:cs typeface="微软雅黑" panose="020B0503020204020204" charset="-122"/>
              <a:sym typeface="+mn-ea"/>
            </a:endParaRPr>
          </a:p>
          <a:p>
            <a:pPr algn="ctr" fontAlgn="auto">
              <a:lnSpc>
                <a:spcPct val="150000"/>
              </a:lnSpc>
              <a:buClrTx/>
              <a:buSzTx/>
              <a:buFontTx/>
            </a:pPr>
            <a:r>
              <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（5）贷款利率</a:t>
            </a:r>
            <a:endParaRPr lang="en-US" altLang="zh-CN" sz="1800" b="1">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defRPr/>
            </a:pPr>
            <a:r>
              <a:rPr sz="1400" dirty="0">
                <a:latin typeface="微软雅黑" panose="020B0503020204020204" charset="-122"/>
                <a:ea typeface="微软雅黑" panose="020B0503020204020204" charset="-122"/>
                <a:cs typeface="微软雅黑" panose="020B0503020204020204" charset="-122"/>
                <a:sym typeface="+mn-ea"/>
              </a:rPr>
              <a:t>贷款利率按照中国人民银行规定的同期贷款利率执行，并允许按照中国人民银行的规定实行上浮或下浮</a:t>
            </a:r>
            <a:endParaRPr sz="1400" dirty="0">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311900" y="2043430"/>
            <a:ext cx="4616450" cy="3847465"/>
          </a:xfrm>
          <a:prstGeom prst="rect">
            <a:avLst/>
          </a:prstGeom>
        </p:spPr>
      </p:pic>
      <p:sp>
        <p:nvSpPr>
          <p:cNvPr id="5" name="右箭头 4"/>
          <p:cNvSpPr/>
          <p:nvPr/>
        </p:nvSpPr>
        <p:spPr>
          <a:xfrm>
            <a:off x="0" y="1124585"/>
            <a:ext cx="3086100"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6" name="TextBox 6"/>
          <p:cNvSpPr txBox="1"/>
          <p:nvPr/>
        </p:nvSpPr>
        <p:spPr>
          <a:xfrm>
            <a:off x="568434" y="1486183"/>
            <a:ext cx="1471295" cy="398780"/>
          </a:xfrm>
          <a:prstGeom prst="rect">
            <a:avLst/>
          </a:prstGeom>
          <a:noFill/>
          <a:ln>
            <a:noFill/>
          </a:ln>
        </p:spPr>
        <p:txBody>
          <a:bodyPr wrap="none" rtlCol="0">
            <a:spAutoFit/>
          </a:bodyPr>
          <a:p>
            <a:pPr algn="l" fontAlgn="auto">
              <a:lnSpc>
                <a:spcPct val="100000"/>
              </a:lnSpc>
              <a:defRPr/>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2.购车须知</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333438303937323b333633323239383bcee5bdc7d0c7"/>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885" y="1449070"/>
            <a:ext cx="472440" cy="472440"/>
          </a:xfrm>
          <a:prstGeom prst="rect">
            <a:avLst/>
          </a:prstGeom>
        </p:spPr>
      </p:pic>
      <p:sp>
        <p:nvSpPr>
          <p:cNvPr id="9" name="文本框 8"/>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2" name="空心弧 11"/>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edge">
                                      <p:cBhvr>
                                        <p:cTn id="10" dur="2000"/>
                                        <p:tgtEl>
                                          <p:spTgt spid="12"/>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checkerboard(across)">
                                      <p:cBhvr>
                                        <p:cTn id="14" dur="500"/>
                                        <p:tgtEl>
                                          <p:spTgt spid="77"/>
                                        </p:tgtEl>
                                      </p:cBhvr>
                                    </p:animEffect>
                                  </p:childTnLst>
                                </p:cTn>
                              </p:par>
                              <p:par>
                                <p:cTn id="15" presetID="5"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heckerboard(across)">
                                      <p:cBhvr>
                                        <p:cTn id="20" dur="500"/>
                                        <p:tgtEl>
                                          <p:spTgt spid="5"/>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par>
                                <p:cTn id="24" presetID="5" presetClass="entr" presetSubtype="1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checkerboard(across)">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2" grpId="0" bldLvl="0" animBg="1"/>
      <p:bldP spid="12" grpId="1" animBg="1"/>
      <p:bldP spid="77" grpId="0"/>
      <p:bldP spid="5" grpId="0" animBg="1"/>
      <p:bldP spid="6" grpId="0"/>
      <p:bldP spid="77" grpId="1"/>
      <p:bldP spid="5" grpId="1" animBg="1"/>
      <p:bldP spid="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圆角矩形 24"/>
          <p:cNvSpPr/>
          <p:nvPr/>
        </p:nvSpPr>
        <p:spPr bwMode="auto">
          <a:xfrm>
            <a:off x="4251325" y="3916680"/>
            <a:ext cx="1878330" cy="893445"/>
          </a:xfrm>
          <a:prstGeom prst="roundRect">
            <a:avLst>
              <a:gd name="adj" fmla="val 50000"/>
            </a:avLst>
          </a:prstGeom>
          <a:noFill/>
          <a:ln w="101600" cap="flat"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26" name="文本框 18"/>
          <p:cNvSpPr txBox="1">
            <a:spLocks noChangeArrowheads="1"/>
          </p:cNvSpPr>
          <p:nvPr/>
        </p:nvSpPr>
        <p:spPr bwMode="auto">
          <a:xfrm>
            <a:off x="4873625" y="4123055"/>
            <a:ext cx="70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03</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27" name="圆角矩形 26"/>
          <p:cNvSpPr/>
          <p:nvPr/>
        </p:nvSpPr>
        <p:spPr bwMode="auto">
          <a:xfrm>
            <a:off x="5516880" y="3368040"/>
            <a:ext cx="1878330" cy="893445"/>
          </a:xfrm>
          <a:prstGeom prst="roundRect">
            <a:avLst>
              <a:gd name="adj" fmla="val 50000"/>
            </a:avLst>
          </a:prstGeom>
          <a:noFill/>
          <a:ln w="101600" cap="flat"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29" name="文本框 19"/>
          <p:cNvSpPr txBox="1">
            <a:spLocks noChangeArrowheads="1"/>
          </p:cNvSpPr>
          <p:nvPr/>
        </p:nvSpPr>
        <p:spPr bwMode="auto">
          <a:xfrm>
            <a:off x="6129655" y="3553460"/>
            <a:ext cx="70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04</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31" name="圆角矩形 30"/>
          <p:cNvSpPr/>
          <p:nvPr/>
        </p:nvSpPr>
        <p:spPr bwMode="auto">
          <a:xfrm>
            <a:off x="6808470" y="3916680"/>
            <a:ext cx="1878965" cy="893445"/>
          </a:xfrm>
          <a:prstGeom prst="roundRect">
            <a:avLst>
              <a:gd name="adj" fmla="val 50000"/>
            </a:avLst>
          </a:prstGeom>
          <a:noFill/>
          <a:ln w="101600" cap="flat"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32" name="文本框 20"/>
          <p:cNvSpPr txBox="1">
            <a:spLocks noChangeArrowheads="1"/>
          </p:cNvSpPr>
          <p:nvPr/>
        </p:nvSpPr>
        <p:spPr bwMode="auto">
          <a:xfrm>
            <a:off x="7395210" y="4123055"/>
            <a:ext cx="70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05</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33" name="圆角矩形 32"/>
          <p:cNvSpPr/>
          <p:nvPr/>
        </p:nvSpPr>
        <p:spPr bwMode="auto">
          <a:xfrm>
            <a:off x="8074660" y="3368040"/>
            <a:ext cx="1878965" cy="893445"/>
          </a:xfrm>
          <a:prstGeom prst="roundRect">
            <a:avLst>
              <a:gd name="adj" fmla="val 50000"/>
            </a:avLst>
          </a:prstGeom>
          <a:noFill/>
          <a:ln w="101600" cap="flat"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34" name="文本框 21"/>
          <p:cNvSpPr txBox="1">
            <a:spLocks noChangeArrowheads="1"/>
          </p:cNvSpPr>
          <p:nvPr/>
        </p:nvSpPr>
        <p:spPr bwMode="auto">
          <a:xfrm>
            <a:off x="8688070" y="3553460"/>
            <a:ext cx="70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06</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35" name="文本框 17"/>
          <p:cNvSpPr txBox="1">
            <a:spLocks noChangeArrowheads="1"/>
          </p:cNvSpPr>
          <p:nvPr/>
        </p:nvSpPr>
        <p:spPr bwMode="auto">
          <a:xfrm>
            <a:off x="3571875" y="3552190"/>
            <a:ext cx="709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02</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36" name="圆角矩形 35"/>
          <p:cNvSpPr/>
          <p:nvPr/>
        </p:nvSpPr>
        <p:spPr bwMode="auto">
          <a:xfrm>
            <a:off x="2959100" y="3368040"/>
            <a:ext cx="1878965" cy="893445"/>
          </a:xfrm>
          <a:prstGeom prst="roundRect">
            <a:avLst>
              <a:gd name="adj" fmla="val 50000"/>
            </a:avLst>
          </a:prstGeom>
          <a:noFill/>
          <a:ln w="101600" cap="flat"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37" name="文本框 16"/>
          <p:cNvSpPr txBox="1">
            <a:spLocks noChangeArrowheads="1"/>
          </p:cNvSpPr>
          <p:nvPr/>
        </p:nvSpPr>
        <p:spPr bwMode="auto">
          <a:xfrm>
            <a:off x="2247900" y="4086860"/>
            <a:ext cx="7112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defRPr>
            </a:lvl1pPr>
            <a:lvl2pPr marL="742950" indent="-285750">
              <a:defRPr>
                <a:solidFill>
                  <a:schemeClr val="tx1"/>
                </a:solidFill>
              </a:defRPr>
            </a:lvl2pPr>
            <a:lvl3pPr marL="1143000" indent="-228600">
              <a:defRPr>
                <a:solidFill>
                  <a:schemeClr val="tx1"/>
                </a:solidFill>
              </a:defRPr>
            </a:lvl3pPr>
            <a:lvl4pPr marL="1600200" indent="-228600">
              <a:defRPr>
                <a:solidFill>
                  <a:schemeClr val="tx1"/>
                </a:solidFill>
              </a:defRPr>
            </a:lvl4pPr>
            <a:lvl5pPr marL="2057400" indent="-228600">
              <a:defRPr>
                <a:solidFill>
                  <a:schemeClr val="tx1"/>
                </a:solidFill>
              </a:defRPr>
            </a:lvl5pPr>
            <a:lvl6pPr marL="2514600" indent="-228600" eaLnBrk="0" fontAlgn="base" hangingPunct="0">
              <a:spcBef>
                <a:spcPct val="0"/>
              </a:spcBef>
              <a:spcAft>
                <a:spcPct val="0"/>
              </a:spcAft>
              <a:buFont typeface="Arial" panose="020B0604020202020204" pitchFamily="34" charset="0"/>
              <a:defRPr>
                <a:solidFill>
                  <a:schemeClr val="tx1"/>
                </a:solidFill>
              </a:defRPr>
            </a:lvl6pPr>
            <a:lvl7pPr marL="2971800" indent="-228600" eaLnBrk="0" fontAlgn="base" hangingPunct="0">
              <a:spcBef>
                <a:spcPct val="0"/>
              </a:spcBef>
              <a:spcAft>
                <a:spcPct val="0"/>
              </a:spcAft>
              <a:buFont typeface="Arial" panose="020B0604020202020204" pitchFamily="34" charset="0"/>
              <a:defRPr>
                <a:solidFill>
                  <a:schemeClr val="tx1"/>
                </a:solidFill>
              </a:defRPr>
            </a:lvl7pPr>
            <a:lvl8pPr marL="3429000" indent="-228600" eaLnBrk="0" fontAlgn="base" hangingPunct="0">
              <a:spcBef>
                <a:spcPct val="0"/>
              </a:spcBef>
              <a:spcAft>
                <a:spcPct val="0"/>
              </a:spcAft>
              <a:buFont typeface="Arial" panose="020B0604020202020204" pitchFamily="34" charset="0"/>
              <a:defRPr>
                <a:solidFill>
                  <a:schemeClr val="tx1"/>
                </a:solidFill>
              </a:defRPr>
            </a:lvl8pPr>
            <a:lvl9pPr marL="3886200" indent="-228600" eaLnBrk="0" fontAlgn="base" hangingPunct="0">
              <a:spcBef>
                <a:spcPct val="0"/>
              </a:spcBef>
              <a:spcAft>
                <a:spcPct val="0"/>
              </a:spcAft>
              <a:buFont typeface="Arial" panose="020B0604020202020204" pitchFamily="34" charset="0"/>
              <a:defRPr>
                <a:solidFill>
                  <a:schemeClr val="tx1"/>
                </a:solidFill>
              </a:defRPr>
            </a:lvl9pPr>
          </a:lstStyle>
          <a:p>
            <a:pPr algn="l" eaLnBrk="1" hangingPunct="1"/>
            <a:r>
              <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rPr>
              <a:t>01</a:t>
            </a:r>
            <a:endParaRPr lang="en-US" altLang="zh-CN" sz="2800" b="1" dirty="0">
              <a:solidFill>
                <a:schemeClr val="tx1">
                  <a:lumMod val="85000"/>
                  <a:lumOff val="15000"/>
                </a:schemeClr>
              </a:solidFill>
              <a:latin typeface="微软雅黑" panose="020B0503020204020204" charset="-122"/>
              <a:ea typeface="微软雅黑" panose="020B0503020204020204" charset="-122"/>
              <a:cs typeface="字魂105号-简雅黑" panose="00000500000000000000" charset="-122"/>
            </a:endParaRPr>
          </a:p>
        </p:txBody>
      </p:sp>
      <p:sp>
        <p:nvSpPr>
          <p:cNvPr id="38" name="圆角矩形 37"/>
          <p:cNvSpPr/>
          <p:nvPr/>
        </p:nvSpPr>
        <p:spPr bwMode="auto">
          <a:xfrm>
            <a:off x="1692910" y="3916680"/>
            <a:ext cx="1878965" cy="893445"/>
          </a:xfrm>
          <a:prstGeom prst="roundRect">
            <a:avLst>
              <a:gd name="adj" fmla="val 50000"/>
            </a:avLst>
          </a:prstGeom>
          <a:noFill/>
          <a:ln w="101600" cap="flat"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600" b="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39" name="矩形 31"/>
          <p:cNvSpPr/>
          <p:nvPr/>
        </p:nvSpPr>
        <p:spPr bwMode="auto">
          <a:xfrm>
            <a:off x="2033905" y="4946650"/>
            <a:ext cx="243840" cy="78676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40" name="矩形 31"/>
          <p:cNvSpPr/>
          <p:nvPr/>
        </p:nvSpPr>
        <p:spPr bwMode="auto">
          <a:xfrm>
            <a:off x="4639945" y="4946650"/>
            <a:ext cx="243840" cy="78676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41" name="矩形 31"/>
          <p:cNvSpPr/>
          <p:nvPr/>
        </p:nvSpPr>
        <p:spPr bwMode="auto">
          <a:xfrm>
            <a:off x="7221855" y="4946650"/>
            <a:ext cx="243205" cy="78676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42" name="矩形 31"/>
          <p:cNvSpPr/>
          <p:nvPr/>
        </p:nvSpPr>
        <p:spPr bwMode="auto">
          <a:xfrm flipV="1">
            <a:off x="3284220" y="2467610"/>
            <a:ext cx="242570" cy="786130"/>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57" name="矩形 31"/>
          <p:cNvSpPr/>
          <p:nvPr/>
        </p:nvSpPr>
        <p:spPr bwMode="auto">
          <a:xfrm flipV="1">
            <a:off x="5888355" y="2467610"/>
            <a:ext cx="243840" cy="786130"/>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59" name="矩形 31"/>
          <p:cNvSpPr/>
          <p:nvPr/>
        </p:nvSpPr>
        <p:spPr bwMode="auto">
          <a:xfrm flipV="1">
            <a:off x="8420735" y="2467610"/>
            <a:ext cx="243205" cy="786130"/>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gradFill>
              <a:gsLst>
                <a:gs pos="100000">
                  <a:srgbClr val="0B1A86"/>
                </a:gs>
                <a:gs pos="0">
                  <a:srgbClr val="01115E"/>
                </a:gs>
              </a:gsLst>
              <a:lin ang="13500000" scaled="1"/>
            </a:gradFill>
            <a:prstDash val="solid"/>
            <a:round/>
            <a:headEnd type="none" w="med" len="med"/>
            <a:tailEnd type="none" w="med" len="med"/>
          </a:ln>
          <a:effectLst/>
        </p:spPr>
        <p:txBody>
          <a:bodyPr vert="horz" wrap="square" lIns="121920" tIns="60960" rIns="121920" bIns="6096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85000"/>
                  <a:lumOff val="15000"/>
                </a:schemeClr>
              </a:solidFill>
              <a:effectLst/>
              <a:latin typeface="微软雅黑" panose="020B0503020204020204" charset="-122"/>
              <a:ea typeface="微软雅黑" panose="020B0503020204020204" charset="-122"/>
              <a:cs typeface="字魂105号-简雅黑" panose="00000500000000000000" charset="-122"/>
            </a:endParaRPr>
          </a:p>
        </p:txBody>
      </p:sp>
      <p:sp>
        <p:nvSpPr>
          <p:cNvPr id="60" name="文本框 59"/>
          <p:cNvSpPr txBox="1"/>
          <p:nvPr/>
        </p:nvSpPr>
        <p:spPr>
          <a:xfrm>
            <a:off x="3521075" y="2423160"/>
            <a:ext cx="2091055" cy="450850"/>
          </a:xfrm>
          <a:prstGeom prst="rect">
            <a:avLst/>
          </a:prstGeom>
          <a:noFill/>
        </p:spPr>
        <p:txBody>
          <a:bodyPr wrap="square" rtlCol="0">
            <a:spAutoFit/>
          </a:bodyPr>
          <a:lstStyle/>
          <a:p>
            <a:pPr algn="l" fontAlgn="auto">
              <a:lnSpc>
                <a:spcPct val="130000"/>
              </a:lnSpc>
              <a:buClrTx/>
              <a:buSzTx/>
              <a:buFontTx/>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贷款申请手续</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2" name="文本框 61"/>
          <p:cNvSpPr txBox="1"/>
          <p:nvPr/>
        </p:nvSpPr>
        <p:spPr>
          <a:xfrm>
            <a:off x="6078855" y="2423160"/>
            <a:ext cx="2091055" cy="450850"/>
          </a:xfrm>
          <a:prstGeom prst="rect">
            <a:avLst/>
          </a:prstGeom>
          <a:noFill/>
        </p:spPr>
        <p:txBody>
          <a:bodyPr wrap="square" rtlCol="0">
            <a:spAutoFit/>
          </a:bodyPr>
          <a:lstStyle/>
          <a:p>
            <a:pPr algn="l" fontAlgn="auto">
              <a:lnSpc>
                <a:spcPct val="130000"/>
              </a:lnSpc>
              <a:buClrTx/>
              <a:buSzTx/>
              <a:buFontTx/>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取车手续</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3" name="文本框 62"/>
          <p:cNvSpPr txBox="1"/>
          <p:nvPr/>
        </p:nvSpPr>
        <p:spPr>
          <a:xfrm>
            <a:off x="8637270" y="2423160"/>
            <a:ext cx="2091055" cy="450850"/>
          </a:xfrm>
          <a:prstGeom prst="rect">
            <a:avLst/>
          </a:prstGeom>
          <a:noFill/>
        </p:spPr>
        <p:txBody>
          <a:bodyPr wrap="square" rtlCol="0">
            <a:spAutoFit/>
          </a:bodyPr>
          <a:lstStyle/>
          <a:p>
            <a:pPr algn="l" fontAlgn="auto">
              <a:lnSpc>
                <a:spcPct val="130000"/>
              </a:lnSpc>
              <a:buClrTx/>
              <a:buSzTx/>
              <a:buFontTx/>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按月付款</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5" name="文本框 64"/>
          <p:cNvSpPr txBox="1"/>
          <p:nvPr/>
        </p:nvSpPr>
        <p:spPr>
          <a:xfrm>
            <a:off x="2326005" y="5236210"/>
            <a:ext cx="2091055" cy="450850"/>
          </a:xfrm>
          <a:prstGeom prst="rect">
            <a:avLst/>
          </a:prstGeom>
          <a:noFill/>
        </p:spPr>
        <p:txBody>
          <a:bodyPr wrap="square" rtlCol="0">
            <a:spAutoFit/>
          </a:bodyPr>
          <a:lstStyle/>
          <a:p>
            <a:pPr algn="l" fontAlgn="auto">
              <a:lnSpc>
                <a:spcPct val="130000"/>
              </a:lnSpc>
              <a:buClrTx/>
              <a:buSzTx/>
              <a:buFontTx/>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签订购车合同</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6" name="文本框 65"/>
          <p:cNvSpPr txBox="1"/>
          <p:nvPr/>
        </p:nvSpPr>
        <p:spPr>
          <a:xfrm>
            <a:off x="4883785" y="5236210"/>
            <a:ext cx="2091055" cy="450850"/>
          </a:xfrm>
          <a:prstGeom prst="rect">
            <a:avLst/>
          </a:prstGeom>
          <a:noFill/>
        </p:spPr>
        <p:txBody>
          <a:bodyPr wrap="square" rtlCol="0">
            <a:spAutoFit/>
          </a:bodyPr>
          <a:lstStyle/>
          <a:p>
            <a:pPr algn="l">
              <a:lnSpc>
                <a:spcPct val="130000"/>
              </a:lnSpc>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银行批准</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8" name="文本框 67"/>
          <p:cNvSpPr txBox="1"/>
          <p:nvPr/>
        </p:nvSpPr>
        <p:spPr>
          <a:xfrm>
            <a:off x="7391400" y="5236210"/>
            <a:ext cx="2091055" cy="450850"/>
          </a:xfrm>
          <a:prstGeom prst="rect">
            <a:avLst/>
          </a:prstGeom>
          <a:noFill/>
        </p:spPr>
        <p:txBody>
          <a:bodyPr wrap="square" rtlCol="0">
            <a:spAutoFit/>
          </a:bodyPr>
          <a:lstStyle/>
          <a:p>
            <a:pPr algn="l" fontAlgn="auto">
              <a:lnSpc>
                <a:spcPct val="130000"/>
              </a:lnSpc>
              <a:buClrTx/>
              <a:buSzTx/>
              <a:buFontTx/>
            </a:pPr>
            <a:r>
              <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rPr>
              <a:t>车辆出门证</a:t>
            </a:r>
            <a:endParaRPr lang="zh-CN" altLang="en-US" sz="1800" b="1">
              <a:solidFill>
                <a:schemeClr val="tx1"/>
              </a:solidFill>
              <a:latin typeface="微软雅黑" panose="020B0503020204020204" charset="-122"/>
              <a:ea typeface="微软雅黑" panose="020B0503020204020204" charset="-122"/>
              <a:cs typeface="字魂105号-简雅黑" panose="00000500000000000000" charset="-122"/>
              <a:sym typeface="+mn-ea"/>
            </a:endParaRPr>
          </a:p>
        </p:txBody>
      </p:sp>
      <p:sp>
        <p:nvSpPr>
          <p:cNvPr id="8" name="右箭头 7"/>
          <p:cNvSpPr/>
          <p:nvPr/>
        </p:nvSpPr>
        <p:spPr>
          <a:xfrm>
            <a:off x="0" y="1124585"/>
            <a:ext cx="3663315"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10" name="TextBox 6"/>
          <p:cNvSpPr txBox="1"/>
          <p:nvPr/>
        </p:nvSpPr>
        <p:spPr>
          <a:xfrm>
            <a:off x="568434" y="1486183"/>
            <a:ext cx="2233295" cy="398780"/>
          </a:xfrm>
          <a:prstGeom prst="rect">
            <a:avLst/>
          </a:prstGeom>
          <a:noFill/>
          <a:ln>
            <a:noFill/>
          </a:ln>
        </p:spPr>
        <p:txBody>
          <a:bodyPr wrap="none" rtlCol="0">
            <a:spAutoFit/>
          </a:bodyPr>
          <a:p>
            <a:pPr algn="l" fontAlgn="auto">
              <a:lnSpc>
                <a:spcPct val="100000"/>
              </a:lnSpc>
              <a:defRPr/>
            </a:pPr>
            <a:r>
              <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rPr>
              <a:t>3.主要操作性文件</a:t>
            </a:r>
            <a:endParaRPr lang="en-US" altLang="zh-CN"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3" name="图片 2" descr="333438303937323b333633323239383bcee5bdc7d0c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885" y="1449070"/>
            <a:ext cx="472440" cy="472440"/>
          </a:xfrm>
          <a:prstGeom prst="rect">
            <a:avLst/>
          </a:prstGeom>
        </p:spPr>
      </p:pic>
      <p:sp>
        <p:nvSpPr>
          <p:cNvPr id="5" name="文本框 4"/>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6" name="空心弧 5"/>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edge">
                                      <p:cBhvr>
                                        <p:cTn id="10" dur="2000"/>
                                        <p:tgtEl>
                                          <p:spTgt spid="6"/>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fade">
                                      <p:cBhvr>
                                        <p:cTn id="62" dur="500"/>
                                        <p:tgtEl>
                                          <p:spTgt spid="5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500"/>
                                        <p:tgtEl>
                                          <p:spTgt spid="5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500"/>
                                        <p:tgtEl>
                                          <p:spTgt spid="6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8"/>
                                        </p:tgtEl>
                                        <p:attrNameLst>
                                          <p:attrName>style.visibility</p:attrName>
                                        </p:attrNameLst>
                                      </p:cBhvr>
                                      <p:to>
                                        <p:strVal val="visible"/>
                                      </p:to>
                                    </p:set>
                                    <p:animEffect transition="in" filter="fade">
                                      <p:cBhvr>
                                        <p:cTn id="83" dur="500"/>
                                        <p:tgtEl>
                                          <p:spTgt spid="68"/>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0"/>
                                        </p:tgtEl>
                                        <p:attrNameLst>
                                          <p:attrName>style.visibility</p:attrName>
                                        </p:attrNameLst>
                                      </p:cBhvr>
                                      <p:to>
                                        <p:strVal val="visible"/>
                                      </p:to>
                                    </p:set>
                                    <p:animEffect transition="in" filter="fade">
                                      <p:cBhvr>
                                        <p:cTn id="89" dur="500"/>
                                        <p:tgtEl>
                                          <p:spTgt spid="10"/>
                                        </p:tgtEl>
                                      </p:cBhvr>
                                    </p:animEffect>
                                  </p:childTnLst>
                                </p:cTn>
                              </p:par>
                              <p:par>
                                <p:cTn id="90" presetID="10" presetClass="entr" presetSubtype="0" fill="hold" nodeType="withEffect">
                                  <p:stCondLst>
                                    <p:cond delay="0"/>
                                  </p:stCondLst>
                                  <p:childTnLst>
                                    <p:set>
                                      <p:cBhvr>
                                        <p:cTn id="91" dur="1" fill="hold">
                                          <p:stCondLst>
                                            <p:cond delay="0"/>
                                          </p:stCondLst>
                                        </p:cTn>
                                        <p:tgtEl>
                                          <p:spTgt spid="3"/>
                                        </p:tgtEl>
                                        <p:attrNameLst>
                                          <p:attrName>style.visibility</p:attrName>
                                        </p:attrNameLst>
                                      </p:cBhvr>
                                      <p:to>
                                        <p:strVal val="visible"/>
                                      </p:to>
                                    </p:set>
                                    <p:animEffect transition="in" filter="fade">
                                      <p:cBhvr>
                                        <p:cTn id="9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bldLvl="0" animBg="1"/>
      <p:bldP spid="6" grpId="1" animBg="1"/>
      <p:bldP spid="25" grpId="0" animBg="1"/>
      <p:bldP spid="26" grpId="0"/>
      <p:bldP spid="27" grpId="0" animBg="1"/>
      <p:bldP spid="29" grpId="0"/>
      <p:bldP spid="31" grpId="0" animBg="1"/>
      <p:bldP spid="32" grpId="0"/>
      <p:bldP spid="33" grpId="0" animBg="1"/>
      <p:bldP spid="34" grpId="0"/>
      <p:bldP spid="35" grpId="0"/>
      <p:bldP spid="36" grpId="0" animBg="1"/>
      <p:bldP spid="37" grpId="0"/>
      <p:bldP spid="38" grpId="0" animBg="1"/>
      <p:bldP spid="39" grpId="0" animBg="1"/>
      <p:bldP spid="40" grpId="0" animBg="1"/>
      <p:bldP spid="41" grpId="0" animBg="1"/>
      <p:bldP spid="42" grpId="0" animBg="1"/>
      <p:bldP spid="57" grpId="0" animBg="1"/>
      <p:bldP spid="59" grpId="0" animBg="1"/>
      <p:bldP spid="60" grpId="0"/>
      <p:bldP spid="62" grpId="0"/>
      <p:bldP spid="63" grpId="0"/>
      <p:bldP spid="65" grpId="0"/>
      <p:bldP spid="66" grpId="0"/>
      <p:bldP spid="68" grpId="0"/>
      <p:bldP spid="8" grpId="0" animBg="1"/>
      <p:bldP spid="10" grpId="0"/>
      <p:bldP spid="25" grpId="1" animBg="1"/>
      <p:bldP spid="26" grpId="1"/>
      <p:bldP spid="27" grpId="1" animBg="1"/>
      <p:bldP spid="29" grpId="1"/>
      <p:bldP spid="31" grpId="1" animBg="1"/>
      <p:bldP spid="32" grpId="1"/>
      <p:bldP spid="33" grpId="1" animBg="1"/>
      <p:bldP spid="34" grpId="1"/>
      <p:bldP spid="35" grpId="1"/>
      <p:bldP spid="36" grpId="1" animBg="1"/>
      <p:bldP spid="37" grpId="1"/>
      <p:bldP spid="38" grpId="1" animBg="1"/>
      <p:bldP spid="39" grpId="1" animBg="1"/>
      <p:bldP spid="40" grpId="1" animBg="1"/>
      <p:bldP spid="41" grpId="1" animBg="1"/>
      <p:bldP spid="42" grpId="1" animBg="1"/>
      <p:bldP spid="57" grpId="1" animBg="1"/>
      <p:bldP spid="59" grpId="1" animBg="1"/>
      <p:bldP spid="60" grpId="1"/>
      <p:bldP spid="62" grpId="1"/>
      <p:bldP spid="63" grpId="1"/>
      <p:bldP spid="65" grpId="1"/>
      <p:bldP spid="66" grpId="1"/>
      <p:bldP spid="68" grpId="1"/>
      <p:bldP spid="8" grpId="1" animBg="1"/>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框 77"/>
          <p:cNvSpPr txBox="1"/>
          <p:nvPr/>
        </p:nvSpPr>
        <p:spPr>
          <a:xfrm rot="10800000" flipV="1">
            <a:off x="551180" y="4076700"/>
            <a:ext cx="5523230" cy="829945"/>
          </a:xfrm>
          <a:prstGeom prst="rect">
            <a:avLst/>
          </a:prstGeom>
          <a:noFill/>
        </p:spPr>
        <p:txBody>
          <a:bodyPr wrap="square" rtlCol="0" anchor="t">
            <a:spAutoFit/>
          </a:bodyPr>
          <a:p>
            <a:pPr indent="406400" algn="l" fontAlgn="auto">
              <a:lnSpc>
                <a:spcPct val="150000"/>
              </a:lnSpc>
              <a:buClrTx/>
              <a:buSzTx/>
              <a:buFontTx/>
              <a:extLst>
                <a:ext uri="{35155182-B16C-46BC-9424-99874614C6A1}">
                  <wpsdc:indentchars xmlns:wpsdc="http://www.wps.cn/officeDocument/2017/drawingmlCustomData" val="200" checksum="1740828767"/>
                </a:ext>
              </a:extLst>
            </a:pPr>
            <a:r>
              <a:rPr lang="zh-CN" altLang="en-US" sz="1600" dirty="0">
                <a:sym typeface="+mn-ea"/>
              </a:rPr>
              <a:t>经销商在贷款过程中承担了一定风险并付出了一定的人力、物力，</a:t>
            </a:r>
            <a:r>
              <a:rPr lang="zh-CN" altLang="en-US" sz="1600" b="1" dirty="0">
                <a:solidFill>
                  <a:srgbClr val="FF0000"/>
                </a:solidFill>
                <a:sym typeface="+mn-ea"/>
              </a:rPr>
              <a:t>通常需要收取2%-4%的管理费。</a:t>
            </a:r>
            <a:endParaRPr lang="zh-CN" altLang="en-US" sz="1600" b="1" dirty="0">
              <a:solidFill>
                <a:srgbClr val="FF0000"/>
              </a:solidFill>
              <a:sym typeface="+mn-ea"/>
            </a:endParaRPr>
          </a:p>
        </p:txBody>
      </p:sp>
      <p:pic>
        <p:nvPicPr>
          <p:cNvPr id="5" name="图片 4" descr="86792aefbc11fa4c8cbda6b1909cbd00"/>
          <p:cNvPicPr>
            <a:picLocks noChangeAspect="1"/>
          </p:cNvPicPr>
          <p:nvPr/>
        </p:nvPicPr>
        <p:blipFill>
          <a:blip r:embed="rId1"/>
          <a:stretch>
            <a:fillRect/>
          </a:stretch>
        </p:blipFill>
        <p:spPr>
          <a:xfrm>
            <a:off x="8832215" y="3068955"/>
            <a:ext cx="2954958" cy="2595880"/>
          </a:xfrm>
          <a:prstGeom prst="rect">
            <a:avLst/>
          </a:prstGeom>
        </p:spPr>
      </p:pic>
      <p:sp>
        <p:nvSpPr>
          <p:cNvPr id="4" name="右箭头 3"/>
          <p:cNvSpPr/>
          <p:nvPr/>
        </p:nvSpPr>
        <p:spPr>
          <a:xfrm>
            <a:off x="0" y="2564765"/>
            <a:ext cx="5503545" cy="93599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rot="10800000" flipV="1">
            <a:off x="0" y="2833370"/>
            <a:ext cx="5064125" cy="398780"/>
          </a:xfrm>
          <a:prstGeom prst="rect">
            <a:avLst/>
          </a:prstGeom>
          <a:noFill/>
        </p:spPr>
        <p:txBody>
          <a:bodyPr wrap="square" rtlCol="0" anchor="t">
            <a:spAutoFit/>
          </a:bodyPr>
          <a:p>
            <a:pPr indent="0" algn="ctr" fontAlgn="auto">
              <a:lnSpc>
                <a:spcPct val="100000"/>
              </a:lnSpc>
              <a:buClrTx/>
              <a:buSzTx/>
              <a:buFontTx/>
            </a:pPr>
            <a:r>
              <a:rPr lang="zh-CN" altLang="en-US" sz="2000" b="1" dirty="0">
                <a:solidFill>
                  <a:schemeClr val="tx1"/>
                </a:solidFill>
                <a:sym typeface="+mn-ea"/>
              </a:rPr>
              <a:t>以经销商为主体的汽车消费信贷操作实务</a:t>
            </a:r>
            <a:endParaRPr lang="zh-CN" altLang="en-US" sz="2000" b="1" dirty="0">
              <a:solidFill>
                <a:schemeClr val="tx1"/>
              </a:solidFill>
              <a:sym typeface="+mn-ea"/>
            </a:endParaRPr>
          </a:p>
        </p:txBody>
      </p:sp>
      <p:pic>
        <p:nvPicPr>
          <p:cNvPr id="7" name="图片 6"/>
          <p:cNvPicPr>
            <a:picLocks noChangeAspect="1"/>
          </p:cNvPicPr>
          <p:nvPr/>
        </p:nvPicPr>
        <p:blipFill>
          <a:blip r:embed="rId2">
            <a:clrChange>
              <a:clrFrom>
                <a:srgbClr val="F6F6F6">
                  <a:alpha val="100000"/>
                </a:srgbClr>
              </a:clrFrom>
              <a:clrTo>
                <a:srgbClr val="F6F6F6">
                  <a:alpha val="100000"/>
                  <a:alpha val="0"/>
                </a:srgbClr>
              </a:clrTo>
            </a:clrChange>
          </a:blip>
          <a:srcRect b="317"/>
          <a:stretch>
            <a:fillRect/>
          </a:stretch>
        </p:blipFill>
        <p:spPr>
          <a:xfrm>
            <a:off x="6087110" y="2853055"/>
            <a:ext cx="2665095" cy="2370455"/>
          </a:xfrm>
          <a:prstGeom prst="rect">
            <a:avLst/>
          </a:prstGeom>
        </p:spPr>
      </p:pic>
      <p:sp>
        <p:nvSpPr>
          <p:cNvPr id="8" name="文本框 7"/>
          <p:cNvSpPr txBox="1"/>
          <p:nvPr/>
        </p:nvSpPr>
        <p:spPr>
          <a:xfrm>
            <a:off x="7031990" y="5229225"/>
            <a:ext cx="1097280" cy="460375"/>
          </a:xfrm>
          <a:prstGeom prst="rect">
            <a:avLst/>
          </a:prstGeom>
          <a:noFill/>
        </p:spPr>
        <p:txBody>
          <a:bodyPr wrap="none" rtlCol="0" anchor="t">
            <a:spAutoFit/>
          </a:bodyPr>
          <a:p>
            <a:r>
              <a:rPr lang="zh-CN" altLang="en-US" b="1" dirty="0">
                <a:solidFill>
                  <a:srgbClr val="1C5E9E"/>
                </a:solidFill>
                <a:sym typeface="+mn-ea"/>
              </a:rPr>
              <a:t>经销商</a:t>
            </a:r>
            <a:endParaRPr lang="zh-CN" altLang="en-US" b="1" dirty="0">
              <a:solidFill>
                <a:srgbClr val="1C5E9E"/>
              </a:solidFill>
              <a:sym typeface="+mn-ea"/>
            </a:endParaRPr>
          </a:p>
        </p:txBody>
      </p:sp>
      <p:sp>
        <p:nvSpPr>
          <p:cNvPr id="10" name="文本框 9"/>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12" name="组合 11"/>
          <p:cNvGrpSpPr/>
          <p:nvPr/>
        </p:nvGrpSpPr>
        <p:grpSpPr>
          <a:xfrm>
            <a:off x="3601403" y="1132205"/>
            <a:ext cx="4989195" cy="491490"/>
            <a:chOff x="5403" y="1783"/>
            <a:chExt cx="7857" cy="774"/>
          </a:xfrm>
        </p:grpSpPr>
        <p:sp>
          <p:nvSpPr>
            <p:cNvPr id="56" name="矩形: 圆角 43"/>
            <p:cNvSpPr/>
            <p:nvPr/>
          </p:nvSpPr>
          <p:spPr>
            <a:xfrm>
              <a:off x="5403" y="1783"/>
              <a:ext cx="785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72" y="1856"/>
              <a:ext cx="6720"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二、汽车消费信贷操作实务</a:t>
              </a:r>
              <a:endParaRPr lang="zh-CN" altLang="en-US" sz="2000"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dissolve">
                                      <p:cBhvr>
                                        <p:cTn id="14" dur="500"/>
                                        <p:tgtEl>
                                          <p:spTgt spid="78"/>
                                        </p:tgtEl>
                                      </p:cBhvr>
                                    </p:animEffect>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par>
                                <p:cTn id="24" presetID="9"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ssolve">
                                      <p:cBhvr>
                                        <p:cTn id="26" dur="500"/>
                                        <p:tgtEl>
                                          <p:spTgt spid="7"/>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dissolve">
                                      <p:cBhvr>
                                        <p:cTn id="29" dur="500"/>
                                        <p:tgtEl>
                                          <p:spTgt spid="8"/>
                                        </p:tgtEl>
                                      </p:cBhvr>
                                    </p:animEffect>
                                  </p:childTnLst>
                                </p:cTn>
                              </p:par>
                              <p:par>
                                <p:cTn id="30" presetID="9"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bldLvl="0" animBg="1"/>
      <p:bldP spid="11" grpId="1" animBg="1"/>
      <p:bldP spid="78" grpId="0"/>
      <p:bldP spid="4" grpId="0" animBg="1"/>
      <p:bldP spid="6" grpId="0"/>
      <p:bldP spid="8" grpId="0"/>
      <p:bldP spid="78" grpId="1"/>
      <p:bldP spid="4" grpId="1" animBg="1"/>
      <p:bldP spid="6" grpId="1"/>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clrChange>
              <a:clrFrom>
                <a:srgbClr val="F6F6F6">
                  <a:alpha val="100000"/>
                </a:srgbClr>
              </a:clrFrom>
              <a:clrTo>
                <a:srgbClr val="F6F6F6">
                  <a:alpha val="100000"/>
                  <a:alpha val="0"/>
                </a:srgbClr>
              </a:clrTo>
            </a:clrChange>
          </a:blip>
          <a:srcRect t="1759"/>
          <a:stretch>
            <a:fillRect/>
          </a:stretch>
        </p:blipFill>
        <p:spPr>
          <a:xfrm flipH="1">
            <a:off x="-168275" y="2556510"/>
            <a:ext cx="2989580" cy="3013710"/>
          </a:xfrm>
          <a:prstGeom prst="rect">
            <a:avLst/>
          </a:prstGeom>
        </p:spPr>
      </p:pic>
      <p:sp>
        <p:nvSpPr>
          <p:cNvPr id="6" name="TextBox 6"/>
          <p:cNvSpPr txBox="1"/>
          <p:nvPr/>
        </p:nvSpPr>
        <p:spPr>
          <a:xfrm>
            <a:off x="3718560" y="1476658"/>
            <a:ext cx="4754880" cy="553085"/>
          </a:xfrm>
          <a:prstGeom prst="rect">
            <a:avLst/>
          </a:prstGeom>
          <a:noFill/>
          <a:ln>
            <a:noFill/>
          </a:ln>
        </p:spPr>
        <p:txBody>
          <a:bodyPr wrap="none" rtlCol="0">
            <a:spAutoFit/>
          </a:bodyPr>
          <a:p>
            <a:pPr algn="l">
              <a:lnSpc>
                <a:spcPct val="150000"/>
              </a:lnSpc>
              <a:defRPr/>
            </a:pPr>
            <a:r>
              <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rPr>
              <a:t>“间客”模式汽车消费信贷业务办理流程</a:t>
            </a:r>
            <a:endParaRPr lang="zh-CN" altLang="en-US" sz="20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间客”模式汽车消费信贷业务办理流程"/>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416050" y="2268855"/>
            <a:ext cx="10711180" cy="2980690"/>
          </a:xfrm>
          <a:prstGeom prst="rect">
            <a:avLst/>
          </a:prstGeom>
        </p:spPr>
      </p:pic>
      <p:sp>
        <p:nvSpPr>
          <p:cNvPr id="10" name="文本框 9"/>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bldLvl="0" animBg="1"/>
      <p:bldP spid="11" grpId="1" animBg="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5242560" y="1008663"/>
            <a:ext cx="1706880" cy="553085"/>
          </a:xfrm>
          <a:prstGeom prst="rect">
            <a:avLst/>
          </a:prstGeom>
          <a:noFill/>
          <a:ln>
            <a:noFill/>
          </a:ln>
        </p:spPr>
        <p:txBody>
          <a:bodyPr wrap="none" rtlCol="0">
            <a:spAutoFit/>
          </a:bodyPr>
          <a:p>
            <a:pPr algn="l">
              <a:lnSpc>
                <a:spcPct val="150000"/>
              </a:lnSpc>
              <a:defRPr/>
            </a:pPr>
            <a:r>
              <a:rPr lang="zh-CN" altLang="en-US" sz="2000" b="1" dirty="0">
                <a:solidFill>
                  <a:schemeClr val="accent2"/>
                </a:solidFill>
                <a:latin typeface="微软雅黑" panose="020B0503020204020204" charset="-122"/>
                <a:ea typeface="微软雅黑" panose="020B0503020204020204" charset="-122"/>
                <a:sym typeface="+mn-ea"/>
              </a:rPr>
              <a:t>银行审批程序</a:t>
            </a:r>
            <a:endParaRPr lang="zh-CN" altLang="en-US" sz="2000" b="1" dirty="0">
              <a:solidFill>
                <a:schemeClr val="accent2"/>
              </a:solidFill>
              <a:latin typeface="微软雅黑" panose="020B0503020204020204" charset="-122"/>
              <a:ea typeface="微软雅黑" panose="020B0503020204020204" charset="-122"/>
              <a:sym typeface="+mn-ea"/>
            </a:endParaRPr>
          </a:p>
        </p:txBody>
      </p:sp>
      <p:pic>
        <p:nvPicPr>
          <p:cNvPr id="7" name="图片 6" descr="银行审批程序"/>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521460" y="1385570"/>
            <a:ext cx="9838055" cy="5017135"/>
          </a:xfrm>
          <a:prstGeom prst="rect">
            <a:avLst/>
          </a:prstGeom>
        </p:spPr>
      </p:pic>
      <p:sp>
        <p:nvSpPr>
          <p:cNvPr id="10" name="文本框 9"/>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par>
                                <p:cTn id="15" presetID="3"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bldLvl="0" animBg="1"/>
      <p:bldP spid="11" grpId="1" animBg="1"/>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16b96dec80745529f47ed1a2441b0fc"/>
          <p:cNvPicPr>
            <a:picLocks noChangeAspect="1"/>
          </p:cNvPicPr>
          <p:nvPr/>
        </p:nvPicPr>
        <p:blipFill>
          <a:blip r:embed="rId1"/>
          <a:stretch>
            <a:fillRect/>
          </a:stretch>
        </p:blipFill>
        <p:spPr>
          <a:xfrm>
            <a:off x="1270635" y="3357880"/>
            <a:ext cx="4552315" cy="2795270"/>
          </a:xfrm>
          <a:prstGeom prst="rect">
            <a:avLst/>
          </a:prstGeom>
        </p:spPr>
      </p:pic>
      <p:sp>
        <p:nvSpPr>
          <p:cNvPr id="5" name="右箭头 4"/>
          <p:cNvSpPr/>
          <p:nvPr/>
        </p:nvSpPr>
        <p:spPr>
          <a:xfrm>
            <a:off x="0" y="2564765"/>
            <a:ext cx="6237605" cy="935990"/>
          </a:xfrm>
          <a:prstGeom prst="rightArrow">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rot="10800000" flipV="1">
            <a:off x="0" y="2833370"/>
            <a:ext cx="5719445" cy="398780"/>
          </a:xfrm>
          <a:prstGeom prst="rect">
            <a:avLst/>
          </a:prstGeom>
          <a:noFill/>
        </p:spPr>
        <p:txBody>
          <a:bodyPr wrap="square" rtlCol="0" anchor="t">
            <a:spAutoFit/>
          </a:bodyPr>
          <a:p>
            <a:pPr algn="ctr" fontAlgn="auto">
              <a:lnSpc>
                <a:spcPct val="100000"/>
              </a:lnSpc>
              <a:buClrTx/>
              <a:buSzTx/>
              <a:buFontTx/>
            </a:pPr>
            <a:r>
              <a:rPr lang="zh-CN" altLang="en-US" sz="2000" b="1" dirty="0">
                <a:solidFill>
                  <a:schemeClr val="tx1"/>
                </a:solidFill>
                <a:sym typeface="+mn-ea"/>
              </a:rPr>
              <a:t>以汽车金融公司为主体的汽车消费信贷操作实务</a:t>
            </a:r>
            <a:endParaRPr lang="zh-CN" altLang="en-US" sz="2000" b="1" dirty="0">
              <a:solidFill>
                <a:schemeClr val="tx1"/>
              </a:solidFill>
              <a:sym typeface="+mn-ea"/>
            </a:endParaRPr>
          </a:p>
        </p:txBody>
      </p:sp>
      <p:sp>
        <p:nvSpPr>
          <p:cNvPr id="9" name="矩形 8"/>
          <p:cNvSpPr/>
          <p:nvPr/>
        </p:nvSpPr>
        <p:spPr>
          <a:xfrm>
            <a:off x="5822950" y="4202430"/>
            <a:ext cx="5212080" cy="1106805"/>
          </a:xfrm>
          <a:prstGeom prst="rect">
            <a:avLst/>
          </a:prstGeom>
          <a:noFill/>
          <a:ln>
            <a:noFill/>
          </a:ln>
          <a:effectLst>
            <a:reflection blurRad="6350" stA="50000" endA="300" endPos="55000" dir="5400000" sy="-100000" algn="bl" rotWithShape="0"/>
          </a:effectLst>
        </p:spPr>
        <p:txBody>
          <a:bodyPr wrap="none" rtlCol="0" anchor="t">
            <a:spAutoFit/>
          </a:bodyPr>
          <a:p>
            <a:pPr algn="ctr"/>
            <a:r>
              <a:rPr lang="zh-CN" altLang="en-US" sz="66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汽车金融公司</a:t>
            </a:r>
            <a:endParaRPr lang="zh-CN" altLang="en-US" sz="66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endParaRPr>
          </a:p>
        </p:txBody>
      </p:sp>
      <p:grpSp>
        <p:nvGrpSpPr>
          <p:cNvPr id="12" name="组合 11"/>
          <p:cNvGrpSpPr/>
          <p:nvPr/>
        </p:nvGrpSpPr>
        <p:grpSpPr>
          <a:xfrm>
            <a:off x="3601403" y="1132205"/>
            <a:ext cx="4989195" cy="491490"/>
            <a:chOff x="5403" y="1783"/>
            <a:chExt cx="7857" cy="774"/>
          </a:xfrm>
        </p:grpSpPr>
        <p:sp>
          <p:nvSpPr>
            <p:cNvPr id="56" name="矩形: 圆角 43"/>
            <p:cNvSpPr/>
            <p:nvPr/>
          </p:nvSpPr>
          <p:spPr>
            <a:xfrm>
              <a:off x="5403" y="1783"/>
              <a:ext cx="785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72" y="1856"/>
              <a:ext cx="6720"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二、汽车消费信贷操作实务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0" name="文本框 9"/>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edge">
                                      <p:cBhvr>
                                        <p:cTn id="10" dur="2000"/>
                                        <p:tgtEl>
                                          <p:spTgt spid="11"/>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500"/>
                                        <p:tgtEl>
                                          <p:spTgt spid="9"/>
                                        </p:tgtEl>
                                      </p:cBhvr>
                                    </p:animEffect>
                                  </p:childTnLst>
                                </p:cTn>
                              </p:par>
                              <p:par>
                                <p:cTn id="24" presetID="9"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bldLvl="0" animBg="1"/>
      <p:bldP spid="11" grpId="1" animBg="1"/>
      <p:bldP spid="5" grpId="0" animBg="1"/>
      <p:bldP spid="6" grpId="0"/>
      <p:bldP spid="9" grpId="0" animBg="1"/>
      <p:bldP spid="5" grpId="1" animBg="1"/>
      <p:bldP spid="6" grpId="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文本框 77"/>
          <p:cNvSpPr txBox="1"/>
          <p:nvPr/>
        </p:nvSpPr>
        <p:spPr>
          <a:xfrm rot="10800000" flipV="1">
            <a:off x="3106420" y="1844040"/>
            <a:ext cx="5979160" cy="553085"/>
          </a:xfrm>
          <a:prstGeom prst="rect">
            <a:avLst/>
          </a:prstGeom>
          <a:solidFill>
            <a:schemeClr val="accent4">
              <a:lumMod val="20000"/>
              <a:lumOff val="80000"/>
            </a:schemeClr>
          </a:solidFill>
        </p:spPr>
        <p:txBody>
          <a:bodyPr wrap="square" rtlCol="0" anchor="t">
            <a:spAutoFit/>
          </a:bodyPr>
          <a:p>
            <a:pPr indent="0" algn="ctr" fontAlgn="auto">
              <a:lnSpc>
                <a:spcPct val="150000"/>
              </a:lnSpc>
              <a:buClrTx/>
              <a:buSzTx/>
              <a:buFontTx/>
            </a:pPr>
            <a:r>
              <a:rPr lang="zh-CN" altLang="en-US" sz="2000" b="1" dirty="0">
                <a:solidFill>
                  <a:schemeClr val="tx1"/>
                </a:solidFill>
                <a:latin typeface="微软雅黑" panose="020B0503020204020204" charset="-122"/>
                <a:ea typeface="微软雅黑" panose="020B0503020204020204" charset="-122"/>
                <a:sym typeface="+mn-ea"/>
              </a:rPr>
              <a:t>汽车金融公司的个人汽车消费信贷业务流程</a:t>
            </a:r>
            <a:endParaRPr lang="zh-CN" altLang="en-US" sz="2000" b="1" dirty="0">
              <a:solidFill>
                <a:schemeClr val="tx1"/>
              </a:solidFill>
              <a:latin typeface="微软雅黑" panose="020B0503020204020204" charset="-122"/>
              <a:ea typeface="微软雅黑" panose="020B0503020204020204" charset="-122"/>
              <a:sym typeface="+mn-ea"/>
            </a:endParaRPr>
          </a:p>
        </p:txBody>
      </p:sp>
      <p:sp>
        <p:nvSpPr>
          <p:cNvPr id="4" name="文本框 3"/>
          <p:cNvSpPr txBox="1"/>
          <p:nvPr/>
        </p:nvSpPr>
        <p:spPr>
          <a:xfrm>
            <a:off x="1705610" y="4617720"/>
            <a:ext cx="2011680" cy="368300"/>
          </a:xfrm>
          <a:prstGeom prst="rect">
            <a:avLst/>
          </a:prstGeom>
          <a:solidFill>
            <a:schemeClr val="accent2"/>
          </a:solidFill>
        </p:spPr>
        <p:txBody>
          <a:bodyPr wrap="square" rtlCol="0" anchor="t">
            <a:spAutoFit/>
          </a:bodyPr>
          <a:p>
            <a:pPr algn="ctr" fontAlgn="auto"/>
            <a:r>
              <a:rPr lang="zh-CN" altLang="en-US" b="1" dirty="0">
                <a:solidFill>
                  <a:schemeClr val="bg1"/>
                </a:solidFill>
                <a:latin typeface="微软雅黑" panose="020B0503020204020204" charset="-122"/>
                <a:ea typeface="微软雅黑" panose="020B0503020204020204" charset="-122"/>
                <a:sym typeface="+mn-ea"/>
              </a:rPr>
              <a:t>汽车管理部门</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6" name="文本框 5"/>
          <p:cNvSpPr txBox="1"/>
          <p:nvPr/>
        </p:nvSpPr>
        <p:spPr>
          <a:xfrm>
            <a:off x="5090160" y="4617720"/>
            <a:ext cx="1877060" cy="368300"/>
          </a:xfrm>
          <a:prstGeom prst="rect">
            <a:avLst/>
          </a:prstGeom>
          <a:solidFill>
            <a:schemeClr val="accent2"/>
          </a:solidFill>
        </p:spPr>
        <p:txBody>
          <a:bodyPr wrap="square" rtlCol="0" anchor="t">
            <a:spAutoFit/>
          </a:bodyPr>
          <a:p>
            <a:pPr algn="ctr"/>
            <a:r>
              <a:rPr lang="zh-CN" altLang="en-US" b="1" dirty="0">
                <a:solidFill>
                  <a:schemeClr val="bg1"/>
                </a:solidFill>
                <a:latin typeface="微软雅黑" panose="020B0503020204020204" charset="-122"/>
                <a:ea typeface="微软雅黑" panose="020B0503020204020204" charset="-122"/>
                <a:sym typeface="+mn-ea"/>
              </a:rPr>
              <a:t>汽车金融公司</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8" name="文本框 7"/>
          <p:cNvSpPr txBox="1"/>
          <p:nvPr/>
        </p:nvSpPr>
        <p:spPr>
          <a:xfrm>
            <a:off x="8474710" y="4606925"/>
            <a:ext cx="2011680" cy="368300"/>
          </a:xfrm>
          <a:prstGeom prst="rect">
            <a:avLst/>
          </a:prstGeom>
          <a:solidFill>
            <a:schemeClr val="accent2"/>
          </a:solidFill>
        </p:spPr>
        <p:txBody>
          <a:bodyPr wrap="square" rtlCol="0" anchor="t">
            <a:spAutoFit/>
          </a:bodyPr>
          <a:p>
            <a:pPr algn="ctr"/>
            <a:r>
              <a:rPr lang="zh-CN" altLang="en-US" b="1" dirty="0">
                <a:solidFill>
                  <a:schemeClr val="bg1"/>
                </a:solidFill>
                <a:latin typeface="微软雅黑" panose="020B0503020204020204" charset="-122"/>
                <a:ea typeface="微软雅黑" panose="020B0503020204020204" charset="-122"/>
                <a:sym typeface="+mn-ea"/>
              </a:rPr>
              <a:t>信用调查机构</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9" name="文本框 8"/>
          <p:cNvSpPr txBox="1"/>
          <p:nvPr/>
        </p:nvSpPr>
        <p:spPr>
          <a:xfrm>
            <a:off x="5199380" y="3079750"/>
            <a:ext cx="1903095" cy="368300"/>
          </a:xfrm>
          <a:prstGeom prst="rect">
            <a:avLst/>
          </a:prstGeom>
          <a:solidFill>
            <a:schemeClr val="accent2"/>
          </a:solidFill>
        </p:spPr>
        <p:txBody>
          <a:bodyPr wrap="square" rtlCol="0" anchor="t">
            <a:spAutoFit/>
          </a:bodyPr>
          <a:p>
            <a:pPr algn="ctr"/>
            <a:r>
              <a:rPr lang="zh-CN" altLang="en-US" b="1" dirty="0">
                <a:solidFill>
                  <a:schemeClr val="bg1"/>
                </a:solidFill>
                <a:latin typeface="微软雅黑" panose="020B0503020204020204" charset="-122"/>
                <a:ea typeface="微软雅黑" panose="020B0503020204020204" charset="-122"/>
                <a:sym typeface="+mn-ea"/>
              </a:rPr>
              <a:t>汽车经销商</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10" name="文本框 9"/>
          <p:cNvSpPr txBox="1"/>
          <p:nvPr/>
        </p:nvSpPr>
        <p:spPr>
          <a:xfrm>
            <a:off x="8763000" y="3023235"/>
            <a:ext cx="720725" cy="368300"/>
          </a:xfrm>
          <a:prstGeom prst="rect">
            <a:avLst/>
          </a:prstGeom>
          <a:solidFill>
            <a:schemeClr val="accent2"/>
          </a:solidFill>
        </p:spPr>
        <p:txBody>
          <a:bodyPr wrap="square" rtlCol="0" anchor="t">
            <a:spAutoFit/>
          </a:bodyPr>
          <a:p>
            <a:pPr algn="ctr"/>
            <a:r>
              <a:rPr lang="zh-CN" altLang="en-US" b="1" dirty="0">
                <a:solidFill>
                  <a:schemeClr val="bg1"/>
                </a:solidFill>
                <a:latin typeface="微软雅黑" panose="020B0503020204020204" charset="-122"/>
                <a:ea typeface="微软雅黑" panose="020B0503020204020204" charset="-122"/>
                <a:sym typeface="+mn-ea"/>
              </a:rPr>
              <a:t>用户</a:t>
            </a:r>
            <a:endParaRPr lang="zh-CN" altLang="en-US" b="1" dirty="0">
              <a:solidFill>
                <a:schemeClr val="bg1"/>
              </a:solidFill>
              <a:latin typeface="微软雅黑" panose="020B0503020204020204" charset="-122"/>
              <a:ea typeface="微软雅黑" panose="020B0503020204020204" charset="-122"/>
              <a:sym typeface="+mn-ea"/>
            </a:endParaRPr>
          </a:p>
        </p:txBody>
      </p:sp>
      <p:cxnSp>
        <p:nvCxnSpPr>
          <p:cNvPr id="11" name="直接箭头连接符 10"/>
          <p:cNvCxnSpPr/>
          <p:nvPr/>
        </p:nvCxnSpPr>
        <p:spPr>
          <a:xfrm>
            <a:off x="5594350" y="3537585"/>
            <a:ext cx="0" cy="1080135"/>
          </a:xfrm>
          <a:prstGeom prst="straightConnector1">
            <a:avLst/>
          </a:prstGeom>
          <a:ln w="25400">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6062345" y="3521710"/>
            <a:ext cx="0" cy="1080135"/>
          </a:xfrm>
          <a:prstGeom prst="straightConnector1">
            <a:avLst/>
          </a:prstGeom>
          <a:ln w="25400">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6530340" y="3526790"/>
            <a:ext cx="0" cy="1080135"/>
          </a:xfrm>
          <a:prstGeom prst="straightConnector1">
            <a:avLst/>
          </a:prstGeom>
          <a:ln w="25400">
            <a:solidFill>
              <a:srgbClr val="FFC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V="1">
            <a:off x="7158355" y="4684395"/>
            <a:ext cx="1259840" cy="0"/>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7158355" y="4972050"/>
            <a:ext cx="1259840" cy="0"/>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7178675" y="3171825"/>
            <a:ext cx="1440180" cy="0"/>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7169785" y="3388360"/>
            <a:ext cx="1440180" cy="0"/>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a:off x="7106285" y="3488690"/>
            <a:ext cx="2052955" cy="1123315"/>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2713990" y="3310890"/>
            <a:ext cx="0" cy="1259840"/>
          </a:xfrm>
          <a:prstGeom prst="straightConnector1">
            <a:avLst/>
          </a:prstGeom>
          <a:ln w="254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713990" y="3310255"/>
            <a:ext cx="24840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7682865" y="345503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➀</a:t>
            </a:r>
            <a:endParaRPr lang="zh-CN" altLang="en-US" sz="2000">
              <a:latin typeface="微软雅黑" panose="020B0503020204020204" charset="-122"/>
              <a:ea typeface="微软雅黑" panose="020B0503020204020204" charset="-122"/>
              <a:sym typeface="+mn-ea"/>
            </a:endParaRPr>
          </a:p>
        </p:txBody>
      </p:sp>
      <p:sp>
        <p:nvSpPr>
          <p:cNvPr id="24" name="文本框 23"/>
          <p:cNvSpPr txBox="1"/>
          <p:nvPr/>
        </p:nvSpPr>
        <p:spPr>
          <a:xfrm>
            <a:off x="5157470" y="3879850"/>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➁</a:t>
            </a:r>
            <a:endParaRPr lang="zh-CN" altLang="en-US" sz="2000">
              <a:latin typeface="微软雅黑" panose="020B0503020204020204" charset="-122"/>
              <a:ea typeface="微软雅黑" panose="020B0503020204020204" charset="-122"/>
              <a:sym typeface="+mn-ea"/>
            </a:endParaRPr>
          </a:p>
        </p:txBody>
      </p:sp>
      <p:sp>
        <p:nvSpPr>
          <p:cNvPr id="25" name="文本框 24"/>
          <p:cNvSpPr txBox="1"/>
          <p:nvPr/>
        </p:nvSpPr>
        <p:spPr>
          <a:xfrm>
            <a:off x="7585075" y="437959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➂</a:t>
            </a:r>
            <a:endParaRPr lang="zh-CN" altLang="en-US" sz="2000">
              <a:latin typeface="微软雅黑" panose="020B0503020204020204" charset="-122"/>
              <a:ea typeface="微软雅黑" panose="020B0503020204020204" charset="-122"/>
              <a:sym typeface="+mn-ea"/>
            </a:endParaRPr>
          </a:p>
        </p:txBody>
      </p:sp>
      <p:sp>
        <p:nvSpPr>
          <p:cNvPr id="26" name="文本框 25"/>
          <p:cNvSpPr txBox="1"/>
          <p:nvPr/>
        </p:nvSpPr>
        <p:spPr>
          <a:xfrm>
            <a:off x="5990590" y="388683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➃</a:t>
            </a:r>
            <a:endParaRPr lang="zh-CN" altLang="en-US" sz="2000">
              <a:latin typeface="微软雅黑" panose="020B0503020204020204" charset="-122"/>
              <a:ea typeface="微软雅黑" panose="020B0503020204020204" charset="-122"/>
              <a:sym typeface="+mn-ea"/>
            </a:endParaRPr>
          </a:p>
        </p:txBody>
      </p:sp>
      <p:sp>
        <p:nvSpPr>
          <p:cNvPr id="27" name="文本框 26"/>
          <p:cNvSpPr txBox="1"/>
          <p:nvPr/>
        </p:nvSpPr>
        <p:spPr>
          <a:xfrm>
            <a:off x="3218180" y="323913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➄</a:t>
            </a:r>
            <a:endParaRPr lang="zh-CN" altLang="en-US" sz="2000">
              <a:latin typeface="微软雅黑" panose="020B0503020204020204" charset="-122"/>
              <a:ea typeface="微软雅黑" panose="020B0503020204020204" charset="-122"/>
              <a:sym typeface="+mn-ea"/>
            </a:endParaRPr>
          </a:p>
        </p:txBody>
      </p:sp>
      <p:sp>
        <p:nvSpPr>
          <p:cNvPr id="28" name="文本框 27"/>
          <p:cNvSpPr txBox="1"/>
          <p:nvPr/>
        </p:nvSpPr>
        <p:spPr>
          <a:xfrm>
            <a:off x="7682865" y="278447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➅</a:t>
            </a:r>
            <a:endParaRPr lang="zh-CN" altLang="en-US" sz="2000">
              <a:latin typeface="微软雅黑" panose="020B0503020204020204" charset="-122"/>
              <a:ea typeface="微软雅黑" panose="020B0503020204020204" charset="-122"/>
              <a:sym typeface="+mn-ea"/>
            </a:endParaRPr>
          </a:p>
        </p:txBody>
      </p:sp>
      <p:sp>
        <p:nvSpPr>
          <p:cNvPr id="29" name="文本框 28"/>
          <p:cNvSpPr txBox="1"/>
          <p:nvPr/>
        </p:nvSpPr>
        <p:spPr>
          <a:xfrm>
            <a:off x="6530340" y="3879215"/>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➆</a:t>
            </a:r>
            <a:endParaRPr lang="zh-CN" altLang="en-US" sz="2000">
              <a:latin typeface="微软雅黑" panose="020B0503020204020204" charset="-122"/>
              <a:ea typeface="微软雅黑" panose="020B0503020204020204" charset="-122"/>
              <a:sym typeface="+mn-ea"/>
            </a:endParaRPr>
          </a:p>
        </p:txBody>
      </p:sp>
      <p:sp>
        <p:nvSpPr>
          <p:cNvPr id="30" name="文本框 29"/>
          <p:cNvSpPr txBox="1"/>
          <p:nvPr/>
        </p:nvSpPr>
        <p:spPr>
          <a:xfrm>
            <a:off x="8258810" y="3815080"/>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➇</a:t>
            </a:r>
            <a:endParaRPr lang="zh-CN" altLang="en-US" sz="2000">
              <a:latin typeface="微软雅黑" panose="020B0503020204020204" charset="-122"/>
              <a:ea typeface="微软雅黑" panose="020B0503020204020204" charset="-122"/>
              <a:sym typeface="+mn-ea"/>
            </a:endParaRPr>
          </a:p>
        </p:txBody>
      </p:sp>
      <p:sp>
        <p:nvSpPr>
          <p:cNvPr id="31" name="文本框 30"/>
          <p:cNvSpPr txBox="1"/>
          <p:nvPr/>
        </p:nvSpPr>
        <p:spPr>
          <a:xfrm>
            <a:off x="7585075" y="4966970"/>
            <a:ext cx="436880" cy="398780"/>
          </a:xfrm>
          <a:prstGeom prst="rect">
            <a:avLst/>
          </a:prstGeom>
          <a:noFill/>
        </p:spPr>
        <p:txBody>
          <a:bodyPr wrap="none" rtlCol="0" anchor="t">
            <a:spAutoFit/>
          </a:bodyPr>
          <a:p>
            <a:r>
              <a:rPr lang="zh-CN" altLang="en-US" sz="2000">
                <a:latin typeface="微软雅黑" panose="020B0503020204020204" charset="-122"/>
                <a:ea typeface="微软雅黑" panose="020B0503020204020204" charset="-122"/>
                <a:sym typeface="+mn-ea"/>
              </a:rPr>
              <a:t>➈</a:t>
            </a:r>
            <a:endParaRPr lang="zh-CN" altLang="en-US" sz="2000">
              <a:latin typeface="微软雅黑" panose="020B0503020204020204" charset="-122"/>
              <a:ea typeface="微软雅黑" panose="020B0503020204020204" charset="-122"/>
              <a:sym typeface="+mn-ea"/>
            </a:endParaRPr>
          </a:p>
        </p:txBody>
      </p:sp>
      <p:sp>
        <p:nvSpPr>
          <p:cNvPr id="5" name="文本框 4"/>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7" name="空心弧 6"/>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edge">
                                      <p:cBhvr>
                                        <p:cTn id="10" dur="2000"/>
                                        <p:tgtEl>
                                          <p:spTgt spid="7"/>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78"/>
                                        </p:tgtEl>
                                        <p:attrNameLst>
                                          <p:attrName>style.visibility</p:attrName>
                                        </p:attrNameLst>
                                      </p:cBhvr>
                                      <p:to>
                                        <p:strVal val="visible"/>
                                      </p:to>
                                    </p:set>
                                    <p:animEffect transition="in" filter="checkerboard(across)">
                                      <p:cBhvr>
                                        <p:cTn id="14" dur="500"/>
                                        <p:tgtEl>
                                          <p:spTgt spid="78"/>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500"/>
                                        <p:tgtEl>
                                          <p:spTgt spid="6"/>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par>
                                <p:cTn id="30" presetID="5" presetClass="entr" presetSubtype="1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par>
                                <p:cTn id="33" presetID="5" presetClass="entr" presetSubtype="1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checkerboard(across)">
                                      <p:cBhvr>
                                        <p:cTn id="35" dur="500"/>
                                        <p:tgtEl>
                                          <p:spTgt spid="12"/>
                                        </p:tgtEl>
                                      </p:cBhvr>
                                    </p:animEffect>
                                  </p:childTnLst>
                                </p:cTn>
                              </p:par>
                              <p:par>
                                <p:cTn id="36" presetID="5" presetClass="entr" presetSubtype="1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heckerboard(across)">
                                      <p:cBhvr>
                                        <p:cTn id="38" dur="500"/>
                                        <p:tgtEl>
                                          <p:spTgt spid="13"/>
                                        </p:tgtEl>
                                      </p:cBhvr>
                                    </p:animEffect>
                                  </p:childTnLst>
                                </p:cTn>
                              </p:par>
                              <p:par>
                                <p:cTn id="39" presetID="5" presetClass="entr" presetSubtype="1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checkerboard(across)">
                                      <p:cBhvr>
                                        <p:cTn id="41" dur="500"/>
                                        <p:tgtEl>
                                          <p:spTgt spid="14"/>
                                        </p:tgtEl>
                                      </p:cBhvr>
                                    </p:animEffect>
                                  </p:childTnLst>
                                </p:cTn>
                              </p:par>
                              <p:par>
                                <p:cTn id="42" presetID="5" presetClass="entr" presetSubtype="1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checkerboard(across)">
                                      <p:cBhvr>
                                        <p:cTn id="44" dur="500"/>
                                        <p:tgtEl>
                                          <p:spTgt spid="15"/>
                                        </p:tgtEl>
                                      </p:cBhvr>
                                    </p:animEffect>
                                  </p:childTnLst>
                                </p:cTn>
                              </p:par>
                              <p:par>
                                <p:cTn id="45" presetID="5" presetClass="entr" presetSubtype="1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checkerboard(across)">
                                      <p:cBhvr>
                                        <p:cTn id="47" dur="500"/>
                                        <p:tgtEl>
                                          <p:spTgt spid="16"/>
                                        </p:tgtEl>
                                      </p:cBhvr>
                                    </p:animEffect>
                                  </p:childTnLst>
                                </p:cTn>
                              </p:par>
                              <p:par>
                                <p:cTn id="48" presetID="5" presetClass="entr" presetSubtype="1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checkerboard(across)">
                                      <p:cBhvr>
                                        <p:cTn id="50" dur="500"/>
                                        <p:tgtEl>
                                          <p:spTgt spid="17"/>
                                        </p:tgtEl>
                                      </p:cBhvr>
                                    </p:animEffect>
                                  </p:childTnLst>
                                </p:cTn>
                              </p:par>
                              <p:par>
                                <p:cTn id="51" presetID="5" presetClass="entr" presetSubtype="1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checkerboard(across)">
                                      <p:cBhvr>
                                        <p:cTn id="53" dur="500"/>
                                        <p:tgtEl>
                                          <p:spTgt spid="18"/>
                                        </p:tgtEl>
                                      </p:cBhvr>
                                    </p:animEffect>
                                  </p:childTnLst>
                                </p:cTn>
                              </p:par>
                              <p:par>
                                <p:cTn id="54" presetID="5" presetClass="entr" presetSubtype="10" fill="hold"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checkerboard(across)">
                                      <p:cBhvr>
                                        <p:cTn id="56" dur="500"/>
                                        <p:tgtEl>
                                          <p:spTgt spid="19"/>
                                        </p:tgtEl>
                                      </p:cBhvr>
                                    </p:animEffect>
                                  </p:childTnLst>
                                </p:cTn>
                              </p:par>
                              <p:par>
                                <p:cTn id="57" presetID="5" presetClass="entr" presetSubtype="1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checkerboard(across)">
                                      <p:cBhvr>
                                        <p:cTn id="59" dur="500"/>
                                        <p:tgtEl>
                                          <p:spTgt spid="20"/>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checkerboard(across)">
                                      <p:cBhvr>
                                        <p:cTn id="62" dur="500"/>
                                        <p:tgtEl>
                                          <p:spTgt spid="23"/>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checkerboard(across)">
                                      <p:cBhvr>
                                        <p:cTn id="65" dur="500"/>
                                        <p:tgtEl>
                                          <p:spTgt spid="24"/>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checkerboard(across)">
                                      <p:cBhvr>
                                        <p:cTn id="68" dur="500"/>
                                        <p:tgtEl>
                                          <p:spTgt spid="25"/>
                                        </p:tgtEl>
                                      </p:cBhvr>
                                    </p:animEffect>
                                  </p:childTnLst>
                                </p:cTn>
                              </p:par>
                              <p:par>
                                <p:cTn id="69" presetID="5" presetClass="entr" presetSubtype="1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checkerboard(across)">
                                      <p:cBhvr>
                                        <p:cTn id="71" dur="500"/>
                                        <p:tgtEl>
                                          <p:spTgt spid="26"/>
                                        </p:tgtEl>
                                      </p:cBhvr>
                                    </p:animEffect>
                                  </p:childTnLst>
                                </p:cTn>
                              </p:par>
                              <p:par>
                                <p:cTn id="72" presetID="5" presetClass="entr" presetSubtype="1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checkerboard(across)">
                                      <p:cBhvr>
                                        <p:cTn id="74" dur="500"/>
                                        <p:tgtEl>
                                          <p:spTgt spid="27"/>
                                        </p:tgtEl>
                                      </p:cBhvr>
                                    </p:animEffect>
                                  </p:childTnLst>
                                </p:cTn>
                              </p:par>
                              <p:par>
                                <p:cTn id="75" presetID="5" presetClass="entr" presetSubtype="1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checkerboard(across)">
                                      <p:cBhvr>
                                        <p:cTn id="77" dur="500"/>
                                        <p:tgtEl>
                                          <p:spTgt spid="28"/>
                                        </p:tgtEl>
                                      </p:cBhvr>
                                    </p:animEffect>
                                  </p:childTnLst>
                                </p:cTn>
                              </p:par>
                              <p:par>
                                <p:cTn id="78" presetID="5" presetClass="entr" presetSubtype="1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checkerboard(across)">
                                      <p:cBhvr>
                                        <p:cTn id="80" dur="500"/>
                                        <p:tgtEl>
                                          <p:spTgt spid="29"/>
                                        </p:tgtEl>
                                      </p:cBhvr>
                                    </p:animEffect>
                                  </p:childTnLst>
                                </p:cTn>
                              </p:par>
                              <p:par>
                                <p:cTn id="81" presetID="5" presetClass="entr" presetSubtype="1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checkerboard(across)">
                                      <p:cBhvr>
                                        <p:cTn id="83" dur="500"/>
                                        <p:tgtEl>
                                          <p:spTgt spid="30"/>
                                        </p:tgtEl>
                                      </p:cBhvr>
                                    </p:animEffect>
                                  </p:childTnLst>
                                </p:cTn>
                              </p:par>
                              <p:par>
                                <p:cTn id="84" presetID="5" presetClass="entr" presetSubtype="1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checkerboard(across)">
                                      <p:cBhvr>
                                        <p:cTn id="8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bldLvl="0" animBg="1"/>
      <p:bldP spid="7" grpId="1" animBg="1"/>
      <p:bldP spid="78" grpId="0" animBg="1"/>
      <p:bldP spid="4" grpId="0" animBg="1"/>
      <p:bldP spid="6" grpId="0" animBg="1"/>
      <p:bldP spid="8" grpId="0" animBg="1"/>
      <p:bldP spid="9" grpId="0" animBg="1"/>
      <p:bldP spid="10" grpId="0" animBg="1"/>
      <p:bldP spid="23" grpId="0"/>
      <p:bldP spid="24" grpId="0"/>
      <p:bldP spid="25" grpId="0"/>
      <p:bldP spid="26" grpId="0"/>
      <p:bldP spid="27" grpId="0"/>
      <p:bldP spid="28" grpId="0"/>
      <p:bldP spid="29" grpId="0"/>
      <p:bldP spid="30" grpId="0"/>
      <p:bldP spid="31" grpId="0"/>
      <p:bldP spid="78" grpId="1" animBg="1"/>
      <p:bldP spid="4" grpId="1" animBg="1"/>
      <p:bldP spid="6" grpId="1" animBg="1"/>
      <p:bldP spid="8" grpId="1" animBg="1"/>
      <p:bldP spid="9" grpId="1" animBg="1"/>
      <p:bldP spid="10" grpId="1" animBg="1"/>
      <p:bldP spid="23" grpId="1"/>
      <p:bldP spid="24" grpId="1"/>
      <p:bldP spid="25" grpId="1"/>
      <p:bldP spid="26" grpId="1"/>
      <p:bldP spid="27" grpId="1"/>
      <p:bldP spid="28" grpId="1"/>
      <p:bldP spid="29" grpId="1"/>
      <p:bldP spid="30" grpId="1"/>
      <p:bldP spid="3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897" y="263543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869857" y="4155607"/>
            <a:ext cx="3484880" cy="398780"/>
          </a:xfrm>
          <a:prstGeom prst="rect">
            <a:avLst/>
          </a:prstGeom>
          <a:noFill/>
        </p:spPr>
        <p:txBody>
          <a:bodyPr wrap="none" rtlCol="0">
            <a:spAutoFit/>
          </a:bodyPr>
          <a:p>
            <a:pPr algn="l"/>
            <a:r>
              <a:rPr lang="zh-CN" altLang="en-US" sz="2000" dirty="0">
                <a:solidFill>
                  <a:schemeClr val="bg1"/>
                </a:solidFill>
                <a:latin typeface="微软雅黑" panose="020B0503020204020204" charset="-122"/>
                <a:ea typeface="微软雅黑" panose="020B0503020204020204" charset="-122"/>
                <a:sym typeface="+mn-ea"/>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24300" y="3616960"/>
            <a:ext cx="2259330" cy="782955"/>
            <a:chOff x="6140" y="4209"/>
            <a:chExt cx="3558" cy="1233"/>
          </a:xfrm>
        </p:grpSpPr>
        <p:sp>
          <p:nvSpPr>
            <p:cNvPr id="23" name="文本框 22"/>
            <p:cNvSpPr txBox="1"/>
            <p:nvPr/>
          </p:nvSpPr>
          <p:spPr>
            <a:xfrm>
              <a:off x="6140" y="4209"/>
              <a:ext cx="2848" cy="919"/>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6140" y="5056"/>
              <a:ext cx="3559" cy="386"/>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grpSp>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857333"/>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733532"/>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857333"/>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735510"/>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731356"/>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3257443"/>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5" grpId="0"/>
      <p:bldP spid="16"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能正确叙述汽车消费信贷的工作程序与工作职责</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406390"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能正确叙述主要的汽车消费信贷操作性文件的用途与填写注意事项</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p>
            <a:pPr algn="l"/>
            <a:r>
              <a:rPr sz="1400" dirty="0">
                <a:latin typeface="微软雅黑" panose="020B0503020204020204" charset="-122"/>
                <a:ea typeface="微软雅黑" panose="020B0503020204020204" charset="-122"/>
              </a:rPr>
              <a:t>能合理运用小组合作学习法，进行团队协作，完成此次任务</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601403" y="1132205"/>
            <a:ext cx="4989195" cy="491490"/>
            <a:chOff x="5403" y="1783"/>
            <a:chExt cx="7857" cy="774"/>
          </a:xfrm>
        </p:grpSpPr>
        <p:sp>
          <p:nvSpPr>
            <p:cNvPr id="56" name="矩形: 圆角 43"/>
            <p:cNvSpPr/>
            <p:nvPr/>
          </p:nvSpPr>
          <p:spPr>
            <a:xfrm>
              <a:off x="5403" y="1783"/>
              <a:ext cx="785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72" y="1856"/>
              <a:ext cx="6720"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一、汽车消费信贷各有关单位及职责</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5" name="TextBox 6"/>
          <p:cNvSpPr txBox="1"/>
          <p:nvPr/>
        </p:nvSpPr>
        <p:spPr>
          <a:xfrm>
            <a:off x="899160" y="2010410"/>
            <a:ext cx="10893425" cy="922020"/>
          </a:xfrm>
          <a:prstGeom prst="rect">
            <a:avLst/>
          </a:prstGeom>
          <a:noFill/>
          <a:ln>
            <a:noFill/>
          </a:ln>
        </p:spPr>
        <p:txBody>
          <a:bodyPr wrap="square" rtlCol="0">
            <a:spAutoFit/>
          </a:bodyPr>
          <a:p>
            <a:pPr indent="457200" algn="l"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汽车消费信贷工作的</a:t>
            </a:r>
            <a:r>
              <a:rPr lang="zh-CN" altLang="en-US" sz="1800" b="1" dirty="0">
                <a:solidFill>
                  <a:schemeClr val="tx1"/>
                </a:solidFill>
                <a:latin typeface="微软雅黑" panose="020B0503020204020204" charset="-122"/>
                <a:ea typeface="微软雅黑" panose="020B0503020204020204" charset="-122"/>
                <a:sym typeface="+mn-ea"/>
              </a:rPr>
              <a:t>参与单位有汽车经销商、商业银行、保险公司、汽车厂家、公证部门、公安部门、咨询点等，各单位在汽车消费信货工作中的职责如下</a:t>
            </a:r>
            <a:endParaRPr lang="zh-CN" altLang="en-US" sz="1800" b="1" dirty="0">
              <a:solidFill>
                <a:schemeClr val="tx1"/>
              </a:solidFill>
              <a:latin typeface="微软雅黑" panose="020B0503020204020204" charset="-122"/>
              <a:ea typeface="微软雅黑" panose="020B0503020204020204" charset="-122"/>
              <a:sym typeface="+mn-ea"/>
            </a:endParaRPr>
          </a:p>
        </p:txBody>
      </p:sp>
      <p:cxnSp>
        <p:nvCxnSpPr>
          <p:cNvPr id="8" name="直接连接符 7"/>
          <p:cNvCxnSpPr/>
          <p:nvPr/>
        </p:nvCxnSpPr>
        <p:spPr>
          <a:xfrm flipV="1">
            <a:off x="10237682" y="3666497"/>
            <a:ext cx="0" cy="343192"/>
          </a:xfrm>
          <a:prstGeom prst="line">
            <a:avLst/>
          </a:prstGeom>
          <a:ln w="12700">
            <a:solidFill>
              <a:srgbClr val="43D58E"/>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857207" y="3663322"/>
            <a:ext cx="0" cy="343192"/>
          </a:xfrm>
          <a:prstGeom prst="line">
            <a:avLst/>
          </a:prstGeom>
          <a:ln w="127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3335" y="4609331"/>
            <a:ext cx="12144672" cy="0"/>
          </a:xfrm>
          <a:prstGeom prst="line">
            <a:avLst/>
          </a:prstGeom>
        </p:spPr>
        <p:style>
          <a:lnRef idx="3">
            <a:schemeClr val="accent4"/>
          </a:lnRef>
          <a:fillRef idx="0">
            <a:schemeClr val="accent4"/>
          </a:fillRef>
          <a:effectRef idx="2">
            <a:schemeClr val="accent4"/>
          </a:effectRef>
          <a:fontRef idx="minor">
            <a:schemeClr val="tx1"/>
          </a:fontRef>
        </p:style>
      </p:cxnSp>
      <p:cxnSp>
        <p:nvCxnSpPr>
          <p:cNvPr id="17" name="直接连接符 16"/>
          <p:cNvCxnSpPr/>
          <p:nvPr/>
        </p:nvCxnSpPr>
        <p:spPr>
          <a:xfrm flipV="1">
            <a:off x="4660451" y="3666497"/>
            <a:ext cx="0" cy="343192"/>
          </a:xfrm>
          <a:prstGeom prst="line">
            <a:avLst/>
          </a:prstGeom>
          <a:ln w="12700">
            <a:solidFill>
              <a:srgbClr val="FFC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7217938" y="3666497"/>
            <a:ext cx="0" cy="343192"/>
          </a:xfrm>
          <a:prstGeom prst="line">
            <a:avLst/>
          </a:prstGeom>
          <a:ln w="12700">
            <a:solidFill>
              <a:srgbClr val="70AD47"/>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329690" y="4057650"/>
            <a:ext cx="1056005" cy="10560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16" name="矩形 15"/>
          <p:cNvSpPr>
            <a:spLocks noChangeArrowheads="1"/>
          </p:cNvSpPr>
          <p:nvPr/>
        </p:nvSpPr>
        <p:spPr bwMode="auto">
          <a:xfrm>
            <a:off x="1685925" y="4331335"/>
            <a:ext cx="344170" cy="491490"/>
          </a:xfrm>
          <a:prstGeom prst="rect">
            <a:avLst/>
          </a:prstGeom>
          <a:noFill/>
          <a:ln>
            <a:noFill/>
          </a:ln>
          <a:extLst>
            <a:ext uri="{909E8E84-426E-40DD-AFC4-6F175D3DCCD1}">
              <a14:hiddenFill xmlns:a14="http://schemas.microsoft.com/office/drawing/2010/main">
                <a:solidFill>
                  <a:srgbClr val="4F69B0"/>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1</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29" name="椭圆 28"/>
          <p:cNvSpPr/>
          <p:nvPr/>
        </p:nvSpPr>
        <p:spPr>
          <a:xfrm>
            <a:off x="4105910" y="4057650"/>
            <a:ext cx="1056005" cy="10560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0" name="矩形 15"/>
          <p:cNvSpPr>
            <a:spLocks noChangeArrowheads="1"/>
          </p:cNvSpPr>
          <p:nvPr/>
        </p:nvSpPr>
        <p:spPr bwMode="auto">
          <a:xfrm>
            <a:off x="4462145" y="4331335"/>
            <a:ext cx="344170" cy="491490"/>
          </a:xfrm>
          <a:prstGeom prst="rect">
            <a:avLst/>
          </a:prstGeom>
          <a:noFill/>
          <a:ln>
            <a:noFill/>
          </a:ln>
          <a:extLst>
            <a:ext uri="{909E8E84-426E-40DD-AFC4-6F175D3DCCD1}">
              <a14:hiddenFill xmlns:a14="http://schemas.microsoft.com/office/drawing/2010/main">
                <a:solidFill>
                  <a:srgbClr val="357EC2"/>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3</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2" name="椭圆 31"/>
          <p:cNvSpPr/>
          <p:nvPr/>
        </p:nvSpPr>
        <p:spPr>
          <a:xfrm>
            <a:off x="8041005" y="4057650"/>
            <a:ext cx="1056005" cy="1056005"/>
          </a:xfrm>
          <a:prstGeom prst="ellipse">
            <a:avLst/>
          </a:prstGeom>
          <a:solidFill>
            <a:srgbClr val="AAC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3" name="矩形 15"/>
          <p:cNvSpPr>
            <a:spLocks noChangeArrowheads="1"/>
          </p:cNvSpPr>
          <p:nvPr/>
        </p:nvSpPr>
        <p:spPr bwMode="auto">
          <a:xfrm>
            <a:off x="8396605" y="4331335"/>
            <a:ext cx="344170" cy="491490"/>
          </a:xfrm>
          <a:prstGeom prst="rect">
            <a:avLst/>
          </a:prstGeom>
          <a:solidFill>
            <a:srgbClr val="AACBEB"/>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6</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5" name="椭圆 34"/>
          <p:cNvSpPr/>
          <p:nvPr/>
        </p:nvSpPr>
        <p:spPr>
          <a:xfrm>
            <a:off x="9565640" y="4009390"/>
            <a:ext cx="1344295" cy="1344295"/>
          </a:xfrm>
          <a:prstGeom prst="ellipse">
            <a:avLst/>
          </a:prstGeom>
          <a:solidFill>
            <a:srgbClr val="43D5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6" name="矩形 15"/>
          <p:cNvSpPr>
            <a:spLocks noChangeArrowheads="1"/>
          </p:cNvSpPr>
          <p:nvPr/>
        </p:nvSpPr>
        <p:spPr bwMode="auto">
          <a:xfrm>
            <a:off x="10066020" y="4358005"/>
            <a:ext cx="344170" cy="491490"/>
          </a:xfrm>
          <a:prstGeom prst="rect">
            <a:avLst/>
          </a:prstGeom>
          <a:noFill/>
          <a:ln>
            <a:noFill/>
          </a:ln>
          <a:extLst>
            <a:ext uri="{909E8E84-426E-40DD-AFC4-6F175D3DCCD1}">
              <a14:hiddenFill xmlns:a14="http://schemas.microsoft.com/office/drawing/2010/main">
                <a:solidFill>
                  <a:srgbClr val="00B0F0"/>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7</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8" name="椭圆 37"/>
          <p:cNvSpPr/>
          <p:nvPr/>
        </p:nvSpPr>
        <p:spPr>
          <a:xfrm>
            <a:off x="2854960" y="4194810"/>
            <a:ext cx="782320" cy="782320"/>
          </a:xfrm>
          <a:prstGeom prst="ellipse">
            <a:avLst/>
          </a:prstGeom>
          <a:solidFill>
            <a:srgbClr val="629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39" name="矩形 15"/>
          <p:cNvSpPr>
            <a:spLocks noChangeArrowheads="1"/>
          </p:cNvSpPr>
          <p:nvPr/>
        </p:nvSpPr>
        <p:spPr bwMode="auto">
          <a:xfrm>
            <a:off x="3074035" y="4342130"/>
            <a:ext cx="344170" cy="491490"/>
          </a:xfrm>
          <a:prstGeom prst="rect">
            <a:avLst/>
          </a:prstGeom>
          <a:solidFill>
            <a:srgbClr val="629DD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2</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41" name="椭圆 40"/>
          <p:cNvSpPr/>
          <p:nvPr/>
        </p:nvSpPr>
        <p:spPr>
          <a:xfrm>
            <a:off x="5631180" y="4194810"/>
            <a:ext cx="782320" cy="7823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42" name="矩形 15"/>
          <p:cNvSpPr>
            <a:spLocks noChangeArrowheads="1"/>
          </p:cNvSpPr>
          <p:nvPr/>
        </p:nvSpPr>
        <p:spPr bwMode="auto">
          <a:xfrm>
            <a:off x="5849620" y="4342130"/>
            <a:ext cx="344170" cy="491490"/>
          </a:xfrm>
          <a:prstGeom prst="rect">
            <a:avLst/>
          </a:prstGeom>
          <a:noFill/>
          <a:ln>
            <a:noFill/>
          </a:ln>
          <a:extLst>
            <a:ext uri="{909E8E84-426E-40DD-AFC4-6F175D3DCCD1}">
              <a14:hiddenFill xmlns:a14="http://schemas.microsoft.com/office/drawing/2010/main">
                <a:solidFill>
                  <a:srgbClr val="1C5E9E"/>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4</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44" name="椭圆 43"/>
          <p:cNvSpPr/>
          <p:nvPr/>
        </p:nvSpPr>
        <p:spPr>
          <a:xfrm>
            <a:off x="6882130" y="4240530"/>
            <a:ext cx="689610" cy="68961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000">
              <a:solidFill>
                <a:schemeClr val="bg1"/>
              </a:solidFill>
              <a:latin typeface="微软雅黑" panose="020B0503020204020204" charset="-122"/>
              <a:ea typeface="微软雅黑" panose="020B0503020204020204" charset="-122"/>
              <a:cs typeface="字魂105号-简雅黑" panose="00000500000000000000" charset="-122"/>
            </a:endParaRPr>
          </a:p>
        </p:txBody>
      </p:sp>
      <p:sp>
        <p:nvSpPr>
          <p:cNvPr id="45" name="矩形 15"/>
          <p:cNvSpPr>
            <a:spLocks noChangeArrowheads="1"/>
          </p:cNvSpPr>
          <p:nvPr/>
        </p:nvSpPr>
        <p:spPr bwMode="auto">
          <a:xfrm>
            <a:off x="7054850" y="4324350"/>
            <a:ext cx="344170" cy="491490"/>
          </a:xfrm>
          <a:prstGeom prst="rect">
            <a:avLst/>
          </a:prstGeom>
          <a:noFill/>
          <a:ln>
            <a:noFill/>
          </a:ln>
          <a:extLst>
            <a:ext uri="{909E8E84-426E-40DD-AFC4-6F175D3DCCD1}">
              <a14:hiddenFill xmlns:a14="http://schemas.microsoft.com/office/drawing/2010/main">
                <a:solidFill>
                  <a:srgbClr val="1C5E9E"/>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algn="ctr">
              <a:lnSpc>
                <a:spcPct val="130000"/>
              </a:lnSpc>
            </a:pPr>
            <a:r>
              <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rPr>
              <a:t>5</a:t>
            </a:r>
            <a:endParaRPr lang="en-US" altLang="zh-CN" sz="2000" dirty="0">
              <a:solidFill>
                <a:schemeClr val="bg1"/>
              </a:solidFill>
              <a:latin typeface="微软雅黑" panose="020B0503020204020204" charset="-122"/>
              <a:ea typeface="微软雅黑" panose="020B0503020204020204" charset="-122"/>
              <a:cs typeface="字魂105号-简雅黑" panose="00000500000000000000" charset="-122"/>
            </a:endParaRPr>
          </a:p>
        </p:txBody>
      </p:sp>
      <p:cxnSp>
        <p:nvCxnSpPr>
          <p:cNvPr id="49" name="直接连接符 48"/>
          <p:cNvCxnSpPr/>
          <p:nvPr/>
        </p:nvCxnSpPr>
        <p:spPr>
          <a:xfrm flipV="1">
            <a:off x="3236170" y="5223293"/>
            <a:ext cx="0" cy="343192"/>
          </a:xfrm>
          <a:prstGeom prst="line">
            <a:avLst/>
          </a:prstGeom>
          <a:ln w="12700">
            <a:solidFill>
              <a:srgbClr val="629DD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6013324" y="5223293"/>
            <a:ext cx="0" cy="343192"/>
          </a:xfrm>
          <a:prstGeom prst="line">
            <a:avLst/>
          </a:prstGeom>
          <a:ln w="12700">
            <a:solidFill>
              <a:schemeClr val="bg1">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600976" y="5223293"/>
            <a:ext cx="0" cy="343192"/>
          </a:xfrm>
          <a:prstGeom prst="line">
            <a:avLst/>
          </a:prstGeom>
          <a:ln w="12700">
            <a:solidFill>
              <a:srgbClr val="AACBEB"/>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899160" y="3160395"/>
            <a:ext cx="2091055" cy="450850"/>
          </a:xfrm>
          <a:prstGeom prst="rect">
            <a:avLst/>
          </a:prstGeom>
          <a:noFill/>
        </p:spPr>
        <p:txBody>
          <a:bodyPr wrap="square" rtlCol="0">
            <a:spAutoFit/>
          </a:bodyPr>
          <a:p>
            <a:pPr algn="ctr" fontAlgn="auto">
              <a:lnSpc>
                <a:spcPct val="130000"/>
              </a:lnSpc>
              <a:buClrTx/>
              <a:buSzTx/>
              <a:buFontTx/>
            </a:pPr>
            <a:r>
              <a:rPr lang="zh-CN" altLang="en-US" sz="1800" b="1" dirty="0">
                <a:solidFill>
                  <a:schemeClr val="accent2"/>
                </a:solidFill>
                <a:latin typeface="微软雅黑" panose="020B0503020204020204" charset="-122"/>
                <a:ea typeface="微软雅黑" panose="020B0503020204020204" charset="-122"/>
                <a:sym typeface="+mn-ea"/>
              </a:rPr>
              <a:t>经销商的职责</a:t>
            </a:r>
            <a:endParaRPr lang="zh-CN" altLang="en-US" sz="1800" b="1" dirty="0">
              <a:solidFill>
                <a:schemeClr val="accent2"/>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6" name="文本框 65"/>
          <p:cNvSpPr txBox="1"/>
          <p:nvPr/>
        </p:nvSpPr>
        <p:spPr>
          <a:xfrm>
            <a:off x="3758565" y="3160395"/>
            <a:ext cx="2091055" cy="450850"/>
          </a:xfrm>
          <a:prstGeom prst="rect">
            <a:avLst/>
          </a:prstGeom>
          <a:noFill/>
        </p:spPr>
        <p:txBody>
          <a:bodyPr wrap="square" rtlCol="0">
            <a:spAutoFit/>
          </a:bodyPr>
          <a:p>
            <a:pPr algn="ctr">
              <a:lnSpc>
                <a:spcPct val="130000"/>
              </a:lnSpc>
            </a:pPr>
            <a:r>
              <a:rPr lang="zh-CN" altLang="en-US" sz="1800" b="1" dirty="0">
                <a:solidFill>
                  <a:schemeClr val="accent4"/>
                </a:solidFill>
                <a:latin typeface="微软雅黑" panose="020B0503020204020204" charset="-122"/>
                <a:ea typeface="微软雅黑" panose="020B0503020204020204" charset="-122"/>
                <a:sym typeface="+mn-ea"/>
              </a:rPr>
              <a:t>保险公司的职责</a:t>
            </a:r>
            <a:endParaRPr lang="zh-CN" altLang="en-US" sz="1800" b="1" dirty="0">
              <a:solidFill>
                <a:schemeClr val="accent4"/>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8" name="文本框 67"/>
          <p:cNvSpPr txBox="1"/>
          <p:nvPr/>
        </p:nvSpPr>
        <p:spPr>
          <a:xfrm>
            <a:off x="6299835" y="3160395"/>
            <a:ext cx="2091055" cy="450850"/>
          </a:xfrm>
          <a:prstGeom prst="rect">
            <a:avLst/>
          </a:prstGeom>
          <a:noFill/>
        </p:spPr>
        <p:txBody>
          <a:bodyPr wrap="square" rtlCol="0">
            <a:spAutoFit/>
          </a:bodyPr>
          <a:p>
            <a:pPr algn="ctr" fontAlgn="auto">
              <a:lnSpc>
                <a:spcPct val="130000"/>
              </a:lnSpc>
              <a:buClrTx/>
              <a:buSzTx/>
              <a:buFontTx/>
            </a:pPr>
            <a:r>
              <a:rPr lang="zh-CN" altLang="en-US" sz="1800" b="1" dirty="0">
                <a:solidFill>
                  <a:srgbClr val="70AD47"/>
                </a:solidFill>
                <a:latin typeface="微软雅黑" panose="020B0503020204020204" charset="-122"/>
                <a:ea typeface="微软雅黑" panose="020B0503020204020204" charset="-122"/>
                <a:sym typeface="+mn-ea"/>
              </a:rPr>
              <a:t>汽车厂家的职责</a:t>
            </a:r>
            <a:endParaRPr lang="zh-CN" altLang="en-US" sz="1800" b="1" dirty="0">
              <a:solidFill>
                <a:srgbClr val="70AD47"/>
              </a:solidFill>
              <a:latin typeface="微软雅黑" panose="020B0503020204020204" charset="-122"/>
              <a:ea typeface="微软雅黑" panose="020B0503020204020204" charset="-122"/>
              <a:cs typeface="字魂105号-简雅黑" panose="00000500000000000000" charset="-122"/>
              <a:sym typeface="+mn-ea"/>
            </a:endParaRPr>
          </a:p>
        </p:txBody>
      </p:sp>
      <p:sp>
        <p:nvSpPr>
          <p:cNvPr id="27" name="文本框 26"/>
          <p:cNvSpPr txBox="1"/>
          <p:nvPr/>
        </p:nvSpPr>
        <p:spPr>
          <a:xfrm>
            <a:off x="9097010" y="3160395"/>
            <a:ext cx="2091055" cy="450850"/>
          </a:xfrm>
          <a:prstGeom prst="rect">
            <a:avLst/>
          </a:prstGeom>
          <a:noFill/>
        </p:spPr>
        <p:txBody>
          <a:bodyPr wrap="square" rtlCol="0">
            <a:spAutoFit/>
          </a:bodyPr>
          <a:p>
            <a:pPr algn="ctr" fontAlgn="auto">
              <a:lnSpc>
                <a:spcPct val="130000"/>
              </a:lnSpc>
              <a:buClrTx/>
              <a:buSzTx/>
              <a:buFontTx/>
            </a:pPr>
            <a:r>
              <a:rPr lang="zh-CN" altLang="en-US" sz="1800" b="1" dirty="0">
                <a:solidFill>
                  <a:srgbClr val="43D58E"/>
                </a:solidFill>
                <a:latin typeface="微软雅黑" panose="020B0503020204020204" charset="-122"/>
                <a:ea typeface="微软雅黑" panose="020B0503020204020204" charset="-122"/>
                <a:sym typeface="+mn-ea"/>
              </a:rPr>
              <a:t>咨询点的职责</a:t>
            </a:r>
            <a:endParaRPr lang="zh-CN" altLang="en-US" sz="1800" b="1" dirty="0">
              <a:solidFill>
                <a:srgbClr val="43D58E"/>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0" name="文本框 59"/>
          <p:cNvSpPr txBox="1"/>
          <p:nvPr/>
        </p:nvSpPr>
        <p:spPr>
          <a:xfrm>
            <a:off x="2200910" y="5752465"/>
            <a:ext cx="2091055" cy="450850"/>
          </a:xfrm>
          <a:prstGeom prst="rect">
            <a:avLst/>
          </a:prstGeom>
          <a:noFill/>
        </p:spPr>
        <p:txBody>
          <a:bodyPr wrap="square" rtlCol="0">
            <a:spAutoFit/>
          </a:bodyPr>
          <a:p>
            <a:pPr algn="ctr" fontAlgn="auto">
              <a:lnSpc>
                <a:spcPct val="130000"/>
              </a:lnSpc>
              <a:buClrTx/>
              <a:buSzTx/>
              <a:buFontTx/>
            </a:pPr>
            <a:r>
              <a:rPr lang="zh-CN" altLang="en-US" sz="1800" b="1" dirty="0">
                <a:solidFill>
                  <a:srgbClr val="629DD2"/>
                </a:solidFill>
                <a:latin typeface="微软雅黑" panose="020B0503020204020204" charset="-122"/>
                <a:ea typeface="微软雅黑" panose="020B0503020204020204" charset="-122"/>
                <a:sym typeface="+mn-ea"/>
              </a:rPr>
              <a:t>银行的职责</a:t>
            </a:r>
            <a:endParaRPr lang="zh-CN" altLang="en-US" sz="1800" b="1" dirty="0">
              <a:solidFill>
                <a:srgbClr val="629DD2"/>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1" name="文本框 60"/>
          <p:cNvSpPr txBox="1"/>
          <p:nvPr/>
        </p:nvSpPr>
        <p:spPr>
          <a:xfrm>
            <a:off x="4902835" y="5752465"/>
            <a:ext cx="2091055" cy="450850"/>
          </a:xfrm>
          <a:prstGeom prst="rect">
            <a:avLst/>
          </a:prstGeom>
          <a:noFill/>
        </p:spPr>
        <p:txBody>
          <a:bodyPr wrap="square" rtlCol="0">
            <a:spAutoFit/>
          </a:bodyPr>
          <a:p>
            <a:pPr algn="ctr">
              <a:lnSpc>
                <a:spcPct val="130000"/>
              </a:lnSpc>
            </a:pPr>
            <a:r>
              <a:rPr lang="zh-CN" altLang="en-US" sz="1800" b="1" dirty="0">
                <a:solidFill>
                  <a:schemeClr val="bg1">
                    <a:lumMod val="50000"/>
                  </a:schemeClr>
                </a:solidFill>
                <a:latin typeface="微软雅黑" panose="020B0503020204020204" charset="-122"/>
                <a:ea typeface="微软雅黑" panose="020B0503020204020204" charset="-122"/>
                <a:sym typeface="+mn-ea"/>
              </a:rPr>
              <a:t>公证部门的职责</a:t>
            </a:r>
            <a:endParaRPr lang="zh-CN" altLang="en-US" sz="1800" b="1" dirty="0">
              <a:solidFill>
                <a:schemeClr val="bg1">
                  <a:lumMod val="50000"/>
                </a:schemeClr>
              </a:solidFill>
              <a:latin typeface="微软雅黑" panose="020B0503020204020204" charset="-122"/>
              <a:ea typeface="微软雅黑" panose="020B0503020204020204" charset="-122"/>
              <a:cs typeface="字魂105号-简雅黑" panose="00000500000000000000" charset="-122"/>
              <a:sym typeface="+mn-ea"/>
            </a:endParaRPr>
          </a:p>
        </p:txBody>
      </p:sp>
      <p:sp>
        <p:nvSpPr>
          <p:cNvPr id="62" name="文本框 61"/>
          <p:cNvSpPr txBox="1"/>
          <p:nvPr/>
        </p:nvSpPr>
        <p:spPr>
          <a:xfrm>
            <a:off x="7461250" y="5752465"/>
            <a:ext cx="2091055" cy="450850"/>
          </a:xfrm>
          <a:prstGeom prst="rect">
            <a:avLst/>
          </a:prstGeom>
          <a:noFill/>
        </p:spPr>
        <p:txBody>
          <a:bodyPr wrap="square" rtlCol="0">
            <a:spAutoFit/>
          </a:bodyPr>
          <a:p>
            <a:pPr algn="ctr" fontAlgn="auto">
              <a:lnSpc>
                <a:spcPct val="130000"/>
              </a:lnSpc>
              <a:buClrTx/>
              <a:buSzTx/>
              <a:buFontTx/>
            </a:pPr>
            <a:r>
              <a:rPr lang="zh-CN" altLang="en-US" sz="1800" b="1" dirty="0">
                <a:solidFill>
                  <a:srgbClr val="AACBEB"/>
                </a:solidFill>
                <a:latin typeface="微软雅黑" panose="020B0503020204020204" charset="-122"/>
                <a:ea typeface="微软雅黑" panose="020B0503020204020204" charset="-122"/>
                <a:sym typeface="+mn-ea"/>
              </a:rPr>
              <a:t>公安部门的职责</a:t>
            </a:r>
            <a:endParaRPr lang="zh-CN" altLang="en-US" sz="1800" b="1" dirty="0">
              <a:solidFill>
                <a:srgbClr val="AACBEB"/>
              </a:solidFill>
              <a:latin typeface="微软雅黑" panose="020B0503020204020204" charset="-122"/>
              <a:ea typeface="微软雅黑" panose="020B0503020204020204" charset="-122"/>
              <a:cs typeface="字魂105号-简雅黑" panose="00000500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par>
                                <p:cTn id="21" presetID="9"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par>
                                <p:cTn id="24" presetID="9"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9"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dissolve">
                                      <p:cBhvr>
                                        <p:cTn id="29" dur="500"/>
                                        <p:tgtEl>
                                          <p:spTgt spid="17"/>
                                        </p:tgtEl>
                                      </p:cBhvr>
                                    </p:animEffect>
                                  </p:childTnLst>
                                </p:cTn>
                              </p:par>
                              <p:par>
                                <p:cTn id="30" presetID="9"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dissolve">
                                      <p:cBhvr>
                                        <p:cTn id="32" dur="500"/>
                                        <p:tgtEl>
                                          <p:spTgt spid="21"/>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dissolve">
                                      <p:cBhvr>
                                        <p:cTn id="38" dur="500"/>
                                        <p:tgtEl>
                                          <p:spTgt spid="1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dissolve">
                                      <p:cBhvr>
                                        <p:cTn id="41" dur="500"/>
                                        <p:tgtEl>
                                          <p:spTgt spid="2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dissolve">
                                      <p:cBhvr>
                                        <p:cTn id="44" dur="500"/>
                                        <p:tgtEl>
                                          <p:spTgt spid="30"/>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dissolve">
                                      <p:cBhvr>
                                        <p:cTn id="47" dur="500"/>
                                        <p:tgtEl>
                                          <p:spTgt spid="32"/>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dissolve">
                                      <p:cBhvr>
                                        <p:cTn id="50" dur="500"/>
                                        <p:tgtEl>
                                          <p:spTgt spid="33"/>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dissolve">
                                      <p:cBhvr>
                                        <p:cTn id="53" dur="500"/>
                                        <p:tgtEl>
                                          <p:spTgt spid="35"/>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dissolve">
                                      <p:cBhvr>
                                        <p:cTn id="56" dur="500"/>
                                        <p:tgtEl>
                                          <p:spTgt spid="36"/>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dissolve">
                                      <p:cBhvr>
                                        <p:cTn id="59" dur="500"/>
                                        <p:tgtEl>
                                          <p:spTgt spid="38"/>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dissolve">
                                      <p:cBhvr>
                                        <p:cTn id="62" dur="500"/>
                                        <p:tgtEl>
                                          <p:spTgt spid="39"/>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dissolve">
                                      <p:cBhvr>
                                        <p:cTn id="65" dur="500"/>
                                        <p:tgtEl>
                                          <p:spTgt spid="4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dissolve">
                                      <p:cBhvr>
                                        <p:cTn id="68" dur="500"/>
                                        <p:tgtEl>
                                          <p:spTgt spid="42"/>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dissolve">
                                      <p:cBhvr>
                                        <p:cTn id="71" dur="500"/>
                                        <p:tgtEl>
                                          <p:spTgt spid="44"/>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dissolve">
                                      <p:cBhvr>
                                        <p:cTn id="74" dur="500"/>
                                        <p:tgtEl>
                                          <p:spTgt spid="45"/>
                                        </p:tgtEl>
                                      </p:cBhvr>
                                    </p:animEffect>
                                  </p:childTnLst>
                                </p:cTn>
                              </p:par>
                              <p:par>
                                <p:cTn id="75" presetID="9" presetClass="entr" presetSubtype="0"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dissolve">
                                      <p:cBhvr>
                                        <p:cTn id="77" dur="500"/>
                                        <p:tgtEl>
                                          <p:spTgt spid="49"/>
                                        </p:tgtEl>
                                      </p:cBhvr>
                                    </p:animEffect>
                                  </p:childTnLst>
                                </p:cTn>
                              </p:par>
                              <p:par>
                                <p:cTn id="78" presetID="9" presetClass="entr" presetSubtype="0" fill="hold" nodeType="with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dissolve">
                                      <p:cBhvr>
                                        <p:cTn id="80" dur="500"/>
                                        <p:tgtEl>
                                          <p:spTgt spid="53"/>
                                        </p:tgtEl>
                                      </p:cBhvr>
                                    </p:animEffect>
                                  </p:childTnLst>
                                </p:cTn>
                              </p:par>
                              <p:par>
                                <p:cTn id="81" presetID="9"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dissolve">
                                      <p:cBhvr>
                                        <p:cTn id="83" dur="500"/>
                                        <p:tgtEl>
                                          <p:spTgt spid="26"/>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dissolve">
                                      <p:cBhvr>
                                        <p:cTn id="86" dur="500"/>
                                        <p:tgtEl>
                                          <p:spTgt spid="65"/>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66"/>
                                        </p:tgtEl>
                                        <p:attrNameLst>
                                          <p:attrName>style.visibility</p:attrName>
                                        </p:attrNameLst>
                                      </p:cBhvr>
                                      <p:to>
                                        <p:strVal val="visible"/>
                                      </p:to>
                                    </p:set>
                                    <p:animEffect transition="in" filter="dissolve">
                                      <p:cBhvr>
                                        <p:cTn id="89" dur="500"/>
                                        <p:tgtEl>
                                          <p:spTgt spid="66"/>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68"/>
                                        </p:tgtEl>
                                        <p:attrNameLst>
                                          <p:attrName>style.visibility</p:attrName>
                                        </p:attrNameLst>
                                      </p:cBhvr>
                                      <p:to>
                                        <p:strVal val="visible"/>
                                      </p:to>
                                    </p:set>
                                    <p:animEffect transition="in" filter="dissolve">
                                      <p:cBhvr>
                                        <p:cTn id="92" dur="500"/>
                                        <p:tgtEl>
                                          <p:spTgt spid="68"/>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dissolve">
                                      <p:cBhvr>
                                        <p:cTn id="95" dur="500"/>
                                        <p:tgtEl>
                                          <p:spTgt spid="27"/>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Effect transition="in" filter="dissolve">
                                      <p:cBhvr>
                                        <p:cTn id="98" dur="500"/>
                                        <p:tgtEl>
                                          <p:spTgt spid="60"/>
                                        </p:tgtEl>
                                      </p:cBhvr>
                                    </p:animEffect>
                                  </p:childTnLst>
                                </p:cTn>
                              </p:par>
                              <p:par>
                                <p:cTn id="99" presetID="9" presetClass="entr" presetSubtype="0" fill="hold" grpId="0" nodeType="with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dissolve">
                                      <p:cBhvr>
                                        <p:cTn id="101" dur="500"/>
                                        <p:tgtEl>
                                          <p:spTgt spid="61"/>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dissolve">
                                      <p:cBhvr>
                                        <p:cTn id="10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5" grpId="0"/>
      <p:bldP spid="10" grpId="0" animBg="1"/>
      <p:bldP spid="16" grpId="0"/>
      <p:bldP spid="29" grpId="0" animBg="1"/>
      <p:bldP spid="30" grpId="0"/>
      <p:bldP spid="32" grpId="0" animBg="1"/>
      <p:bldP spid="33" grpId="0" animBg="1"/>
      <p:bldP spid="35" grpId="0" animBg="1"/>
      <p:bldP spid="36" grpId="0"/>
      <p:bldP spid="38" grpId="0" animBg="1"/>
      <p:bldP spid="39" grpId="0" animBg="1"/>
      <p:bldP spid="41" grpId="0" animBg="1"/>
      <p:bldP spid="42" grpId="0"/>
      <p:bldP spid="44" grpId="0" animBg="1"/>
      <p:bldP spid="45" grpId="0"/>
      <p:bldP spid="65" grpId="0"/>
      <p:bldP spid="66" grpId="0"/>
      <p:bldP spid="68" grpId="0"/>
      <p:bldP spid="27" grpId="0"/>
      <p:bldP spid="60" grpId="0"/>
      <p:bldP spid="61" grpId="0"/>
      <p:bldP spid="62" grpId="0"/>
      <p:bldP spid="5" grpId="1"/>
      <p:bldP spid="10" grpId="1" animBg="1"/>
      <p:bldP spid="16" grpId="1"/>
      <p:bldP spid="29" grpId="1" animBg="1"/>
      <p:bldP spid="30" grpId="1"/>
      <p:bldP spid="32" grpId="1" animBg="1"/>
      <p:bldP spid="33" grpId="1" animBg="1"/>
      <p:bldP spid="35" grpId="1" animBg="1"/>
      <p:bldP spid="36" grpId="1"/>
      <p:bldP spid="38" grpId="1" animBg="1"/>
      <p:bldP spid="39" grpId="1" animBg="1"/>
      <p:bldP spid="41" grpId="1" animBg="1"/>
      <p:bldP spid="42" grpId="1"/>
      <p:bldP spid="44" grpId="1" animBg="1"/>
      <p:bldP spid="45" grpId="1"/>
      <p:bldP spid="65" grpId="1"/>
      <p:bldP spid="66" grpId="1"/>
      <p:bldP spid="68" grpId="1"/>
      <p:bldP spid="27" grpId="1"/>
      <p:bldP spid="60" grpId="1"/>
      <p:bldP spid="61" grpId="1"/>
      <p:bldP spid="6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601403" y="1132205"/>
            <a:ext cx="4989195" cy="491490"/>
            <a:chOff x="5403" y="1783"/>
            <a:chExt cx="7857" cy="774"/>
          </a:xfrm>
        </p:grpSpPr>
        <p:sp>
          <p:nvSpPr>
            <p:cNvPr id="56" name="矩形: 圆角 43"/>
            <p:cNvSpPr/>
            <p:nvPr/>
          </p:nvSpPr>
          <p:spPr>
            <a:xfrm>
              <a:off x="5403" y="1783"/>
              <a:ext cx="7857"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972" y="1856"/>
              <a:ext cx="6720" cy="628"/>
            </a:xfrm>
            <a:prstGeom prst="rect">
              <a:avLst/>
            </a:prstGeom>
            <a:noFill/>
          </p:spPr>
          <p:txBody>
            <a:bodyPr wrap="square" rtlCol="0">
              <a:spAutoFit/>
            </a:bodyPr>
            <a:p>
              <a:pPr algn="ctr"/>
              <a:r>
                <a:rPr lang="zh-CN" altLang="en-US" sz="2000" b="1" dirty="0">
                  <a:solidFill>
                    <a:schemeClr val="bg1"/>
                  </a:solidFill>
                  <a:latin typeface="微软雅黑" panose="020B0503020204020204" charset="-122"/>
                  <a:ea typeface="微软雅黑" panose="020B0503020204020204" charset="-122"/>
                </a:rPr>
                <a:t>二、汽车消费信贷操作实务</a:t>
              </a:r>
              <a:endParaRPr lang="zh-CN" altLang="en-US" sz="2000" b="1" dirty="0">
                <a:solidFill>
                  <a:schemeClr val="bg1"/>
                </a:solidFill>
                <a:latin typeface="微软雅黑" panose="020B0503020204020204" charset="-122"/>
                <a:ea typeface="微软雅黑" panose="020B0503020204020204" charset="-122"/>
              </a:endParaRPr>
            </a:p>
          </p:txBody>
        </p:sp>
      </p:grpSp>
      <p:sp>
        <p:nvSpPr>
          <p:cNvPr id="11" name="右箭头 10"/>
          <p:cNvSpPr/>
          <p:nvPr/>
        </p:nvSpPr>
        <p:spPr>
          <a:xfrm>
            <a:off x="0" y="2564765"/>
            <a:ext cx="4919345" cy="93599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rot="10800000" flipV="1">
            <a:off x="0" y="2833370"/>
            <a:ext cx="4515485" cy="398780"/>
          </a:xfrm>
          <a:prstGeom prst="rect">
            <a:avLst/>
          </a:prstGeom>
          <a:noFill/>
        </p:spPr>
        <p:txBody>
          <a:bodyPr wrap="square" rtlCol="0" anchor="t">
            <a:spAutoFit/>
          </a:bodyPr>
          <a:p>
            <a:pPr indent="0" algn="l" fontAlgn="auto">
              <a:lnSpc>
                <a:spcPct val="100000"/>
              </a:lnSpc>
              <a:buClrTx/>
              <a:buSzTx/>
              <a:buFontTx/>
            </a:pPr>
            <a:r>
              <a:rPr lang="zh-CN" altLang="en-US" sz="2000" b="1" dirty="0">
                <a:solidFill>
                  <a:schemeClr val="tx1"/>
                </a:solidFill>
                <a:sym typeface="+mn-ea"/>
              </a:rPr>
              <a:t>以银行为主体的汽车消费信贷操作实务</a:t>
            </a:r>
            <a:endParaRPr lang="zh-CN" altLang="en-US" sz="2000" b="1" dirty="0">
              <a:solidFill>
                <a:schemeClr val="tx1"/>
              </a:solidFill>
              <a:sym typeface="+mn-ea"/>
            </a:endParaRPr>
          </a:p>
        </p:txBody>
      </p:sp>
      <p:pic>
        <p:nvPicPr>
          <p:cNvPr id="14" name="图片 13"/>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3525520" y="2120265"/>
            <a:ext cx="6731635" cy="3732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11" grpId="0" animBg="1"/>
      <p:bldP spid="13" grpId="0"/>
      <p:bldP spid="11" grpId="1" animBg="1"/>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
        <p:nvSpPr>
          <p:cNvPr id="5" name="右箭头 4"/>
          <p:cNvSpPr/>
          <p:nvPr/>
        </p:nvSpPr>
        <p:spPr>
          <a:xfrm>
            <a:off x="0" y="1124585"/>
            <a:ext cx="3086100"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6" name="TextBox 6"/>
          <p:cNvSpPr txBox="1"/>
          <p:nvPr/>
        </p:nvSpPr>
        <p:spPr>
          <a:xfrm>
            <a:off x="568434" y="1486183"/>
            <a:ext cx="1979295" cy="398780"/>
          </a:xfrm>
          <a:prstGeom prst="rect">
            <a:avLst/>
          </a:prstGeom>
          <a:noFill/>
          <a:ln>
            <a:noFill/>
          </a:ln>
        </p:spPr>
        <p:txBody>
          <a:bodyPr wrap="none" rtlCol="0">
            <a:spAutoFit/>
          </a:bodyPr>
          <a:p>
            <a:pPr fontAlgn="auto">
              <a:lnSpc>
                <a:spcPct val="100000"/>
              </a:lnSpc>
              <a:defRPr/>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1.主要业务流程</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69"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2225" y="2637155"/>
            <a:ext cx="12236450" cy="3635375"/>
          </a:xfrm>
          <a:prstGeom prst="rect">
            <a:avLst/>
          </a:prstGeom>
          <a:noFill/>
          <a:ln>
            <a:noFill/>
          </a:ln>
        </p:spPr>
      </p:pic>
      <p:sp>
        <p:nvSpPr>
          <p:cNvPr id="100" name="文本框 99"/>
          <p:cNvSpPr txBox="1"/>
          <p:nvPr/>
        </p:nvSpPr>
        <p:spPr>
          <a:xfrm>
            <a:off x="4079875" y="1988820"/>
            <a:ext cx="4302125" cy="368300"/>
          </a:xfrm>
          <a:prstGeom prst="rect">
            <a:avLst/>
          </a:prstGeom>
          <a:noFill/>
          <a:ln w="9525">
            <a:noFill/>
          </a:ln>
        </p:spPr>
        <p:txBody>
          <a:bodyPr wrap="square">
            <a:spAutoFit/>
          </a:bodyPr>
          <a:p>
            <a:pPr indent="0" fontAlgn="auto"/>
            <a:r>
              <a:rPr lang="zh-CN" sz="1800" b="1">
                <a:solidFill>
                  <a:schemeClr val="accent2"/>
                </a:solidFill>
                <a:latin typeface="微软雅黑" panose="020B0503020204020204" charset="-122"/>
                <a:ea typeface="微软雅黑" panose="020B0503020204020204" charset="-122"/>
                <a:cs typeface="微软雅黑" panose="020B0503020204020204" charset="-122"/>
              </a:rPr>
              <a:t>“直客”模式汽车消费信贷业务办理流程</a:t>
            </a:r>
            <a:endParaRPr lang="zh-CN" altLang="en-US" sz="1800" b="1">
              <a:solidFill>
                <a:schemeClr val="accent2"/>
              </a:solidFill>
              <a:latin typeface="微软雅黑" panose="020B0503020204020204" charset="-122"/>
              <a:ea typeface="微软雅黑" panose="020B0503020204020204" charset="-122"/>
              <a:cs typeface="微软雅黑" panose="020B0503020204020204" charset="-122"/>
            </a:endParaRPr>
          </a:p>
        </p:txBody>
      </p:sp>
      <p:pic>
        <p:nvPicPr>
          <p:cNvPr id="7" name="图片 6" descr="333438303937323b333633323239383bcee5bdc7d0c7"/>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885" y="1449070"/>
            <a:ext cx="472440" cy="4724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blinds(horizontal)">
                                      <p:cBhvr>
                                        <p:cTn id="20" dur="500"/>
                                        <p:tgtEl>
                                          <p:spTgt spid="6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blinds(horizontal)">
                                      <p:cBhvr>
                                        <p:cTn id="23" dur="500"/>
                                        <p:tgtEl>
                                          <p:spTgt spid="100"/>
                                        </p:tgtEl>
                                      </p:cBhvr>
                                    </p:animEffect>
                                  </p:childTnLst>
                                </p:cTn>
                              </p:par>
                              <p:par>
                                <p:cTn id="24" presetID="3" presetClass="entr" presetSubtype="1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linds(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bldLvl="0" animBg="1"/>
      <p:bldP spid="4" grpId="1" animBg="1"/>
      <p:bldP spid="5" grpId="0" animBg="1"/>
      <p:bldP spid="6" grpId="0"/>
      <p:bldP spid="100" grpId="0"/>
      <p:bldP spid="5" grpId="1" animBg="1"/>
      <p:bldP spid="6" grpId="1"/>
      <p:bldP spid="10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6" descr="7b0a202020202262756c6c6574223a20227b5c2263617465676f727949645c223a31303032352c5c2274656d706c61746549645c223a32303233313133387d220a7d0a"/>
          <p:cNvSpPr txBox="1"/>
          <p:nvPr/>
        </p:nvSpPr>
        <p:spPr>
          <a:xfrm>
            <a:off x="2198370" y="2785745"/>
            <a:ext cx="7989570" cy="2999740"/>
          </a:xfrm>
          <a:prstGeom prst="rect">
            <a:avLst/>
          </a:prstGeom>
          <a:noFill/>
          <a:ln>
            <a:noFill/>
          </a:ln>
        </p:spPr>
        <p:txBody>
          <a:bodyPr wrap="square" rtlCol="0">
            <a:spAutoFit/>
          </a:bodyPr>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18周岁以上,具有完全民事行为能力的中国公民，原则上年龄不超过65周岁</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具有本市常住户口或有效居住身份,有固定的住所</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有稳定职业和固定收入，具有按期偿还贷款本息的能力</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提供贷款人认可的财产抵押、或有效权利质押、或具有代偿能力的法人或第三方作为偿还贷款本息并承担连带责任的保证担保</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遵纪守法,没有不良信用记录</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持有与特约经销商签订的购车协议或购车合同</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提供或在贷款银行存有不低于首期付款金额的购车款</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marL="628650" indent="-285750" algn="l" fontAlgn="auto">
              <a:lnSpc>
                <a:spcPct val="150000"/>
              </a:lnSpc>
              <a:buClr>
                <a:srgbClr val="FFC000"/>
              </a:buClr>
              <a:buFont typeface="Wingdings" panose="05000000000000000000" charset="0"/>
              <a:buChar char="u"/>
              <a:defRPr/>
            </a:pPr>
            <a:r>
              <a:rPr lang="zh-CN" altLang="en-US" sz="1400" dirty="0">
                <a:latin typeface="微软雅黑" panose="020B0503020204020204" charset="-122"/>
                <a:ea typeface="微软雅黑" panose="020B0503020204020204" charset="-122"/>
                <a:cs typeface="微软雅黑" panose="020B0503020204020204" charset="-122"/>
                <a:sym typeface="+mn-ea"/>
              </a:rPr>
              <a:t>愿意接受贷款银行规定的其他条件</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
        <p:nvSpPr>
          <p:cNvPr id="3" name="右箭头 2"/>
          <p:cNvSpPr/>
          <p:nvPr/>
        </p:nvSpPr>
        <p:spPr>
          <a:xfrm>
            <a:off x="0" y="1124585"/>
            <a:ext cx="3086100" cy="1121410"/>
          </a:xfrm>
          <a:prstGeom prst="rightArrow">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endParaRPr>
          </a:p>
        </p:txBody>
      </p:sp>
      <p:sp>
        <p:nvSpPr>
          <p:cNvPr id="6" name="TextBox 6"/>
          <p:cNvSpPr txBox="1"/>
          <p:nvPr/>
        </p:nvSpPr>
        <p:spPr>
          <a:xfrm>
            <a:off x="568434" y="1486183"/>
            <a:ext cx="1471295" cy="398780"/>
          </a:xfrm>
          <a:prstGeom prst="rect">
            <a:avLst/>
          </a:prstGeom>
          <a:noFill/>
          <a:ln>
            <a:noFill/>
          </a:ln>
        </p:spPr>
        <p:txBody>
          <a:bodyPr wrap="none" rtlCol="0">
            <a:spAutoFit/>
          </a:bodyPr>
          <a:p>
            <a:pPr algn="l" fontAlgn="auto">
              <a:lnSpc>
                <a:spcPct val="100000"/>
              </a:lnSpc>
              <a:defRPr/>
            </a:pPr>
            <a:r>
              <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rPr>
              <a:t>2.购车须知</a:t>
            </a:r>
            <a:endParaRPr lang="zh-CN" altLang="en-US" sz="20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7" name="图片 6" descr="333438303937323b333633323239383bcee5bdc7d0c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95885" y="1449070"/>
            <a:ext cx="472440" cy="472440"/>
          </a:xfrm>
          <a:prstGeom prst="rect">
            <a:avLst/>
          </a:prstGeom>
        </p:spPr>
      </p:pic>
      <p:sp>
        <p:nvSpPr>
          <p:cNvPr id="100" name="文本框 99"/>
          <p:cNvSpPr txBox="1"/>
          <p:nvPr/>
        </p:nvSpPr>
        <p:spPr>
          <a:xfrm>
            <a:off x="3187700" y="2341245"/>
            <a:ext cx="5816600" cy="368300"/>
          </a:xfrm>
          <a:prstGeom prst="rect">
            <a:avLst/>
          </a:prstGeom>
          <a:noFill/>
          <a:ln w="9525">
            <a:noFill/>
          </a:ln>
        </p:spPr>
        <p:txBody>
          <a:bodyPr wrap="square">
            <a:spAutoFit/>
          </a:bodyPr>
          <a:p>
            <a:pPr algn="l" fontAlgn="auto">
              <a:lnSpc>
                <a:spcPct val="100000"/>
              </a:lnSpc>
              <a:buClrTx/>
              <a:buSzTx/>
              <a:buFontTx/>
            </a:pPr>
            <a:r>
              <a:rPr lang="zh-CN" sz="1800" b="1">
                <a:solidFill>
                  <a:schemeClr val="accent2"/>
                </a:solidFill>
                <a:latin typeface="微软雅黑" panose="020B0503020204020204" charset="-122"/>
                <a:ea typeface="微软雅黑" panose="020B0503020204020204" charset="-122"/>
                <a:cs typeface="微软雅黑" panose="020B0503020204020204" charset="-122"/>
                <a:sym typeface="+mn-ea"/>
              </a:rPr>
              <a:t>（1）我国商业银行关于汽车消费信贷中借款人的条件</a:t>
            </a:r>
            <a:endParaRPr lang="zh-CN" altLang="en-US" sz="1800" b="1">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5" name="文本框 4"/>
          <p:cNvSpPr txBox="1"/>
          <p:nvPr/>
        </p:nvSpPr>
        <p:spPr>
          <a:xfrm>
            <a:off x="899160" y="424815"/>
            <a:ext cx="1808480" cy="583565"/>
          </a:xfrm>
          <a:prstGeom prst="rect">
            <a:avLst/>
          </a:prstGeom>
          <a:noFill/>
        </p:spPr>
        <p:txBody>
          <a:bodyPr wrap="none" rtlCol="0">
            <a:spAutoFit/>
          </a:bodyPr>
          <a:p>
            <a:r>
              <a:rPr lang="zh-CN" altLang="en-US" sz="3200" b="1" dirty="0">
                <a:latin typeface="微软雅黑" panose="020B0503020204020204" charset="-122"/>
                <a:ea typeface="微软雅黑" panose="020B0503020204020204" charset="-122"/>
                <a:sym typeface="+mn-ea"/>
              </a:rPr>
              <a:t>学习准备</a:t>
            </a:r>
            <a:endParaRPr lang="zh-CN" altLang="en-US" sz="3200" b="1" dirty="0">
              <a:latin typeface="微软雅黑" panose="020B0503020204020204" charset="-122"/>
              <a:ea typeface="微软雅黑" panose="020B0503020204020204" charset="-122"/>
              <a:sym typeface="+mn-ea"/>
            </a:endParaRPr>
          </a:p>
        </p:txBody>
      </p:sp>
      <p:sp>
        <p:nvSpPr>
          <p:cNvPr id="8" name="空心弧 7"/>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8000"/>
    </mc:Choice>
    <mc:Fallback>
      <p:transition spd="slow"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edge">
                                      <p:cBhvr>
                                        <p:cTn id="10" dur="2000"/>
                                        <p:tgtEl>
                                          <p:spTgt spid="8"/>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fade">
                                      <p:cBhvr>
                                        <p:cTn id="14" dur="500"/>
                                        <p:tgtEl>
                                          <p:spTgt spid="7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fade">
                                      <p:cBhvr>
                                        <p:cTn id="2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bldLvl="0" animBg="1"/>
      <p:bldP spid="8" grpId="1" animBg="1"/>
      <p:bldP spid="77" grpId="0"/>
      <p:bldP spid="3" grpId="0" animBg="1"/>
      <p:bldP spid="6" grpId="0"/>
      <p:bldP spid="100" grpId="0"/>
      <p:bldP spid="77" grpId="1"/>
      <p:bldP spid="3" grpId="1" animBg="1"/>
      <p:bldP spid="6" grpId="1"/>
      <p:bldP spid="100" grpId="1"/>
    </p:bldLst>
  </p:timing>
</p:sld>
</file>

<file path=ppt/tags/tag1.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1697</Words>
  <Application>WPS 演示</Application>
  <PresentationFormat>宽屏</PresentationFormat>
  <Paragraphs>233</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19</vt:i4>
      </vt:variant>
    </vt:vector>
  </HeadingPairs>
  <TitlesOfParts>
    <vt:vector size="36"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字魂105号-简雅黑</vt:lpstr>
      <vt:lpstr>Wingdings</vt:lpstr>
      <vt:lpstr>思源宋体 CN Heavy</vt:lpstr>
      <vt:lpstr>Arial Unicode MS</vt:lpstr>
      <vt:lpstr>Calibri</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300</cp:revision>
  <dcterms:created xsi:type="dcterms:W3CDTF">2022-01-06T03:07:00Z</dcterms:created>
  <dcterms:modified xsi:type="dcterms:W3CDTF">2024-06-18T14:28:38Z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