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6"/>
  </p:notesMasterIdLst>
  <p:sldIdLst>
    <p:sldId id="256" r:id="rId4"/>
    <p:sldId id="813" r:id="rId5"/>
    <p:sldId id="481" r:id="rId7"/>
    <p:sldId id="470" r:id="rId8"/>
    <p:sldId id="814" r:id="rId9"/>
    <p:sldId id="791" r:id="rId10"/>
    <p:sldId id="487" r:id="rId11"/>
    <p:sldId id="802" r:id="rId12"/>
    <p:sldId id="803" r:id="rId13"/>
    <p:sldId id="805" r:id="rId14"/>
    <p:sldId id="806" r:id="rId15"/>
    <p:sldId id="807" r:id="rId16"/>
    <p:sldId id="829" r:id="rId17"/>
    <p:sldId id="486" r:id="rId18"/>
    <p:sldId id="781" r:id="rId19"/>
    <p:sldId id="800" r:id="rId20"/>
    <p:sldId id="801" r:id="rId21"/>
    <p:sldId id="496" r:id="rId22"/>
  </p:sldIdLst>
  <p:sldSz cx="12192000" cy="6858000"/>
  <p:notesSz cx="6858000" cy="9144000"/>
  <p:embeddedFontLst>
    <p:embeddedFont>
      <p:font typeface="方正粗黑宋简体" panose="02000000000000000000" charset="-122"/>
      <p:regular r:id="rId27"/>
    </p:embeddedFont>
    <p:embeddedFont>
      <p:font typeface="微软雅黑" panose="020B0503020204020204" charset="-122"/>
      <p:regular r:id="rId28"/>
    </p:embeddedFont>
    <p:embeddedFont>
      <p:font typeface="等线" panose="02010600030101010101" charset="-122"/>
      <p:regular r:id="rId29"/>
    </p:embeddedFont>
  </p:embeddedFontLst>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43D58E"/>
    <a:srgbClr val="F4B183"/>
    <a:srgbClr val="2C5568"/>
    <a:srgbClr val="C00000"/>
    <a:srgbClr val="046EA2"/>
    <a:srgbClr val="033E6A"/>
    <a:srgbClr val="86D1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41" d="100"/>
          <a:sy n="41" d="100"/>
        </p:scale>
        <p:origin x="-1860" y="-750"/>
      </p:cViewPr>
      <p:guideLst>
        <p:guide orient="horz" pos="2167"/>
        <p:guide pos="3840"/>
      </p:guideLst>
    </p:cSldViewPr>
  </p:slideViewPr>
  <p:notesTextViewPr>
    <p:cViewPr>
      <p:scale>
        <a:sx n="1" d="1"/>
        <a:sy n="1" d="1"/>
      </p:scale>
      <p:origin x="0" y="0"/>
    </p:cViewPr>
  </p:notesTextViewPr>
  <p:sorterViewPr>
    <p:cViewPr>
      <p:scale>
        <a:sx n="32" d="100"/>
        <a:sy n="32"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9.xml"/><Relationship Id="rId3" Type="http://schemas.openxmlformats.org/officeDocument/2006/relationships/slideMaster" Target="slideMasters/slideMaster2.xml"/><Relationship Id="rId29" Type="http://schemas.openxmlformats.org/officeDocument/2006/relationships/font" Target="fonts/font3.fntdata"/><Relationship Id="rId28" Type="http://schemas.openxmlformats.org/officeDocument/2006/relationships/font" Target="fonts/font2.fntdata"/><Relationship Id="rId27" Type="http://schemas.openxmlformats.org/officeDocument/2006/relationships/font" Target="fonts/font1.fntdata"/><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Light" panose="020B0300000000000000" pitchFamily="34" charset="-122"/>
                <a:ea typeface="思源黑体 CN Light" panose="020B0300000000000000" pitchFamily="34" charset="-122"/>
              </a:defRPr>
            </a:lvl1pPr>
          </a:lstStyle>
          <a:p>
            <a:fld id="{F3A10C64-83F0-48CF-8FE3-0F81FAF67178}"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Light" panose="020B0300000000000000" pitchFamily="34" charset="-122"/>
                <a:ea typeface="思源黑体 CN Light" panose="020B0300000000000000" pitchFamily="34" charset="-122"/>
              </a:defRPr>
            </a:lvl1pPr>
          </a:lstStyle>
          <a:p>
            <a:fld id="{28AD01E3-C28A-40DC-AEF7-F757DE35034A}"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1pPr>
    <a:lvl2pPr marL="4572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2pPr>
    <a:lvl3pPr marL="9144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3pPr>
    <a:lvl4pPr marL="13716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4pPr>
    <a:lvl5pPr marL="18288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54EF16-2C2F-4878-9027-FCDB2D58A63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内容与标题">
    <p:spTree>
      <p:nvGrpSpPr>
        <p:cNvPr id="1" name=""/>
        <p:cNvGrpSpPr/>
        <p:nvPr/>
      </p:nvGrpSpPr>
      <p:grpSpPr>
        <a:xfrm>
          <a:off x="0" y="0"/>
          <a:ext cx="0" cy="0"/>
          <a:chOff x="0" y="0"/>
          <a:chExt cx="0" cy="0"/>
        </a:xfrm>
      </p:grpSpPr>
    </p:spTree>
  </p:cSld>
  <p:clrMapOvr>
    <a:masterClrMapping/>
  </p:clrMapOvr>
  <p:transition spd="slow">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4715C01-B7B3-48FF-96BD-CF3468EFFF7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1677E9-DC4E-4BC1-8958-43063512720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2">
                <a:lumMod val="20000"/>
                <a:lumOff val="80000"/>
                <a:alpha val="80000"/>
              </a:schemeClr>
            </a:gs>
            <a:gs pos="0">
              <a:schemeClr val="bg1"/>
            </a:gs>
          </a:gsLst>
          <a:lin ang="27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F4715C01-B7B3-48FF-96BD-CF3468EFFF7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CA1677E9-DC4E-4BC1-8958-43063512720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Light" panose="020B0300000000000000" pitchFamily="34" charset="-122"/>
          <a:ea typeface="思源黑体 CN Light" panose="020B03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Light" panose="020B0300000000000000" pitchFamily="34" charset="-122"/>
          <a:ea typeface="思源黑体 CN Light" panose="020B03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Light" panose="020B0300000000000000" pitchFamily="34" charset="-122"/>
          <a:ea typeface="思源黑体 CN Light" panose="020B03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2">
                <a:lumMod val="20000"/>
                <a:lumOff val="80000"/>
                <a:alpha val="80000"/>
              </a:schemeClr>
            </a:gs>
            <a:gs pos="0">
              <a:schemeClr val="bg1"/>
            </a:gs>
          </a:gsLst>
          <a:lin ang="27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F4715C01-B7B3-48FF-96BD-CF3468EFFF7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Light" panose="020B0300000000000000" pitchFamily="34" charset="-122"/>
                <a:ea typeface="思源黑体 CN Light" panose="020B0300000000000000" pitchFamily="34" charset="-122"/>
              </a:defRPr>
            </a:lvl1pPr>
          </a:lstStyle>
          <a:p>
            <a:fld id="{CA1677E9-DC4E-4BC1-8958-43063512720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Light" panose="020B0300000000000000" pitchFamily="34" charset="-122"/>
          <a:ea typeface="思源黑体 CN Light" panose="020B03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Light" panose="020B0300000000000000" pitchFamily="34" charset="-122"/>
          <a:ea typeface="思源黑体 CN Light" panose="020B03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Light" panose="020B0300000000000000" pitchFamily="34" charset="-122"/>
          <a:ea typeface="思源黑体 CN Light" panose="020B03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pitchFamily="34" charset="-122"/>
          <a:ea typeface="思源黑体 CN Light" panose="020B03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5.png"/><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7.xml"/><Relationship Id="rId4" Type="http://schemas.openxmlformats.org/officeDocument/2006/relationships/image" Target="../media/image3.jpeg"/><Relationship Id="rId3" Type="http://schemas.openxmlformats.org/officeDocument/2006/relationships/tags" Target="../tags/tag2.xml"/><Relationship Id="rId2" Type="http://schemas.openxmlformats.org/officeDocument/2006/relationships/image" Target="../media/image2.jpeg"/><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52621" y="2"/>
            <a:ext cx="13975032" cy="6857998"/>
            <a:chOff x="-152621" y="2"/>
            <a:chExt cx="13975032" cy="6857998"/>
          </a:xfrm>
        </p:grpSpPr>
        <p:sp>
          <p:nvSpPr>
            <p:cNvPr id="39" name="任意多边形: 形状 38"/>
            <p:cNvSpPr/>
            <p:nvPr/>
          </p:nvSpPr>
          <p:spPr>
            <a:xfrm>
              <a:off x="161581"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4" name="任意多边形: 形状 33"/>
            <p:cNvSpPr/>
            <p:nvPr/>
          </p:nvSpPr>
          <p:spPr>
            <a:xfrm>
              <a:off x="4480"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5" name="任意多边形: 形状 34"/>
            <p:cNvSpPr/>
            <p:nvPr/>
          </p:nvSpPr>
          <p:spPr>
            <a:xfrm>
              <a:off x="-152621" y="2"/>
              <a:ext cx="13660830" cy="6857998"/>
            </a:xfrm>
            <a:custGeom>
              <a:avLst/>
              <a:gdLst>
                <a:gd name="connsiteX0" fmla="*/ 13660830 w 13660830"/>
                <a:gd name="connsiteY0" fmla="*/ 3988372 h 6857998"/>
                <a:gd name="connsiteX1" fmla="*/ 13562073 w 13660830"/>
                <a:gd name="connsiteY1" fmla="*/ 4280240 h 6857998"/>
                <a:gd name="connsiteX2" fmla="*/ 12211831 w 13660830"/>
                <a:gd name="connsiteY2" fmla="*/ 6531055 h 6857998"/>
                <a:gd name="connsiteX3" fmla="*/ 11897318 w 13660830"/>
                <a:gd name="connsiteY3" fmla="*/ 6857998 h 6857998"/>
                <a:gd name="connsiteX4" fmla="*/ 8255666 w 13660830"/>
                <a:gd name="connsiteY4" fmla="*/ 6857998 h 6857998"/>
                <a:gd name="connsiteX5" fmla="*/ 8421134 w 13660830"/>
                <a:gd name="connsiteY5" fmla="*/ 6853292 h 6857998"/>
                <a:gd name="connsiteX6" fmla="*/ 13412904 w 13660830"/>
                <a:gd name="connsiteY6" fmla="*/ 4319920 h 6857998"/>
                <a:gd name="connsiteX7" fmla="*/ 259262 w 13660830"/>
                <a:gd name="connsiteY7" fmla="*/ 0 h 6857998"/>
                <a:gd name="connsiteX8" fmla="*/ 1026641 w 13660830"/>
                <a:gd name="connsiteY8" fmla="*/ 0 h 6857998"/>
                <a:gd name="connsiteX9" fmla="*/ 1032493 w 13660830"/>
                <a:gd name="connsiteY9" fmla="*/ 231457 h 6857998"/>
                <a:gd name="connsiteX10" fmla="*/ 7667910 w 13660830"/>
                <a:gd name="connsiteY10" fmla="*/ 6856255 h 6857998"/>
                <a:gd name="connsiteX11" fmla="*/ 7739054 w 13660830"/>
                <a:gd name="connsiteY11" fmla="*/ 6857998 h 6857998"/>
                <a:gd name="connsiteX12" fmla="*/ 2087399 w 13660830"/>
                <a:gd name="connsiteY12" fmla="*/ 6857998 h 6857998"/>
                <a:gd name="connsiteX13" fmla="*/ 2048264 w 13660830"/>
                <a:gd name="connsiteY13" fmla="*/ 6820686 h 6857998"/>
                <a:gd name="connsiteX14" fmla="*/ 0 w 13660830"/>
                <a:gd name="connsiteY14" fmla="*/ 1875740 h 6857998"/>
                <a:gd name="connsiteX15" fmla="*/ 179075 w 13660830"/>
                <a:gd name="connsiteY15" fmla="*/ 29641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660830" h="6857998">
                  <a:moveTo>
                    <a:pt x="13660830" y="3988372"/>
                  </a:moveTo>
                  <a:lnTo>
                    <a:pt x="13562073" y="4280240"/>
                  </a:lnTo>
                  <a:cubicBezTo>
                    <a:pt x="13255684" y="5117028"/>
                    <a:pt x="12793964" y="5878939"/>
                    <a:pt x="12211831" y="6531055"/>
                  </a:cubicBezTo>
                  <a:lnTo>
                    <a:pt x="11897318" y="6857998"/>
                  </a:lnTo>
                  <a:lnTo>
                    <a:pt x="8255666" y="6857998"/>
                  </a:lnTo>
                  <a:lnTo>
                    <a:pt x="8421134" y="6853292"/>
                  </a:lnTo>
                  <a:cubicBezTo>
                    <a:pt x="10429184" y="6738764"/>
                    <a:pt x="12210412" y="5777002"/>
                    <a:pt x="13412904" y="4319920"/>
                  </a:cubicBezTo>
                  <a:close/>
                  <a:moveTo>
                    <a:pt x="259262" y="0"/>
                  </a:moveTo>
                  <a:lnTo>
                    <a:pt x="1026641" y="0"/>
                  </a:lnTo>
                  <a:lnTo>
                    <a:pt x="1032493" y="231457"/>
                  </a:lnTo>
                  <a:cubicBezTo>
                    <a:pt x="1213940" y="3810990"/>
                    <a:pt x="4086902" y="6680412"/>
                    <a:pt x="7667910" y="6856255"/>
                  </a:cubicBezTo>
                  <a:lnTo>
                    <a:pt x="7739054" y="6857998"/>
                  </a:lnTo>
                  <a:lnTo>
                    <a:pt x="2087399" y="6857998"/>
                  </a:lnTo>
                  <a:lnTo>
                    <a:pt x="2048264" y="6820686"/>
                  </a:lnTo>
                  <a:cubicBezTo>
                    <a:pt x="782742" y="5555164"/>
                    <a:pt x="0" y="3806862"/>
                    <a:pt x="0" y="1875740"/>
                  </a:cubicBezTo>
                  <a:cubicBezTo>
                    <a:pt x="0" y="1332612"/>
                    <a:pt x="61917" y="803945"/>
                    <a:pt x="179075" y="29641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grpSp>
      <p:sp>
        <p:nvSpPr>
          <p:cNvPr id="40" name="文本框 39"/>
          <p:cNvSpPr txBox="1"/>
          <p:nvPr/>
        </p:nvSpPr>
        <p:spPr>
          <a:xfrm>
            <a:off x="5553710" y="1979930"/>
            <a:ext cx="6638290" cy="1938020"/>
          </a:xfrm>
          <a:prstGeom prst="rect">
            <a:avLst/>
          </a:prstGeom>
          <a:noFill/>
        </p:spPr>
        <p:txBody>
          <a:bodyPr wrap="square" rtlCol="0">
            <a:spAutoFit/>
          </a:bodyPr>
          <a:lstStyle/>
          <a:p>
            <a:r>
              <a:rPr lang="zh-CN" altLang="en-US" sz="6000" b="1" dirty="0">
                <a:latin typeface="方正粗黑宋简体" panose="02000000000000000000" charset="-122"/>
                <a:ea typeface="方正粗黑宋简体" panose="02000000000000000000" charset="-122"/>
              </a:rPr>
              <a:t>任务四　规避金融风险</a:t>
            </a:r>
            <a:endParaRPr lang="zh-CN" altLang="en-US" sz="6000" b="1" dirty="0">
              <a:latin typeface="方正粗黑宋简体" panose="02000000000000000000" charset="-122"/>
              <a:ea typeface="方正粗黑宋简体" panose="02000000000000000000" charset="-122"/>
            </a:endParaRPr>
          </a:p>
        </p:txBody>
      </p:sp>
      <p:sp>
        <p:nvSpPr>
          <p:cNvPr id="41" name="文本框 40"/>
          <p:cNvSpPr txBox="1"/>
          <p:nvPr/>
        </p:nvSpPr>
        <p:spPr>
          <a:xfrm>
            <a:off x="7615665" y="1390650"/>
            <a:ext cx="2755265" cy="398780"/>
          </a:xfrm>
          <a:prstGeom prst="rect">
            <a:avLst/>
          </a:prstGeom>
          <a:noFill/>
        </p:spPr>
        <p:txBody>
          <a:bodyPr wrap="square" rtlCol="0">
            <a:spAutoFit/>
          </a:bodyPr>
          <a:lstStyle/>
          <a:p>
            <a:pPr algn="r"/>
            <a:r>
              <a:rPr lang="en-US" altLang="zh-CN" sz="2000" spc="600" dirty="0">
                <a:solidFill>
                  <a:schemeClr val="accent2"/>
                </a:solidFill>
                <a:latin typeface="微软雅黑" panose="020B0503020204020204" charset="-122"/>
                <a:ea typeface="微软雅黑" panose="020B0503020204020204" charset="-122"/>
              </a:rPr>
              <a:t>Auto Finance</a:t>
            </a:r>
            <a:endParaRPr lang="en-US" altLang="zh-CN" sz="2000" spc="600" dirty="0">
              <a:solidFill>
                <a:schemeClr val="accent2"/>
              </a:solidFill>
              <a:latin typeface="微软雅黑" panose="020B0503020204020204" charset="-122"/>
              <a:ea typeface="微软雅黑" panose="020B0503020204020204" charset="-122"/>
            </a:endParaRPr>
          </a:p>
        </p:txBody>
      </p:sp>
      <p:sp>
        <p:nvSpPr>
          <p:cNvPr id="43" name="文本框 42"/>
          <p:cNvSpPr txBox="1"/>
          <p:nvPr/>
        </p:nvSpPr>
        <p:spPr>
          <a:xfrm>
            <a:off x="9977902" y="442058"/>
            <a:ext cx="1554480" cy="368300"/>
          </a:xfrm>
          <a:prstGeom prst="rect">
            <a:avLst/>
          </a:prstGeom>
          <a:noFill/>
        </p:spPr>
        <p:txBody>
          <a:bodyPr wrap="none" rtlCol="0">
            <a:spAutoFit/>
          </a:bodyPr>
          <a:lstStyle/>
          <a:p>
            <a:r>
              <a:rPr lang="zh-CN" altLang="en-US" dirty="0">
                <a:latin typeface="微软雅黑" panose="020B0503020204020204" charset="-122"/>
                <a:ea typeface="微软雅黑" panose="020B0503020204020204" charset="-122"/>
              </a:rPr>
              <a:t>汽车金融服务</a:t>
            </a:r>
            <a:endParaRPr lang="zh-CN" altLang="en-US" dirty="0">
              <a:latin typeface="微软雅黑" panose="020B0503020204020204" charset="-122"/>
              <a:ea typeface="微软雅黑" panose="020B0503020204020204" charset="-122"/>
            </a:endParaRPr>
          </a:p>
        </p:txBody>
      </p:sp>
      <p:sp>
        <p:nvSpPr>
          <p:cNvPr id="44" name="矩形: 圆角 43"/>
          <p:cNvSpPr/>
          <p:nvPr/>
        </p:nvSpPr>
        <p:spPr>
          <a:xfrm>
            <a:off x="6777782" y="4109252"/>
            <a:ext cx="4431030" cy="49149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思源黑体 CN Light" panose="020B0300000000000000" pitchFamily="34" charset="-122"/>
              <a:ea typeface="思源黑体 CN Light" panose="020B0300000000000000" pitchFamily="34" charset="-122"/>
            </a:endParaRPr>
          </a:p>
        </p:txBody>
      </p:sp>
      <p:sp>
        <p:nvSpPr>
          <p:cNvPr id="45" name="文本框 44"/>
          <p:cNvSpPr txBox="1"/>
          <p:nvPr/>
        </p:nvSpPr>
        <p:spPr>
          <a:xfrm>
            <a:off x="6869857" y="4155607"/>
            <a:ext cx="3738880" cy="398780"/>
          </a:xfrm>
          <a:prstGeom prst="rect">
            <a:avLst/>
          </a:prstGeom>
          <a:noFill/>
        </p:spPr>
        <p:txBody>
          <a:bodyPr wrap="none" rtlCol="0">
            <a:spAutoFit/>
          </a:bodyPr>
          <a:lstStyle/>
          <a:p>
            <a:pPr algn="l"/>
            <a:r>
              <a:rPr lang="zh-CN" altLang="en-US" sz="2000" dirty="0">
                <a:solidFill>
                  <a:schemeClr val="bg1"/>
                </a:solidFill>
                <a:latin typeface="微软雅黑" panose="020B0503020204020204" charset="-122"/>
                <a:ea typeface="微软雅黑" panose="020B0503020204020204" charset="-122"/>
              </a:rPr>
              <a:t>模块二　汽车交易中的金融知识</a:t>
            </a:r>
            <a:endParaRPr lang="zh-CN" altLang="en-US" sz="2000" dirty="0">
              <a:solidFill>
                <a:schemeClr val="bg1"/>
              </a:solidFill>
              <a:latin typeface="微软雅黑" panose="020B0503020204020204" charset="-122"/>
              <a:ea typeface="微软雅黑" panose="020B0503020204020204" charset="-122"/>
            </a:endParaRPr>
          </a:p>
        </p:txBody>
      </p:sp>
      <p:sp>
        <p:nvSpPr>
          <p:cNvPr id="5" name="椭圆 4"/>
          <p:cNvSpPr/>
          <p:nvPr/>
        </p:nvSpPr>
        <p:spPr>
          <a:xfrm>
            <a:off x="9627235" y="450850"/>
            <a:ext cx="350520" cy="350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思源黑体 CN Regular" panose="020B0500000000000000" pitchFamily="34" charset="-122"/>
              <a:ea typeface="思源黑体 CN Regular" panose="020B0500000000000000" pitchFamily="34" charset="-122"/>
            </a:endParaRPr>
          </a:p>
        </p:txBody>
      </p:sp>
      <p:pic>
        <p:nvPicPr>
          <p:cNvPr id="2" name="图片 1" descr="RA7IGZ95I0VWYH2E3R3)K(6"/>
          <p:cNvPicPr/>
          <p:nvPr/>
        </p:nvPicPr>
        <p:blipFill>
          <a:blip r:embed="rId1"/>
          <a:srcRect l="32830" t="-14" r="25806" b="14"/>
          <a:stretch>
            <a:fillRect/>
          </a:stretch>
        </p:blipFill>
        <p:spPr>
          <a:xfrm>
            <a:off x="1203960" y="1552575"/>
            <a:ext cx="4377600" cy="4377600"/>
          </a:xfrm>
          <a:prstGeom prst="ellipse">
            <a:avLst/>
          </a:prstGeom>
          <a:ln w="50800">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down)">
                                      <p:cBhvr>
                                        <p:cTn id="10" dur="500"/>
                                        <p:tgtEl>
                                          <p:spTgt spid="4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down)">
                                      <p:cBhvr>
                                        <p:cTn id="13" dur="500"/>
                                        <p:tgtEl>
                                          <p:spTgt spid="4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down)">
                                      <p:cBhvr>
                                        <p:cTn id="19" dur="500"/>
                                        <p:tgtEl>
                                          <p:spTgt spid="4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44" grpId="0" bldLvl="0" animBg="1"/>
      <p:bldP spid="45" grpId="0"/>
      <p:bldP spid="5" grpId="0" bldLvl="0" animBg="1"/>
      <p:bldP spid="5"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3" name="组合 2"/>
          <p:cNvGrpSpPr/>
          <p:nvPr/>
        </p:nvGrpSpPr>
        <p:grpSpPr>
          <a:xfrm>
            <a:off x="4077335" y="1132205"/>
            <a:ext cx="4037330" cy="491490"/>
            <a:chOff x="5403" y="1783"/>
            <a:chExt cx="6358" cy="774"/>
          </a:xfrm>
        </p:grpSpPr>
        <p:sp>
          <p:nvSpPr>
            <p:cNvPr id="56" name="矩形: 圆角 43"/>
            <p:cNvSpPr/>
            <p:nvPr/>
          </p:nvSpPr>
          <p:spPr>
            <a:xfrm>
              <a:off x="5403" y="1783"/>
              <a:ext cx="6358"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charset="-122"/>
                <a:ea typeface="微软雅黑" panose="020B0503020204020204" charset="-122"/>
              </a:endParaRPr>
            </a:p>
          </p:txBody>
        </p:sp>
        <p:sp>
          <p:nvSpPr>
            <p:cNvPr id="58" name="文本框 57"/>
            <p:cNvSpPr txBox="1"/>
            <p:nvPr/>
          </p:nvSpPr>
          <p:spPr>
            <a:xfrm>
              <a:off x="5781" y="1837"/>
              <a:ext cx="5601" cy="628"/>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二、金融风险的类型</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33" name="Shape 1805"/>
          <p:cNvSpPr/>
          <p:nvPr/>
        </p:nvSpPr>
        <p:spPr>
          <a:xfrm>
            <a:off x="1433195" y="4328795"/>
            <a:ext cx="9325610" cy="1600200"/>
          </a:xfrm>
          <a:prstGeom prst="roundRect">
            <a:avLst>
              <a:gd name="adj" fmla="val 50000"/>
            </a:avLst>
          </a:prstGeom>
          <a:solidFill>
            <a:schemeClr val="accent2">
              <a:lumMod val="20000"/>
              <a:lumOff val="80000"/>
            </a:schemeClr>
          </a:solidFill>
          <a:ln w="12700">
            <a:solidFill>
              <a:schemeClr val="accent2"/>
            </a:solidFill>
            <a:miter lim="400000"/>
          </a:ln>
        </p:spPr>
        <p:txBody>
          <a:bodyPr lIns="14288" tIns="14288" rIns="14288" bIns="14288" anchor="ctr"/>
          <a:lstStyle/>
          <a:p>
            <a:pPr lvl="0"/>
            <a:endParaRPr sz="1600">
              <a:latin typeface="微软雅黑" panose="020B0503020204020204" charset="-122"/>
              <a:ea typeface="微软雅黑" panose="020B0503020204020204" charset="-122"/>
            </a:endParaRPr>
          </a:p>
        </p:txBody>
      </p:sp>
      <p:sp>
        <p:nvSpPr>
          <p:cNvPr id="45" name="Text Placeholder 3"/>
          <p:cNvSpPr txBox="1"/>
          <p:nvPr/>
        </p:nvSpPr>
        <p:spPr>
          <a:xfrm>
            <a:off x="1991360" y="4464050"/>
            <a:ext cx="8420100" cy="133413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50000"/>
              </a:lnSpc>
              <a:spcBef>
                <a:spcPts val="0"/>
              </a:spcBef>
            </a:pPr>
            <a:r>
              <a:rPr sz="1400" b="1" dirty="0">
                <a:solidFill>
                  <a:schemeClr val="accent2"/>
                </a:solidFill>
                <a:latin typeface="微软雅黑" panose="020B0503020204020204" charset="-122"/>
                <a:ea typeface="微软雅黑" panose="020B0503020204020204" charset="-122"/>
                <a:cs typeface="微软雅黑" panose="020B0503020204020204" charset="-122"/>
              </a:rPr>
              <a:t>市场风险</a:t>
            </a:r>
            <a:r>
              <a:rPr sz="14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包括利率风险、汇率风险和证券投资风险。</a:t>
            </a:r>
            <a:endParaRPr sz="14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just" fontAlgn="auto">
              <a:lnSpc>
                <a:spcPct val="150000"/>
              </a:lnSpc>
              <a:spcBef>
                <a:spcPts val="0"/>
              </a:spcBef>
            </a:pPr>
            <a:r>
              <a:rPr sz="1400" b="1" dirty="0">
                <a:solidFill>
                  <a:schemeClr val="accent2"/>
                </a:solidFill>
                <a:latin typeface="微软雅黑" panose="020B0503020204020204" charset="-122"/>
                <a:ea typeface="微软雅黑" panose="020B0503020204020204" charset="-122"/>
                <a:cs typeface="微软雅黑" panose="020B0503020204020204" charset="-122"/>
              </a:rPr>
              <a:t>信用风险</a:t>
            </a:r>
            <a:r>
              <a:rPr sz="14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是指由于交易对方（债务人）信用状况和履约能力的变化导致债权人资产价值遭受损失的风险。</a:t>
            </a:r>
            <a:endParaRPr sz="14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just" fontAlgn="auto">
              <a:lnSpc>
                <a:spcPct val="150000"/>
              </a:lnSpc>
              <a:spcBef>
                <a:spcPts val="0"/>
              </a:spcBef>
            </a:pPr>
            <a:r>
              <a:rPr sz="14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流动性指的是金融资产在不发生损失的情况下迅速变现的能力。</a:t>
            </a:r>
            <a:endParaRPr sz="14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just" fontAlgn="auto">
              <a:lnSpc>
                <a:spcPct val="150000"/>
              </a:lnSpc>
              <a:spcBef>
                <a:spcPts val="0"/>
              </a:spcBef>
            </a:pPr>
            <a:r>
              <a:rPr sz="1400" b="1" dirty="0">
                <a:solidFill>
                  <a:schemeClr val="accent2"/>
                </a:solidFill>
                <a:latin typeface="微软雅黑" panose="020B0503020204020204" charset="-122"/>
                <a:ea typeface="微软雅黑" panose="020B0503020204020204" charset="-122"/>
                <a:cs typeface="微软雅黑" panose="020B0503020204020204" charset="-122"/>
              </a:rPr>
              <a:t>国家风险</a:t>
            </a:r>
            <a:r>
              <a:rPr sz="14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是指由于国家政治、经济、社会等方面的重大变化而给经济主体造成损失的可能性。</a:t>
            </a:r>
            <a:endParaRPr sz="14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1" name="Shape 1787"/>
          <p:cNvSpPr/>
          <p:nvPr/>
        </p:nvSpPr>
        <p:spPr>
          <a:xfrm>
            <a:off x="6125210" y="2577465"/>
            <a:ext cx="0" cy="1223645"/>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5" name="Shape 1785"/>
          <p:cNvSpPr/>
          <p:nvPr/>
        </p:nvSpPr>
        <p:spPr>
          <a:xfrm>
            <a:off x="6125210" y="2577465"/>
            <a:ext cx="3712845" cy="1216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13" name="Shape 1786"/>
          <p:cNvSpPr/>
          <p:nvPr/>
        </p:nvSpPr>
        <p:spPr>
          <a:xfrm>
            <a:off x="6130290" y="2577465"/>
            <a:ext cx="1867535" cy="1216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14" name="Shape 1788"/>
          <p:cNvSpPr/>
          <p:nvPr/>
        </p:nvSpPr>
        <p:spPr>
          <a:xfrm flipH="1">
            <a:off x="4265295" y="2577465"/>
            <a:ext cx="1860550" cy="121031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15" name="Shape 1789"/>
          <p:cNvSpPr/>
          <p:nvPr/>
        </p:nvSpPr>
        <p:spPr>
          <a:xfrm flipH="1">
            <a:off x="2405380" y="2577465"/>
            <a:ext cx="3719830" cy="1223645"/>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16" name="Shape 1794"/>
          <p:cNvSpPr/>
          <p:nvPr/>
        </p:nvSpPr>
        <p:spPr>
          <a:xfrm>
            <a:off x="1567815" y="3571875"/>
            <a:ext cx="1697355" cy="528320"/>
          </a:xfrm>
          <a:prstGeom prst="roundRect">
            <a:avLst>
              <a:gd name="adj" fmla="val 50000"/>
            </a:avLst>
          </a:prstGeom>
          <a:solidFill>
            <a:schemeClr val="accent2"/>
          </a:solidFill>
          <a:ln w="12700">
            <a:miter lim="400000"/>
          </a:ln>
        </p:spPr>
        <p:txBody>
          <a:bodyPr lIns="14288" tIns="14288" rIns="14288" bIns="14288" anchor="ctr"/>
          <a:lstStyle/>
          <a:p>
            <a:pPr lvl="0"/>
            <a:endParaRPr sz="1600">
              <a:latin typeface="微软雅黑" panose="020B0503020204020204" charset="-122"/>
              <a:ea typeface="微软雅黑" panose="020B0503020204020204" charset="-122"/>
            </a:endParaRPr>
          </a:p>
        </p:txBody>
      </p:sp>
      <p:sp>
        <p:nvSpPr>
          <p:cNvPr id="28" name="Shape 1796"/>
          <p:cNvSpPr/>
          <p:nvPr/>
        </p:nvSpPr>
        <p:spPr>
          <a:xfrm>
            <a:off x="3418205" y="3571875"/>
            <a:ext cx="1697355" cy="528320"/>
          </a:xfrm>
          <a:prstGeom prst="roundRect">
            <a:avLst>
              <a:gd name="adj" fmla="val 50000"/>
            </a:avLst>
          </a:prstGeom>
          <a:solidFill>
            <a:schemeClr val="accent4"/>
          </a:solidFill>
          <a:ln w="12700">
            <a:miter lim="400000"/>
          </a:ln>
        </p:spPr>
        <p:txBody>
          <a:bodyPr lIns="14288" tIns="14288" rIns="14288" bIns="14288" anchor="ctr"/>
          <a:lstStyle/>
          <a:p>
            <a:pPr lvl="0"/>
            <a:endParaRPr sz="1600">
              <a:latin typeface="微软雅黑" panose="020B0503020204020204" charset="-122"/>
              <a:ea typeface="微软雅黑" panose="020B0503020204020204" charset="-122"/>
            </a:endParaRPr>
          </a:p>
        </p:txBody>
      </p:sp>
      <p:sp>
        <p:nvSpPr>
          <p:cNvPr id="29" name="Shape 1798"/>
          <p:cNvSpPr/>
          <p:nvPr/>
        </p:nvSpPr>
        <p:spPr>
          <a:xfrm>
            <a:off x="5255895" y="3571875"/>
            <a:ext cx="1697355" cy="528320"/>
          </a:xfrm>
          <a:prstGeom prst="roundRect">
            <a:avLst>
              <a:gd name="adj" fmla="val 50000"/>
            </a:avLst>
          </a:prstGeom>
          <a:solidFill>
            <a:schemeClr val="accent2"/>
          </a:solidFill>
          <a:ln w="12700">
            <a:miter lim="400000"/>
          </a:ln>
        </p:spPr>
        <p:txBody>
          <a:bodyPr lIns="14288" tIns="14288" rIns="14288" bIns="14288" anchor="ctr"/>
          <a:lstStyle/>
          <a:p>
            <a:pPr lvl="0"/>
            <a:endParaRPr sz="1600">
              <a:latin typeface="微软雅黑" panose="020B0503020204020204" charset="-122"/>
              <a:ea typeface="微软雅黑" panose="020B0503020204020204" charset="-122"/>
            </a:endParaRPr>
          </a:p>
        </p:txBody>
      </p:sp>
      <p:sp>
        <p:nvSpPr>
          <p:cNvPr id="31" name="Shape 1800"/>
          <p:cNvSpPr/>
          <p:nvPr/>
        </p:nvSpPr>
        <p:spPr>
          <a:xfrm>
            <a:off x="7070090" y="3571875"/>
            <a:ext cx="1697355" cy="528320"/>
          </a:xfrm>
          <a:prstGeom prst="roundRect">
            <a:avLst>
              <a:gd name="adj" fmla="val 50000"/>
            </a:avLst>
          </a:prstGeom>
          <a:solidFill>
            <a:schemeClr val="accent4"/>
          </a:solidFill>
          <a:ln w="12700">
            <a:miter lim="400000"/>
          </a:ln>
        </p:spPr>
        <p:txBody>
          <a:bodyPr lIns="14288" tIns="14288" rIns="14288" bIns="14288" anchor="ctr"/>
          <a:lstStyle/>
          <a:p>
            <a:pPr lvl="0"/>
            <a:endParaRPr sz="1600">
              <a:latin typeface="微软雅黑" panose="020B0503020204020204" charset="-122"/>
              <a:ea typeface="微软雅黑" panose="020B0503020204020204" charset="-122"/>
            </a:endParaRPr>
          </a:p>
        </p:txBody>
      </p:sp>
      <p:sp>
        <p:nvSpPr>
          <p:cNvPr id="32" name="Shape 1802"/>
          <p:cNvSpPr/>
          <p:nvPr/>
        </p:nvSpPr>
        <p:spPr>
          <a:xfrm>
            <a:off x="8905875" y="3571875"/>
            <a:ext cx="1697355" cy="528320"/>
          </a:xfrm>
          <a:prstGeom prst="roundRect">
            <a:avLst>
              <a:gd name="adj" fmla="val 50000"/>
            </a:avLst>
          </a:prstGeom>
          <a:solidFill>
            <a:schemeClr val="accent2"/>
          </a:solidFill>
          <a:ln w="12700">
            <a:miter lim="400000"/>
          </a:ln>
        </p:spPr>
        <p:txBody>
          <a:bodyPr lIns="14288" tIns="14288" rIns="14288" bIns="14288" anchor="ctr"/>
          <a:lstStyle/>
          <a:p>
            <a:pPr lvl="0"/>
            <a:endParaRPr sz="1600">
              <a:latin typeface="微软雅黑" panose="020B0503020204020204" charset="-122"/>
              <a:ea typeface="微软雅黑" panose="020B0503020204020204" charset="-122"/>
            </a:endParaRPr>
          </a:p>
        </p:txBody>
      </p:sp>
      <p:grpSp>
        <p:nvGrpSpPr>
          <p:cNvPr id="42" name="Group 33"/>
          <p:cNvGrpSpPr/>
          <p:nvPr/>
        </p:nvGrpSpPr>
        <p:grpSpPr>
          <a:xfrm>
            <a:off x="5585460" y="2083435"/>
            <a:ext cx="1068705" cy="1068705"/>
            <a:chOff x="5526407" y="1696816"/>
            <a:chExt cx="1191141" cy="1191141"/>
          </a:xfrm>
        </p:grpSpPr>
        <p:sp>
          <p:nvSpPr>
            <p:cNvPr id="43"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19050" tIns="19050" rIns="19050" bIns="19050" anchor="ctr"/>
            <a:lstStyle/>
            <a:p>
              <a:pPr lvl="0"/>
              <a:endParaRPr sz="1600">
                <a:latin typeface="微软雅黑" panose="020B0503020204020204" charset="-122"/>
                <a:ea typeface="微软雅黑" panose="020B0503020204020204" charset="-122"/>
              </a:endParaRPr>
            </a:p>
          </p:txBody>
        </p:sp>
        <p:sp>
          <p:nvSpPr>
            <p:cNvPr id="44"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600">
                <a:latin typeface="微软雅黑" panose="020B0503020204020204" charset="-122"/>
                <a:ea typeface="微软雅黑" panose="020B0503020204020204" charset="-122"/>
              </a:endParaRPr>
            </a:p>
          </p:txBody>
        </p:sp>
      </p:grpSp>
      <p:sp>
        <p:nvSpPr>
          <p:cNvPr id="46" name="Text Placeholder 3"/>
          <p:cNvSpPr txBox="1"/>
          <p:nvPr/>
        </p:nvSpPr>
        <p:spPr>
          <a:xfrm>
            <a:off x="3425190" y="3652520"/>
            <a:ext cx="1684020" cy="367030"/>
          </a:xfrm>
          <a:prstGeom prst="rect">
            <a:avLst/>
          </a:prstGeom>
          <a:noFill/>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1600" b="1" dirty="0">
                <a:solidFill>
                  <a:schemeClr val="bg1"/>
                </a:solidFill>
                <a:latin typeface="微软雅黑" panose="020B0503020204020204" charset="-122"/>
                <a:ea typeface="微软雅黑" panose="020B0503020204020204" charset="-122"/>
              </a:rPr>
              <a:t>2.</a:t>
            </a:r>
            <a:r>
              <a:rPr lang="zh-CN" altLang="en-US" sz="1600" b="1" dirty="0">
                <a:solidFill>
                  <a:schemeClr val="bg1"/>
                </a:solidFill>
                <a:latin typeface="微软雅黑" panose="020B0503020204020204" charset="-122"/>
                <a:ea typeface="微软雅黑" panose="020B0503020204020204" charset="-122"/>
              </a:rPr>
              <a:t>信用风险</a:t>
            </a:r>
            <a:endParaRPr lang="zh-CN" altLang="en-US" sz="1600" b="1" dirty="0">
              <a:solidFill>
                <a:schemeClr val="bg1"/>
              </a:solidFill>
              <a:latin typeface="微软雅黑" panose="020B0503020204020204" charset="-122"/>
              <a:ea typeface="微软雅黑" panose="020B0503020204020204" charset="-122"/>
            </a:endParaRPr>
          </a:p>
        </p:txBody>
      </p:sp>
      <p:sp>
        <p:nvSpPr>
          <p:cNvPr id="47" name="Text Placeholder 3"/>
          <p:cNvSpPr txBox="1"/>
          <p:nvPr/>
        </p:nvSpPr>
        <p:spPr>
          <a:xfrm>
            <a:off x="5262880" y="3652520"/>
            <a:ext cx="1684020" cy="367030"/>
          </a:xfrm>
          <a:prstGeom prst="rect">
            <a:avLst/>
          </a:prstGeom>
          <a:noFill/>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600" b="1" dirty="0">
                <a:solidFill>
                  <a:schemeClr val="bg1"/>
                </a:solidFill>
                <a:latin typeface="微软雅黑" panose="020B0503020204020204" charset="-122"/>
                <a:ea typeface="微软雅黑" panose="020B0503020204020204" charset="-122"/>
              </a:rPr>
              <a:t>3.操作风险</a:t>
            </a:r>
            <a:endParaRPr lang="en-US" altLang="zh-CN" sz="1600" b="1" dirty="0">
              <a:solidFill>
                <a:schemeClr val="bg1"/>
              </a:solidFill>
              <a:latin typeface="微软雅黑" panose="020B0503020204020204" charset="-122"/>
              <a:ea typeface="微软雅黑" panose="020B0503020204020204" charset="-122"/>
            </a:endParaRPr>
          </a:p>
        </p:txBody>
      </p:sp>
      <p:sp>
        <p:nvSpPr>
          <p:cNvPr id="48" name="Text Placeholder 3"/>
          <p:cNvSpPr txBox="1"/>
          <p:nvPr/>
        </p:nvSpPr>
        <p:spPr>
          <a:xfrm>
            <a:off x="7077075" y="3652520"/>
            <a:ext cx="1684020" cy="367030"/>
          </a:xfrm>
          <a:prstGeom prst="rect">
            <a:avLst/>
          </a:prstGeom>
          <a:noFill/>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600" b="1" dirty="0">
                <a:solidFill>
                  <a:schemeClr val="bg1"/>
                </a:solidFill>
                <a:latin typeface="微软雅黑" panose="020B0503020204020204" charset="-122"/>
                <a:ea typeface="微软雅黑" panose="020B0503020204020204" charset="-122"/>
              </a:rPr>
              <a:t>4.流动性风险</a:t>
            </a:r>
            <a:endParaRPr lang="en-US" altLang="zh-CN" sz="1600" b="1" dirty="0">
              <a:solidFill>
                <a:schemeClr val="bg1"/>
              </a:solidFill>
              <a:latin typeface="微软雅黑" panose="020B0503020204020204" charset="-122"/>
              <a:ea typeface="微软雅黑" panose="020B0503020204020204" charset="-122"/>
            </a:endParaRPr>
          </a:p>
        </p:txBody>
      </p:sp>
      <p:sp>
        <p:nvSpPr>
          <p:cNvPr id="49" name="Text Placeholder 3"/>
          <p:cNvSpPr txBox="1"/>
          <p:nvPr/>
        </p:nvSpPr>
        <p:spPr>
          <a:xfrm>
            <a:off x="1588770" y="3652520"/>
            <a:ext cx="1684020" cy="367030"/>
          </a:xfrm>
          <a:prstGeom prst="rect">
            <a:avLst/>
          </a:prstGeom>
          <a:noFill/>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600" b="1" dirty="0">
                <a:solidFill>
                  <a:schemeClr val="bg1"/>
                </a:solidFill>
                <a:latin typeface="微软雅黑" panose="020B0503020204020204" charset="-122"/>
                <a:ea typeface="微软雅黑" panose="020B0503020204020204" charset="-122"/>
                <a:cs typeface="微软雅黑" panose="020B0503020204020204" charset="-122"/>
              </a:rPr>
              <a:t>1.</a:t>
            </a:r>
            <a:r>
              <a:rPr lang="zh-CN" altLang="en-US" sz="1600" b="1" dirty="0">
                <a:solidFill>
                  <a:schemeClr val="bg1"/>
                </a:solidFill>
                <a:latin typeface="微软雅黑" panose="020B0503020204020204" charset="-122"/>
                <a:ea typeface="微软雅黑" panose="020B0503020204020204" charset="-122"/>
                <a:cs typeface="微软雅黑" panose="020B0503020204020204" charset="-122"/>
              </a:rPr>
              <a:t>市场风险</a:t>
            </a:r>
            <a:endParaRPr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50" name="Text Placeholder 3"/>
          <p:cNvSpPr txBox="1"/>
          <p:nvPr/>
        </p:nvSpPr>
        <p:spPr>
          <a:xfrm>
            <a:off x="8918575" y="3651885"/>
            <a:ext cx="1684020" cy="367030"/>
          </a:xfrm>
          <a:prstGeom prst="rect">
            <a:avLst/>
          </a:prstGeom>
          <a:noFill/>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600" b="1" dirty="0">
                <a:solidFill>
                  <a:schemeClr val="bg1"/>
                </a:solidFill>
                <a:latin typeface="微软雅黑" panose="020B0503020204020204" charset="-122"/>
                <a:ea typeface="微软雅黑" panose="020B0503020204020204" charset="-122"/>
              </a:rPr>
              <a:t>5.国家风险</a:t>
            </a:r>
            <a:endParaRPr lang="en-US" altLang="zh-CN" sz="1600" b="1"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checkerboard(across)">
                                      <p:cBhvr>
                                        <p:cTn id="17" dur="500"/>
                                        <p:tgtEl>
                                          <p:spTgt spid="33"/>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checkerboard(across)">
                                      <p:cBhvr>
                                        <p:cTn id="20" dur="500"/>
                                        <p:tgtEl>
                                          <p:spTgt spid="45"/>
                                        </p:tgtEl>
                                      </p:cBhvr>
                                    </p:animEffect>
                                  </p:childTnLst>
                                </p:cTn>
                              </p:par>
                              <p:par>
                                <p:cTn id="21" presetID="5" presetClass="entr" presetSubtype="1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checkerboard(across)">
                                      <p:cBhvr>
                                        <p:cTn id="23" dur="500"/>
                                        <p:tgtEl>
                                          <p:spTgt spid="11"/>
                                        </p:tgtEl>
                                      </p:cBhvr>
                                    </p:animEffect>
                                  </p:childTnLst>
                                </p:cTn>
                              </p:par>
                              <p:par>
                                <p:cTn id="24" presetID="5" presetClass="entr" presetSubtype="1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checkerboard(across)">
                                      <p:cBhvr>
                                        <p:cTn id="26" dur="500"/>
                                        <p:tgtEl>
                                          <p:spTgt spid="5"/>
                                        </p:tgtEl>
                                      </p:cBhvr>
                                    </p:animEffect>
                                  </p:childTnLst>
                                </p:cTn>
                              </p:par>
                              <p:par>
                                <p:cTn id="27" presetID="5" presetClass="entr" presetSubtype="1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checkerboard(across)">
                                      <p:cBhvr>
                                        <p:cTn id="29" dur="500"/>
                                        <p:tgtEl>
                                          <p:spTgt spid="13"/>
                                        </p:tgtEl>
                                      </p:cBhvr>
                                    </p:animEffect>
                                  </p:childTnLst>
                                </p:cTn>
                              </p:par>
                              <p:par>
                                <p:cTn id="30" presetID="5" presetClass="entr" presetSubtype="1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checkerboard(across)">
                                      <p:cBhvr>
                                        <p:cTn id="32" dur="500"/>
                                        <p:tgtEl>
                                          <p:spTgt spid="14"/>
                                        </p:tgtEl>
                                      </p:cBhvr>
                                    </p:animEffect>
                                  </p:childTnLst>
                                </p:cTn>
                              </p:par>
                              <p:par>
                                <p:cTn id="33" presetID="5" presetClass="entr" presetSubtype="1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checkerboard(across)">
                                      <p:cBhvr>
                                        <p:cTn id="35" dur="500"/>
                                        <p:tgtEl>
                                          <p:spTgt spid="15"/>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checkerboard(across)">
                                      <p:cBhvr>
                                        <p:cTn id="38" dur="500"/>
                                        <p:tgtEl>
                                          <p:spTgt spid="16"/>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checkerboard(across)">
                                      <p:cBhvr>
                                        <p:cTn id="41" dur="500"/>
                                        <p:tgtEl>
                                          <p:spTgt spid="28"/>
                                        </p:tgtEl>
                                      </p:cBhvr>
                                    </p:animEffect>
                                  </p:childTnLst>
                                </p:cTn>
                              </p:par>
                              <p:par>
                                <p:cTn id="42" presetID="5" presetClass="entr" presetSubtype="1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checkerboard(across)">
                                      <p:cBhvr>
                                        <p:cTn id="44" dur="500"/>
                                        <p:tgtEl>
                                          <p:spTgt spid="29"/>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checkerboard(across)">
                                      <p:cBhvr>
                                        <p:cTn id="47" dur="500"/>
                                        <p:tgtEl>
                                          <p:spTgt spid="31"/>
                                        </p:tgtEl>
                                      </p:cBhvr>
                                    </p:animEffect>
                                  </p:childTnLst>
                                </p:cTn>
                              </p:par>
                              <p:par>
                                <p:cTn id="48" presetID="5" presetClass="entr" presetSubtype="1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checkerboard(across)">
                                      <p:cBhvr>
                                        <p:cTn id="50" dur="500"/>
                                        <p:tgtEl>
                                          <p:spTgt spid="32"/>
                                        </p:tgtEl>
                                      </p:cBhvr>
                                    </p:animEffect>
                                  </p:childTnLst>
                                </p:cTn>
                              </p:par>
                              <p:par>
                                <p:cTn id="51" presetID="5" presetClass="entr" presetSubtype="10" fill="hold" nodeType="with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checkerboard(across)">
                                      <p:cBhvr>
                                        <p:cTn id="53" dur="500"/>
                                        <p:tgtEl>
                                          <p:spTgt spid="42"/>
                                        </p:tgtEl>
                                      </p:cBhvr>
                                    </p:animEffect>
                                  </p:childTnLst>
                                </p:cTn>
                              </p:par>
                              <p:par>
                                <p:cTn id="54" presetID="5" presetClass="entr" presetSubtype="10"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checkerboard(across)">
                                      <p:cBhvr>
                                        <p:cTn id="56" dur="500"/>
                                        <p:tgtEl>
                                          <p:spTgt spid="46"/>
                                        </p:tgtEl>
                                      </p:cBhvr>
                                    </p:animEffect>
                                  </p:childTnLst>
                                </p:cTn>
                              </p:par>
                              <p:par>
                                <p:cTn id="57" presetID="5" presetClass="entr" presetSubtype="1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checkerboard(across)">
                                      <p:cBhvr>
                                        <p:cTn id="59" dur="500"/>
                                        <p:tgtEl>
                                          <p:spTgt spid="47"/>
                                        </p:tgtEl>
                                      </p:cBhvr>
                                    </p:animEffect>
                                  </p:childTnLst>
                                </p:cTn>
                              </p:par>
                              <p:par>
                                <p:cTn id="60" presetID="5" presetClass="entr" presetSubtype="10" fill="hold" grpId="0" nodeType="with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checkerboard(across)">
                                      <p:cBhvr>
                                        <p:cTn id="62" dur="500"/>
                                        <p:tgtEl>
                                          <p:spTgt spid="48"/>
                                        </p:tgtEl>
                                      </p:cBhvr>
                                    </p:animEffect>
                                  </p:childTnLst>
                                </p:cTn>
                              </p:par>
                              <p:par>
                                <p:cTn id="63" presetID="5" presetClass="entr" presetSubtype="10" fill="hold" grpId="0" nodeType="with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checkerboard(across)">
                                      <p:cBhvr>
                                        <p:cTn id="65" dur="500"/>
                                        <p:tgtEl>
                                          <p:spTgt spid="49"/>
                                        </p:tgtEl>
                                      </p:cBhvr>
                                    </p:animEffect>
                                  </p:childTnLst>
                                </p:cTn>
                              </p:par>
                              <p:par>
                                <p:cTn id="66" presetID="5" presetClass="entr" presetSubtype="10"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checkerboard(across)">
                                      <p:cBhvr>
                                        <p:cTn id="6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ldLvl="0" animBg="1"/>
      <p:bldP spid="4" grpId="1" animBg="1"/>
      <p:bldP spid="33" grpId="0" animBg="1"/>
      <p:bldP spid="33" grpId="1" animBg="1"/>
      <p:bldP spid="45" grpId="0"/>
      <p:bldP spid="45" grpId="1"/>
      <p:bldP spid="16" grpId="0" animBg="1"/>
      <p:bldP spid="16" grpId="1" animBg="1"/>
      <p:bldP spid="28" grpId="0" animBg="1"/>
      <p:bldP spid="28" grpId="1" animBg="1"/>
      <p:bldP spid="29" grpId="0" animBg="1"/>
      <p:bldP spid="29" grpId="1" animBg="1"/>
      <p:bldP spid="31" grpId="0" animBg="1"/>
      <p:bldP spid="31" grpId="1" animBg="1"/>
      <p:bldP spid="32" grpId="0" animBg="1"/>
      <p:bldP spid="32" grpId="1" animBg="1"/>
      <p:bldP spid="46" grpId="0"/>
      <p:bldP spid="46" grpId="1"/>
      <p:bldP spid="47" grpId="0"/>
      <p:bldP spid="47" grpId="1"/>
      <p:bldP spid="48" grpId="0"/>
      <p:bldP spid="48" grpId="1"/>
      <p:bldP spid="49" grpId="0"/>
      <p:bldP spid="49" grpId="1"/>
      <p:bldP spid="50" grpId="0"/>
      <p:bldP spid="50"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3" name="组合 2"/>
          <p:cNvGrpSpPr/>
          <p:nvPr/>
        </p:nvGrpSpPr>
        <p:grpSpPr>
          <a:xfrm>
            <a:off x="4077335" y="1132205"/>
            <a:ext cx="4037330" cy="491490"/>
            <a:chOff x="5403" y="1783"/>
            <a:chExt cx="6358" cy="774"/>
          </a:xfrm>
        </p:grpSpPr>
        <p:sp>
          <p:nvSpPr>
            <p:cNvPr id="56" name="矩形: 圆角 43"/>
            <p:cNvSpPr/>
            <p:nvPr/>
          </p:nvSpPr>
          <p:spPr>
            <a:xfrm>
              <a:off x="5403" y="1783"/>
              <a:ext cx="6358"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charset="-122"/>
                <a:ea typeface="微软雅黑" panose="020B0503020204020204" charset="-122"/>
              </a:endParaRPr>
            </a:p>
          </p:txBody>
        </p:sp>
        <p:sp>
          <p:nvSpPr>
            <p:cNvPr id="58" name="文本框 57"/>
            <p:cNvSpPr txBox="1"/>
            <p:nvPr/>
          </p:nvSpPr>
          <p:spPr>
            <a:xfrm>
              <a:off x="5781" y="1837"/>
              <a:ext cx="5601" cy="628"/>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三、金融风险的特点</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66" name="Line 8"/>
          <p:cNvSpPr>
            <a:spLocks noChangeShapeType="1"/>
          </p:cNvSpPr>
          <p:nvPr/>
        </p:nvSpPr>
        <p:spPr bwMode="auto">
          <a:xfrm>
            <a:off x="2215706" y="5925536"/>
            <a:ext cx="3395663" cy="0"/>
          </a:xfrm>
          <a:prstGeom prst="line">
            <a:avLst/>
          </a:prstGeom>
          <a:noFill/>
          <a:ln w="12700" cap="flat">
            <a:solidFill>
              <a:schemeClr val="tx1"/>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 name="TextBox 24"/>
          <p:cNvSpPr txBox="1"/>
          <p:nvPr/>
        </p:nvSpPr>
        <p:spPr>
          <a:xfrm>
            <a:off x="2564976" y="2839977"/>
            <a:ext cx="944880" cy="398780"/>
          </a:xfrm>
          <a:prstGeom prst="rect">
            <a:avLst/>
          </a:prstGeom>
          <a:noFill/>
        </p:spPr>
        <p:txBody>
          <a:bodyPr wrap="none" rtlCol="0">
            <a:spAutoFit/>
          </a:bodyPr>
          <a:lstStyle/>
          <a:p>
            <a:pPr algn="l"/>
            <a:r>
              <a:rPr lang="zh-CN" altLang="en-US" sz="2000" b="1" dirty="0">
                <a:solidFill>
                  <a:schemeClr val="tx1"/>
                </a:solidFill>
                <a:latin typeface="微软雅黑" panose="020B0503020204020204" charset="-122"/>
                <a:ea typeface="微软雅黑" panose="020B0503020204020204" charset="-122"/>
              </a:rPr>
              <a:t>普遍性</a:t>
            </a:r>
            <a:endParaRPr lang="zh-CN" altLang="en-US" sz="2000" b="1" dirty="0">
              <a:solidFill>
                <a:schemeClr val="tx1"/>
              </a:solidFill>
              <a:latin typeface="微软雅黑" panose="020B0503020204020204" charset="-122"/>
              <a:ea typeface="微软雅黑" panose="020B0503020204020204" charset="-122"/>
            </a:endParaRPr>
          </a:p>
        </p:txBody>
      </p:sp>
      <p:sp>
        <p:nvSpPr>
          <p:cNvPr id="9" name="TextBox 27"/>
          <p:cNvSpPr txBox="1"/>
          <p:nvPr/>
        </p:nvSpPr>
        <p:spPr>
          <a:xfrm>
            <a:off x="9476951" y="2763081"/>
            <a:ext cx="2042693" cy="400110"/>
          </a:xfrm>
          <a:prstGeom prst="rect">
            <a:avLst/>
          </a:prstGeom>
          <a:noFill/>
        </p:spPr>
        <p:txBody>
          <a:bodyPr wrap="square" rtlCol="0">
            <a:spAutoFit/>
          </a:bodyPr>
          <a:lstStyle/>
          <a:p>
            <a:r>
              <a:rPr lang="zh-CN" altLang="en-US" sz="2000" b="1" dirty="0">
                <a:solidFill>
                  <a:schemeClr val="tx1"/>
                </a:solidFill>
                <a:latin typeface="微软雅黑" panose="020B0503020204020204" charset="-122"/>
                <a:ea typeface="微软雅黑" panose="020B0503020204020204" charset="-122"/>
              </a:rPr>
              <a:t>科学管理</a:t>
            </a:r>
            <a:endParaRPr lang="zh-CN" altLang="en-US" sz="2000" b="1" dirty="0">
              <a:solidFill>
                <a:schemeClr val="tx1"/>
              </a:solidFill>
              <a:latin typeface="微软雅黑" panose="020B0503020204020204" charset="-122"/>
              <a:ea typeface="微软雅黑" panose="020B0503020204020204" charset="-122"/>
            </a:endParaRPr>
          </a:p>
        </p:txBody>
      </p:sp>
      <p:sp>
        <p:nvSpPr>
          <p:cNvPr id="6" name="TextBox 29"/>
          <p:cNvSpPr txBox="1"/>
          <p:nvPr/>
        </p:nvSpPr>
        <p:spPr>
          <a:xfrm>
            <a:off x="6020374" y="5765099"/>
            <a:ext cx="1911656" cy="400110"/>
          </a:xfrm>
          <a:prstGeom prst="rect">
            <a:avLst/>
          </a:prstGeom>
          <a:noFill/>
        </p:spPr>
        <p:txBody>
          <a:bodyPr wrap="square" rtlCol="0">
            <a:spAutoFit/>
          </a:bodyPr>
          <a:lstStyle/>
          <a:p>
            <a:r>
              <a:rPr lang="zh-CN" altLang="en-US" sz="2000" b="1" dirty="0">
                <a:solidFill>
                  <a:schemeClr val="tx1"/>
                </a:solidFill>
                <a:latin typeface="微软雅黑" panose="020B0503020204020204" charset="-122"/>
                <a:ea typeface="微软雅黑" panose="020B0503020204020204" charset="-122"/>
              </a:rPr>
              <a:t>服务大局</a:t>
            </a:r>
            <a:endParaRPr lang="zh-CN" altLang="en-US" sz="2000" b="1" dirty="0">
              <a:solidFill>
                <a:schemeClr val="tx1"/>
              </a:solidFill>
              <a:latin typeface="微软雅黑" panose="020B0503020204020204" charset="-122"/>
              <a:ea typeface="微软雅黑" panose="020B0503020204020204" charset="-122"/>
            </a:endParaRPr>
          </a:p>
        </p:txBody>
      </p:sp>
      <p:sp>
        <p:nvSpPr>
          <p:cNvPr id="17" name="TextBox 31"/>
          <p:cNvSpPr txBox="1"/>
          <p:nvPr/>
        </p:nvSpPr>
        <p:spPr>
          <a:xfrm>
            <a:off x="2564325" y="4498460"/>
            <a:ext cx="1198880" cy="398780"/>
          </a:xfrm>
          <a:prstGeom prst="rect">
            <a:avLst/>
          </a:prstGeom>
          <a:noFill/>
        </p:spPr>
        <p:txBody>
          <a:bodyPr wrap="none" rtlCol="0">
            <a:spAutoFit/>
          </a:bodyPr>
          <a:lstStyle/>
          <a:p>
            <a:pPr algn="l"/>
            <a:r>
              <a:rPr lang="zh-CN" altLang="en-US" sz="2000" b="1" dirty="0">
                <a:solidFill>
                  <a:schemeClr val="tx1"/>
                </a:solidFill>
                <a:latin typeface="微软雅黑" panose="020B0503020204020204" charset="-122"/>
                <a:ea typeface="微软雅黑" panose="020B0503020204020204" charset="-122"/>
              </a:rPr>
              <a:t>不确定性</a:t>
            </a:r>
            <a:endParaRPr lang="zh-CN" altLang="en-US" sz="2000" b="1" dirty="0">
              <a:solidFill>
                <a:schemeClr val="tx1"/>
              </a:solidFill>
              <a:latin typeface="微软雅黑" panose="020B0503020204020204" charset="-122"/>
              <a:ea typeface="微软雅黑" panose="020B0503020204020204" charset="-122"/>
            </a:endParaRPr>
          </a:p>
        </p:txBody>
      </p:sp>
      <p:sp>
        <p:nvSpPr>
          <p:cNvPr id="19" name="Line 5"/>
          <p:cNvSpPr>
            <a:spLocks noChangeShapeType="1"/>
          </p:cNvSpPr>
          <p:nvPr/>
        </p:nvSpPr>
        <p:spPr bwMode="auto">
          <a:xfrm>
            <a:off x="9091645" y="2897221"/>
            <a:ext cx="0" cy="3060000"/>
          </a:xfrm>
          <a:prstGeom prst="line">
            <a:avLst/>
          </a:prstGeom>
          <a:noFill/>
          <a:ln w="12700" cap="flat">
            <a:solidFill>
              <a:schemeClr val="tx1"/>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4" name="Line 6"/>
          <p:cNvSpPr>
            <a:spLocks noChangeShapeType="1"/>
          </p:cNvSpPr>
          <p:nvPr/>
        </p:nvSpPr>
        <p:spPr bwMode="auto">
          <a:xfrm>
            <a:off x="5624068" y="2894046"/>
            <a:ext cx="3492000" cy="3175"/>
          </a:xfrm>
          <a:prstGeom prst="line">
            <a:avLst/>
          </a:prstGeom>
          <a:noFill/>
          <a:ln w="12700" cap="flat">
            <a:solidFill>
              <a:schemeClr val="tx1"/>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5" name="Line 7"/>
          <p:cNvSpPr>
            <a:spLocks noChangeShapeType="1"/>
          </p:cNvSpPr>
          <p:nvPr/>
        </p:nvSpPr>
        <p:spPr bwMode="auto">
          <a:xfrm flipV="1">
            <a:off x="5611368" y="2892141"/>
            <a:ext cx="0" cy="2700000"/>
          </a:xfrm>
          <a:prstGeom prst="line">
            <a:avLst/>
          </a:prstGeom>
          <a:noFill/>
          <a:ln w="12700" cap="flat">
            <a:solidFill>
              <a:schemeClr val="tx1"/>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7" name="Line 9"/>
          <p:cNvSpPr>
            <a:spLocks noChangeShapeType="1"/>
          </p:cNvSpPr>
          <p:nvPr/>
        </p:nvSpPr>
        <p:spPr bwMode="auto">
          <a:xfrm>
            <a:off x="2215706" y="3029301"/>
            <a:ext cx="0" cy="2880000"/>
          </a:xfrm>
          <a:prstGeom prst="line">
            <a:avLst/>
          </a:prstGeom>
          <a:noFill/>
          <a:ln w="12700" cap="flat" cmpd="sng">
            <a:solidFill>
              <a:schemeClr val="tx1"/>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8" name="Line 10"/>
          <p:cNvSpPr>
            <a:spLocks noChangeShapeType="1"/>
          </p:cNvSpPr>
          <p:nvPr/>
        </p:nvSpPr>
        <p:spPr bwMode="auto">
          <a:xfrm>
            <a:off x="38291" y="3019776"/>
            <a:ext cx="1908000" cy="0"/>
          </a:xfrm>
          <a:prstGeom prst="line">
            <a:avLst/>
          </a:prstGeom>
          <a:noFill/>
          <a:ln w="12700" cap="flat" cmpd="sng">
            <a:solidFill>
              <a:schemeClr val="tx1"/>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nvGrpSpPr>
          <p:cNvPr id="92" name="组合 91"/>
          <p:cNvGrpSpPr/>
          <p:nvPr/>
        </p:nvGrpSpPr>
        <p:grpSpPr>
          <a:xfrm>
            <a:off x="1966468" y="2815623"/>
            <a:ext cx="474663" cy="476250"/>
            <a:chOff x="3176143" y="1856773"/>
            <a:chExt cx="474663" cy="476250"/>
          </a:xfrm>
        </p:grpSpPr>
        <p:sp>
          <p:nvSpPr>
            <p:cNvPr id="72" name="Oval 13"/>
            <p:cNvSpPr>
              <a:spLocks noChangeArrowheads="1"/>
            </p:cNvSpPr>
            <p:nvPr/>
          </p:nvSpPr>
          <p:spPr bwMode="auto">
            <a:xfrm>
              <a:off x="3176143" y="1856773"/>
              <a:ext cx="474663" cy="476250"/>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bg2">
                  <a:alpha val="40000"/>
                </a:schemeClr>
              </a:outerShdw>
            </a:effectLst>
          </p:spPr>
          <p:txBody>
            <a:bodyPr vert="horz" wrap="square" lIns="91440" tIns="45720" rIns="91440" bIns="45720" numCol="1" anchor="t" anchorCtr="0" compatLnSpc="1"/>
            <a:lstStyle/>
            <a:p>
              <a:endParaRPr lang="zh-CN" altLang="en-US" sz="2000" dirty="0">
                <a:solidFill>
                  <a:schemeClr val="accent2"/>
                </a:solidFill>
                <a:latin typeface="微软雅黑" panose="020B0503020204020204" charset="-122"/>
                <a:ea typeface="微软雅黑" panose="020B0503020204020204" charset="-122"/>
              </a:endParaRPr>
            </a:p>
          </p:txBody>
        </p:sp>
        <p:sp>
          <p:nvSpPr>
            <p:cNvPr id="55" name="文本框 54"/>
            <p:cNvSpPr txBox="1"/>
            <p:nvPr/>
          </p:nvSpPr>
          <p:spPr>
            <a:xfrm>
              <a:off x="3246256" y="1880556"/>
              <a:ext cx="339725" cy="39878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r>
                <a:rPr lang="en-US" altLang="zh-CN" sz="2000" b="1" dirty="0">
                  <a:solidFill>
                    <a:schemeClr val="bg1"/>
                  </a:solidFill>
                  <a:latin typeface="微软雅黑" panose="020B0503020204020204" charset="-122"/>
                  <a:ea typeface="微软雅黑" panose="020B0503020204020204" charset="-122"/>
                </a:rPr>
                <a:t>1</a:t>
              </a:r>
              <a:endParaRPr lang="en-US" altLang="zh-CN" sz="2000" b="1" dirty="0">
                <a:solidFill>
                  <a:schemeClr val="bg1"/>
                </a:solidFill>
                <a:latin typeface="微软雅黑" panose="020B0503020204020204" charset="-122"/>
                <a:ea typeface="微软雅黑" panose="020B0503020204020204" charset="-122"/>
              </a:endParaRPr>
            </a:p>
          </p:txBody>
        </p:sp>
      </p:grpSp>
      <p:grpSp>
        <p:nvGrpSpPr>
          <p:cNvPr id="93" name="组合 92"/>
          <p:cNvGrpSpPr/>
          <p:nvPr/>
        </p:nvGrpSpPr>
        <p:grpSpPr>
          <a:xfrm>
            <a:off x="1966468" y="4471386"/>
            <a:ext cx="474663" cy="476250"/>
            <a:chOff x="3176143" y="3871311"/>
            <a:chExt cx="474663" cy="476250"/>
          </a:xfrm>
        </p:grpSpPr>
        <p:sp>
          <p:nvSpPr>
            <p:cNvPr id="75" name="Oval 16"/>
            <p:cNvSpPr>
              <a:spLocks noChangeArrowheads="1"/>
            </p:cNvSpPr>
            <p:nvPr/>
          </p:nvSpPr>
          <p:spPr bwMode="auto">
            <a:xfrm>
              <a:off x="3176143" y="3871311"/>
              <a:ext cx="474663" cy="476250"/>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bg2">
                  <a:alpha val="40000"/>
                </a:schemeClr>
              </a:outerShdw>
            </a:effectLst>
          </p:spPr>
          <p:txBody>
            <a:bodyPr vert="horz" wrap="square" lIns="91440" tIns="45720" rIns="91440" bIns="45720" numCol="1" anchor="t" anchorCtr="0" compatLnSpc="1"/>
            <a:lstStyle/>
            <a:p>
              <a:endParaRPr lang="zh-CN" altLang="en-US" sz="2000">
                <a:solidFill>
                  <a:schemeClr val="accent2"/>
                </a:solidFill>
                <a:latin typeface="微软雅黑" panose="020B0503020204020204" charset="-122"/>
                <a:ea typeface="微软雅黑" panose="020B0503020204020204" charset="-122"/>
              </a:endParaRPr>
            </a:p>
          </p:txBody>
        </p:sp>
        <p:sp>
          <p:nvSpPr>
            <p:cNvPr id="63" name="文本框 62"/>
            <p:cNvSpPr txBox="1"/>
            <p:nvPr/>
          </p:nvSpPr>
          <p:spPr>
            <a:xfrm>
              <a:off x="3238636" y="3909627"/>
              <a:ext cx="339725" cy="39878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pPr algn="l">
                <a:buClrTx/>
                <a:buSzTx/>
                <a:buFontTx/>
              </a:pPr>
              <a:r>
                <a:rPr lang="en-US" altLang="zh-CN" sz="2000" b="1" dirty="0">
                  <a:solidFill>
                    <a:schemeClr val="bg1"/>
                  </a:solidFill>
                  <a:latin typeface="微软雅黑" panose="020B0503020204020204" charset="-122"/>
                  <a:ea typeface="微软雅黑" panose="020B0503020204020204" charset="-122"/>
                </a:rPr>
                <a:t>2</a:t>
              </a:r>
              <a:endParaRPr lang="en-US" altLang="zh-CN" sz="2000" b="1" dirty="0">
                <a:solidFill>
                  <a:schemeClr val="bg1"/>
                </a:solidFill>
                <a:latin typeface="微软雅黑" panose="020B0503020204020204" charset="-122"/>
                <a:ea typeface="微软雅黑" panose="020B0503020204020204" charset="-122"/>
              </a:endParaRPr>
            </a:p>
          </p:txBody>
        </p:sp>
      </p:grpSp>
      <p:sp>
        <p:nvSpPr>
          <p:cNvPr id="78" name="Oval 19"/>
          <p:cNvSpPr>
            <a:spLocks noChangeArrowheads="1"/>
          </p:cNvSpPr>
          <p:nvPr/>
        </p:nvSpPr>
        <p:spPr bwMode="auto">
          <a:xfrm>
            <a:off x="5433695" y="5688965"/>
            <a:ext cx="474980" cy="476250"/>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bg2">
                <a:alpha val="40000"/>
              </a:schemeClr>
            </a:outerShdw>
          </a:effectLst>
        </p:spPr>
        <p:txBody>
          <a:bodyPr vert="horz" wrap="square" lIns="91440" tIns="45720" rIns="91440" bIns="45720" numCol="1" anchor="t" anchorCtr="0" compatLnSpc="1"/>
          <a:lstStyle/>
          <a:p>
            <a:endParaRPr lang="zh-CN" altLang="en-US" sz="2000">
              <a:solidFill>
                <a:schemeClr val="accent2"/>
              </a:solidFill>
              <a:latin typeface="微软雅黑" panose="020B0503020204020204" charset="-122"/>
              <a:ea typeface="微软雅黑" panose="020B0503020204020204" charset="-122"/>
            </a:endParaRPr>
          </a:p>
        </p:txBody>
      </p:sp>
      <p:sp>
        <p:nvSpPr>
          <p:cNvPr id="87" name="文本框 86"/>
          <p:cNvSpPr txBox="1"/>
          <p:nvPr/>
        </p:nvSpPr>
        <p:spPr>
          <a:xfrm>
            <a:off x="5490845" y="5727700"/>
            <a:ext cx="339725" cy="39878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pPr algn="l">
              <a:buClrTx/>
              <a:buSzTx/>
              <a:buFontTx/>
            </a:pPr>
            <a:r>
              <a:rPr lang="en-US" altLang="zh-CN" sz="2000" b="1" dirty="0">
                <a:solidFill>
                  <a:schemeClr val="bg1"/>
                </a:solidFill>
                <a:latin typeface="微软雅黑" panose="020B0503020204020204" charset="-122"/>
                <a:ea typeface="微软雅黑" panose="020B0503020204020204" charset="-122"/>
              </a:rPr>
              <a:t>3</a:t>
            </a:r>
            <a:endParaRPr lang="en-US" altLang="zh-CN" sz="2000" b="1" dirty="0">
              <a:solidFill>
                <a:schemeClr val="bg1"/>
              </a:solidFill>
              <a:latin typeface="微软雅黑" panose="020B0503020204020204" charset="-122"/>
              <a:ea typeface="微软雅黑" panose="020B0503020204020204" charset="-122"/>
            </a:endParaRPr>
          </a:p>
        </p:txBody>
      </p:sp>
      <p:grpSp>
        <p:nvGrpSpPr>
          <p:cNvPr id="20" name="组合 19"/>
          <p:cNvGrpSpPr/>
          <p:nvPr/>
        </p:nvGrpSpPr>
        <p:grpSpPr>
          <a:xfrm>
            <a:off x="8854313" y="2686718"/>
            <a:ext cx="474663" cy="476250"/>
            <a:chOff x="7997381" y="1231298"/>
            <a:chExt cx="474663" cy="476250"/>
          </a:xfrm>
        </p:grpSpPr>
        <p:sp>
          <p:nvSpPr>
            <p:cNvPr id="81" name="Oval 22"/>
            <p:cNvSpPr>
              <a:spLocks noChangeArrowheads="1"/>
            </p:cNvSpPr>
            <p:nvPr/>
          </p:nvSpPr>
          <p:spPr bwMode="auto">
            <a:xfrm>
              <a:off x="7997381" y="1231298"/>
              <a:ext cx="474663" cy="476250"/>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bg2">
                  <a:alpha val="40000"/>
                </a:schemeClr>
              </a:outerShdw>
            </a:effectLst>
          </p:spPr>
          <p:txBody>
            <a:bodyPr vert="horz" wrap="square" lIns="91440" tIns="45720" rIns="91440" bIns="45720" numCol="1" anchor="t" anchorCtr="0" compatLnSpc="1"/>
            <a:lstStyle/>
            <a:p>
              <a:endParaRPr lang="zh-CN" altLang="en-US" sz="2000">
                <a:solidFill>
                  <a:schemeClr val="accent2"/>
                </a:solidFill>
                <a:latin typeface="微软雅黑" panose="020B0503020204020204" charset="-122"/>
                <a:ea typeface="微软雅黑" panose="020B0503020204020204" charset="-122"/>
              </a:endParaRPr>
            </a:p>
          </p:txBody>
        </p:sp>
        <p:sp>
          <p:nvSpPr>
            <p:cNvPr id="88" name="文本框 87"/>
            <p:cNvSpPr txBox="1"/>
            <p:nvPr/>
          </p:nvSpPr>
          <p:spPr>
            <a:xfrm>
              <a:off x="8064551" y="1270226"/>
              <a:ext cx="339725" cy="39878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r>
                <a:rPr lang="en-US" altLang="zh-CN" sz="2000" b="1" dirty="0">
                  <a:solidFill>
                    <a:schemeClr val="bg1"/>
                  </a:solidFill>
                  <a:latin typeface="微软雅黑" panose="020B0503020204020204" charset="-122"/>
                  <a:ea typeface="微软雅黑" panose="020B0503020204020204" charset="-122"/>
                </a:rPr>
                <a:t>5</a:t>
              </a:r>
              <a:endParaRPr lang="en-US" altLang="zh-CN" sz="2000" b="1" dirty="0">
                <a:solidFill>
                  <a:schemeClr val="bg1"/>
                </a:solidFill>
                <a:latin typeface="微软雅黑" panose="020B0503020204020204" charset="-122"/>
                <a:ea typeface="微软雅黑" panose="020B0503020204020204" charset="-122"/>
              </a:endParaRPr>
            </a:p>
          </p:txBody>
        </p:sp>
      </p:grpSp>
      <p:sp>
        <p:nvSpPr>
          <p:cNvPr id="90" name="TextBox 27"/>
          <p:cNvSpPr txBox="1"/>
          <p:nvPr/>
        </p:nvSpPr>
        <p:spPr>
          <a:xfrm>
            <a:off x="9476951" y="4207924"/>
            <a:ext cx="2042693" cy="400110"/>
          </a:xfrm>
          <a:prstGeom prst="rect">
            <a:avLst/>
          </a:prstGeom>
          <a:noFill/>
        </p:spPr>
        <p:txBody>
          <a:bodyPr wrap="square" rtlCol="0">
            <a:spAutoFit/>
          </a:bodyPr>
          <a:lstStyle/>
          <a:p>
            <a:r>
              <a:rPr lang="zh-CN" altLang="en-US" sz="2000" b="1" dirty="0">
                <a:solidFill>
                  <a:schemeClr val="tx1"/>
                </a:solidFill>
                <a:latin typeface="微软雅黑" panose="020B0503020204020204" charset="-122"/>
                <a:ea typeface="微软雅黑" panose="020B0503020204020204" charset="-122"/>
              </a:rPr>
              <a:t>开拓创新</a:t>
            </a:r>
            <a:endParaRPr lang="zh-CN" altLang="en-US" sz="2000" b="1" dirty="0">
              <a:solidFill>
                <a:schemeClr val="tx1"/>
              </a:solidFill>
              <a:latin typeface="微软雅黑" panose="020B0503020204020204" charset="-122"/>
              <a:ea typeface="微软雅黑" panose="020B0503020204020204" charset="-122"/>
            </a:endParaRPr>
          </a:p>
        </p:txBody>
      </p:sp>
      <p:grpSp>
        <p:nvGrpSpPr>
          <p:cNvPr id="22" name="组合 21"/>
          <p:cNvGrpSpPr/>
          <p:nvPr/>
        </p:nvGrpSpPr>
        <p:grpSpPr>
          <a:xfrm>
            <a:off x="5386896" y="3892583"/>
            <a:ext cx="474663" cy="476250"/>
            <a:chOff x="7997381" y="3463323"/>
            <a:chExt cx="474663" cy="476250"/>
          </a:xfrm>
        </p:grpSpPr>
        <p:sp>
          <p:nvSpPr>
            <p:cNvPr id="23" name="Oval 25"/>
            <p:cNvSpPr>
              <a:spLocks noChangeArrowheads="1"/>
            </p:cNvSpPr>
            <p:nvPr/>
          </p:nvSpPr>
          <p:spPr bwMode="auto">
            <a:xfrm>
              <a:off x="7997381" y="3463323"/>
              <a:ext cx="474663" cy="476250"/>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bg2">
                  <a:alpha val="40000"/>
                </a:schemeClr>
              </a:outerShdw>
            </a:effectLst>
          </p:spPr>
          <p:txBody>
            <a:bodyPr vert="horz" wrap="square" lIns="91440" tIns="45720" rIns="91440" bIns="45720" numCol="1" anchor="t" anchorCtr="0" compatLnSpc="1"/>
            <a:lstStyle/>
            <a:p>
              <a:endParaRPr lang="zh-CN" altLang="en-US" sz="2000">
                <a:solidFill>
                  <a:schemeClr val="accent2"/>
                </a:solidFill>
                <a:latin typeface="微软雅黑" panose="020B0503020204020204" charset="-122"/>
                <a:ea typeface="微软雅黑" panose="020B0503020204020204" charset="-122"/>
              </a:endParaRPr>
            </a:p>
          </p:txBody>
        </p:sp>
        <p:sp>
          <p:nvSpPr>
            <p:cNvPr id="24" name="文本框 23"/>
            <p:cNvSpPr txBox="1"/>
            <p:nvPr/>
          </p:nvSpPr>
          <p:spPr>
            <a:xfrm>
              <a:off x="8064551" y="3500829"/>
              <a:ext cx="339725" cy="39878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pPr algn="l">
                <a:buClrTx/>
                <a:buSzTx/>
                <a:buFontTx/>
              </a:pPr>
              <a:r>
                <a:rPr lang="en-US" altLang="zh-CN" sz="2000" b="1" dirty="0">
                  <a:solidFill>
                    <a:schemeClr val="bg1"/>
                  </a:solidFill>
                  <a:latin typeface="微软雅黑" panose="020B0503020204020204" charset="-122"/>
                  <a:ea typeface="微软雅黑" panose="020B0503020204020204" charset="-122"/>
                </a:rPr>
                <a:t>4</a:t>
              </a:r>
              <a:endParaRPr lang="en-US" altLang="zh-CN" sz="2000" b="1" dirty="0">
                <a:solidFill>
                  <a:schemeClr val="bg1"/>
                </a:solidFill>
                <a:latin typeface="微软雅黑" panose="020B0503020204020204" charset="-122"/>
                <a:ea typeface="微软雅黑" panose="020B0503020204020204" charset="-122"/>
              </a:endParaRPr>
            </a:p>
          </p:txBody>
        </p:sp>
      </p:grpSp>
      <p:sp>
        <p:nvSpPr>
          <p:cNvPr id="25" name="TextBox 27"/>
          <p:cNvSpPr txBox="1"/>
          <p:nvPr/>
        </p:nvSpPr>
        <p:spPr>
          <a:xfrm>
            <a:off x="5935249" y="3872009"/>
            <a:ext cx="2042693" cy="400110"/>
          </a:xfrm>
          <a:prstGeom prst="rect">
            <a:avLst/>
          </a:prstGeom>
          <a:noFill/>
        </p:spPr>
        <p:txBody>
          <a:bodyPr wrap="square" rtlCol="0">
            <a:spAutoFit/>
          </a:bodyPr>
          <a:lstStyle/>
          <a:p>
            <a:r>
              <a:rPr lang="zh-CN" altLang="en-US" sz="2000" b="1" dirty="0">
                <a:solidFill>
                  <a:schemeClr val="tx1"/>
                </a:solidFill>
                <a:latin typeface="微软雅黑" panose="020B0503020204020204" charset="-122"/>
                <a:ea typeface="微软雅黑" panose="020B0503020204020204" charset="-122"/>
              </a:rPr>
              <a:t>开拓创新</a:t>
            </a:r>
            <a:endParaRPr lang="zh-CN" altLang="en-US" sz="2000" b="1" dirty="0">
              <a:solidFill>
                <a:schemeClr val="tx1"/>
              </a:solidFill>
              <a:latin typeface="微软雅黑" panose="020B0503020204020204" charset="-122"/>
              <a:ea typeface="微软雅黑" panose="020B0503020204020204" charset="-122"/>
            </a:endParaRPr>
          </a:p>
        </p:txBody>
      </p:sp>
      <p:sp>
        <p:nvSpPr>
          <p:cNvPr id="26" name="TextBox 24"/>
          <p:cNvSpPr txBox="1"/>
          <p:nvPr/>
        </p:nvSpPr>
        <p:spPr>
          <a:xfrm>
            <a:off x="9476951" y="5684142"/>
            <a:ext cx="1210588" cy="400110"/>
          </a:xfrm>
          <a:prstGeom prst="rect">
            <a:avLst/>
          </a:prstGeom>
          <a:noFill/>
        </p:spPr>
        <p:txBody>
          <a:bodyPr wrap="none" rtlCol="0">
            <a:spAutoFit/>
          </a:bodyPr>
          <a:lstStyle/>
          <a:p>
            <a:r>
              <a:rPr lang="zh-CN" altLang="en-US" sz="2000" b="1" dirty="0">
                <a:solidFill>
                  <a:schemeClr val="tx1"/>
                </a:solidFill>
                <a:latin typeface="微软雅黑" panose="020B0503020204020204" charset="-122"/>
                <a:ea typeface="微软雅黑" panose="020B0503020204020204" charset="-122"/>
              </a:rPr>
              <a:t>客观务实</a:t>
            </a:r>
            <a:endParaRPr lang="zh-CN" altLang="en-US" sz="2000" b="1" dirty="0">
              <a:solidFill>
                <a:schemeClr val="tx1"/>
              </a:solidFill>
              <a:latin typeface="微软雅黑" panose="020B0503020204020204" charset="-122"/>
              <a:ea typeface="微软雅黑" panose="020B0503020204020204" charset="-122"/>
            </a:endParaRPr>
          </a:p>
        </p:txBody>
      </p:sp>
      <p:grpSp>
        <p:nvGrpSpPr>
          <p:cNvPr id="27" name="组合 26"/>
          <p:cNvGrpSpPr/>
          <p:nvPr/>
        </p:nvGrpSpPr>
        <p:grpSpPr>
          <a:xfrm>
            <a:off x="8854313" y="5699158"/>
            <a:ext cx="474663" cy="476250"/>
            <a:chOff x="3176143" y="1856773"/>
            <a:chExt cx="474663" cy="476250"/>
          </a:xfrm>
        </p:grpSpPr>
        <p:sp>
          <p:nvSpPr>
            <p:cNvPr id="30" name="Oval 13"/>
            <p:cNvSpPr>
              <a:spLocks noChangeArrowheads="1"/>
            </p:cNvSpPr>
            <p:nvPr/>
          </p:nvSpPr>
          <p:spPr bwMode="auto">
            <a:xfrm>
              <a:off x="3176143" y="1856773"/>
              <a:ext cx="474663" cy="476250"/>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bg2">
                  <a:alpha val="40000"/>
                </a:schemeClr>
              </a:outerShdw>
            </a:effectLst>
          </p:spPr>
          <p:txBody>
            <a:bodyPr vert="horz" wrap="square" lIns="91440" tIns="45720" rIns="91440" bIns="45720" numCol="1" anchor="t" anchorCtr="0" compatLnSpc="1"/>
            <a:lstStyle/>
            <a:p>
              <a:endParaRPr lang="zh-CN" altLang="en-US" sz="2000" dirty="0">
                <a:solidFill>
                  <a:schemeClr val="accent2"/>
                </a:solidFill>
                <a:latin typeface="微软雅黑" panose="020B0503020204020204" charset="-122"/>
                <a:ea typeface="微软雅黑" panose="020B0503020204020204" charset="-122"/>
              </a:endParaRPr>
            </a:p>
          </p:txBody>
        </p:sp>
        <p:sp>
          <p:nvSpPr>
            <p:cNvPr id="35" name="文本框 34"/>
            <p:cNvSpPr txBox="1"/>
            <p:nvPr/>
          </p:nvSpPr>
          <p:spPr>
            <a:xfrm>
              <a:off x="3241176" y="1883731"/>
              <a:ext cx="339725" cy="39878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pPr algn="l">
                <a:buClrTx/>
                <a:buSzTx/>
                <a:buFontTx/>
              </a:pPr>
              <a:r>
                <a:rPr lang="en-US" altLang="zh-CN" sz="2000" b="1" dirty="0">
                  <a:solidFill>
                    <a:schemeClr val="bg1"/>
                  </a:solidFill>
                  <a:latin typeface="微软雅黑" panose="020B0503020204020204" charset="-122"/>
                  <a:ea typeface="微软雅黑" panose="020B0503020204020204" charset="-122"/>
                </a:rPr>
                <a:t>7</a:t>
              </a:r>
              <a:endParaRPr lang="en-US" altLang="zh-CN" sz="2000" b="1" dirty="0">
                <a:solidFill>
                  <a:schemeClr val="bg1"/>
                </a:solidFill>
                <a:latin typeface="微软雅黑" panose="020B0503020204020204" charset="-122"/>
                <a:ea typeface="微软雅黑" panose="020B0503020204020204" charset="-122"/>
              </a:endParaRPr>
            </a:p>
          </p:txBody>
        </p:sp>
      </p:grpSp>
      <p:grpSp>
        <p:nvGrpSpPr>
          <p:cNvPr id="54" name="组合 53"/>
          <p:cNvGrpSpPr/>
          <p:nvPr/>
        </p:nvGrpSpPr>
        <p:grpSpPr>
          <a:xfrm>
            <a:off x="8854313" y="4171031"/>
            <a:ext cx="474663" cy="476250"/>
            <a:chOff x="3176143" y="3871311"/>
            <a:chExt cx="474663" cy="476250"/>
          </a:xfrm>
        </p:grpSpPr>
        <p:sp>
          <p:nvSpPr>
            <p:cNvPr id="8" name="Oval 16"/>
            <p:cNvSpPr>
              <a:spLocks noChangeArrowheads="1"/>
            </p:cNvSpPr>
            <p:nvPr/>
          </p:nvSpPr>
          <p:spPr bwMode="auto">
            <a:xfrm>
              <a:off x="3176143" y="3871311"/>
              <a:ext cx="474663" cy="476250"/>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bg2">
                  <a:alpha val="40000"/>
                </a:schemeClr>
              </a:outerShdw>
            </a:effectLst>
          </p:spPr>
          <p:txBody>
            <a:bodyPr vert="horz" wrap="square" lIns="91440" tIns="45720" rIns="91440" bIns="45720" numCol="1" anchor="t" anchorCtr="0" compatLnSpc="1"/>
            <a:lstStyle/>
            <a:p>
              <a:endParaRPr lang="zh-CN" altLang="en-US" sz="2000">
                <a:solidFill>
                  <a:schemeClr val="accent2"/>
                </a:solidFill>
                <a:latin typeface="微软雅黑" panose="020B0503020204020204" charset="-122"/>
                <a:ea typeface="微软雅黑" panose="020B0503020204020204" charset="-122"/>
              </a:endParaRPr>
            </a:p>
          </p:txBody>
        </p:sp>
        <p:sp>
          <p:nvSpPr>
            <p:cNvPr id="10" name="文本框 9"/>
            <p:cNvSpPr txBox="1"/>
            <p:nvPr/>
          </p:nvSpPr>
          <p:spPr>
            <a:xfrm>
              <a:off x="3238636" y="3909627"/>
              <a:ext cx="339725" cy="39878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pPr algn="l">
                <a:buClrTx/>
                <a:buSzTx/>
                <a:buFontTx/>
              </a:pPr>
              <a:r>
                <a:rPr lang="en-US" altLang="zh-CN" sz="2000" b="1" dirty="0">
                  <a:solidFill>
                    <a:schemeClr val="bg1"/>
                  </a:solidFill>
                  <a:latin typeface="微软雅黑" panose="020B0503020204020204" charset="-122"/>
                  <a:ea typeface="微软雅黑" panose="020B0503020204020204" charset="-122"/>
                </a:rPr>
                <a:t>6</a:t>
              </a:r>
              <a:endParaRPr lang="en-US" altLang="zh-CN" sz="2000" b="1"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14" presetClass="entr" presetSubtype="1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par>
                                <p:cTn id="15" presetID="14" presetClass="entr" presetSubtype="10" fill="hold"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randombar(horizontal)">
                                      <p:cBhvr>
                                        <p:cTn id="17" dur="500"/>
                                        <p:tgtEl>
                                          <p:spTgt spid="66"/>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randombar(horizontal)">
                                      <p:cBhvr>
                                        <p:cTn id="26" dur="500"/>
                                        <p:tgtEl>
                                          <p:spTgt spid="6"/>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par>
                                <p:cTn id="30" presetID="14" presetClass="entr" presetSubtype="1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randombar(horizontal)">
                                      <p:cBhvr>
                                        <p:cTn id="32" dur="500"/>
                                        <p:tgtEl>
                                          <p:spTgt spid="19"/>
                                        </p:tgtEl>
                                      </p:cBhvr>
                                    </p:animEffect>
                                  </p:childTnLst>
                                </p:cTn>
                              </p:par>
                              <p:par>
                                <p:cTn id="33" presetID="14" presetClass="entr" presetSubtype="10" fill="hold" nodeType="with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randombar(horizontal)">
                                      <p:cBhvr>
                                        <p:cTn id="35" dur="500"/>
                                        <p:tgtEl>
                                          <p:spTgt spid="64"/>
                                        </p:tgtEl>
                                      </p:cBhvr>
                                    </p:animEffect>
                                  </p:childTnLst>
                                </p:cTn>
                              </p:par>
                              <p:par>
                                <p:cTn id="36" presetID="14" presetClass="entr" presetSubtype="10"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Effect transition="in" filter="randombar(horizontal)">
                                      <p:cBhvr>
                                        <p:cTn id="38" dur="500"/>
                                        <p:tgtEl>
                                          <p:spTgt spid="65"/>
                                        </p:tgtEl>
                                      </p:cBhvr>
                                    </p:animEffect>
                                  </p:childTnLst>
                                </p:cTn>
                              </p:par>
                              <p:par>
                                <p:cTn id="39" presetID="14" presetClass="entr" presetSubtype="10" fill="hold" nodeType="with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par>
                                <p:cTn id="42" presetID="14" presetClass="entr" presetSubtype="10" fill="hold" nodeType="withEffect">
                                  <p:stCondLst>
                                    <p:cond delay="0"/>
                                  </p:stCondLst>
                                  <p:childTnLst>
                                    <p:set>
                                      <p:cBhvr>
                                        <p:cTn id="43" dur="1" fill="hold">
                                          <p:stCondLst>
                                            <p:cond delay="0"/>
                                          </p:stCondLst>
                                        </p:cTn>
                                        <p:tgtEl>
                                          <p:spTgt spid="68"/>
                                        </p:tgtEl>
                                        <p:attrNameLst>
                                          <p:attrName>style.visibility</p:attrName>
                                        </p:attrNameLst>
                                      </p:cBhvr>
                                      <p:to>
                                        <p:strVal val="visible"/>
                                      </p:to>
                                    </p:set>
                                    <p:animEffect transition="in" filter="randombar(horizontal)">
                                      <p:cBhvr>
                                        <p:cTn id="44" dur="500"/>
                                        <p:tgtEl>
                                          <p:spTgt spid="68"/>
                                        </p:tgtEl>
                                      </p:cBhvr>
                                    </p:animEffect>
                                  </p:childTnLst>
                                </p:cTn>
                              </p:par>
                              <p:par>
                                <p:cTn id="45" presetID="14" presetClass="entr" presetSubtype="10" fill="hold" nodeType="withEffect">
                                  <p:stCondLst>
                                    <p:cond delay="0"/>
                                  </p:stCondLst>
                                  <p:childTnLst>
                                    <p:set>
                                      <p:cBhvr>
                                        <p:cTn id="46" dur="1" fill="hold">
                                          <p:stCondLst>
                                            <p:cond delay="0"/>
                                          </p:stCondLst>
                                        </p:cTn>
                                        <p:tgtEl>
                                          <p:spTgt spid="92"/>
                                        </p:tgtEl>
                                        <p:attrNameLst>
                                          <p:attrName>style.visibility</p:attrName>
                                        </p:attrNameLst>
                                      </p:cBhvr>
                                      <p:to>
                                        <p:strVal val="visible"/>
                                      </p:to>
                                    </p:set>
                                    <p:animEffect transition="in" filter="randombar(horizontal)">
                                      <p:cBhvr>
                                        <p:cTn id="47" dur="500"/>
                                        <p:tgtEl>
                                          <p:spTgt spid="92"/>
                                        </p:tgtEl>
                                      </p:cBhvr>
                                    </p:animEffect>
                                  </p:childTnLst>
                                </p:cTn>
                              </p:par>
                              <p:par>
                                <p:cTn id="48" presetID="14" presetClass="entr" presetSubtype="10" fill="hold" nodeType="withEffect">
                                  <p:stCondLst>
                                    <p:cond delay="0"/>
                                  </p:stCondLst>
                                  <p:childTnLst>
                                    <p:set>
                                      <p:cBhvr>
                                        <p:cTn id="49" dur="1" fill="hold">
                                          <p:stCondLst>
                                            <p:cond delay="0"/>
                                          </p:stCondLst>
                                        </p:cTn>
                                        <p:tgtEl>
                                          <p:spTgt spid="93"/>
                                        </p:tgtEl>
                                        <p:attrNameLst>
                                          <p:attrName>style.visibility</p:attrName>
                                        </p:attrNameLst>
                                      </p:cBhvr>
                                      <p:to>
                                        <p:strVal val="visible"/>
                                      </p:to>
                                    </p:set>
                                    <p:animEffect transition="in" filter="randombar(horizontal)">
                                      <p:cBhvr>
                                        <p:cTn id="50" dur="500"/>
                                        <p:tgtEl>
                                          <p:spTgt spid="93"/>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randombar(horizontal)">
                                      <p:cBhvr>
                                        <p:cTn id="53" dur="500"/>
                                        <p:tgtEl>
                                          <p:spTgt spid="78"/>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87"/>
                                        </p:tgtEl>
                                        <p:attrNameLst>
                                          <p:attrName>style.visibility</p:attrName>
                                        </p:attrNameLst>
                                      </p:cBhvr>
                                      <p:to>
                                        <p:strVal val="visible"/>
                                      </p:to>
                                    </p:set>
                                    <p:animEffect transition="in" filter="randombar(horizontal)">
                                      <p:cBhvr>
                                        <p:cTn id="56" dur="500"/>
                                        <p:tgtEl>
                                          <p:spTgt spid="87"/>
                                        </p:tgtEl>
                                      </p:cBhvr>
                                    </p:animEffect>
                                  </p:childTnLst>
                                </p:cTn>
                              </p:par>
                              <p:par>
                                <p:cTn id="57" presetID="14" presetClass="entr" presetSubtype="1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randombar(horizontal)">
                                      <p:cBhvr>
                                        <p:cTn id="59" dur="500"/>
                                        <p:tgtEl>
                                          <p:spTgt spid="20"/>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randombar(horizontal)">
                                      <p:cBhvr>
                                        <p:cTn id="62" dur="500"/>
                                        <p:tgtEl>
                                          <p:spTgt spid="90"/>
                                        </p:tgtEl>
                                      </p:cBhvr>
                                    </p:animEffect>
                                  </p:childTnLst>
                                </p:cTn>
                              </p:par>
                              <p:par>
                                <p:cTn id="63" presetID="14" presetClass="entr" presetSubtype="10" fill="hold"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randombar(horizontal)">
                                      <p:cBhvr>
                                        <p:cTn id="65" dur="500"/>
                                        <p:tgtEl>
                                          <p:spTgt spid="22"/>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randombar(horizontal)">
                                      <p:cBhvr>
                                        <p:cTn id="68" dur="500"/>
                                        <p:tgtEl>
                                          <p:spTgt spid="25"/>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randombar(horizontal)">
                                      <p:cBhvr>
                                        <p:cTn id="71" dur="500"/>
                                        <p:tgtEl>
                                          <p:spTgt spid="26"/>
                                        </p:tgtEl>
                                      </p:cBhvr>
                                    </p:animEffect>
                                  </p:childTnLst>
                                </p:cTn>
                              </p:par>
                              <p:par>
                                <p:cTn id="72" presetID="14" presetClass="entr" presetSubtype="10" fill="hold" nodeType="with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randombar(horizontal)">
                                      <p:cBhvr>
                                        <p:cTn id="74" dur="500"/>
                                        <p:tgtEl>
                                          <p:spTgt spid="27"/>
                                        </p:tgtEl>
                                      </p:cBhvr>
                                    </p:animEffect>
                                  </p:childTnLst>
                                </p:cTn>
                              </p:par>
                              <p:par>
                                <p:cTn id="75" presetID="14" presetClass="entr" presetSubtype="10" fill="hold" nodeType="with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randombar(horizontal)">
                                      <p:cBhvr>
                                        <p:cTn id="7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ldLvl="0" animBg="1"/>
      <p:bldP spid="4" grpId="1" animBg="1"/>
      <p:bldP spid="7" grpId="0"/>
      <p:bldP spid="7" grpId="1"/>
      <p:bldP spid="9" grpId="0"/>
      <p:bldP spid="9" grpId="1"/>
      <p:bldP spid="6" grpId="0"/>
      <p:bldP spid="6" grpId="1"/>
      <p:bldP spid="17" grpId="0"/>
      <p:bldP spid="17" grpId="1"/>
      <p:bldP spid="78" grpId="0" animBg="1"/>
      <p:bldP spid="78" grpId="1" animBg="1"/>
      <p:bldP spid="87" grpId="0"/>
      <p:bldP spid="87" grpId="1"/>
      <p:bldP spid="90" grpId="0"/>
      <p:bldP spid="90" grpId="1"/>
      <p:bldP spid="25" grpId="0"/>
      <p:bldP spid="25" grpId="1"/>
      <p:bldP spid="26" grpId="0"/>
      <p:bldP spid="26"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5" name="组合 4"/>
          <p:cNvGrpSpPr/>
          <p:nvPr/>
        </p:nvGrpSpPr>
        <p:grpSpPr>
          <a:xfrm>
            <a:off x="3674110" y="1132205"/>
            <a:ext cx="4843780" cy="491490"/>
            <a:chOff x="6137" y="1783"/>
            <a:chExt cx="7628" cy="774"/>
          </a:xfrm>
        </p:grpSpPr>
        <p:sp>
          <p:nvSpPr>
            <p:cNvPr id="56" name="矩形: 圆角 43"/>
            <p:cNvSpPr/>
            <p:nvPr/>
          </p:nvSpPr>
          <p:spPr>
            <a:xfrm>
              <a:off x="6137" y="1783"/>
              <a:ext cx="7629"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charset="-122"/>
                <a:ea typeface="微软雅黑" panose="020B0503020204020204" charset="-122"/>
              </a:endParaRPr>
            </a:p>
          </p:txBody>
        </p:sp>
        <p:sp>
          <p:nvSpPr>
            <p:cNvPr id="58" name="文本框 57"/>
            <p:cNvSpPr txBox="1"/>
            <p:nvPr/>
          </p:nvSpPr>
          <p:spPr>
            <a:xfrm>
              <a:off x="6799" y="1837"/>
              <a:ext cx="6305" cy="628"/>
            </a:xfrm>
            <a:prstGeom prst="rect">
              <a:avLst/>
            </a:prstGeom>
            <a:noFill/>
          </p:spPr>
          <p:txBody>
            <a:bodyPr wrap="square" rtlCol="0">
              <a:spAutoFit/>
            </a:bodyPr>
            <a:lstStyle/>
            <a:p>
              <a:pPr algn="ctr">
                <a:lnSpc>
                  <a:spcPct val="100000"/>
                </a:lnSpc>
                <a:buClrTx/>
                <a:buSzTx/>
                <a:buFontTx/>
              </a:pPr>
              <a:r>
                <a:rPr lang="zh-CN" altLang="en-US" sz="2000" b="1" dirty="0">
                  <a:solidFill>
                    <a:schemeClr val="bg1"/>
                  </a:solidFill>
                  <a:latin typeface="微软雅黑" panose="020B0503020204020204" charset="-122"/>
                  <a:ea typeface="微软雅黑" panose="020B0503020204020204" charset="-122"/>
                </a:rPr>
                <a:t>四、</a:t>
              </a:r>
              <a:r>
                <a:rPr lang="zh-CN" altLang="en-US" sz="2000" b="1" dirty="0">
                  <a:solidFill>
                    <a:schemeClr val="bg1"/>
                  </a:solidFill>
                  <a:latin typeface="微软雅黑" panose="020B0503020204020204" charset="-122"/>
                  <a:ea typeface="微软雅黑" panose="020B0503020204020204" charset="-122"/>
                  <a:sym typeface="+mn-ea"/>
                </a:rPr>
                <a:t>汽车金融业务中的金融风险</a:t>
              </a:r>
              <a:endParaRPr lang="zh-CN" altLang="en-US" sz="2000" b="1" dirty="0">
                <a:solidFill>
                  <a:schemeClr val="bg1"/>
                </a:solidFill>
                <a:latin typeface="微软雅黑" panose="020B0503020204020204" charset="-122"/>
                <a:ea typeface="微软雅黑" panose="020B0503020204020204" charset="-122"/>
              </a:endParaRPr>
            </a:p>
          </p:txBody>
        </p:sp>
      </p:grpSp>
      <p:grpSp>
        <p:nvGrpSpPr>
          <p:cNvPr id="33" name="组合 32"/>
          <p:cNvGrpSpPr/>
          <p:nvPr/>
        </p:nvGrpSpPr>
        <p:grpSpPr>
          <a:xfrm>
            <a:off x="2063750" y="2002155"/>
            <a:ext cx="8064500" cy="4160520"/>
            <a:chOff x="3796" y="3153"/>
            <a:chExt cx="12700" cy="6552"/>
          </a:xfrm>
        </p:grpSpPr>
        <p:sp>
          <p:nvSpPr>
            <p:cNvPr id="11" name="矩形: 对角圆角 6"/>
            <p:cNvSpPr/>
            <p:nvPr/>
          </p:nvSpPr>
          <p:spPr bwMode="auto">
            <a:xfrm>
              <a:off x="3796" y="3314"/>
              <a:ext cx="1840" cy="1303"/>
            </a:xfrm>
            <a:prstGeom prst="round2DiagRect">
              <a:avLst>
                <a:gd name="adj1" fmla="val 48493"/>
                <a:gd name="adj2" fmla="val 0"/>
              </a:avLst>
            </a:prstGeom>
            <a:gradFill flip="none" rotWithShape="1">
              <a:gsLst>
                <a:gs pos="100000">
                  <a:schemeClr val="accent2"/>
                </a:gs>
                <a:gs pos="0">
                  <a:schemeClr val="accent2">
                    <a:lumMod val="60000"/>
                    <a:lumOff val="40000"/>
                  </a:schemeClr>
                </a:gs>
              </a:gsLst>
              <a:lin ang="5400000" scaled="1"/>
              <a:tileRect/>
            </a:gradFill>
            <a:ln w="38100" cap="flat">
              <a:noFill/>
              <a:prstDash val="solid"/>
              <a:miter lim="800000"/>
            </a:ln>
            <a:effectLst>
              <a:outerShdw blurRad="190500" dist="177800" dir="5400000" algn="t" rotWithShape="0">
                <a:schemeClr val="bg2">
                  <a:alpha val="40000"/>
                </a:schemeClr>
              </a:outerShdw>
            </a:effectLst>
          </p:spPr>
          <p:txBody>
            <a:bodyPr vert="horz" wrap="square" lIns="91392" tIns="45696" rIns="91392" bIns="45696" numCol="1" anchor="t" anchorCtr="0" compatLnSpc="1"/>
            <a:lstStyle/>
            <a:p>
              <a:endParaRPr lang="zh-CN" altLang="en-US" sz="1800">
                <a:solidFill>
                  <a:prstClr val="black"/>
                </a:solidFill>
                <a:latin typeface="微软雅黑" panose="020B0503020204020204" charset="-122"/>
                <a:ea typeface="微软雅黑" panose="020B0503020204020204" charset="-122"/>
              </a:endParaRPr>
            </a:p>
          </p:txBody>
        </p:sp>
        <p:sp>
          <p:nvSpPr>
            <p:cNvPr id="12" name="文本框 11"/>
            <p:cNvSpPr txBox="1"/>
            <p:nvPr/>
          </p:nvSpPr>
          <p:spPr>
            <a:xfrm>
              <a:off x="4250" y="3532"/>
              <a:ext cx="909" cy="868"/>
            </a:xfrm>
            <a:prstGeom prst="rect">
              <a:avLst/>
            </a:prstGeom>
            <a:effectLst/>
          </p:spPr>
          <p:txBody>
            <a:bodyPr wrap="square" lIns="121826" tIns="60913" rIns="121826" bIns="60913">
              <a:spAutoFit/>
            </a:bodyPr>
            <a:lstStyle>
              <a:defPPr>
                <a:defRPr lang="zh-CN"/>
              </a:defPPr>
              <a:lvl1pPr defTabSz="1245235">
                <a:spcBef>
                  <a:spcPts val="0"/>
                </a:spcBef>
                <a:spcAft>
                  <a:spcPts val="0"/>
                </a:spcAft>
                <a:defRPr sz="5400" b="1" kern="0">
                  <a:solidFill>
                    <a:schemeClr val="bg2"/>
                  </a:solidFill>
                  <a:effectLst>
                    <a:innerShdw blurRad="63500" dist="50800" dir="10800000">
                      <a:prstClr val="black">
                        <a:alpha val="50000"/>
                      </a:prstClr>
                    </a:innerShdw>
                  </a:effectLst>
                  <a:latin typeface="+mj-ea"/>
                  <a:ea typeface="+mj-ea"/>
                </a:defRPr>
              </a:lvl1pPr>
            </a:lstStyle>
            <a:p>
              <a:pPr algn="ctr"/>
              <a:r>
                <a:rPr lang="en-US" altLang="zh-CN" sz="2800" dirty="0">
                  <a:solidFill>
                    <a:schemeClr val="bg1"/>
                  </a:solidFill>
                  <a:effectLst/>
                  <a:latin typeface="微软雅黑" panose="020B0503020204020204" charset="-122"/>
                  <a:ea typeface="微软雅黑" panose="020B0503020204020204" charset="-122"/>
                </a:rPr>
                <a:t>1</a:t>
              </a:r>
              <a:endParaRPr lang="en-US" altLang="zh-CN" sz="2800" dirty="0">
                <a:solidFill>
                  <a:schemeClr val="bg1"/>
                </a:solidFill>
                <a:effectLst/>
                <a:latin typeface="微软雅黑" panose="020B0503020204020204" charset="-122"/>
                <a:ea typeface="微软雅黑" panose="020B0503020204020204" charset="-122"/>
              </a:endParaRPr>
            </a:p>
          </p:txBody>
        </p:sp>
        <p:sp>
          <p:nvSpPr>
            <p:cNvPr id="21" name="Rectangle 8"/>
            <p:cNvSpPr>
              <a:spLocks noChangeArrowheads="1"/>
            </p:cNvSpPr>
            <p:nvPr/>
          </p:nvSpPr>
          <p:spPr bwMode="auto">
            <a:xfrm>
              <a:off x="5786" y="3664"/>
              <a:ext cx="10508" cy="1161"/>
            </a:xfrm>
            <a:prstGeom prst="rect">
              <a:avLst/>
            </a:prstGeom>
            <a:noFill/>
          </p:spPr>
          <p:txBody>
            <a:bodyPr wrap="square" rtlCol="0">
              <a:spAutoFit/>
            </a:bodyPr>
            <a:lstStyle/>
            <a:p>
              <a:pPr indent="0" algn="l" fontAlgn="auto">
                <a:lnSpc>
                  <a:spcPct val="150000"/>
                </a:lnSpc>
                <a:buFont typeface="Wingdings" panose="05000000000000000000" pitchFamily="2" charset="2"/>
                <a:buNone/>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汽车金融风险就是指提供金融服务的企业在货币资金的借贷和经营过程中，因为各种不确定因素的影响，使预期收益与实际收益产生偏差，从而发生损失的可能性</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3" name="Rectangle 13"/>
            <p:cNvSpPr/>
            <p:nvPr/>
          </p:nvSpPr>
          <p:spPr>
            <a:xfrm>
              <a:off x="5786" y="3153"/>
              <a:ext cx="4541" cy="524"/>
            </a:xfrm>
            <a:prstGeom prst="rect">
              <a:avLst/>
            </a:prstGeom>
            <a:noFill/>
            <a:ln w="9525">
              <a:noFill/>
            </a:ln>
          </p:spPr>
          <p:txBody>
            <a:bodyPr anchor="ctr"/>
            <a:lstStyle/>
            <a:p>
              <a:pPr lvl="0" eaLnBrk="1" hangingPunct="1"/>
              <a:r>
                <a:rPr lang="zh-CN" altLang="en-US" sz="1800" b="1" dirty="0">
                  <a:solidFill>
                    <a:schemeClr val="accent2">
                      <a:lumMod val="50000"/>
                    </a:schemeClr>
                  </a:solidFill>
                  <a:latin typeface="微软雅黑" panose="020B0503020204020204" charset="-122"/>
                  <a:ea typeface="微软雅黑" panose="020B0503020204020204" charset="-122"/>
                </a:rPr>
                <a:t>汽车金融风险的定义</a:t>
              </a:r>
              <a:endParaRPr lang="zh-CN" altLang="en-US" sz="1800" b="1" dirty="0">
                <a:solidFill>
                  <a:schemeClr val="accent2">
                    <a:lumMod val="50000"/>
                  </a:schemeClr>
                </a:solidFill>
                <a:latin typeface="微软雅黑" panose="020B0503020204020204" charset="-122"/>
                <a:ea typeface="微软雅黑" panose="020B0503020204020204" charset="-122"/>
              </a:endParaRPr>
            </a:p>
          </p:txBody>
        </p:sp>
        <p:sp>
          <p:nvSpPr>
            <p:cNvPr id="14" name="矩形: 对角圆角 10"/>
            <p:cNvSpPr/>
            <p:nvPr/>
          </p:nvSpPr>
          <p:spPr bwMode="auto">
            <a:xfrm>
              <a:off x="3796" y="5479"/>
              <a:ext cx="1840" cy="1303"/>
            </a:xfrm>
            <a:prstGeom prst="round2DiagRect">
              <a:avLst>
                <a:gd name="adj1" fmla="val 48493"/>
                <a:gd name="adj2" fmla="val 0"/>
              </a:avLst>
            </a:prstGeom>
            <a:gradFill flip="none" rotWithShape="1">
              <a:gsLst>
                <a:gs pos="100000">
                  <a:schemeClr val="accent4">
                    <a:lumMod val="50000"/>
                  </a:schemeClr>
                </a:gs>
                <a:gs pos="0">
                  <a:schemeClr val="accent4">
                    <a:lumMod val="60000"/>
                    <a:lumOff val="40000"/>
                  </a:schemeClr>
                </a:gs>
              </a:gsLst>
              <a:lin ang="5400000" scaled="1"/>
              <a:tileRect/>
            </a:gradFill>
            <a:ln w="38100" cap="flat">
              <a:noFill/>
              <a:prstDash val="solid"/>
              <a:miter lim="800000"/>
            </a:ln>
            <a:effectLst>
              <a:outerShdw blurRad="190500" dist="177800" dir="5400000" algn="t" rotWithShape="0">
                <a:schemeClr val="bg2">
                  <a:alpha val="40000"/>
                </a:schemeClr>
              </a:outerShdw>
            </a:effectLst>
          </p:spPr>
          <p:txBody>
            <a:bodyPr vert="horz" wrap="square" lIns="91392" tIns="45696" rIns="91392" bIns="45696" numCol="1" anchor="t" anchorCtr="0" compatLnSpc="1"/>
            <a:lstStyle/>
            <a:p>
              <a:endParaRPr lang="zh-CN" altLang="en-US" sz="1800">
                <a:solidFill>
                  <a:prstClr val="black"/>
                </a:solidFill>
                <a:latin typeface="微软雅黑" panose="020B0503020204020204" charset="-122"/>
                <a:ea typeface="微软雅黑" panose="020B0503020204020204" charset="-122"/>
              </a:endParaRPr>
            </a:p>
          </p:txBody>
        </p:sp>
        <p:sp>
          <p:nvSpPr>
            <p:cNvPr id="15" name="文本框 14"/>
            <p:cNvSpPr txBox="1"/>
            <p:nvPr/>
          </p:nvSpPr>
          <p:spPr>
            <a:xfrm>
              <a:off x="4151" y="5670"/>
              <a:ext cx="1108" cy="868"/>
            </a:xfrm>
            <a:prstGeom prst="rect">
              <a:avLst/>
            </a:prstGeom>
            <a:effectLst/>
          </p:spPr>
          <p:txBody>
            <a:bodyPr wrap="square" lIns="121826" tIns="60913" rIns="121826" bIns="60913">
              <a:spAutoFit/>
            </a:bodyPr>
            <a:lstStyle>
              <a:defPPr>
                <a:defRPr lang="zh-CN"/>
              </a:defPPr>
              <a:lvl1pPr defTabSz="1245235">
                <a:spcBef>
                  <a:spcPts val="0"/>
                </a:spcBef>
                <a:spcAft>
                  <a:spcPts val="0"/>
                </a:spcAft>
                <a:defRPr sz="5400" b="1" kern="0">
                  <a:solidFill>
                    <a:schemeClr val="bg2"/>
                  </a:solidFill>
                  <a:effectLst>
                    <a:innerShdw blurRad="63500" dist="50800" dir="10800000">
                      <a:prstClr val="black">
                        <a:alpha val="50000"/>
                      </a:prstClr>
                    </a:innerShdw>
                  </a:effectLst>
                  <a:latin typeface="+mj-ea"/>
                  <a:ea typeface="+mj-ea"/>
                </a:defRPr>
              </a:lvl1pPr>
            </a:lstStyle>
            <a:p>
              <a:pPr algn="ctr"/>
              <a:r>
                <a:rPr lang="en-US" altLang="zh-CN" sz="2800" dirty="0">
                  <a:solidFill>
                    <a:schemeClr val="bg1"/>
                  </a:solidFill>
                  <a:effectLst/>
                  <a:latin typeface="微软雅黑" panose="020B0503020204020204" charset="-122"/>
                  <a:ea typeface="微软雅黑" panose="020B0503020204020204" charset="-122"/>
                </a:rPr>
                <a:t>2</a:t>
              </a:r>
              <a:endParaRPr lang="en-US" altLang="zh-CN" sz="2800" dirty="0">
                <a:solidFill>
                  <a:schemeClr val="bg1"/>
                </a:solidFill>
                <a:effectLst/>
                <a:latin typeface="微软雅黑" panose="020B0503020204020204" charset="-122"/>
                <a:ea typeface="微软雅黑" panose="020B0503020204020204" charset="-122"/>
              </a:endParaRPr>
            </a:p>
          </p:txBody>
        </p:sp>
        <p:sp>
          <p:nvSpPr>
            <p:cNvPr id="16" name="Rectangle 8"/>
            <p:cNvSpPr>
              <a:spLocks noChangeArrowheads="1"/>
            </p:cNvSpPr>
            <p:nvPr/>
          </p:nvSpPr>
          <p:spPr bwMode="auto">
            <a:xfrm>
              <a:off x="5786" y="5849"/>
              <a:ext cx="10711" cy="1161"/>
            </a:xfrm>
            <a:prstGeom prst="rect">
              <a:avLst/>
            </a:prstGeom>
            <a:noFill/>
          </p:spPr>
          <p:txBody>
            <a:bodyPr wrap="square" rtlCol="0">
              <a:spAutoFit/>
            </a:bodyPr>
            <a:lstStyle/>
            <a:p>
              <a:pPr algn="l">
                <a:lnSpc>
                  <a:spcPct val="150000"/>
                </a:lnSpc>
                <a:buClrTx/>
                <a:buSzTx/>
                <a:buFont typeface="Wingdings" panose="05000000000000000000" pitchFamily="2" charset="2"/>
                <a:buChar char="n"/>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有客观性、不确定性、可控性、隐蔽性和叠加性的特征</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buClrTx/>
                <a:buSzTx/>
                <a:buFont typeface="Wingdings" panose="05000000000000000000" pitchFamily="2" charset="2"/>
                <a:buChar char="n"/>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经过合理的手段、科学的管理方法进行预防，是可以减少风险带来的损失的</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8" name="Rectangle 13"/>
            <p:cNvSpPr/>
            <p:nvPr/>
          </p:nvSpPr>
          <p:spPr>
            <a:xfrm>
              <a:off x="5786" y="5319"/>
              <a:ext cx="4541" cy="524"/>
            </a:xfrm>
            <a:prstGeom prst="rect">
              <a:avLst/>
            </a:prstGeom>
            <a:noFill/>
            <a:ln w="9525">
              <a:noFill/>
            </a:ln>
          </p:spPr>
          <p:txBody>
            <a:bodyPr anchor="ctr"/>
            <a:lstStyle/>
            <a:p>
              <a:pPr lvl="0" eaLnBrk="1" hangingPunct="1"/>
              <a:r>
                <a:rPr lang="zh-CN" altLang="en-US" sz="1800" b="1" dirty="0">
                  <a:solidFill>
                    <a:schemeClr val="accent2">
                      <a:lumMod val="50000"/>
                    </a:schemeClr>
                  </a:solidFill>
                  <a:latin typeface="微软雅黑" panose="020B0503020204020204" charset="-122"/>
                  <a:ea typeface="微软雅黑" panose="020B0503020204020204" charset="-122"/>
                </a:rPr>
                <a:t>2.汽车金融风险的特点</a:t>
              </a:r>
              <a:endParaRPr lang="zh-CN" altLang="en-US" sz="1800" b="1" dirty="0">
                <a:solidFill>
                  <a:schemeClr val="accent2">
                    <a:lumMod val="50000"/>
                  </a:schemeClr>
                </a:solidFill>
                <a:latin typeface="微软雅黑" panose="020B0503020204020204" charset="-122"/>
                <a:ea typeface="微软雅黑" panose="020B0503020204020204" charset="-122"/>
              </a:endParaRPr>
            </a:p>
          </p:txBody>
        </p:sp>
        <p:sp>
          <p:nvSpPr>
            <p:cNvPr id="28" name="矩形: 对角圆角 14"/>
            <p:cNvSpPr/>
            <p:nvPr/>
          </p:nvSpPr>
          <p:spPr bwMode="auto">
            <a:xfrm>
              <a:off x="3796" y="7685"/>
              <a:ext cx="1840" cy="1303"/>
            </a:xfrm>
            <a:prstGeom prst="round2DiagRect">
              <a:avLst>
                <a:gd name="adj1" fmla="val 48493"/>
                <a:gd name="adj2" fmla="val 0"/>
              </a:avLst>
            </a:prstGeom>
            <a:gradFill>
              <a:gsLst>
                <a:gs pos="100000">
                  <a:schemeClr val="accent2"/>
                </a:gs>
                <a:gs pos="0">
                  <a:schemeClr val="accent2">
                    <a:lumMod val="60000"/>
                    <a:lumOff val="40000"/>
                  </a:schemeClr>
                </a:gs>
              </a:gsLst>
              <a:lin ang="5400000" scaled="1"/>
            </a:gradFill>
            <a:ln w="38100" cap="flat">
              <a:noFill/>
              <a:prstDash val="solid"/>
              <a:miter lim="800000"/>
            </a:ln>
            <a:effectLst>
              <a:outerShdw blurRad="190500" dist="177800" dir="5400000" algn="t" rotWithShape="0">
                <a:schemeClr val="bg2">
                  <a:alpha val="40000"/>
                </a:schemeClr>
              </a:outerShdw>
            </a:effectLst>
          </p:spPr>
          <p:txBody>
            <a:bodyPr vert="horz" wrap="square" lIns="91392" tIns="45696" rIns="91392" bIns="45696" numCol="1" anchor="t" anchorCtr="0" compatLnSpc="1"/>
            <a:lstStyle/>
            <a:p>
              <a:endParaRPr lang="zh-CN" altLang="en-US" sz="1800">
                <a:solidFill>
                  <a:prstClr val="black"/>
                </a:solidFill>
                <a:latin typeface="微软雅黑" panose="020B0503020204020204" charset="-122"/>
                <a:ea typeface="微软雅黑" panose="020B0503020204020204" charset="-122"/>
              </a:endParaRPr>
            </a:p>
          </p:txBody>
        </p:sp>
        <p:sp>
          <p:nvSpPr>
            <p:cNvPr id="29" name="文本框 28"/>
            <p:cNvSpPr txBox="1"/>
            <p:nvPr/>
          </p:nvSpPr>
          <p:spPr>
            <a:xfrm>
              <a:off x="4318" y="7861"/>
              <a:ext cx="773" cy="868"/>
            </a:xfrm>
            <a:prstGeom prst="rect">
              <a:avLst/>
            </a:prstGeom>
            <a:effectLst/>
          </p:spPr>
          <p:txBody>
            <a:bodyPr wrap="square" lIns="121826" tIns="60913" rIns="121826" bIns="60913">
              <a:spAutoFit/>
            </a:bodyPr>
            <a:lstStyle>
              <a:defPPr>
                <a:defRPr lang="zh-CN"/>
              </a:defPPr>
              <a:lvl1pPr defTabSz="1245235">
                <a:spcBef>
                  <a:spcPts val="0"/>
                </a:spcBef>
                <a:spcAft>
                  <a:spcPts val="0"/>
                </a:spcAft>
                <a:defRPr sz="5400" b="1" kern="0">
                  <a:solidFill>
                    <a:schemeClr val="bg2"/>
                  </a:solidFill>
                  <a:effectLst>
                    <a:innerShdw blurRad="63500" dist="50800" dir="10800000">
                      <a:prstClr val="black">
                        <a:alpha val="50000"/>
                      </a:prstClr>
                    </a:innerShdw>
                  </a:effectLst>
                  <a:latin typeface="+mj-ea"/>
                  <a:ea typeface="+mj-ea"/>
                </a:defRPr>
              </a:lvl1pPr>
            </a:lstStyle>
            <a:p>
              <a:pPr algn="ctr"/>
              <a:r>
                <a:rPr lang="en-US" altLang="zh-CN" sz="2800" dirty="0">
                  <a:solidFill>
                    <a:schemeClr val="bg1"/>
                  </a:solidFill>
                  <a:effectLst/>
                  <a:latin typeface="微软雅黑" panose="020B0503020204020204" charset="-122"/>
                  <a:ea typeface="微软雅黑" panose="020B0503020204020204" charset="-122"/>
                </a:rPr>
                <a:t>3</a:t>
              </a:r>
              <a:endParaRPr lang="en-US" altLang="zh-CN" sz="2800" dirty="0">
                <a:solidFill>
                  <a:schemeClr val="bg1"/>
                </a:solidFill>
                <a:effectLst/>
                <a:latin typeface="微软雅黑" panose="020B0503020204020204" charset="-122"/>
                <a:ea typeface="微软雅黑" panose="020B0503020204020204" charset="-122"/>
              </a:endParaRPr>
            </a:p>
          </p:txBody>
        </p:sp>
        <p:sp>
          <p:nvSpPr>
            <p:cNvPr id="31" name="Rectangle 8"/>
            <p:cNvSpPr>
              <a:spLocks noChangeArrowheads="1"/>
            </p:cNvSpPr>
            <p:nvPr/>
          </p:nvSpPr>
          <p:spPr bwMode="auto">
            <a:xfrm>
              <a:off x="5786" y="8035"/>
              <a:ext cx="9714" cy="1670"/>
            </a:xfrm>
            <a:prstGeom prst="rect">
              <a:avLst/>
            </a:prstGeom>
            <a:noFill/>
          </p:spPr>
          <p:txBody>
            <a:bodyPr wrap="square" rtlCol="0">
              <a:spAutoFit/>
            </a:bodyPr>
            <a:lstStyle/>
            <a:p>
              <a:pPr algn="l">
                <a:lnSpc>
                  <a:spcPct val="150000"/>
                </a:lnSpc>
                <a:buClrTx/>
                <a:buSzTx/>
                <a:buFont typeface="Wingdings" panose="05000000000000000000" pitchFamily="2" charset="2"/>
                <a:buChar char="n"/>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对汽车金融风险的认识不足</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buClrTx/>
                <a:buSzTx/>
                <a:buFont typeface="Wingdings" panose="05000000000000000000" pitchFamily="2" charset="2"/>
                <a:buChar char="n"/>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银行对汽车经销商的制约较少</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buClrTx/>
                <a:buSzTx/>
                <a:buFont typeface="Wingdings" panose="05000000000000000000" pitchFamily="2" charset="2"/>
                <a:buChar char="n"/>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汽车金融服务产品单一</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32" name="Rectangle 13"/>
            <p:cNvSpPr/>
            <p:nvPr/>
          </p:nvSpPr>
          <p:spPr>
            <a:xfrm>
              <a:off x="5786" y="7525"/>
              <a:ext cx="5968" cy="524"/>
            </a:xfrm>
            <a:prstGeom prst="rect">
              <a:avLst/>
            </a:prstGeom>
            <a:noFill/>
            <a:ln w="9525">
              <a:noFill/>
            </a:ln>
          </p:spPr>
          <p:txBody>
            <a:bodyPr anchor="ctr"/>
            <a:lstStyle/>
            <a:p>
              <a:pPr lvl="0" eaLnBrk="1" hangingPunct="1"/>
              <a:r>
                <a:rPr lang="zh-CN" altLang="en-US" sz="1800" b="1">
                  <a:solidFill>
                    <a:schemeClr val="accent2">
                      <a:lumMod val="50000"/>
                    </a:schemeClr>
                  </a:solidFill>
                  <a:latin typeface="微软雅黑" panose="020B0503020204020204" charset="-122"/>
                  <a:ea typeface="微软雅黑" panose="020B0503020204020204" charset="-122"/>
                </a:rPr>
                <a:t>我国的汽车金融风险管理现状</a:t>
              </a:r>
              <a:endParaRPr lang="zh-CN" altLang="en-US" sz="1800" b="1">
                <a:solidFill>
                  <a:schemeClr val="accent2">
                    <a:lumMod val="50000"/>
                  </a:schemeClr>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9"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dissolve">
                                      <p:cBhvr>
                                        <p:cTn id="14" dur="500"/>
                                        <p:tgtEl>
                                          <p:spTgt spid="5"/>
                                        </p:tgtEl>
                                      </p:cBhvr>
                                    </p:animEffect>
                                  </p:childTnLst>
                                </p:cTn>
                              </p:par>
                              <p:par>
                                <p:cTn id="15" presetID="9"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dissolve">
                                      <p:cBhvr>
                                        <p:cTn id="1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ldLvl="0" animBg="1"/>
      <p:bldP spid="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777240" y="2249170"/>
            <a:ext cx="10637520" cy="3801745"/>
            <a:chOff x="939" y="3542"/>
            <a:chExt cx="16752" cy="5987"/>
          </a:xfrm>
        </p:grpSpPr>
        <p:cxnSp>
          <p:nvCxnSpPr>
            <p:cNvPr id="2821" name="直接连接符 2820"/>
            <p:cNvCxnSpPr/>
            <p:nvPr/>
          </p:nvCxnSpPr>
          <p:spPr>
            <a:xfrm rot="5400000">
              <a:off x="3470" y="6556"/>
              <a:ext cx="594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9211" y="6515"/>
              <a:ext cx="594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939" y="3816"/>
              <a:ext cx="5267" cy="1170"/>
            </a:xfrm>
            <a:prstGeom prst="rect">
              <a:avLst/>
            </a:prstGeom>
            <a:solidFill>
              <a:schemeClr val="accent5"/>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ctr" fontAlgn="base">
                <a:spcBef>
                  <a:spcPct val="0"/>
                </a:spcBef>
                <a:spcAft>
                  <a:spcPct val="0"/>
                </a:spcAft>
                <a:defRPr/>
              </a:pPr>
              <a:r>
                <a:rPr lang="zh-CN" altLang="en-US" sz="1600" b="1" kern="0" dirty="0">
                  <a:solidFill>
                    <a:schemeClr val="bg1"/>
                  </a:solidFill>
                  <a:latin typeface="微软雅黑" panose="020B0503020204020204" charset="-122"/>
                  <a:ea typeface="微软雅黑" panose="020B0503020204020204" charset="-122"/>
                </a:rPr>
                <a:t>（1）对汽车金融风险的认识不足</a:t>
              </a:r>
              <a:endParaRPr lang="zh-CN" altLang="en-US" sz="1600" b="1" kern="0" dirty="0">
                <a:solidFill>
                  <a:schemeClr val="bg1"/>
                </a:solidFill>
                <a:latin typeface="微软雅黑" panose="020B0503020204020204" charset="-122"/>
                <a:ea typeface="微软雅黑" panose="020B0503020204020204" charset="-122"/>
              </a:endParaRPr>
            </a:p>
          </p:txBody>
        </p:sp>
        <p:sp>
          <p:nvSpPr>
            <p:cNvPr id="2827" name="矩形 2826"/>
            <p:cNvSpPr/>
            <p:nvPr/>
          </p:nvSpPr>
          <p:spPr>
            <a:xfrm>
              <a:off x="1140" y="5298"/>
              <a:ext cx="4864" cy="3196"/>
            </a:xfrm>
            <a:prstGeom prst="rect">
              <a:avLst/>
            </a:prstGeom>
          </p:spPr>
          <p:txBody>
            <a:bodyPr wrap="square">
              <a:spAutoFit/>
            </a:bodyPr>
            <a:lstStyle/>
            <a:p>
              <a:r>
                <a:rPr lang="zh-CN" altLang="en-US" sz="1400" dirty="0">
                  <a:solidFill>
                    <a:schemeClr val="tx1">
                      <a:lumMod val="75000"/>
                      <a:lumOff val="25000"/>
                    </a:schemeClr>
                  </a:solidFill>
                  <a:latin typeface="微软雅黑" panose="020B0503020204020204" charset="-122"/>
                  <a:ea typeface="微软雅黑" panose="020B0503020204020204" charset="-122"/>
                </a:rPr>
                <a:t>我国汽车金融消费不够成熟，对市场的调查度还不够，但其市场张力已初步显现。由于中国信用体制的不完善，我国的汽车产业的蓬勃发展并没有带动汽车金融业的相应发展。而银行在刚开始开办汽车消费贷款的时候，是通过采取财产抵押、质押、保险公司担保等贷款担保的方式，银行认为贷款并不会出现差错。</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p:txBody>
        </p:sp>
        <p:sp>
          <p:nvSpPr>
            <p:cNvPr id="2829" name="42 Rectángulo"/>
            <p:cNvSpPr/>
            <p:nvPr/>
          </p:nvSpPr>
          <p:spPr>
            <a:xfrm>
              <a:off x="6680" y="3792"/>
              <a:ext cx="5267" cy="1194"/>
            </a:xfrm>
            <a:prstGeom prst="rect">
              <a:avLst/>
            </a:prstGeom>
            <a:solidFill>
              <a:schemeClr val="accent4"/>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charset="-122"/>
                  <a:ea typeface="微软雅黑" panose="020B0503020204020204" charset="-122"/>
                </a:rPr>
                <a:t>（2）银行对汽车经销商的制约较少</a:t>
              </a:r>
              <a:endParaRPr lang="zh-CN" altLang="en-US" sz="1575" b="1" kern="0" dirty="0">
                <a:solidFill>
                  <a:schemeClr val="bg1"/>
                </a:solidFill>
                <a:latin typeface="微软雅黑" panose="020B0503020204020204" charset="-122"/>
                <a:ea typeface="微软雅黑" panose="020B0503020204020204" charset="-122"/>
              </a:endParaRPr>
            </a:p>
          </p:txBody>
        </p:sp>
        <p:sp>
          <p:nvSpPr>
            <p:cNvPr id="2832" name="矩形 2831"/>
            <p:cNvSpPr/>
            <p:nvPr/>
          </p:nvSpPr>
          <p:spPr>
            <a:xfrm>
              <a:off x="6859" y="5296"/>
              <a:ext cx="4864" cy="3196"/>
            </a:xfrm>
            <a:prstGeom prst="rect">
              <a:avLst/>
            </a:prstGeom>
          </p:spPr>
          <p:txBody>
            <a:bodyPr wrap="square">
              <a:spAutoFit/>
            </a:bodyPr>
            <a:lstStyle/>
            <a:p>
              <a:r>
                <a:rPr lang="zh-CN" altLang="en-US" sz="1400" dirty="0">
                  <a:solidFill>
                    <a:schemeClr val="tx1">
                      <a:lumMod val="75000"/>
                      <a:lumOff val="25000"/>
                    </a:schemeClr>
                  </a:solidFill>
                  <a:latin typeface="微软雅黑" panose="020B0503020204020204" charset="-122"/>
                  <a:ea typeface="微软雅黑" panose="020B0503020204020204" charset="-122"/>
                </a:rPr>
                <a:t>在汽车消费贷款业务中，银行和汽车经销商只是商业合作关系，到汽车经销商处购车的客户可以在银行进行贷款购车，而汽车经销商则在贷款客户提供物质担保的基础上，为汽车消费贷款提供全保证担保，如此看来，双方应该是合作双赢的关系。但是，</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a:p>
              <a:r>
                <a:rPr lang="zh-CN" altLang="en-US" sz="1400" dirty="0">
                  <a:solidFill>
                    <a:schemeClr val="tx1">
                      <a:lumMod val="75000"/>
                      <a:lumOff val="25000"/>
                    </a:schemeClr>
                  </a:solidFill>
                  <a:latin typeface="微软雅黑" panose="020B0503020204020204" charset="-122"/>
                  <a:ea typeface="微软雅黑" panose="020B0503020204020204" charset="-122"/>
                </a:rPr>
                <a:t>这种商业关系存在风险分担不平衡的问题。</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p:txBody>
        </p:sp>
        <p:sp>
          <p:nvSpPr>
            <p:cNvPr id="2834" name="51 Rectángulo"/>
            <p:cNvSpPr/>
            <p:nvPr/>
          </p:nvSpPr>
          <p:spPr>
            <a:xfrm>
              <a:off x="12421" y="3792"/>
              <a:ext cx="5271" cy="1172"/>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charset="-122"/>
                  <a:ea typeface="微软雅黑" panose="020B0503020204020204" charset="-122"/>
                </a:rPr>
                <a:t>（3）汽车金融服务产品单一</a:t>
              </a:r>
              <a:endParaRPr lang="zh-CN" altLang="en-US" sz="1575" b="1" kern="0" dirty="0">
                <a:solidFill>
                  <a:schemeClr val="bg1"/>
                </a:solidFill>
                <a:latin typeface="微软雅黑" panose="020B0503020204020204" charset="-122"/>
                <a:ea typeface="微软雅黑" panose="020B0503020204020204" charset="-122"/>
              </a:endParaRPr>
            </a:p>
          </p:txBody>
        </p:sp>
        <p:sp>
          <p:nvSpPr>
            <p:cNvPr id="2837" name="矩形 2836"/>
            <p:cNvSpPr/>
            <p:nvPr/>
          </p:nvSpPr>
          <p:spPr>
            <a:xfrm>
              <a:off x="12626" y="5274"/>
              <a:ext cx="4864" cy="4214"/>
            </a:xfrm>
            <a:prstGeom prst="rect">
              <a:avLst/>
            </a:prstGeom>
          </p:spPr>
          <p:txBody>
            <a:bodyPr wrap="square">
              <a:spAutoFit/>
            </a:bodyPr>
            <a:lstStyle/>
            <a:p>
              <a:r>
                <a:rPr lang="zh-CN" altLang="en-US" sz="1400" dirty="0">
                  <a:solidFill>
                    <a:schemeClr val="tx1">
                      <a:lumMod val="75000"/>
                      <a:lumOff val="25000"/>
                    </a:schemeClr>
                  </a:solidFill>
                  <a:latin typeface="微软雅黑" panose="020B0503020204020204" charset="-122"/>
                  <a:ea typeface="微软雅黑" panose="020B0503020204020204" charset="-122"/>
                </a:rPr>
                <a:t>汽车金融产品类似于金融产品，目前中国的金融产品品种继续创新，银行办理的汽车金融业务仅仅是赚取利息收入，不仅造成收入单一，而且缺乏与客户的沟通和联系。所以说银行汽车消费贷款是一项较为独立的资金服务业务，客户按时归还本息，除此之外，银行并没有跟客户有任何联系，银行对客户、担保人等在贷款期间经济情况的变化基本是不了解的状况，对出现的贷款风险不能及时采取保全措施。</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p:txBody>
        </p:sp>
      </p:grpSp>
      <p:sp>
        <p:nvSpPr>
          <p:cNvPr id="3" name="文本框 2"/>
          <p:cNvSpPr txBox="1"/>
          <p:nvPr/>
        </p:nvSpPr>
        <p:spPr>
          <a:xfrm>
            <a:off x="899160" y="424815"/>
            <a:ext cx="1808480" cy="583565"/>
          </a:xfrm>
          <a:prstGeom prst="rect">
            <a:avLst/>
          </a:prstGeom>
          <a:noFill/>
        </p:spPr>
        <p:txBody>
          <a:bodyPr wrap="none" rtlCol="0">
            <a:spAutoFit/>
          </a:bodyPr>
          <a:p>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tx1"/>
              </a:solidFill>
              <a:latin typeface="微软雅黑" panose="020B0503020204020204" charset="-122"/>
              <a:ea typeface="微软雅黑" panose="020B0503020204020204" charset="-122"/>
            </a:endParaRPr>
          </a:p>
        </p:txBody>
      </p:sp>
      <p:sp>
        <p:nvSpPr>
          <p:cNvPr id="32" name="Rectangle 13"/>
          <p:cNvSpPr/>
          <p:nvPr/>
        </p:nvSpPr>
        <p:spPr>
          <a:xfrm>
            <a:off x="3336925" y="1285240"/>
            <a:ext cx="5546725" cy="487045"/>
          </a:xfrm>
          <a:prstGeom prst="rect">
            <a:avLst/>
          </a:prstGeom>
          <a:solidFill>
            <a:schemeClr val="accent2"/>
          </a:solidFill>
          <a:ln w="9525">
            <a:noFill/>
          </a:ln>
        </p:spPr>
        <p:txBody>
          <a:bodyPr anchor="ctr"/>
          <a:p>
            <a:pPr lvl="0" algn="ctr" eaLnBrk="1" hangingPunct="1"/>
            <a:r>
              <a:rPr lang="zh-CN" altLang="en-US" sz="1800" b="1">
                <a:solidFill>
                  <a:schemeClr val="bg1"/>
                </a:solidFill>
                <a:latin typeface="微软雅黑" panose="020B0503020204020204" charset="-122"/>
                <a:ea typeface="微软雅黑" panose="020B0503020204020204" charset="-122"/>
              </a:rPr>
              <a:t>我国的汽车金融风险管理现状</a:t>
            </a:r>
            <a:endParaRPr lang="zh-CN" altLang="en-US" sz="1800" b="1">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bldLvl="0" animBg="1"/>
      <p:bldP spid="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知识链接</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877970" y="4259820"/>
            <a:ext cx="2435860"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KNOWLEDGE LINK</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31590" cy="1198880"/>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04</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3" name="TextBox 42"/>
          <p:cNvSpPr txBox="1"/>
          <p:nvPr/>
        </p:nvSpPr>
        <p:spPr>
          <a:xfrm>
            <a:off x="3575050" y="1819910"/>
            <a:ext cx="7386955" cy="1050925"/>
          </a:xfrm>
          <a:prstGeom prst="rect">
            <a:avLst/>
          </a:prstGeom>
          <a:noFill/>
        </p:spPr>
        <p:txBody>
          <a:bodyPr wrap="square" rtlCol="0">
            <a:spAutoFit/>
          </a:bodyPr>
          <a:lstStyle/>
          <a:p>
            <a:pPr>
              <a:lnSpc>
                <a:spcPct val="130000"/>
              </a:lnSpc>
            </a:pPr>
            <a:r>
              <a:rPr lang="zh-CN" altLang="en-US" sz="1600" dirty="0">
                <a:solidFill>
                  <a:schemeClr val="tx1"/>
                </a:solidFill>
                <a:latin typeface="微软雅黑" panose="020B0503020204020204" charset="-122"/>
                <a:ea typeface="微软雅黑" panose="020B0503020204020204" charset="-122"/>
                <a:cs typeface="微软雅黑" panose="020B0503020204020204" charset="-122"/>
                <a:sym typeface="Bebas" pitchFamily="2" charset="0"/>
              </a:rPr>
              <a:t>历史上金融危机爆发时间是什么时候？2008年的全球金融危机，不少人都有所耳闻。那么，除去08年金融危机之外，历史上还有没有爆发过其它金融危机呢？</a:t>
            </a:r>
            <a:endParaRPr lang="zh-CN" altLang="en-US" sz="1600" dirty="0">
              <a:solidFill>
                <a:schemeClr val="tx1"/>
              </a:solidFill>
              <a:latin typeface="微软雅黑" panose="020B0503020204020204" charset="-122"/>
              <a:ea typeface="微软雅黑" panose="020B0503020204020204" charset="-122"/>
              <a:cs typeface="微软雅黑" panose="020B0503020204020204" charset="-122"/>
              <a:sym typeface="Bebas" pitchFamily="2" charset="0"/>
            </a:endParaRPr>
          </a:p>
          <a:p>
            <a:pPr>
              <a:lnSpc>
                <a:spcPct val="130000"/>
              </a:lnSpc>
            </a:pPr>
            <a:r>
              <a:rPr lang="zh-CN" altLang="en-US" sz="1600" dirty="0">
                <a:solidFill>
                  <a:schemeClr val="tx1"/>
                </a:solidFill>
                <a:latin typeface="微软雅黑" panose="020B0503020204020204" charset="-122"/>
                <a:ea typeface="微软雅黑" panose="020B0503020204020204" charset="-122"/>
                <a:cs typeface="微软雅黑" panose="020B0503020204020204" charset="-122"/>
                <a:sym typeface="Bebas" pitchFamily="2" charset="0"/>
              </a:rPr>
              <a:t>从第一次世界大战结束开始，至今一共发生了6次全球性的金融危机，具体如下：</a:t>
            </a:r>
            <a:endParaRPr lang="zh-CN" altLang="en-US" sz="1600" dirty="0">
              <a:solidFill>
                <a:schemeClr val="tx1"/>
              </a:solidFill>
              <a:latin typeface="微软雅黑" panose="020B0503020204020204" charset="-122"/>
              <a:ea typeface="微软雅黑" panose="020B0503020204020204" charset="-122"/>
              <a:cs typeface="微软雅黑" panose="020B0503020204020204" charset="-122"/>
              <a:sym typeface="Bebas" pitchFamily="2" charset="0"/>
            </a:endParaRPr>
          </a:p>
        </p:txBody>
      </p:sp>
      <p:cxnSp>
        <p:nvCxnSpPr>
          <p:cNvPr id="36" name="MH_Other_9"/>
          <p:cNvCxnSpPr/>
          <p:nvPr>
            <p:custDataLst>
              <p:tags r:id="rId1"/>
            </p:custDataLst>
          </p:nvPr>
        </p:nvCxnSpPr>
        <p:spPr>
          <a:xfrm>
            <a:off x="3719649" y="1675596"/>
            <a:ext cx="6624000" cy="0"/>
          </a:xfrm>
          <a:prstGeom prst="line">
            <a:avLst/>
          </a:prstGeom>
          <a:ln>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7" name="MH_Other_10"/>
          <p:cNvCxnSpPr/>
          <p:nvPr>
            <p:custDataLst>
              <p:tags r:id="rId2"/>
            </p:custDataLst>
          </p:nvPr>
        </p:nvCxnSpPr>
        <p:spPr>
          <a:xfrm>
            <a:off x="10604093" y="1675596"/>
            <a:ext cx="453360" cy="0"/>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8" name="MH_Other_11"/>
          <p:cNvCxnSpPr/>
          <p:nvPr>
            <p:custDataLst>
              <p:tags r:id="rId3"/>
            </p:custDataLst>
          </p:nvPr>
        </p:nvCxnSpPr>
        <p:spPr>
          <a:xfrm>
            <a:off x="11057452" y="1675598"/>
            <a:ext cx="0" cy="133200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5" name="MH_Other_12"/>
          <p:cNvCxnSpPr/>
          <p:nvPr>
            <p:custDataLst>
              <p:tags r:id="rId4"/>
            </p:custDataLst>
          </p:nvPr>
        </p:nvCxnSpPr>
        <p:spPr>
          <a:xfrm>
            <a:off x="4287339" y="3014810"/>
            <a:ext cx="6480000" cy="0"/>
          </a:xfrm>
          <a:prstGeom prst="line">
            <a:avLst/>
          </a:prstGeom>
          <a:ln>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 name="MH_Other_13"/>
          <p:cNvCxnSpPr/>
          <p:nvPr>
            <p:custDataLst>
              <p:tags r:id="rId5"/>
            </p:custDataLst>
          </p:nvPr>
        </p:nvCxnSpPr>
        <p:spPr>
          <a:xfrm flipH="1">
            <a:off x="3481298" y="3014810"/>
            <a:ext cx="576000" cy="0"/>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7" name="MH_Other_14"/>
          <p:cNvCxnSpPr/>
          <p:nvPr>
            <p:custDataLst>
              <p:tags r:id="rId6"/>
            </p:custDataLst>
          </p:nvPr>
        </p:nvCxnSpPr>
        <p:spPr>
          <a:xfrm flipH="1">
            <a:off x="3481070" y="1675765"/>
            <a:ext cx="0" cy="1339215"/>
          </a:xfrm>
          <a:prstGeom prst="line">
            <a:avLst/>
          </a:prstGeom>
          <a:ln>
            <a:solidFill>
              <a:schemeClr val="accent2"/>
            </a:solidFill>
            <a:headEnd type="oval"/>
            <a:tailEnd type="none"/>
          </a:ln>
        </p:spPr>
        <p:style>
          <a:lnRef idx="1">
            <a:schemeClr val="accent1"/>
          </a:lnRef>
          <a:fillRef idx="0">
            <a:schemeClr val="accent1"/>
          </a:fillRef>
          <a:effectRef idx="0">
            <a:schemeClr val="accent1"/>
          </a:effectRef>
          <a:fontRef idx="minor">
            <a:schemeClr val="tx1"/>
          </a:fontRef>
        </p:style>
      </p:cxnSp>
      <p:pic>
        <p:nvPicPr>
          <p:cNvPr id="8" name="图片 7" descr="bf70591353b4bbb4274bb26afeb24890"/>
          <p:cNvPicPr>
            <a:picLocks noChangeAspect="1"/>
          </p:cNvPicPr>
          <p:nvPr/>
        </p:nvPicPr>
        <p:blipFill>
          <a:blip r:embed="rId7"/>
          <a:stretch>
            <a:fillRect/>
          </a:stretch>
        </p:blipFill>
        <p:spPr>
          <a:xfrm>
            <a:off x="983615" y="1668780"/>
            <a:ext cx="2202815" cy="1352550"/>
          </a:xfrm>
          <a:prstGeom prst="rect">
            <a:avLst/>
          </a:prstGeom>
        </p:spPr>
      </p:pic>
      <p:sp>
        <p:nvSpPr>
          <p:cNvPr id="9" name="TextBox 5"/>
          <p:cNvSpPr txBox="1"/>
          <p:nvPr/>
        </p:nvSpPr>
        <p:spPr>
          <a:xfrm>
            <a:off x="2549525" y="3837940"/>
            <a:ext cx="281813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1929年至1939年：大萧条</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0" name="TextBox 5"/>
          <p:cNvSpPr txBox="1"/>
          <p:nvPr/>
        </p:nvSpPr>
        <p:spPr>
          <a:xfrm>
            <a:off x="5664200" y="3837940"/>
            <a:ext cx="414909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1973至1975年：石油危机引发的经济危机</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1" name="TextBox 5"/>
          <p:cNvSpPr txBox="1"/>
          <p:nvPr/>
        </p:nvSpPr>
        <p:spPr>
          <a:xfrm>
            <a:off x="2549525" y="4486275"/>
            <a:ext cx="352933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20世纪80年代：拉丁美洲债务危机</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2" name="TextBox 5"/>
          <p:cNvSpPr txBox="1"/>
          <p:nvPr/>
        </p:nvSpPr>
        <p:spPr>
          <a:xfrm>
            <a:off x="6583680" y="4486275"/>
            <a:ext cx="338074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20世纪90年代：日本泡沫经济崩溃</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4" name="TextBox 5"/>
          <p:cNvSpPr txBox="1"/>
          <p:nvPr/>
        </p:nvSpPr>
        <p:spPr>
          <a:xfrm>
            <a:off x="2549525" y="5134610"/>
            <a:ext cx="309880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1997至1998年：亚洲金融危机</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5" name="TextBox 5"/>
          <p:cNvSpPr txBox="1"/>
          <p:nvPr/>
        </p:nvSpPr>
        <p:spPr>
          <a:xfrm>
            <a:off x="6024245" y="5133975"/>
            <a:ext cx="481076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2007年至2011年：美国次贷危机及全球金融危机</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2" name="TextBox 1"/>
          <p:cNvSpPr txBox="1"/>
          <p:nvPr/>
        </p:nvSpPr>
        <p:spPr>
          <a:xfrm>
            <a:off x="3481070" y="960755"/>
            <a:ext cx="7123023" cy="646331"/>
          </a:xfrm>
          <a:prstGeom prst="rect">
            <a:avLst/>
          </a:prstGeom>
          <a:noFill/>
        </p:spPr>
        <p:txBody>
          <a:bodyPr wrap="square" rtlCol="0">
            <a:spAutoFit/>
          </a:bodyPr>
          <a:lstStyle/>
          <a:p>
            <a:r>
              <a:rPr lang="zh-CN" altLang="en-US" dirty="0" smtClean="0"/>
              <a:t>金融风险无限放大，无法控制就会引发金融危机，更为严重的还会引起经济危机和政治危机。</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par>
                                <p:cTn id="15" presetID="5" presetClass="entr" presetSubtype="10"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checkerboard(across)">
                                      <p:cBhvr>
                                        <p:cTn id="17" dur="500"/>
                                        <p:tgtEl>
                                          <p:spTgt spid="36"/>
                                        </p:tgtEl>
                                      </p:cBhvr>
                                    </p:animEffect>
                                  </p:childTnLst>
                                </p:cTn>
                              </p:par>
                              <p:par>
                                <p:cTn id="18" presetID="5" presetClass="entr" presetSubtype="10"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checkerboard(across)">
                                      <p:cBhvr>
                                        <p:cTn id="20" dur="500"/>
                                        <p:tgtEl>
                                          <p:spTgt spid="37"/>
                                        </p:tgtEl>
                                      </p:cBhvr>
                                    </p:animEffect>
                                  </p:childTnLst>
                                </p:cTn>
                              </p:par>
                              <p:par>
                                <p:cTn id="21" presetID="5" presetClass="entr" presetSubtype="1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checkerboard(across)">
                                      <p:cBhvr>
                                        <p:cTn id="23" dur="500"/>
                                        <p:tgtEl>
                                          <p:spTgt spid="38"/>
                                        </p:tgtEl>
                                      </p:cBhvr>
                                    </p:animEffect>
                                  </p:childTnLst>
                                </p:cTn>
                              </p:par>
                              <p:par>
                                <p:cTn id="24" presetID="5" presetClass="entr" presetSubtype="1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checkerboard(across)">
                                      <p:cBhvr>
                                        <p:cTn id="26" dur="500"/>
                                        <p:tgtEl>
                                          <p:spTgt spid="5"/>
                                        </p:tgtEl>
                                      </p:cBhvr>
                                    </p:animEffect>
                                  </p:childTnLst>
                                </p:cTn>
                              </p:par>
                              <p:par>
                                <p:cTn id="27" presetID="5" presetClass="entr" presetSubtype="1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checkerboard(across)">
                                      <p:cBhvr>
                                        <p:cTn id="29" dur="500"/>
                                        <p:tgtEl>
                                          <p:spTgt spid="6"/>
                                        </p:tgtEl>
                                      </p:cBhvr>
                                    </p:animEffect>
                                  </p:childTnLst>
                                </p:cTn>
                              </p:par>
                              <p:par>
                                <p:cTn id="30" presetID="5" presetClass="entr" presetSubtype="1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checkerboard(across)">
                                      <p:cBhvr>
                                        <p:cTn id="32" dur="500"/>
                                        <p:tgtEl>
                                          <p:spTgt spid="7"/>
                                        </p:tgtEl>
                                      </p:cBhvr>
                                    </p:animEffect>
                                  </p:childTnLst>
                                </p:cTn>
                              </p:par>
                              <p:par>
                                <p:cTn id="33" presetID="5" presetClass="entr" presetSubtype="1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checkerboard(across)">
                                      <p:cBhvr>
                                        <p:cTn id="35" dur="500"/>
                                        <p:tgtEl>
                                          <p:spTgt spid="8"/>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checkerboard(across)">
                                      <p:cBhvr>
                                        <p:cTn id="38" dur="500"/>
                                        <p:tgtEl>
                                          <p:spTgt spid="9"/>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checkerboard(across)">
                                      <p:cBhvr>
                                        <p:cTn id="41" dur="500"/>
                                        <p:tgtEl>
                                          <p:spTgt spid="10"/>
                                        </p:tgtEl>
                                      </p:cBhvr>
                                    </p:animEffect>
                                  </p:childTnLst>
                                </p:cTn>
                              </p:par>
                              <p:par>
                                <p:cTn id="42" presetID="5" presetClass="entr" presetSubtype="1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checkerboard(across)">
                                      <p:cBhvr>
                                        <p:cTn id="44" dur="500"/>
                                        <p:tgtEl>
                                          <p:spTgt spid="11"/>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checkerboard(across)">
                                      <p:cBhvr>
                                        <p:cTn id="47" dur="500"/>
                                        <p:tgtEl>
                                          <p:spTgt spid="12"/>
                                        </p:tgtEl>
                                      </p:cBhvr>
                                    </p:animEffect>
                                  </p:childTnLst>
                                </p:cTn>
                              </p:par>
                              <p:par>
                                <p:cTn id="48" presetID="5" presetClass="entr" presetSubtype="1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checkerboard(across)">
                                      <p:cBhvr>
                                        <p:cTn id="50" dur="500"/>
                                        <p:tgtEl>
                                          <p:spTgt spid="14"/>
                                        </p:tgtEl>
                                      </p:cBhvr>
                                    </p:animEffect>
                                  </p:childTnLst>
                                </p:cTn>
                              </p:par>
                              <p:par>
                                <p:cTn id="51" presetID="5" presetClass="entr" presetSubtype="1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checkerboard(across)">
                                      <p:cBhvr>
                                        <p:cTn id="5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3" grpId="0"/>
      <p:bldP spid="3" grpId="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2" name="TextBox 5"/>
          <p:cNvSpPr txBox="1"/>
          <p:nvPr/>
        </p:nvSpPr>
        <p:spPr>
          <a:xfrm>
            <a:off x="0" y="1938020"/>
            <a:ext cx="281813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1929年至1939年：大萧条</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3" name="任意多边形 12"/>
          <p:cNvSpPr/>
          <p:nvPr/>
        </p:nvSpPr>
        <p:spPr>
          <a:xfrm flipH="1">
            <a:off x="2817495" y="1760855"/>
            <a:ext cx="2880000" cy="314960"/>
          </a:xfrm>
          <a:custGeom>
            <a:avLst/>
            <a:gdLst>
              <a:gd name="connsiteX0" fmla="*/ 0 w 4998"/>
              <a:gd name="connsiteY0" fmla="*/ 0 h 1457"/>
              <a:gd name="connsiteX1" fmla="*/ 3563 w 4998"/>
              <a:gd name="connsiteY1" fmla="*/ 24 h 1457"/>
              <a:gd name="connsiteX2" fmla="*/ 4998 w 4998"/>
              <a:gd name="connsiteY2" fmla="*/ 1457 h 1457"/>
            </a:gdLst>
            <a:ahLst/>
            <a:cxnLst>
              <a:cxn ang="0">
                <a:pos x="connsiteX0" y="connsiteY0"/>
              </a:cxn>
              <a:cxn ang="0">
                <a:pos x="connsiteX1" y="connsiteY1"/>
              </a:cxn>
              <a:cxn ang="0">
                <a:pos x="connsiteX2" y="connsiteY2"/>
              </a:cxn>
            </a:cxnLst>
            <a:rect l="l" t="t" r="r" b="b"/>
            <a:pathLst>
              <a:path w="4998" h="1457">
                <a:moveTo>
                  <a:pt x="0" y="0"/>
                </a:moveTo>
                <a:cubicBezTo>
                  <a:pt x="48" y="19"/>
                  <a:pt x="3515" y="-9"/>
                  <a:pt x="3563" y="24"/>
                </a:cubicBezTo>
                <a:cubicBezTo>
                  <a:pt x="3611" y="57"/>
                  <a:pt x="4976" y="1434"/>
                  <a:pt x="4998" y="1457"/>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22"/>
          <p:cNvSpPr txBox="1"/>
          <p:nvPr/>
        </p:nvSpPr>
        <p:spPr>
          <a:xfrm>
            <a:off x="5697220" y="1073150"/>
            <a:ext cx="5282565" cy="1168400"/>
          </a:xfrm>
          <a:prstGeom prst="rect">
            <a:avLst/>
          </a:prstGeom>
          <a:noFill/>
          <a:ln w="9525">
            <a:noFill/>
            <a:miter/>
          </a:ln>
          <a:effectLst>
            <a:outerShdw sx="999" sy="999" algn="ctr" rotWithShape="0">
              <a:srgbClr val="000000"/>
            </a:outerShdw>
          </a:effectLst>
        </p:spPr>
        <p:txBody>
          <a:bodyPr wrap="square" anchor="t">
            <a:spAutoFit/>
          </a:bodyPr>
          <a:lstStyle/>
          <a:p>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随着1929年10月美国华尔街股市崩盘，一场毁灭性的经济大萧条席卷了几乎所有工业化国家，并在一些国家持续十年之久。大萧条期间，美国最高失业率达到25%，德国、澳大利亚和加拿大的失业率一度接近30%。美国经济在1933年陷入谷底，工业产出下降到衰退前的65%。</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sp>
        <p:nvSpPr>
          <p:cNvPr id="19" name="椭圆 18"/>
          <p:cNvSpPr/>
          <p:nvPr/>
        </p:nvSpPr>
        <p:spPr>
          <a:xfrm flipH="1">
            <a:off x="3359785" y="1395730"/>
            <a:ext cx="750570" cy="750570"/>
          </a:xfrm>
          <a:prstGeom prst="ellipse">
            <a:avLst/>
          </a:prstGeom>
          <a:solidFill>
            <a:schemeClr val="accent2"/>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领带"/>
          <p:cNvSpPr/>
          <p:nvPr/>
        </p:nvSpPr>
        <p:spPr bwMode="auto">
          <a:xfrm flipH="1">
            <a:off x="3618230" y="1543050"/>
            <a:ext cx="259080" cy="455295"/>
          </a:xfrm>
          <a:custGeom>
            <a:avLst/>
            <a:gdLst>
              <a:gd name="T0" fmla="*/ 519631 w 496888"/>
              <a:gd name="T1" fmla="*/ 767582 h 1300163"/>
              <a:gd name="T2" fmla="*/ 728041 w 496888"/>
              <a:gd name="T3" fmla="*/ 1509903 h 1300163"/>
              <a:gd name="T4" fmla="*/ 366114 w 496888"/>
              <a:gd name="T5" fmla="*/ 1905000 h 1300163"/>
              <a:gd name="T6" fmla="*/ 0 w 496888"/>
              <a:gd name="T7" fmla="*/ 1543369 h 1300163"/>
              <a:gd name="T8" fmla="*/ 160029 w 496888"/>
              <a:gd name="T9" fmla="*/ 935383 h 1300163"/>
              <a:gd name="T10" fmla="*/ 208797 w 496888"/>
              <a:gd name="T11" fmla="*/ 376813 h 1300163"/>
              <a:gd name="T12" fmla="*/ 511722 w 496888"/>
              <a:gd name="T13" fmla="*/ 376813 h 1300163"/>
              <a:gd name="T14" fmla="*/ 441317 w 496888"/>
              <a:gd name="T15" fmla="*/ 485078 h 1300163"/>
              <a:gd name="T16" fmla="*/ 497363 w 496888"/>
              <a:gd name="T17" fmla="*/ 686675 h 1300163"/>
              <a:gd name="T18" fmla="*/ 190733 w 496888"/>
              <a:gd name="T19" fmla="*/ 823406 h 1300163"/>
              <a:gd name="T20" fmla="*/ 279664 w 496888"/>
              <a:gd name="T21" fmla="*/ 485078 h 1300163"/>
              <a:gd name="T22" fmla="*/ 253771 w 496888"/>
              <a:gd name="T23" fmla="*/ 0 h 1300163"/>
              <a:gd name="T24" fmla="*/ 456566 w 496888"/>
              <a:gd name="T25" fmla="*/ 0 h 1300163"/>
              <a:gd name="T26" fmla="*/ 579175 w 496888"/>
              <a:gd name="T27" fmla="*/ 255861 h 1300163"/>
              <a:gd name="T28" fmla="*/ 141886 w 496888"/>
              <a:gd name="T29" fmla="*/ 255861 h 13001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96888" h="1300163">
                <a:moveTo>
                  <a:pt x="354648" y="523875"/>
                </a:moveTo>
                <a:lnTo>
                  <a:pt x="496888" y="1030509"/>
                </a:lnTo>
                <a:lnTo>
                  <a:pt x="249873" y="1300163"/>
                </a:lnTo>
                <a:lnTo>
                  <a:pt x="0" y="1053350"/>
                </a:lnTo>
                <a:lnTo>
                  <a:pt x="109220" y="638399"/>
                </a:lnTo>
                <a:lnTo>
                  <a:pt x="354648" y="523875"/>
                </a:lnTo>
                <a:close/>
                <a:moveTo>
                  <a:pt x="142504" y="257175"/>
                </a:moveTo>
                <a:lnTo>
                  <a:pt x="349250" y="257175"/>
                </a:lnTo>
                <a:lnTo>
                  <a:pt x="301199" y="331066"/>
                </a:lnTo>
                <a:lnTo>
                  <a:pt x="339450" y="468656"/>
                </a:lnTo>
                <a:lnTo>
                  <a:pt x="130175" y="561975"/>
                </a:lnTo>
                <a:lnTo>
                  <a:pt x="190871" y="331066"/>
                </a:lnTo>
                <a:lnTo>
                  <a:pt x="142504" y="257175"/>
                </a:lnTo>
                <a:close/>
                <a:moveTo>
                  <a:pt x="173199" y="0"/>
                </a:moveTo>
                <a:lnTo>
                  <a:pt x="311606" y="0"/>
                </a:lnTo>
                <a:lnTo>
                  <a:pt x="395287" y="174625"/>
                </a:lnTo>
                <a:lnTo>
                  <a:pt x="96837" y="174625"/>
                </a:lnTo>
                <a:lnTo>
                  <a:pt x="17319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TextBox 5"/>
          <p:cNvSpPr txBox="1"/>
          <p:nvPr/>
        </p:nvSpPr>
        <p:spPr>
          <a:xfrm>
            <a:off x="0" y="3451225"/>
            <a:ext cx="414909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1973至1975年：石油危机引发的经济危机</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20" name="任意多边形 19"/>
          <p:cNvSpPr/>
          <p:nvPr/>
        </p:nvSpPr>
        <p:spPr>
          <a:xfrm flipH="1" flipV="1">
            <a:off x="4150995" y="3641090"/>
            <a:ext cx="2339975" cy="76200"/>
          </a:xfrm>
          <a:custGeom>
            <a:avLst/>
            <a:gdLst>
              <a:gd name="connsiteX0" fmla="*/ 0 w 4998"/>
              <a:gd name="connsiteY0" fmla="*/ 0 h 1457"/>
              <a:gd name="connsiteX1" fmla="*/ 3563 w 4998"/>
              <a:gd name="connsiteY1" fmla="*/ 24 h 1457"/>
              <a:gd name="connsiteX2" fmla="*/ 4998 w 4998"/>
              <a:gd name="connsiteY2" fmla="*/ 1457 h 1457"/>
            </a:gdLst>
            <a:ahLst/>
            <a:cxnLst>
              <a:cxn ang="0">
                <a:pos x="connsiteX0" y="connsiteY0"/>
              </a:cxn>
              <a:cxn ang="0">
                <a:pos x="connsiteX1" y="connsiteY1"/>
              </a:cxn>
              <a:cxn ang="0">
                <a:pos x="connsiteX2" y="connsiteY2"/>
              </a:cxn>
            </a:cxnLst>
            <a:rect l="l" t="t" r="r" b="b"/>
            <a:pathLst>
              <a:path w="4998" h="1457">
                <a:moveTo>
                  <a:pt x="0" y="0"/>
                </a:moveTo>
                <a:cubicBezTo>
                  <a:pt x="48" y="19"/>
                  <a:pt x="3515" y="-9"/>
                  <a:pt x="3563" y="24"/>
                </a:cubicBezTo>
                <a:cubicBezTo>
                  <a:pt x="3611" y="57"/>
                  <a:pt x="4976" y="1434"/>
                  <a:pt x="4998" y="1457"/>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2"/>
          <p:cNvSpPr txBox="1"/>
          <p:nvPr/>
        </p:nvSpPr>
        <p:spPr>
          <a:xfrm>
            <a:off x="6539230" y="3017520"/>
            <a:ext cx="5017770" cy="11684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1973年10月，第四次中东战争爆发。为打击以色列及其支持者，阿拉伯石油输出国组织宣布对美国等国实行石油禁运，同时联合其他产油国提高石油价格，从而导致石油危机爆发。这场危机在主要工业国引发了二战以来最严重的经济危机。美国的工业生产下降了14%，日本的工业生产下降超过20%。</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sp>
        <p:nvSpPr>
          <p:cNvPr id="23" name="椭圆 22"/>
          <p:cNvSpPr/>
          <p:nvPr/>
        </p:nvSpPr>
        <p:spPr>
          <a:xfrm flipH="1">
            <a:off x="4615815" y="3235325"/>
            <a:ext cx="750570" cy="750570"/>
          </a:xfrm>
          <a:prstGeom prst="ellipse">
            <a:avLst/>
          </a:prstGeom>
          <a:solidFill>
            <a:schemeClr val="accent4"/>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放大镜"/>
          <p:cNvSpPr/>
          <p:nvPr/>
        </p:nvSpPr>
        <p:spPr>
          <a:xfrm flipH="1">
            <a:off x="4773295" y="3367405"/>
            <a:ext cx="431800" cy="486410"/>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5" name="TextBox 5"/>
          <p:cNvSpPr txBox="1"/>
          <p:nvPr/>
        </p:nvSpPr>
        <p:spPr>
          <a:xfrm>
            <a:off x="0" y="5178425"/>
            <a:ext cx="352933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20世纪80年代：拉丁美洲债务危机</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26" name="任意多边形 25"/>
          <p:cNvSpPr/>
          <p:nvPr/>
        </p:nvSpPr>
        <p:spPr>
          <a:xfrm flipH="1" flipV="1">
            <a:off x="3515995" y="5316220"/>
            <a:ext cx="2844165" cy="314960"/>
          </a:xfrm>
          <a:custGeom>
            <a:avLst/>
            <a:gdLst>
              <a:gd name="connsiteX0" fmla="*/ 0 w 4998"/>
              <a:gd name="connsiteY0" fmla="*/ 0 h 1457"/>
              <a:gd name="connsiteX1" fmla="*/ 3563 w 4998"/>
              <a:gd name="connsiteY1" fmla="*/ 24 h 1457"/>
              <a:gd name="connsiteX2" fmla="*/ 4998 w 4998"/>
              <a:gd name="connsiteY2" fmla="*/ 1457 h 1457"/>
            </a:gdLst>
            <a:ahLst/>
            <a:cxnLst>
              <a:cxn ang="0">
                <a:pos x="connsiteX0" y="connsiteY0"/>
              </a:cxn>
              <a:cxn ang="0">
                <a:pos x="connsiteX1" y="connsiteY1"/>
              </a:cxn>
              <a:cxn ang="0">
                <a:pos x="connsiteX2" y="connsiteY2"/>
              </a:cxn>
            </a:cxnLst>
            <a:rect l="l" t="t" r="r" b="b"/>
            <a:pathLst>
              <a:path w="4998" h="1457">
                <a:moveTo>
                  <a:pt x="0" y="0"/>
                </a:moveTo>
                <a:cubicBezTo>
                  <a:pt x="48" y="19"/>
                  <a:pt x="3515" y="-9"/>
                  <a:pt x="3563" y="24"/>
                </a:cubicBezTo>
                <a:cubicBezTo>
                  <a:pt x="3611" y="57"/>
                  <a:pt x="4976" y="1434"/>
                  <a:pt x="4998" y="1457"/>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2"/>
          <p:cNvSpPr txBox="1"/>
          <p:nvPr/>
        </p:nvSpPr>
        <p:spPr>
          <a:xfrm>
            <a:off x="6360160" y="4961890"/>
            <a:ext cx="5281295" cy="11684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自20世纪60代起，拉美国家大举外债发展国内工业，外债总额在80年代初超过3000亿美元。1982年，墨西哥宣布无力偿还外债，触发了震动全球的“债务危机”。债务问题严重阻碍了拉美地区的经济发展，拉美国家1988年的人均国内生产总值只有1800美元，退回到70年代的水平。</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sp>
        <p:nvSpPr>
          <p:cNvPr id="28" name="椭圆 27"/>
          <p:cNvSpPr/>
          <p:nvPr/>
        </p:nvSpPr>
        <p:spPr>
          <a:xfrm flipH="1">
            <a:off x="4138930" y="5220335"/>
            <a:ext cx="750570" cy="750570"/>
          </a:xfrm>
          <a:prstGeom prst="ellipse">
            <a:avLst/>
          </a:prstGeom>
          <a:solidFill>
            <a:schemeClr val="accent2"/>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电池"/>
          <p:cNvSpPr/>
          <p:nvPr/>
        </p:nvSpPr>
        <p:spPr>
          <a:xfrm flipH="1">
            <a:off x="4368165" y="5394325"/>
            <a:ext cx="259080" cy="379730"/>
          </a:xfrm>
          <a:custGeom>
            <a:avLst/>
            <a:gdLst>
              <a:gd name="connsiteX0" fmla="*/ 703180 w 3238500"/>
              <a:gd name="connsiteY0" fmla="*/ 4435548 h 5638341"/>
              <a:gd name="connsiteX1" fmla="*/ 2535317 w 3238500"/>
              <a:gd name="connsiteY1" fmla="*/ 4435548 h 5638341"/>
              <a:gd name="connsiteX2" fmla="*/ 2535317 w 3238500"/>
              <a:gd name="connsiteY2" fmla="*/ 4838393 h 5638341"/>
              <a:gd name="connsiteX3" fmla="*/ 703180 w 3238500"/>
              <a:gd name="connsiteY3" fmla="*/ 4838393 h 5638341"/>
              <a:gd name="connsiteX4" fmla="*/ 703181 w 3238500"/>
              <a:gd name="connsiteY4" fmla="*/ 3675025 h 5638341"/>
              <a:gd name="connsiteX5" fmla="*/ 2535318 w 3238500"/>
              <a:gd name="connsiteY5" fmla="*/ 3675025 h 5638341"/>
              <a:gd name="connsiteX6" fmla="*/ 2535318 w 3238500"/>
              <a:gd name="connsiteY6" fmla="*/ 4077870 h 5638341"/>
              <a:gd name="connsiteX7" fmla="*/ 703181 w 3238500"/>
              <a:gd name="connsiteY7" fmla="*/ 4077870 h 5638341"/>
              <a:gd name="connsiteX8" fmla="*/ 703181 w 3238500"/>
              <a:gd name="connsiteY8" fmla="*/ 2914502 h 5638341"/>
              <a:gd name="connsiteX9" fmla="*/ 2535318 w 3238500"/>
              <a:gd name="connsiteY9" fmla="*/ 2914502 h 5638341"/>
              <a:gd name="connsiteX10" fmla="*/ 2535318 w 3238500"/>
              <a:gd name="connsiteY10" fmla="*/ 3317347 h 5638341"/>
              <a:gd name="connsiteX11" fmla="*/ 703181 w 3238500"/>
              <a:gd name="connsiteY11" fmla="*/ 3317347 h 5638341"/>
              <a:gd name="connsiteX12" fmla="*/ 703181 w 3238500"/>
              <a:gd name="connsiteY12" fmla="*/ 2153979 h 5638341"/>
              <a:gd name="connsiteX13" fmla="*/ 2535318 w 3238500"/>
              <a:gd name="connsiteY13" fmla="*/ 2153979 h 5638341"/>
              <a:gd name="connsiteX14" fmla="*/ 2535318 w 3238500"/>
              <a:gd name="connsiteY14" fmla="*/ 2556824 h 5638341"/>
              <a:gd name="connsiteX15" fmla="*/ 703181 w 3238500"/>
              <a:gd name="connsiteY15" fmla="*/ 2556824 h 5638341"/>
              <a:gd name="connsiteX16" fmla="*/ 703181 w 3238500"/>
              <a:gd name="connsiteY16" fmla="*/ 1393456 h 5638341"/>
              <a:gd name="connsiteX17" fmla="*/ 2535318 w 3238500"/>
              <a:gd name="connsiteY17" fmla="*/ 1393456 h 5638341"/>
              <a:gd name="connsiteX18" fmla="*/ 2535318 w 3238500"/>
              <a:gd name="connsiteY18" fmla="*/ 1796301 h 5638341"/>
              <a:gd name="connsiteX19" fmla="*/ 703181 w 3238500"/>
              <a:gd name="connsiteY19" fmla="*/ 1796301 h 5638341"/>
              <a:gd name="connsiteX20" fmla="*/ 545879 w 3238500"/>
              <a:gd name="connsiteY20" fmla="*/ 854765 h 5638341"/>
              <a:gd name="connsiteX21" fmla="*/ 355211 w 3238500"/>
              <a:gd name="connsiteY21" fmla="*/ 1045433 h 5638341"/>
              <a:gd name="connsiteX22" fmla="*/ 355211 w 3238500"/>
              <a:gd name="connsiteY22" fmla="*/ 5115447 h 5638341"/>
              <a:gd name="connsiteX23" fmla="*/ 545879 w 3238500"/>
              <a:gd name="connsiteY23" fmla="*/ 5306115 h 5638341"/>
              <a:gd name="connsiteX24" fmla="*/ 2692622 w 3238500"/>
              <a:gd name="connsiteY24" fmla="*/ 5306115 h 5638341"/>
              <a:gd name="connsiteX25" fmla="*/ 2883290 w 3238500"/>
              <a:gd name="connsiteY25" fmla="*/ 5115447 h 5638341"/>
              <a:gd name="connsiteX26" fmla="*/ 2883290 w 3238500"/>
              <a:gd name="connsiteY26" fmla="*/ 1045433 h 5638341"/>
              <a:gd name="connsiteX27" fmla="*/ 2692622 w 3238500"/>
              <a:gd name="connsiteY27" fmla="*/ 854765 h 5638341"/>
              <a:gd name="connsiteX28" fmla="*/ 1055257 w 3238500"/>
              <a:gd name="connsiteY28" fmla="*/ 0 h 5638341"/>
              <a:gd name="connsiteX29" fmla="*/ 2197532 w 3238500"/>
              <a:gd name="connsiteY29" fmla="*/ 0 h 5638341"/>
              <a:gd name="connsiteX30" fmla="*/ 2331244 w 3238500"/>
              <a:gd name="connsiteY30" fmla="*/ 133712 h 5638341"/>
              <a:gd name="connsiteX31" fmla="*/ 2331244 w 3238500"/>
              <a:gd name="connsiteY31" fmla="*/ 522540 h 5638341"/>
              <a:gd name="connsiteX32" fmla="*/ 2718105 w 3238500"/>
              <a:gd name="connsiteY32" fmla="*/ 522540 h 5638341"/>
              <a:gd name="connsiteX33" fmla="*/ 3238500 w 3238500"/>
              <a:gd name="connsiteY33" fmla="*/ 1042935 h 5638341"/>
              <a:gd name="connsiteX34" fmla="*/ 3238500 w 3238500"/>
              <a:gd name="connsiteY34" fmla="*/ 5117946 h 5638341"/>
              <a:gd name="connsiteX35" fmla="*/ 2718105 w 3238500"/>
              <a:gd name="connsiteY35" fmla="*/ 5638341 h 5638341"/>
              <a:gd name="connsiteX36" fmla="*/ 520395 w 3238500"/>
              <a:gd name="connsiteY36" fmla="*/ 5638341 h 5638341"/>
              <a:gd name="connsiteX37" fmla="*/ 0 w 3238500"/>
              <a:gd name="connsiteY37" fmla="*/ 5117946 h 5638341"/>
              <a:gd name="connsiteX38" fmla="*/ 0 w 3238500"/>
              <a:gd name="connsiteY38" fmla="*/ 1042935 h 5638341"/>
              <a:gd name="connsiteX39" fmla="*/ 520395 w 3238500"/>
              <a:gd name="connsiteY39" fmla="*/ 522540 h 5638341"/>
              <a:gd name="connsiteX40" fmla="*/ 921545 w 3238500"/>
              <a:gd name="connsiteY40" fmla="*/ 522540 h 5638341"/>
              <a:gd name="connsiteX41" fmla="*/ 921545 w 3238500"/>
              <a:gd name="connsiteY41" fmla="*/ 133712 h 5638341"/>
              <a:gd name="connsiteX42" fmla="*/ 1055257 w 3238500"/>
              <a:gd name="connsiteY42" fmla="*/ 0 h 5638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38500" h="5638341">
                <a:moveTo>
                  <a:pt x="703180" y="4435548"/>
                </a:moveTo>
                <a:lnTo>
                  <a:pt x="2535317" y="4435548"/>
                </a:lnTo>
                <a:lnTo>
                  <a:pt x="2535317" y="4838393"/>
                </a:lnTo>
                <a:lnTo>
                  <a:pt x="703180" y="4838393"/>
                </a:lnTo>
                <a:close/>
                <a:moveTo>
                  <a:pt x="703181" y="3675025"/>
                </a:moveTo>
                <a:lnTo>
                  <a:pt x="2535318" y="3675025"/>
                </a:lnTo>
                <a:lnTo>
                  <a:pt x="2535318" y="4077870"/>
                </a:lnTo>
                <a:lnTo>
                  <a:pt x="703181" y="4077870"/>
                </a:lnTo>
                <a:close/>
                <a:moveTo>
                  <a:pt x="703181" y="2914502"/>
                </a:moveTo>
                <a:lnTo>
                  <a:pt x="2535318" y="2914502"/>
                </a:lnTo>
                <a:lnTo>
                  <a:pt x="2535318" y="3317347"/>
                </a:lnTo>
                <a:lnTo>
                  <a:pt x="703181" y="3317347"/>
                </a:lnTo>
                <a:close/>
                <a:moveTo>
                  <a:pt x="703181" y="2153979"/>
                </a:moveTo>
                <a:lnTo>
                  <a:pt x="2535318" y="2153979"/>
                </a:lnTo>
                <a:lnTo>
                  <a:pt x="2535318" y="2556824"/>
                </a:lnTo>
                <a:lnTo>
                  <a:pt x="703181" y="2556824"/>
                </a:lnTo>
                <a:close/>
                <a:moveTo>
                  <a:pt x="703181" y="1393456"/>
                </a:moveTo>
                <a:lnTo>
                  <a:pt x="2535318" y="1393456"/>
                </a:lnTo>
                <a:lnTo>
                  <a:pt x="2535318" y="1796301"/>
                </a:lnTo>
                <a:lnTo>
                  <a:pt x="703181" y="1796301"/>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26"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80">
                                          <p:stCondLst>
                                            <p:cond delay="0"/>
                                          </p:stCondLst>
                                        </p:cTn>
                                        <p:tgtEl>
                                          <p:spTgt spid="2"/>
                                        </p:tgtEl>
                                      </p:cBhvr>
                                    </p:animEffect>
                                    <p:anim calcmode="lin" valueType="num">
                                      <p:cBhvr>
                                        <p:cTn id="1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0" dur="26">
                                          <p:stCondLst>
                                            <p:cond delay="650"/>
                                          </p:stCondLst>
                                        </p:cTn>
                                        <p:tgtEl>
                                          <p:spTgt spid="2"/>
                                        </p:tgtEl>
                                      </p:cBhvr>
                                      <p:to x="100000" y="60000"/>
                                    </p:animScale>
                                    <p:animScale>
                                      <p:cBhvr>
                                        <p:cTn id="21" dur="166" decel="50000">
                                          <p:stCondLst>
                                            <p:cond delay="676"/>
                                          </p:stCondLst>
                                        </p:cTn>
                                        <p:tgtEl>
                                          <p:spTgt spid="2"/>
                                        </p:tgtEl>
                                      </p:cBhvr>
                                      <p:to x="100000" y="100000"/>
                                    </p:animScale>
                                    <p:animScale>
                                      <p:cBhvr>
                                        <p:cTn id="22" dur="26">
                                          <p:stCondLst>
                                            <p:cond delay="1312"/>
                                          </p:stCondLst>
                                        </p:cTn>
                                        <p:tgtEl>
                                          <p:spTgt spid="2"/>
                                        </p:tgtEl>
                                      </p:cBhvr>
                                      <p:to x="100000" y="80000"/>
                                    </p:animScale>
                                    <p:animScale>
                                      <p:cBhvr>
                                        <p:cTn id="23" dur="166" decel="50000">
                                          <p:stCondLst>
                                            <p:cond delay="1338"/>
                                          </p:stCondLst>
                                        </p:cTn>
                                        <p:tgtEl>
                                          <p:spTgt spid="2"/>
                                        </p:tgtEl>
                                      </p:cBhvr>
                                      <p:to x="100000" y="100000"/>
                                    </p:animScale>
                                    <p:animScale>
                                      <p:cBhvr>
                                        <p:cTn id="24" dur="26">
                                          <p:stCondLst>
                                            <p:cond delay="1642"/>
                                          </p:stCondLst>
                                        </p:cTn>
                                        <p:tgtEl>
                                          <p:spTgt spid="2"/>
                                        </p:tgtEl>
                                      </p:cBhvr>
                                      <p:to x="100000" y="90000"/>
                                    </p:animScale>
                                    <p:animScale>
                                      <p:cBhvr>
                                        <p:cTn id="25" dur="166" decel="50000">
                                          <p:stCondLst>
                                            <p:cond delay="1668"/>
                                          </p:stCondLst>
                                        </p:cTn>
                                        <p:tgtEl>
                                          <p:spTgt spid="2"/>
                                        </p:tgtEl>
                                      </p:cBhvr>
                                      <p:to x="100000" y="100000"/>
                                    </p:animScale>
                                    <p:animScale>
                                      <p:cBhvr>
                                        <p:cTn id="26" dur="26">
                                          <p:stCondLst>
                                            <p:cond delay="1808"/>
                                          </p:stCondLst>
                                        </p:cTn>
                                        <p:tgtEl>
                                          <p:spTgt spid="2"/>
                                        </p:tgtEl>
                                      </p:cBhvr>
                                      <p:to x="100000" y="95000"/>
                                    </p:animScale>
                                    <p:animScale>
                                      <p:cBhvr>
                                        <p:cTn id="27" dur="166" decel="50000">
                                          <p:stCondLst>
                                            <p:cond delay="1834"/>
                                          </p:stCondLst>
                                        </p:cTn>
                                        <p:tgtEl>
                                          <p:spTgt spid="2"/>
                                        </p:tgtEl>
                                      </p:cBhvr>
                                      <p:to x="100000" y="100000"/>
                                    </p:animScale>
                                  </p:childTnLst>
                                </p:cTn>
                              </p:par>
                              <p:par>
                                <p:cTn id="28" presetID="26"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80">
                                          <p:stCondLst>
                                            <p:cond delay="0"/>
                                          </p:stCondLst>
                                        </p:cTn>
                                        <p:tgtEl>
                                          <p:spTgt spid="13"/>
                                        </p:tgtEl>
                                      </p:cBhvr>
                                    </p:animEffect>
                                    <p:anim calcmode="lin" valueType="num">
                                      <p:cBhvr>
                                        <p:cTn id="31"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6" dur="26">
                                          <p:stCondLst>
                                            <p:cond delay="650"/>
                                          </p:stCondLst>
                                        </p:cTn>
                                        <p:tgtEl>
                                          <p:spTgt spid="13"/>
                                        </p:tgtEl>
                                      </p:cBhvr>
                                      <p:to x="100000" y="60000"/>
                                    </p:animScale>
                                    <p:animScale>
                                      <p:cBhvr>
                                        <p:cTn id="37" dur="166" decel="50000">
                                          <p:stCondLst>
                                            <p:cond delay="676"/>
                                          </p:stCondLst>
                                        </p:cTn>
                                        <p:tgtEl>
                                          <p:spTgt spid="13"/>
                                        </p:tgtEl>
                                      </p:cBhvr>
                                      <p:to x="100000" y="100000"/>
                                    </p:animScale>
                                    <p:animScale>
                                      <p:cBhvr>
                                        <p:cTn id="38" dur="26">
                                          <p:stCondLst>
                                            <p:cond delay="1312"/>
                                          </p:stCondLst>
                                        </p:cTn>
                                        <p:tgtEl>
                                          <p:spTgt spid="13"/>
                                        </p:tgtEl>
                                      </p:cBhvr>
                                      <p:to x="100000" y="80000"/>
                                    </p:animScale>
                                    <p:animScale>
                                      <p:cBhvr>
                                        <p:cTn id="39" dur="166" decel="50000">
                                          <p:stCondLst>
                                            <p:cond delay="1338"/>
                                          </p:stCondLst>
                                        </p:cTn>
                                        <p:tgtEl>
                                          <p:spTgt spid="13"/>
                                        </p:tgtEl>
                                      </p:cBhvr>
                                      <p:to x="100000" y="100000"/>
                                    </p:animScale>
                                    <p:animScale>
                                      <p:cBhvr>
                                        <p:cTn id="40" dur="26">
                                          <p:stCondLst>
                                            <p:cond delay="1642"/>
                                          </p:stCondLst>
                                        </p:cTn>
                                        <p:tgtEl>
                                          <p:spTgt spid="13"/>
                                        </p:tgtEl>
                                      </p:cBhvr>
                                      <p:to x="100000" y="90000"/>
                                    </p:animScale>
                                    <p:animScale>
                                      <p:cBhvr>
                                        <p:cTn id="41" dur="166" decel="50000">
                                          <p:stCondLst>
                                            <p:cond delay="1668"/>
                                          </p:stCondLst>
                                        </p:cTn>
                                        <p:tgtEl>
                                          <p:spTgt spid="13"/>
                                        </p:tgtEl>
                                      </p:cBhvr>
                                      <p:to x="100000" y="100000"/>
                                    </p:animScale>
                                    <p:animScale>
                                      <p:cBhvr>
                                        <p:cTn id="42" dur="26">
                                          <p:stCondLst>
                                            <p:cond delay="1808"/>
                                          </p:stCondLst>
                                        </p:cTn>
                                        <p:tgtEl>
                                          <p:spTgt spid="13"/>
                                        </p:tgtEl>
                                      </p:cBhvr>
                                      <p:to x="100000" y="95000"/>
                                    </p:animScale>
                                    <p:animScale>
                                      <p:cBhvr>
                                        <p:cTn id="43" dur="166" decel="50000">
                                          <p:stCondLst>
                                            <p:cond delay="1834"/>
                                          </p:stCondLst>
                                        </p:cTn>
                                        <p:tgtEl>
                                          <p:spTgt spid="13"/>
                                        </p:tgtEl>
                                      </p:cBhvr>
                                      <p:to x="100000" y="100000"/>
                                    </p:animScale>
                                  </p:childTnLst>
                                </p:cTn>
                              </p:par>
                              <p:par>
                                <p:cTn id="44" presetID="26"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down)">
                                      <p:cBhvr>
                                        <p:cTn id="46" dur="580">
                                          <p:stCondLst>
                                            <p:cond delay="0"/>
                                          </p:stCondLst>
                                        </p:cTn>
                                        <p:tgtEl>
                                          <p:spTgt spid="16"/>
                                        </p:tgtEl>
                                      </p:cBhvr>
                                    </p:animEffect>
                                    <p:anim calcmode="lin" valueType="num">
                                      <p:cBhvr>
                                        <p:cTn id="47"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52" dur="26">
                                          <p:stCondLst>
                                            <p:cond delay="650"/>
                                          </p:stCondLst>
                                        </p:cTn>
                                        <p:tgtEl>
                                          <p:spTgt spid="16"/>
                                        </p:tgtEl>
                                      </p:cBhvr>
                                      <p:to x="100000" y="60000"/>
                                    </p:animScale>
                                    <p:animScale>
                                      <p:cBhvr>
                                        <p:cTn id="53" dur="166" decel="50000">
                                          <p:stCondLst>
                                            <p:cond delay="676"/>
                                          </p:stCondLst>
                                        </p:cTn>
                                        <p:tgtEl>
                                          <p:spTgt spid="16"/>
                                        </p:tgtEl>
                                      </p:cBhvr>
                                      <p:to x="100000" y="100000"/>
                                    </p:animScale>
                                    <p:animScale>
                                      <p:cBhvr>
                                        <p:cTn id="54" dur="26">
                                          <p:stCondLst>
                                            <p:cond delay="1312"/>
                                          </p:stCondLst>
                                        </p:cTn>
                                        <p:tgtEl>
                                          <p:spTgt spid="16"/>
                                        </p:tgtEl>
                                      </p:cBhvr>
                                      <p:to x="100000" y="80000"/>
                                    </p:animScale>
                                    <p:animScale>
                                      <p:cBhvr>
                                        <p:cTn id="55" dur="166" decel="50000">
                                          <p:stCondLst>
                                            <p:cond delay="1338"/>
                                          </p:stCondLst>
                                        </p:cTn>
                                        <p:tgtEl>
                                          <p:spTgt spid="16"/>
                                        </p:tgtEl>
                                      </p:cBhvr>
                                      <p:to x="100000" y="100000"/>
                                    </p:animScale>
                                    <p:animScale>
                                      <p:cBhvr>
                                        <p:cTn id="56" dur="26">
                                          <p:stCondLst>
                                            <p:cond delay="1642"/>
                                          </p:stCondLst>
                                        </p:cTn>
                                        <p:tgtEl>
                                          <p:spTgt spid="16"/>
                                        </p:tgtEl>
                                      </p:cBhvr>
                                      <p:to x="100000" y="90000"/>
                                    </p:animScale>
                                    <p:animScale>
                                      <p:cBhvr>
                                        <p:cTn id="57" dur="166" decel="50000">
                                          <p:stCondLst>
                                            <p:cond delay="1668"/>
                                          </p:stCondLst>
                                        </p:cTn>
                                        <p:tgtEl>
                                          <p:spTgt spid="16"/>
                                        </p:tgtEl>
                                      </p:cBhvr>
                                      <p:to x="100000" y="100000"/>
                                    </p:animScale>
                                    <p:animScale>
                                      <p:cBhvr>
                                        <p:cTn id="58" dur="26">
                                          <p:stCondLst>
                                            <p:cond delay="1808"/>
                                          </p:stCondLst>
                                        </p:cTn>
                                        <p:tgtEl>
                                          <p:spTgt spid="16"/>
                                        </p:tgtEl>
                                      </p:cBhvr>
                                      <p:to x="100000" y="95000"/>
                                    </p:animScale>
                                    <p:animScale>
                                      <p:cBhvr>
                                        <p:cTn id="59" dur="166" decel="50000">
                                          <p:stCondLst>
                                            <p:cond delay="1834"/>
                                          </p:stCondLst>
                                        </p:cTn>
                                        <p:tgtEl>
                                          <p:spTgt spid="16"/>
                                        </p:tgtEl>
                                      </p:cBhvr>
                                      <p:to x="100000" y="100000"/>
                                    </p:animScale>
                                  </p:childTnLst>
                                </p:cTn>
                              </p:par>
                              <p:par>
                                <p:cTn id="60" presetID="26"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down)">
                                      <p:cBhvr>
                                        <p:cTn id="62" dur="580">
                                          <p:stCondLst>
                                            <p:cond delay="0"/>
                                          </p:stCondLst>
                                        </p:cTn>
                                        <p:tgtEl>
                                          <p:spTgt spid="19"/>
                                        </p:tgtEl>
                                      </p:cBhvr>
                                    </p:animEffect>
                                    <p:anim calcmode="lin" valueType="num">
                                      <p:cBhvr>
                                        <p:cTn id="63"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68" dur="26">
                                          <p:stCondLst>
                                            <p:cond delay="650"/>
                                          </p:stCondLst>
                                        </p:cTn>
                                        <p:tgtEl>
                                          <p:spTgt spid="19"/>
                                        </p:tgtEl>
                                      </p:cBhvr>
                                      <p:to x="100000" y="60000"/>
                                    </p:animScale>
                                    <p:animScale>
                                      <p:cBhvr>
                                        <p:cTn id="69" dur="166" decel="50000">
                                          <p:stCondLst>
                                            <p:cond delay="676"/>
                                          </p:stCondLst>
                                        </p:cTn>
                                        <p:tgtEl>
                                          <p:spTgt spid="19"/>
                                        </p:tgtEl>
                                      </p:cBhvr>
                                      <p:to x="100000" y="100000"/>
                                    </p:animScale>
                                    <p:animScale>
                                      <p:cBhvr>
                                        <p:cTn id="70" dur="26">
                                          <p:stCondLst>
                                            <p:cond delay="1312"/>
                                          </p:stCondLst>
                                        </p:cTn>
                                        <p:tgtEl>
                                          <p:spTgt spid="19"/>
                                        </p:tgtEl>
                                      </p:cBhvr>
                                      <p:to x="100000" y="80000"/>
                                    </p:animScale>
                                    <p:animScale>
                                      <p:cBhvr>
                                        <p:cTn id="71" dur="166" decel="50000">
                                          <p:stCondLst>
                                            <p:cond delay="1338"/>
                                          </p:stCondLst>
                                        </p:cTn>
                                        <p:tgtEl>
                                          <p:spTgt spid="19"/>
                                        </p:tgtEl>
                                      </p:cBhvr>
                                      <p:to x="100000" y="100000"/>
                                    </p:animScale>
                                    <p:animScale>
                                      <p:cBhvr>
                                        <p:cTn id="72" dur="26">
                                          <p:stCondLst>
                                            <p:cond delay="1642"/>
                                          </p:stCondLst>
                                        </p:cTn>
                                        <p:tgtEl>
                                          <p:spTgt spid="19"/>
                                        </p:tgtEl>
                                      </p:cBhvr>
                                      <p:to x="100000" y="90000"/>
                                    </p:animScale>
                                    <p:animScale>
                                      <p:cBhvr>
                                        <p:cTn id="73" dur="166" decel="50000">
                                          <p:stCondLst>
                                            <p:cond delay="1668"/>
                                          </p:stCondLst>
                                        </p:cTn>
                                        <p:tgtEl>
                                          <p:spTgt spid="19"/>
                                        </p:tgtEl>
                                      </p:cBhvr>
                                      <p:to x="100000" y="100000"/>
                                    </p:animScale>
                                    <p:animScale>
                                      <p:cBhvr>
                                        <p:cTn id="74" dur="26">
                                          <p:stCondLst>
                                            <p:cond delay="1808"/>
                                          </p:stCondLst>
                                        </p:cTn>
                                        <p:tgtEl>
                                          <p:spTgt spid="19"/>
                                        </p:tgtEl>
                                      </p:cBhvr>
                                      <p:to x="100000" y="95000"/>
                                    </p:animScale>
                                    <p:animScale>
                                      <p:cBhvr>
                                        <p:cTn id="75" dur="166" decel="50000">
                                          <p:stCondLst>
                                            <p:cond delay="1834"/>
                                          </p:stCondLst>
                                        </p:cTn>
                                        <p:tgtEl>
                                          <p:spTgt spid="19"/>
                                        </p:tgtEl>
                                      </p:cBhvr>
                                      <p:to x="100000" y="100000"/>
                                    </p:animScale>
                                  </p:childTnLst>
                                </p:cTn>
                              </p:par>
                              <p:par>
                                <p:cTn id="76" presetID="26" presetClass="entr" presetSubtype="0"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wipe(down)">
                                      <p:cBhvr>
                                        <p:cTn id="78" dur="580">
                                          <p:stCondLst>
                                            <p:cond delay="0"/>
                                          </p:stCondLst>
                                        </p:cTn>
                                        <p:tgtEl>
                                          <p:spTgt spid="17"/>
                                        </p:tgtEl>
                                      </p:cBhvr>
                                    </p:animEffect>
                                    <p:anim calcmode="lin" valueType="num">
                                      <p:cBhvr>
                                        <p:cTn id="79"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84" dur="26">
                                          <p:stCondLst>
                                            <p:cond delay="650"/>
                                          </p:stCondLst>
                                        </p:cTn>
                                        <p:tgtEl>
                                          <p:spTgt spid="17"/>
                                        </p:tgtEl>
                                      </p:cBhvr>
                                      <p:to x="100000" y="60000"/>
                                    </p:animScale>
                                    <p:animScale>
                                      <p:cBhvr>
                                        <p:cTn id="85" dur="166" decel="50000">
                                          <p:stCondLst>
                                            <p:cond delay="676"/>
                                          </p:stCondLst>
                                        </p:cTn>
                                        <p:tgtEl>
                                          <p:spTgt spid="17"/>
                                        </p:tgtEl>
                                      </p:cBhvr>
                                      <p:to x="100000" y="100000"/>
                                    </p:animScale>
                                    <p:animScale>
                                      <p:cBhvr>
                                        <p:cTn id="86" dur="26">
                                          <p:stCondLst>
                                            <p:cond delay="1312"/>
                                          </p:stCondLst>
                                        </p:cTn>
                                        <p:tgtEl>
                                          <p:spTgt spid="17"/>
                                        </p:tgtEl>
                                      </p:cBhvr>
                                      <p:to x="100000" y="80000"/>
                                    </p:animScale>
                                    <p:animScale>
                                      <p:cBhvr>
                                        <p:cTn id="87" dur="166" decel="50000">
                                          <p:stCondLst>
                                            <p:cond delay="1338"/>
                                          </p:stCondLst>
                                        </p:cTn>
                                        <p:tgtEl>
                                          <p:spTgt spid="17"/>
                                        </p:tgtEl>
                                      </p:cBhvr>
                                      <p:to x="100000" y="100000"/>
                                    </p:animScale>
                                    <p:animScale>
                                      <p:cBhvr>
                                        <p:cTn id="88" dur="26">
                                          <p:stCondLst>
                                            <p:cond delay="1642"/>
                                          </p:stCondLst>
                                        </p:cTn>
                                        <p:tgtEl>
                                          <p:spTgt spid="17"/>
                                        </p:tgtEl>
                                      </p:cBhvr>
                                      <p:to x="100000" y="90000"/>
                                    </p:animScale>
                                    <p:animScale>
                                      <p:cBhvr>
                                        <p:cTn id="89" dur="166" decel="50000">
                                          <p:stCondLst>
                                            <p:cond delay="1668"/>
                                          </p:stCondLst>
                                        </p:cTn>
                                        <p:tgtEl>
                                          <p:spTgt spid="17"/>
                                        </p:tgtEl>
                                      </p:cBhvr>
                                      <p:to x="100000" y="100000"/>
                                    </p:animScale>
                                    <p:animScale>
                                      <p:cBhvr>
                                        <p:cTn id="90" dur="26">
                                          <p:stCondLst>
                                            <p:cond delay="1808"/>
                                          </p:stCondLst>
                                        </p:cTn>
                                        <p:tgtEl>
                                          <p:spTgt spid="17"/>
                                        </p:tgtEl>
                                      </p:cBhvr>
                                      <p:to x="100000" y="95000"/>
                                    </p:animScale>
                                    <p:animScale>
                                      <p:cBhvr>
                                        <p:cTn id="91" dur="166" decel="50000">
                                          <p:stCondLst>
                                            <p:cond delay="1834"/>
                                          </p:stCondLst>
                                        </p:cTn>
                                        <p:tgtEl>
                                          <p:spTgt spid="17"/>
                                        </p:tgtEl>
                                      </p:cBhvr>
                                      <p:to x="100000" y="100000"/>
                                    </p:animScale>
                                  </p:childTnLst>
                                </p:cTn>
                              </p:par>
                              <p:par>
                                <p:cTn id="92" presetID="26" presetClass="entr" presetSubtype="0"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80">
                                          <p:stCondLst>
                                            <p:cond delay="0"/>
                                          </p:stCondLst>
                                        </p:cTn>
                                        <p:tgtEl>
                                          <p:spTgt spid="18"/>
                                        </p:tgtEl>
                                      </p:cBhvr>
                                    </p:animEffect>
                                    <p:anim calcmode="lin" valueType="num">
                                      <p:cBhvr>
                                        <p:cTn id="95"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6"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97"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98"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99"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00" dur="26">
                                          <p:stCondLst>
                                            <p:cond delay="650"/>
                                          </p:stCondLst>
                                        </p:cTn>
                                        <p:tgtEl>
                                          <p:spTgt spid="18"/>
                                        </p:tgtEl>
                                      </p:cBhvr>
                                      <p:to x="100000" y="60000"/>
                                    </p:animScale>
                                    <p:animScale>
                                      <p:cBhvr>
                                        <p:cTn id="101" dur="166" decel="50000">
                                          <p:stCondLst>
                                            <p:cond delay="676"/>
                                          </p:stCondLst>
                                        </p:cTn>
                                        <p:tgtEl>
                                          <p:spTgt spid="18"/>
                                        </p:tgtEl>
                                      </p:cBhvr>
                                      <p:to x="100000" y="100000"/>
                                    </p:animScale>
                                    <p:animScale>
                                      <p:cBhvr>
                                        <p:cTn id="102" dur="26">
                                          <p:stCondLst>
                                            <p:cond delay="1312"/>
                                          </p:stCondLst>
                                        </p:cTn>
                                        <p:tgtEl>
                                          <p:spTgt spid="18"/>
                                        </p:tgtEl>
                                      </p:cBhvr>
                                      <p:to x="100000" y="80000"/>
                                    </p:animScale>
                                    <p:animScale>
                                      <p:cBhvr>
                                        <p:cTn id="103" dur="166" decel="50000">
                                          <p:stCondLst>
                                            <p:cond delay="1338"/>
                                          </p:stCondLst>
                                        </p:cTn>
                                        <p:tgtEl>
                                          <p:spTgt spid="18"/>
                                        </p:tgtEl>
                                      </p:cBhvr>
                                      <p:to x="100000" y="100000"/>
                                    </p:animScale>
                                    <p:animScale>
                                      <p:cBhvr>
                                        <p:cTn id="104" dur="26">
                                          <p:stCondLst>
                                            <p:cond delay="1642"/>
                                          </p:stCondLst>
                                        </p:cTn>
                                        <p:tgtEl>
                                          <p:spTgt spid="18"/>
                                        </p:tgtEl>
                                      </p:cBhvr>
                                      <p:to x="100000" y="90000"/>
                                    </p:animScale>
                                    <p:animScale>
                                      <p:cBhvr>
                                        <p:cTn id="105" dur="166" decel="50000">
                                          <p:stCondLst>
                                            <p:cond delay="1668"/>
                                          </p:stCondLst>
                                        </p:cTn>
                                        <p:tgtEl>
                                          <p:spTgt spid="18"/>
                                        </p:tgtEl>
                                      </p:cBhvr>
                                      <p:to x="100000" y="100000"/>
                                    </p:animScale>
                                    <p:animScale>
                                      <p:cBhvr>
                                        <p:cTn id="106" dur="26">
                                          <p:stCondLst>
                                            <p:cond delay="1808"/>
                                          </p:stCondLst>
                                        </p:cTn>
                                        <p:tgtEl>
                                          <p:spTgt spid="18"/>
                                        </p:tgtEl>
                                      </p:cBhvr>
                                      <p:to x="100000" y="95000"/>
                                    </p:animScale>
                                    <p:animScale>
                                      <p:cBhvr>
                                        <p:cTn id="107" dur="166" decel="50000">
                                          <p:stCondLst>
                                            <p:cond delay="1834"/>
                                          </p:stCondLst>
                                        </p:cTn>
                                        <p:tgtEl>
                                          <p:spTgt spid="18"/>
                                        </p:tgtEl>
                                      </p:cBhvr>
                                      <p:to x="100000" y="100000"/>
                                    </p:animScale>
                                  </p:childTnLst>
                                </p:cTn>
                              </p:par>
                              <p:par>
                                <p:cTn id="108" presetID="26" presetClass="entr" presetSubtype="0" fill="hold" grpId="0" nodeType="with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down)">
                                      <p:cBhvr>
                                        <p:cTn id="110" dur="580">
                                          <p:stCondLst>
                                            <p:cond delay="0"/>
                                          </p:stCondLst>
                                        </p:cTn>
                                        <p:tgtEl>
                                          <p:spTgt spid="20"/>
                                        </p:tgtEl>
                                      </p:cBhvr>
                                    </p:animEffect>
                                    <p:anim calcmode="lin" valueType="num">
                                      <p:cBhvr>
                                        <p:cTn id="111"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112"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13"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14"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15"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16" dur="26">
                                          <p:stCondLst>
                                            <p:cond delay="650"/>
                                          </p:stCondLst>
                                        </p:cTn>
                                        <p:tgtEl>
                                          <p:spTgt spid="20"/>
                                        </p:tgtEl>
                                      </p:cBhvr>
                                      <p:to x="100000" y="60000"/>
                                    </p:animScale>
                                    <p:animScale>
                                      <p:cBhvr>
                                        <p:cTn id="117" dur="166" decel="50000">
                                          <p:stCondLst>
                                            <p:cond delay="676"/>
                                          </p:stCondLst>
                                        </p:cTn>
                                        <p:tgtEl>
                                          <p:spTgt spid="20"/>
                                        </p:tgtEl>
                                      </p:cBhvr>
                                      <p:to x="100000" y="100000"/>
                                    </p:animScale>
                                    <p:animScale>
                                      <p:cBhvr>
                                        <p:cTn id="118" dur="26">
                                          <p:stCondLst>
                                            <p:cond delay="1312"/>
                                          </p:stCondLst>
                                        </p:cTn>
                                        <p:tgtEl>
                                          <p:spTgt spid="20"/>
                                        </p:tgtEl>
                                      </p:cBhvr>
                                      <p:to x="100000" y="80000"/>
                                    </p:animScale>
                                    <p:animScale>
                                      <p:cBhvr>
                                        <p:cTn id="119" dur="166" decel="50000">
                                          <p:stCondLst>
                                            <p:cond delay="1338"/>
                                          </p:stCondLst>
                                        </p:cTn>
                                        <p:tgtEl>
                                          <p:spTgt spid="20"/>
                                        </p:tgtEl>
                                      </p:cBhvr>
                                      <p:to x="100000" y="100000"/>
                                    </p:animScale>
                                    <p:animScale>
                                      <p:cBhvr>
                                        <p:cTn id="120" dur="26">
                                          <p:stCondLst>
                                            <p:cond delay="1642"/>
                                          </p:stCondLst>
                                        </p:cTn>
                                        <p:tgtEl>
                                          <p:spTgt spid="20"/>
                                        </p:tgtEl>
                                      </p:cBhvr>
                                      <p:to x="100000" y="90000"/>
                                    </p:animScale>
                                    <p:animScale>
                                      <p:cBhvr>
                                        <p:cTn id="121" dur="166" decel="50000">
                                          <p:stCondLst>
                                            <p:cond delay="1668"/>
                                          </p:stCondLst>
                                        </p:cTn>
                                        <p:tgtEl>
                                          <p:spTgt spid="20"/>
                                        </p:tgtEl>
                                      </p:cBhvr>
                                      <p:to x="100000" y="100000"/>
                                    </p:animScale>
                                    <p:animScale>
                                      <p:cBhvr>
                                        <p:cTn id="122" dur="26">
                                          <p:stCondLst>
                                            <p:cond delay="1808"/>
                                          </p:stCondLst>
                                        </p:cTn>
                                        <p:tgtEl>
                                          <p:spTgt spid="20"/>
                                        </p:tgtEl>
                                      </p:cBhvr>
                                      <p:to x="100000" y="95000"/>
                                    </p:animScale>
                                    <p:animScale>
                                      <p:cBhvr>
                                        <p:cTn id="123" dur="166" decel="50000">
                                          <p:stCondLst>
                                            <p:cond delay="1834"/>
                                          </p:stCondLst>
                                        </p:cTn>
                                        <p:tgtEl>
                                          <p:spTgt spid="20"/>
                                        </p:tgtEl>
                                      </p:cBhvr>
                                      <p:to x="100000" y="100000"/>
                                    </p:animScale>
                                  </p:childTnLst>
                                </p:cTn>
                              </p:par>
                              <p:par>
                                <p:cTn id="124" presetID="26" presetClass="entr" presetSubtype="0" fill="hold" grpId="0" nodeType="withEffect">
                                  <p:stCondLst>
                                    <p:cond delay="0"/>
                                  </p:stCondLst>
                                  <p:childTnLst>
                                    <p:set>
                                      <p:cBhvr>
                                        <p:cTn id="125" dur="1" fill="hold">
                                          <p:stCondLst>
                                            <p:cond delay="0"/>
                                          </p:stCondLst>
                                        </p:cTn>
                                        <p:tgtEl>
                                          <p:spTgt spid="21"/>
                                        </p:tgtEl>
                                        <p:attrNameLst>
                                          <p:attrName>style.visibility</p:attrName>
                                        </p:attrNameLst>
                                      </p:cBhvr>
                                      <p:to>
                                        <p:strVal val="visible"/>
                                      </p:to>
                                    </p:set>
                                    <p:animEffect transition="in" filter="wipe(down)">
                                      <p:cBhvr>
                                        <p:cTn id="126" dur="580">
                                          <p:stCondLst>
                                            <p:cond delay="0"/>
                                          </p:stCondLst>
                                        </p:cTn>
                                        <p:tgtEl>
                                          <p:spTgt spid="21"/>
                                        </p:tgtEl>
                                      </p:cBhvr>
                                    </p:animEffect>
                                    <p:anim calcmode="lin" valueType="num">
                                      <p:cBhvr>
                                        <p:cTn id="127"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128"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29"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130"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131"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132" dur="26">
                                          <p:stCondLst>
                                            <p:cond delay="650"/>
                                          </p:stCondLst>
                                        </p:cTn>
                                        <p:tgtEl>
                                          <p:spTgt spid="21"/>
                                        </p:tgtEl>
                                      </p:cBhvr>
                                      <p:to x="100000" y="60000"/>
                                    </p:animScale>
                                    <p:animScale>
                                      <p:cBhvr>
                                        <p:cTn id="133" dur="166" decel="50000">
                                          <p:stCondLst>
                                            <p:cond delay="676"/>
                                          </p:stCondLst>
                                        </p:cTn>
                                        <p:tgtEl>
                                          <p:spTgt spid="21"/>
                                        </p:tgtEl>
                                      </p:cBhvr>
                                      <p:to x="100000" y="100000"/>
                                    </p:animScale>
                                    <p:animScale>
                                      <p:cBhvr>
                                        <p:cTn id="134" dur="26">
                                          <p:stCondLst>
                                            <p:cond delay="1312"/>
                                          </p:stCondLst>
                                        </p:cTn>
                                        <p:tgtEl>
                                          <p:spTgt spid="21"/>
                                        </p:tgtEl>
                                      </p:cBhvr>
                                      <p:to x="100000" y="80000"/>
                                    </p:animScale>
                                    <p:animScale>
                                      <p:cBhvr>
                                        <p:cTn id="135" dur="166" decel="50000">
                                          <p:stCondLst>
                                            <p:cond delay="1338"/>
                                          </p:stCondLst>
                                        </p:cTn>
                                        <p:tgtEl>
                                          <p:spTgt spid="21"/>
                                        </p:tgtEl>
                                      </p:cBhvr>
                                      <p:to x="100000" y="100000"/>
                                    </p:animScale>
                                    <p:animScale>
                                      <p:cBhvr>
                                        <p:cTn id="136" dur="26">
                                          <p:stCondLst>
                                            <p:cond delay="1642"/>
                                          </p:stCondLst>
                                        </p:cTn>
                                        <p:tgtEl>
                                          <p:spTgt spid="21"/>
                                        </p:tgtEl>
                                      </p:cBhvr>
                                      <p:to x="100000" y="90000"/>
                                    </p:animScale>
                                    <p:animScale>
                                      <p:cBhvr>
                                        <p:cTn id="137" dur="166" decel="50000">
                                          <p:stCondLst>
                                            <p:cond delay="1668"/>
                                          </p:stCondLst>
                                        </p:cTn>
                                        <p:tgtEl>
                                          <p:spTgt spid="21"/>
                                        </p:tgtEl>
                                      </p:cBhvr>
                                      <p:to x="100000" y="100000"/>
                                    </p:animScale>
                                    <p:animScale>
                                      <p:cBhvr>
                                        <p:cTn id="138" dur="26">
                                          <p:stCondLst>
                                            <p:cond delay="1808"/>
                                          </p:stCondLst>
                                        </p:cTn>
                                        <p:tgtEl>
                                          <p:spTgt spid="21"/>
                                        </p:tgtEl>
                                      </p:cBhvr>
                                      <p:to x="100000" y="95000"/>
                                    </p:animScale>
                                    <p:animScale>
                                      <p:cBhvr>
                                        <p:cTn id="139" dur="166" decel="50000">
                                          <p:stCondLst>
                                            <p:cond delay="1834"/>
                                          </p:stCondLst>
                                        </p:cTn>
                                        <p:tgtEl>
                                          <p:spTgt spid="21"/>
                                        </p:tgtEl>
                                      </p:cBhvr>
                                      <p:to x="100000" y="100000"/>
                                    </p:animScale>
                                  </p:childTnLst>
                                </p:cTn>
                              </p:par>
                              <p:par>
                                <p:cTn id="140" presetID="26" presetClass="entr" presetSubtype="0" fill="hold" grpId="0" nodeType="with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down)">
                                      <p:cBhvr>
                                        <p:cTn id="142" dur="580">
                                          <p:stCondLst>
                                            <p:cond delay="0"/>
                                          </p:stCondLst>
                                        </p:cTn>
                                        <p:tgtEl>
                                          <p:spTgt spid="23"/>
                                        </p:tgtEl>
                                      </p:cBhvr>
                                    </p:animEffect>
                                    <p:anim calcmode="lin" valueType="num">
                                      <p:cBhvr>
                                        <p:cTn id="143"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44"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45"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46"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47"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148" dur="26">
                                          <p:stCondLst>
                                            <p:cond delay="650"/>
                                          </p:stCondLst>
                                        </p:cTn>
                                        <p:tgtEl>
                                          <p:spTgt spid="23"/>
                                        </p:tgtEl>
                                      </p:cBhvr>
                                      <p:to x="100000" y="60000"/>
                                    </p:animScale>
                                    <p:animScale>
                                      <p:cBhvr>
                                        <p:cTn id="149" dur="166" decel="50000">
                                          <p:stCondLst>
                                            <p:cond delay="676"/>
                                          </p:stCondLst>
                                        </p:cTn>
                                        <p:tgtEl>
                                          <p:spTgt spid="23"/>
                                        </p:tgtEl>
                                      </p:cBhvr>
                                      <p:to x="100000" y="100000"/>
                                    </p:animScale>
                                    <p:animScale>
                                      <p:cBhvr>
                                        <p:cTn id="150" dur="26">
                                          <p:stCondLst>
                                            <p:cond delay="1312"/>
                                          </p:stCondLst>
                                        </p:cTn>
                                        <p:tgtEl>
                                          <p:spTgt spid="23"/>
                                        </p:tgtEl>
                                      </p:cBhvr>
                                      <p:to x="100000" y="80000"/>
                                    </p:animScale>
                                    <p:animScale>
                                      <p:cBhvr>
                                        <p:cTn id="151" dur="166" decel="50000">
                                          <p:stCondLst>
                                            <p:cond delay="1338"/>
                                          </p:stCondLst>
                                        </p:cTn>
                                        <p:tgtEl>
                                          <p:spTgt spid="23"/>
                                        </p:tgtEl>
                                      </p:cBhvr>
                                      <p:to x="100000" y="100000"/>
                                    </p:animScale>
                                    <p:animScale>
                                      <p:cBhvr>
                                        <p:cTn id="152" dur="26">
                                          <p:stCondLst>
                                            <p:cond delay="1642"/>
                                          </p:stCondLst>
                                        </p:cTn>
                                        <p:tgtEl>
                                          <p:spTgt spid="23"/>
                                        </p:tgtEl>
                                      </p:cBhvr>
                                      <p:to x="100000" y="90000"/>
                                    </p:animScale>
                                    <p:animScale>
                                      <p:cBhvr>
                                        <p:cTn id="153" dur="166" decel="50000">
                                          <p:stCondLst>
                                            <p:cond delay="1668"/>
                                          </p:stCondLst>
                                        </p:cTn>
                                        <p:tgtEl>
                                          <p:spTgt spid="23"/>
                                        </p:tgtEl>
                                      </p:cBhvr>
                                      <p:to x="100000" y="100000"/>
                                    </p:animScale>
                                    <p:animScale>
                                      <p:cBhvr>
                                        <p:cTn id="154" dur="26">
                                          <p:stCondLst>
                                            <p:cond delay="1808"/>
                                          </p:stCondLst>
                                        </p:cTn>
                                        <p:tgtEl>
                                          <p:spTgt spid="23"/>
                                        </p:tgtEl>
                                      </p:cBhvr>
                                      <p:to x="100000" y="95000"/>
                                    </p:animScale>
                                    <p:animScale>
                                      <p:cBhvr>
                                        <p:cTn id="155" dur="166" decel="50000">
                                          <p:stCondLst>
                                            <p:cond delay="1834"/>
                                          </p:stCondLst>
                                        </p:cTn>
                                        <p:tgtEl>
                                          <p:spTgt spid="23"/>
                                        </p:tgtEl>
                                      </p:cBhvr>
                                      <p:to x="100000" y="100000"/>
                                    </p:animScale>
                                  </p:childTnLst>
                                </p:cTn>
                              </p:par>
                              <p:par>
                                <p:cTn id="156" presetID="26" presetClass="entr" presetSubtype="0" fill="hold" grpId="0" nodeType="withEffect">
                                  <p:stCondLst>
                                    <p:cond delay="0"/>
                                  </p:stCondLst>
                                  <p:childTnLst>
                                    <p:set>
                                      <p:cBhvr>
                                        <p:cTn id="157" dur="1" fill="hold">
                                          <p:stCondLst>
                                            <p:cond delay="0"/>
                                          </p:stCondLst>
                                        </p:cTn>
                                        <p:tgtEl>
                                          <p:spTgt spid="24"/>
                                        </p:tgtEl>
                                        <p:attrNameLst>
                                          <p:attrName>style.visibility</p:attrName>
                                        </p:attrNameLst>
                                      </p:cBhvr>
                                      <p:to>
                                        <p:strVal val="visible"/>
                                      </p:to>
                                    </p:set>
                                    <p:animEffect transition="in" filter="wipe(down)">
                                      <p:cBhvr>
                                        <p:cTn id="158" dur="580">
                                          <p:stCondLst>
                                            <p:cond delay="0"/>
                                          </p:stCondLst>
                                        </p:cTn>
                                        <p:tgtEl>
                                          <p:spTgt spid="24"/>
                                        </p:tgtEl>
                                      </p:cBhvr>
                                    </p:animEffect>
                                    <p:anim calcmode="lin" valueType="num">
                                      <p:cBhvr>
                                        <p:cTn id="159"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60"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61"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62"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63"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64" dur="26">
                                          <p:stCondLst>
                                            <p:cond delay="650"/>
                                          </p:stCondLst>
                                        </p:cTn>
                                        <p:tgtEl>
                                          <p:spTgt spid="24"/>
                                        </p:tgtEl>
                                      </p:cBhvr>
                                      <p:to x="100000" y="60000"/>
                                    </p:animScale>
                                    <p:animScale>
                                      <p:cBhvr>
                                        <p:cTn id="165" dur="166" decel="50000">
                                          <p:stCondLst>
                                            <p:cond delay="676"/>
                                          </p:stCondLst>
                                        </p:cTn>
                                        <p:tgtEl>
                                          <p:spTgt spid="24"/>
                                        </p:tgtEl>
                                      </p:cBhvr>
                                      <p:to x="100000" y="100000"/>
                                    </p:animScale>
                                    <p:animScale>
                                      <p:cBhvr>
                                        <p:cTn id="166" dur="26">
                                          <p:stCondLst>
                                            <p:cond delay="1312"/>
                                          </p:stCondLst>
                                        </p:cTn>
                                        <p:tgtEl>
                                          <p:spTgt spid="24"/>
                                        </p:tgtEl>
                                      </p:cBhvr>
                                      <p:to x="100000" y="80000"/>
                                    </p:animScale>
                                    <p:animScale>
                                      <p:cBhvr>
                                        <p:cTn id="167" dur="166" decel="50000">
                                          <p:stCondLst>
                                            <p:cond delay="1338"/>
                                          </p:stCondLst>
                                        </p:cTn>
                                        <p:tgtEl>
                                          <p:spTgt spid="24"/>
                                        </p:tgtEl>
                                      </p:cBhvr>
                                      <p:to x="100000" y="100000"/>
                                    </p:animScale>
                                    <p:animScale>
                                      <p:cBhvr>
                                        <p:cTn id="168" dur="26">
                                          <p:stCondLst>
                                            <p:cond delay="1642"/>
                                          </p:stCondLst>
                                        </p:cTn>
                                        <p:tgtEl>
                                          <p:spTgt spid="24"/>
                                        </p:tgtEl>
                                      </p:cBhvr>
                                      <p:to x="100000" y="90000"/>
                                    </p:animScale>
                                    <p:animScale>
                                      <p:cBhvr>
                                        <p:cTn id="169" dur="166" decel="50000">
                                          <p:stCondLst>
                                            <p:cond delay="1668"/>
                                          </p:stCondLst>
                                        </p:cTn>
                                        <p:tgtEl>
                                          <p:spTgt spid="24"/>
                                        </p:tgtEl>
                                      </p:cBhvr>
                                      <p:to x="100000" y="100000"/>
                                    </p:animScale>
                                    <p:animScale>
                                      <p:cBhvr>
                                        <p:cTn id="170" dur="26">
                                          <p:stCondLst>
                                            <p:cond delay="1808"/>
                                          </p:stCondLst>
                                        </p:cTn>
                                        <p:tgtEl>
                                          <p:spTgt spid="24"/>
                                        </p:tgtEl>
                                      </p:cBhvr>
                                      <p:to x="100000" y="95000"/>
                                    </p:animScale>
                                    <p:animScale>
                                      <p:cBhvr>
                                        <p:cTn id="171" dur="166" decel="50000">
                                          <p:stCondLst>
                                            <p:cond delay="1834"/>
                                          </p:stCondLst>
                                        </p:cTn>
                                        <p:tgtEl>
                                          <p:spTgt spid="24"/>
                                        </p:tgtEl>
                                      </p:cBhvr>
                                      <p:to x="100000" y="100000"/>
                                    </p:animScale>
                                  </p:childTnLst>
                                </p:cTn>
                              </p:par>
                              <p:par>
                                <p:cTn id="172" presetID="26" presetClass="entr" presetSubtype="0" fill="hold" grpId="0" nodeType="withEffect">
                                  <p:stCondLst>
                                    <p:cond delay="0"/>
                                  </p:stCondLst>
                                  <p:childTnLst>
                                    <p:set>
                                      <p:cBhvr>
                                        <p:cTn id="173" dur="1" fill="hold">
                                          <p:stCondLst>
                                            <p:cond delay="0"/>
                                          </p:stCondLst>
                                        </p:cTn>
                                        <p:tgtEl>
                                          <p:spTgt spid="25"/>
                                        </p:tgtEl>
                                        <p:attrNameLst>
                                          <p:attrName>style.visibility</p:attrName>
                                        </p:attrNameLst>
                                      </p:cBhvr>
                                      <p:to>
                                        <p:strVal val="visible"/>
                                      </p:to>
                                    </p:set>
                                    <p:animEffect transition="in" filter="wipe(down)">
                                      <p:cBhvr>
                                        <p:cTn id="174" dur="580">
                                          <p:stCondLst>
                                            <p:cond delay="0"/>
                                          </p:stCondLst>
                                        </p:cTn>
                                        <p:tgtEl>
                                          <p:spTgt spid="25"/>
                                        </p:tgtEl>
                                      </p:cBhvr>
                                    </p:animEffect>
                                    <p:anim calcmode="lin" valueType="num">
                                      <p:cBhvr>
                                        <p:cTn id="175"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76"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77"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178"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179"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180" dur="26">
                                          <p:stCondLst>
                                            <p:cond delay="650"/>
                                          </p:stCondLst>
                                        </p:cTn>
                                        <p:tgtEl>
                                          <p:spTgt spid="25"/>
                                        </p:tgtEl>
                                      </p:cBhvr>
                                      <p:to x="100000" y="60000"/>
                                    </p:animScale>
                                    <p:animScale>
                                      <p:cBhvr>
                                        <p:cTn id="181" dur="166" decel="50000">
                                          <p:stCondLst>
                                            <p:cond delay="676"/>
                                          </p:stCondLst>
                                        </p:cTn>
                                        <p:tgtEl>
                                          <p:spTgt spid="25"/>
                                        </p:tgtEl>
                                      </p:cBhvr>
                                      <p:to x="100000" y="100000"/>
                                    </p:animScale>
                                    <p:animScale>
                                      <p:cBhvr>
                                        <p:cTn id="182" dur="26">
                                          <p:stCondLst>
                                            <p:cond delay="1312"/>
                                          </p:stCondLst>
                                        </p:cTn>
                                        <p:tgtEl>
                                          <p:spTgt spid="25"/>
                                        </p:tgtEl>
                                      </p:cBhvr>
                                      <p:to x="100000" y="80000"/>
                                    </p:animScale>
                                    <p:animScale>
                                      <p:cBhvr>
                                        <p:cTn id="183" dur="166" decel="50000">
                                          <p:stCondLst>
                                            <p:cond delay="1338"/>
                                          </p:stCondLst>
                                        </p:cTn>
                                        <p:tgtEl>
                                          <p:spTgt spid="25"/>
                                        </p:tgtEl>
                                      </p:cBhvr>
                                      <p:to x="100000" y="100000"/>
                                    </p:animScale>
                                    <p:animScale>
                                      <p:cBhvr>
                                        <p:cTn id="184" dur="26">
                                          <p:stCondLst>
                                            <p:cond delay="1642"/>
                                          </p:stCondLst>
                                        </p:cTn>
                                        <p:tgtEl>
                                          <p:spTgt spid="25"/>
                                        </p:tgtEl>
                                      </p:cBhvr>
                                      <p:to x="100000" y="90000"/>
                                    </p:animScale>
                                    <p:animScale>
                                      <p:cBhvr>
                                        <p:cTn id="185" dur="166" decel="50000">
                                          <p:stCondLst>
                                            <p:cond delay="1668"/>
                                          </p:stCondLst>
                                        </p:cTn>
                                        <p:tgtEl>
                                          <p:spTgt spid="25"/>
                                        </p:tgtEl>
                                      </p:cBhvr>
                                      <p:to x="100000" y="100000"/>
                                    </p:animScale>
                                    <p:animScale>
                                      <p:cBhvr>
                                        <p:cTn id="186" dur="26">
                                          <p:stCondLst>
                                            <p:cond delay="1808"/>
                                          </p:stCondLst>
                                        </p:cTn>
                                        <p:tgtEl>
                                          <p:spTgt spid="25"/>
                                        </p:tgtEl>
                                      </p:cBhvr>
                                      <p:to x="100000" y="95000"/>
                                    </p:animScale>
                                    <p:animScale>
                                      <p:cBhvr>
                                        <p:cTn id="187" dur="166" decel="50000">
                                          <p:stCondLst>
                                            <p:cond delay="1834"/>
                                          </p:stCondLst>
                                        </p:cTn>
                                        <p:tgtEl>
                                          <p:spTgt spid="25"/>
                                        </p:tgtEl>
                                      </p:cBhvr>
                                      <p:to x="100000" y="100000"/>
                                    </p:animScale>
                                  </p:childTnLst>
                                </p:cTn>
                              </p:par>
                              <p:par>
                                <p:cTn id="188" presetID="26" presetClass="entr" presetSubtype="0" fill="hold" grpId="0" nodeType="withEffect">
                                  <p:stCondLst>
                                    <p:cond delay="0"/>
                                  </p:stCondLst>
                                  <p:childTnLst>
                                    <p:set>
                                      <p:cBhvr>
                                        <p:cTn id="189" dur="1" fill="hold">
                                          <p:stCondLst>
                                            <p:cond delay="0"/>
                                          </p:stCondLst>
                                        </p:cTn>
                                        <p:tgtEl>
                                          <p:spTgt spid="26"/>
                                        </p:tgtEl>
                                        <p:attrNameLst>
                                          <p:attrName>style.visibility</p:attrName>
                                        </p:attrNameLst>
                                      </p:cBhvr>
                                      <p:to>
                                        <p:strVal val="visible"/>
                                      </p:to>
                                    </p:set>
                                    <p:animEffect transition="in" filter="wipe(down)">
                                      <p:cBhvr>
                                        <p:cTn id="190" dur="580">
                                          <p:stCondLst>
                                            <p:cond delay="0"/>
                                          </p:stCondLst>
                                        </p:cTn>
                                        <p:tgtEl>
                                          <p:spTgt spid="26"/>
                                        </p:tgtEl>
                                      </p:cBhvr>
                                    </p:animEffect>
                                    <p:anim calcmode="lin" valueType="num">
                                      <p:cBhvr>
                                        <p:cTn id="191"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92"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93"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194"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195"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196" dur="26">
                                          <p:stCondLst>
                                            <p:cond delay="650"/>
                                          </p:stCondLst>
                                        </p:cTn>
                                        <p:tgtEl>
                                          <p:spTgt spid="26"/>
                                        </p:tgtEl>
                                      </p:cBhvr>
                                      <p:to x="100000" y="60000"/>
                                    </p:animScale>
                                    <p:animScale>
                                      <p:cBhvr>
                                        <p:cTn id="197" dur="166" decel="50000">
                                          <p:stCondLst>
                                            <p:cond delay="676"/>
                                          </p:stCondLst>
                                        </p:cTn>
                                        <p:tgtEl>
                                          <p:spTgt spid="26"/>
                                        </p:tgtEl>
                                      </p:cBhvr>
                                      <p:to x="100000" y="100000"/>
                                    </p:animScale>
                                    <p:animScale>
                                      <p:cBhvr>
                                        <p:cTn id="198" dur="26">
                                          <p:stCondLst>
                                            <p:cond delay="1312"/>
                                          </p:stCondLst>
                                        </p:cTn>
                                        <p:tgtEl>
                                          <p:spTgt spid="26"/>
                                        </p:tgtEl>
                                      </p:cBhvr>
                                      <p:to x="100000" y="80000"/>
                                    </p:animScale>
                                    <p:animScale>
                                      <p:cBhvr>
                                        <p:cTn id="199" dur="166" decel="50000">
                                          <p:stCondLst>
                                            <p:cond delay="1338"/>
                                          </p:stCondLst>
                                        </p:cTn>
                                        <p:tgtEl>
                                          <p:spTgt spid="26"/>
                                        </p:tgtEl>
                                      </p:cBhvr>
                                      <p:to x="100000" y="100000"/>
                                    </p:animScale>
                                    <p:animScale>
                                      <p:cBhvr>
                                        <p:cTn id="200" dur="26">
                                          <p:stCondLst>
                                            <p:cond delay="1642"/>
                                          </p:stCondLst>
                                        </p:cTn>
                                        <p:tgtEl>
                                          <p:spTgt spid="26"/>
                                        </p:tgtEl>
                                      </p:cBhvr>
                                      <p:to x="100000" y="90000"/>
                                    </p:animScale>
                                    <p:animScale>
                                      <p:cBhvr>
                                        <p:cTn id="201" dur="166" decel="50000">
                                          <p:stCondLst>
                                            <p:cond delay="1668"/>
                                          </p:stCondLst>
                                        </p:cTn>
                                        <p:tgtEl>
                                          <p:spTgt spid="26"/>
                                        </p:tgtEl>
                                      </p:cBhvr>
                                      <p:to x="100000" y="100000"/>
                                    </p:animScale>
                                    <p:animScale>
                                      <p:cBhvr>
                                        <p:cTn id="202" dur="26">
                                          <p:stCondLst>
                                            <p:cond delay="1808"/>
                                          </p:stCondLst>
                                        </p:cTn>
                                        <p:tgtEl>
                                          <p:spTgt spid="26"/>
                                        </p:tgtEl>
                                      </p:cBhvr>
                                      <p:to x="100000" y="95000"/>
                                    </p:animScale>
                                    <p:animScale>
                                      <p:cBhvr>
                                        <p:cTn id="203" dur="166" decel="50000">
                                          <p:stCondLst>
                                            <p:cond delay="1834"/>
                                          </p:stCondLst>
                                        </p:cTn>
                                        <p:tgtEl>
                                          <p:spTgt spid="26"/>
                                        </p:tgtEl>
                                      </p:cBhvr>
                                      <p:to x="100000" y="100000"/>
                                    </p:animScale>
                                  </p:childTnLst>
                                </p:cTn>
                              </p:par>
                              <p:par>
                                <p:cTn id="204" presetID="26" presetClass="entr" presetSubtype="0" fill="hold" grpId="0" nodeType="withEffect">
                                  <p:stCondLst>
                                    <p:cond delay="0"/>
                                  </p:stCondLst>
                                  <p:childTnLst>
                                    <p:set>
                                      <p:cBhvr>
                                        <p:cTn id="205" dur="1" fill="hold">
                                          <p:stCondLst>
                                            <p:cond delay="0"/>
                                          </p:stCondLst>
                                        </p:cTn>
                                        <p:tgtEl>
                                          <p:spTgt spid="27"/>
                                        </p:tgtEl>
                                        <p:attrNameLst>
                                          <p:attrName>style.visibility</p:attrName>
                                        </p:attrNameLst>
                                      </p:cBhvr>
                                      <p:to>
                                        <p:strVal val="visible"/>
                                      </p:to>
                                    </p:set>
                                    <p:animEffect transition="in" filter="wipe(down)">
                                      <p:cBhvr>
                                        <p:cTn id="206" dur="580">
                                          <p:stCondLst>
                                            <p:cond delay="0"/>
                                          </p:stCondLst>
                                        </p:cTn>
                                        <p:tgtEl>
                                          <p:spTgt spid="27"/>
                                        </p:tgtEl>
                                      </p:cBhvr>
                                    </p:animEffect>
                                    <p:anim calcmode="lin" valueType="num">
                                      <p:cBhvr>
                                        <p:cTn id="207"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208"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209"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210"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211"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212" dur="26">
                                          <p:stCondLst>
                                            <p:cond delay="650"/>
                                          </p:stCondLst>
                                        </p:cTn>
                                        <p:tgtEl>
                                          <p:spTgt spid="27"/>
                                        </p:tgtEl>
                                      </p:cBhvr>
                                      <p:to x="100000" y="60000"/>
                                    </p:animScale>
                                    <p:animScale>
                                      <p:cBhvr>
                                        <p:cTn id="213" dur="166" decel="50000">
                                          <p:stCondLst>
                                            <p:cond delay="676"/>
                                          </p:stCondLst>
                                        </p:cTn>
                                        <p:tgtEl>
                                          <p:spTgt spid="27"/>
                                        </p:tgtEl>
                                      </p:cBhvr>
                                      <p:to x="100000" y="100000"/>
                                    </p:animScale>
                                    <p:animScale>
                                      <p:cBhvr>
                                        <p:cTn id="214" dur="26">
                                          <p:stCondLst>
                                            <p:cond delay="1312"/>
                                          </p:stCondLst>
                                        </p:cTn>
                                        <p:tgtEl>
                                          <p:spTgt spid="27"/>
                                        </p:tgtEl>
                                      </p:cBhvr>
                                      <p:to x="100000" y="80000"/>
                                    </p:animScale>
                                    <p:animScale>
                                      <p:cBhvr>
                                        <p:cTn id="215" dur="166" decel="50000">
                                          <p:stCondLst>
                                            <p:cond delay="1338"/>
                                          </p:stCondLst>
                                        </p:cTn>
                                        <p:tgtEl>
                                          <p:spTgt spid="27"/>
                                        </p:tgtEl>
                                      </p:cBhvr>
                                      <p:to x="100000" y="100000"/>
                                    </p:animScale>
                                    <p:animScale>
                                      <p:cBhvr>
                                        <p:cTn id="216" dur="26">
                                          <p:stCondLst>
                                            <p:cond delay="1642"/>
                                          </p:stCondLst>
                                        </p:cTn>
                                        <p:tgtEl>
                                          <p:spTgt spid="27"/>
                                        </p:tgtEl>
                                      </p:cBhvr>
                                      <p:to x="100000" y="90000"/>
                                    </p:animScale>
                                    <p:animScale>
                                      <p:cBhvr>
                                        <p:cTn id="217" dur="166" decel="50000">
                                          <p:stCondLst>
                                            <p:cond delay="1668"/>
                                          </p:stCondLst>
                                        </p:cTn>
                                        <p:tgtEl>
                                          <p:spTgt spid="27"/>
                                        </p:tgtEl>
                                      </p:cBhvr>
                                      <p:to x="100000" y="100000"/>
                                    </p:animScale>
                                    <p:animScale>
                                      <p:cBhvr>
                                        <p:cTn id="218" dur="26">
                                          <p:stCondLst>
                                            <p:cond delay="1808"/>
                                          </p:stCondLst>
                                        </p:cTn>
                                        <p:tgtEl>
                                          <p:spTgt spid="27"/>
                                        </p:tgtEl>
                                      </p:cBhvr>
                                      <p:to x="100000" y="95000"/>
                                    </p:animScale>
                                    <p:animScale>
                                      <p:cBhvr>
                                        <p:cTn id="219" dur="166" decel="50000">
                                          <p:stCondLst>
                                            <p:cond delay="1834"/>
                                          </p:stCondLst>
                                        </p:cTn>
                                        <p:tgtEl>
                                          <p:spTgt spid="27"/>
                                        </p:tgtEl>
                                      </p:cBhvr>
                                      <p:to x="100000" y="100000"/>
                                    </p:animScale>
                                  </p:childTnLst>
                                </p:cTn>
                              </p:par>
                              <p:par>
                                <p:cTn id="220" presetID="26" presetClass="entr" presetSubtype="0" fill="hold" grpId="0" nodeType="withEffect">
                                  <p:stCondLst>
                                    <p:cond delay="0"/>
                                  </p:stCondLst>
                                  <p:childTnLst>
                                    <p:set>
                                      <p:cBhvr>
                                        <p:cTn id="221" dur="1" fill="hold">
                                          <p:stCondLst>
                                            <p:cond delay="0"/>
                                          </p:stCondLst>
                                        </p:cTn>
                                        <p:tgtEl>
                                          <p:spTgt spid="28"/>
                                        </p:tgtEl>
                                        <p:attrNameLst>
                                          <p:attrName>style.visibility</p:attrName>
                                        </p:attrNameLst>
                                      </p:cBhvr>
                                      <p:to>
                                        <p:strVal val="visible"/>
                                      </p:to>
                                    </p:set>
                                    <p:animEffect transition="in" filter="wipe(down)">
                                      <p:cBhvr>
                                        <p:cTn id="222" dur="580">
                                          <p:stCondLst>
                                            <p:cond delay="0"/>
                                          </p:stCondLst>
                                        </p:cTn>
                                        <p:tgtEl>
                                          <p:spTgt spid="28"/>
                                        </p:tgtEl>
                                      </p:cBhvr>
                                    </p:animEffect>
                                    <p:anim calcmode="lin" valueType="num">
                                      <p:cBhvr>
                                        <p:cTn id="223"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224"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225"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226"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227"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228" dur="26">
                                          <p:stCondLst>
                                            <p:cond delay="650"/>
                                          </p:stCondLst>
                                        </p:cTn>
                                        <p:tgtEl>
                                          <p:spTgt spid="28"/>
                                        </p:tgtEl>
                                      </p:cBhvr>
                                      <p:to x="100000" y="60000"/>
                                    </p:animScale>
                                    <p:animScale>
                                      <p:cBhvr>
                                        <p:cTn id="229" dur="166" decel="50000">
                                          <p:stCondLst>
                                            <p:cond delay="676"/>
                                          </p:stCondLst>
                                        </p:cTn>
                                        <p:tgtEl>
                                          <p:spTgt spid="28"/>
                                        </p:tgtEl>
                                      </p:cBhvr>
                                      <p:to x="100000" y="100000"/>
                                    </p:animScale>
                                    <p:animScale>
                                      <p:cBhvr>
                                        <p:cTn id="230" dur="26">
                                          <p:stCondLst>
                                            <p:cond delay="1312"/>
                                          </p:stCondLst>
                                        </p:cTn>
                                        <p:tgtEl>
                                          <p:spTgt spid="28"/>
                                        </p:tgtEl>
                                      </p:cBhvr>
                                      <p:to x="100000" y="80000"/>
                                    </p:animScale>
                                    <p:animScale>
                                      <p:cBhvr>
                                        <p:cTn id="231" dur="166" decel="50000">
                                          <p:stCondLst>
                                            <p:cond delay="1338"/>
                                          </p:stCondLst>
                                        </p:cTn>
                                        <p:tgtEl>
                                          <p:spTgt spid="28"/>
                                        </p:tgtEl>
                                      </p:cBhvr>
                                      <p:to x="100000" y="100000"/>
                                    </p:animScale>
                                    <p:animScale>
                                      <p:cBhvr>
                                        <p:cTn id="232" dur="26">
                                          <p:stCondLst>
                                            <p:cond delay="1642"/>
                                          </p:stCondLst>
                                        </p:cTn>
                                        <p:tgtEl>
                                          <p:spTgt spid="28"/>
                                        </p:tgtEl>
                                      </p:cBhvr>
                                      <p:to x="100000" y="90000"/>
                                    </p:animScale>
                                    <p:animScale>
                                      <p:cBhvr>
                                        <p:cTn id="233" dur="166" decel="50000">
                                          <p:stCondLst>
                                            <p:cond delay="1668"/>
                                          </p:stCondLst>
                                        </p:cTn>
                                        <p:tgtEl>
                                          <p:spTgt spid="28"/>
                                        </p:tgtEl>
                                      </p:cBhvr>
                                      <p:to x="100000" y="100000"/>
                                    </p:animScale>
                                    <p:animScale>
                                      <p:cBhvr>
                                        <p:cTn id="234" dur="26">
                                          <p:stCondLst>
                                            <p:cond delay="1808"/>
                                          </p:stCondLst>
                                        </p:cTn>
                                        <p:tgtEl>
                                          <p:spTgt spid="28"/>
                                        </p:tgtEl>
                                      </p:cBhvr>
                                      <p:to x="100000" y="95000"/>
                                    </p:animScale>
                                    <p:animScale>
                                      <p:cBhvr>
                                        <p:cTn id="235" dur="166" decel="50000">
                                          <p:stCondLst>
                                            <p:cond delay="1834"/>
                                          </p:stCondLst>
                                        </p:cTn>
                                        <p:tgtEl>
                                          <p:spTgt spid="28"/>
                                        </p:tgtEl>
                                      </p:cBhvr>
                                      <p:to x="100000" y="100000"/>
                                    </p:animScale>
                                  </p:childTnLst>
                                </p:cTn>
                              </p:par>
                              <p:par>
                                <p:cTn id="236" presetID="26" presetClass="entr" presetSubtype="0" fill="hold" grpId="0" nodeType="withEffect">
                                  <p:stCondLst>
                                    <p:cond delay="0"/>
                                  </p:stCondLst>
                                  <p:childTnLst>
                                    <p:set>
                                      <p:cBhvr>
                                        <p:cTn id="237" dur="1" fill="hold">
                                          <p:stCondLst>
                                            <p:cond delay="0"/>
                                          </p:stCondLst>
                                        </p:cTn>
                                        <p:tgtEl>
                                          <p:spTgt spid="29"/>
                                        </p:tgtEl>
                                        <p:attrNameLst>
                                          <p:attrName>style.visibility</p:attrName>
                                        </p:attrNameLst>
                                      </p:cBhvr>
                                      <p:to>
                                        <p:strVal val="visible"/>
                                      </p:to>
                                    </p:set>
                                    <p:animEffect transition="in" filter="wipe(down)">
                                      <p:cBhvr>
                                        <p:cTn id="238" dur="580">
                                          <p:stCondLst>
                                            <p:cond delay="0"/>
                                          </p:stCondLst>
                                        </p:cTn>
                                        <p:tgtEl>
                                          <p:spTgt spid="29"/>
                                        </p:tgtEl>
                                      </p:cBhvr>
                                    </p:animEffect>
                                    <p:anim calcmode="lin" valueType="num">
                                      <p:cBhvr>
                                        <p:cTn id="239"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240"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241"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242"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243"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244" dur="26">
                                          <p:stCondLst>
                                            <p:cond delay="650"/>
                                          </p:stCondLst>
                                        </p:cTn>
                                        <p:tgtEl>
                                          <p:spTgt spid="29"/>
                                        </p:tgtEl>
                                      </p:cBhvr>
                                      <p:to x="100000" y="60000"/>
                                    </p:animScale>
                                    <p:animScale>
                                      <p:cBhvr>
                                        <p:cTn id="245" dur="166" decel="50000">
                                          <p:stCondLst>
                                            <p:cond delay="676"/>
                                          </p:stCondLst>
                                        </p:cTn>
                                        <p:tgtEl>
                                          <p:spTgt spid="29"/>
                                        </p:tgtEl>
                                      </p:cBhvr>
                                      <p:to x="100000" y="100000"/>
                                    </p:animScale>
                                    <p:animScale>
                                      <p:cBhvr>
                                        <p:cTn id="246" dur="26">
                                          <p:stCondLst>
                                            <p:cond delay="1312"/>
                                          </p:stCondLst>
                                        </p:cTn>
                                        <p:tgtEl>
                                          <p:spTgt spid="29"/>
                                        </p:tgtEl>
                                      </p:cBhvr>
                                      <p:to x="100000" y="80000"/>
                                    </p:animScale>
                                    <p:animScale>
                                      <p:cBhvr>
                                        <p:cTn id="247" dur="166" decel="50000">
                                          <p:stCondLst>
                                            <p:cond delay="1338"/>
                                          </p:stCondLst>
                                        </p:cTn>
                                        <p:tgtEl>
                                          <p:spTgt spid="29"/>
                                        </p:tgtEl>
                                      </p:cBhvr>
                                      <p:to x="100000" y="100000"/>
                                    </p:animScale>
                                    <p:animScale>
                                      <p:cBhvr>
                                        <p:cTn id="248" dur="26">
                                          <p:stCondLst>
                                            <p:cond delay="1642"/>
                                          </p:stCondLst>
                                        </p:cTn>
                                        <p:tgtEl>
                                          <p:spTgt spid="29"/>
                                        </p:tgtEl>
                                      </p:cBhvr>
                                      <p:to x="100000" y="90000"/>
                                    </p:animScale>
                                    <p:animScale>
                                      <p:cBhvr>
                                        <p:cTn id="249" dur="166" decel="50000">
                                          <p:stCondLst>
                                            <p:cond delay="1668"/>
                                          </p:stCondLst>
                                        </p:cTn>
                                        <p:tgtEl>
                                          <p:spTgt spid="29"/>
                                        </p:tgtEl>
                                      </p:cBhvr>
                                      <p:to x="100000" y="100000"/>
                                    </p:animScale>
                                    <p:animScale>
                                      <p:cBhvr>
                                        <p:cTn id="250" dur="26">
                                          <p:stCondLst>
                                            <p:cond delay="1808"/>
                                          </p:stCondLst>
                                        </p:cTn>
                                        <p:tgtEl>
                                          <p:spTgt spid="29"/>
                                        </p:tgtEl>
                                      </p:cBhvr>
                                      <p:to x="100000" y="95000"/>
                                    </p:animScale>
                                    <p:animScale>
                                      <p:cBhvr>
                                        <p:cTn id="251" dur="166" decel="50000">
                                          <p:stCondLst>
                                            <p:cond delay="1834"/>
                                          </p:stCondLst>
                                        </p:cTn>
                                        <p:tgtEl>
                                          <p:spTgt spid="2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2" grpId="0" animBg="1"/>
      <p:bldP spid="2" grpId="1" animBg="1"/>
      <p:bldP spid="13" grpId="0" animBg="1"/>
      <p:bldP spid="13" grpId="1" animBg="1"/>
      <p:bldP spid="16" grpId="0" animBg="1"/>
      <p:bldP spid="16" grpId="1" animBg="1"/>
      <p:bldP spid="19" grpId="0" animBg="1"/>
      <p:bldP spid="19" grpId="1" animBg="1"/>
      <p:bldP spid="17" grpId="0" animBg="1"/>
      <p:bldP spid="17" grpId="1" animBg="1"/>
      <p:bldP spid="18" grpId="0" animBg="1"/>
      <p:bldP spid="18" grpId="1" animBg="1"/>
      <p:bldP spid="20" grpId="0" animBg="1"/>
      <p:bldP spid="20" grpId="1" animBg="1"/>
      <p:bldP spid="21" grpId="0" animBg="1"/>
      <p:bldP spid="21"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知识链接</a:t>
            </a:r>
            <a:endParaRPr lang="zh-CN" altLang="en-US" sz="3200" b="1" dirty="0">
              <a:latin typeface="微软雅黑" panose="020B0503020204020204" charset="-122"/>
              <a:ea typeface="微软雅黑" panose="020B0503020204020204" charset="-122"/>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
        <p:nvSpPr>
          <p:cNvPr id="9" name="任意多边形 8"/>
          <p:cNvSpPr/>
          <p:nvPr/>
        </p:nvSpPr>
        <p:spPr>
          <a:xfrm flipH="1">
            <a:off x="3393440" y="1643380"/>
            <a:ext cx="2339975" cy="290195"/>
          </a:xfrm>
          <a:custGeom>
            <a:avLst/>
            <a:gdLst>
              <a:gd name="connsiteX0" fmla="*/ 0 w 4998"/>
              <a:gd name="connsiteY0" fmla="*/ 0 h 1457"/>
              <a:gd name="connsiteX1" fmla="*/ 3563 w 4998"/>
              <a:gd name="connsiteY1" fmla="*/ 24 h 1457"/>
              <a:gd name="connsiteX2" fmla="*/ 4998 w 4998"/>
              <a:gd name="connsiteY2" fmla="*/ 1457 h 1457"/>
            </a:gdLst>
            <a:ahLst/>
            <a:cxnLst>
              <a:cxn ang="0">
                <a:pos x="connsiteX0" y="connsiteY0"/>
              </a:cxn>
              <a:cxn ang="0">
                <a:pos x="connsiteX1" y="connsiteY1"/>
              </a:cxn>
              <a:cxn ang="0">
                <a:pos x="connsiteX2" y="connsiteY2"/>
              </a:cxn>
            </a:cxnLst>
            <a:rect l="l" t="t" r="r" b="b"/>
            <a:pathLst>
              <a:path w="4998" h="1457">
                <a:moveTo>
                  <a:pt x="0" y="0"/>
                </a:moveTo>
                <a:cubicBezTo>
                  <a:pt x="48" y="19"/>
                  <a:pt x="3515" y="-9"/>
                  <a:pt x="3563" y="24"/>
                </a:cubicBezTo>
                <a:cubicBezTo>
                  <a:pt x="3611" y="57"/>
                  <a:pt x="4976" y="1434"/>
                  <a:pt x="4998" y="1457"/>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22"/>
          <p:cNvSpPr txBox="1"/>
          <p:nvPr/>
        </p:nvSpPr>
        <p:spPr>
          <a:xfrm>
            <a:off x="5808345" y="1037590"/>
            <a:ext cx="5282565" cy="953135"/>
          </a:xfrm>
          <a:prstGeom prst="rect">
            <a:avLst/>
          </a:prstGeom>
          <a:noFill/>
          <a:ln w="9525">
            <a:noFill/>
            <a:miter/>
          </a:ln>
          <a:effectLst>
            <a:outerShdw sx="999" sy="999" algn="ctr" rotWithShape="0">
              <a:srgbClr val="000000"/>
            </a:outerShdw>
          </a:effectLst>
        </p:spPr>
        <p:txBody>
          <a:bodyPr wrap="square" anchor="t">
            <a:spAutoFit/>
          </a:bodyPr>
          <a:lstStyle/>
          <a:p>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1990年，日本的房地产和股票市场在持续数年的过度增长后，开始出现灾难性下跌。由于资产全面缩水，日本在10年中经历了漫长的通货紧缩和经济衰退。90年代中期，日本经济增长停滞，进入“零增长阶段”。</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sp>
        <p:nvSpPr>
          <p:cNvPr id="3" name="椭圆 2"/>
          <p:cNvSpPr/>
          <p:nvPr/>
        </p:nvSpPr>
        <p:spPr>
          <a:xfrm flipH="1">
            <a:off x="3935730" y="1253490"/>
            <a:ext cx="750570" cy="750570"/>
          </a:xfrm>
          <a:prstGeom prst="ellipse">
            <a:avLst/>
          </a:prstGeom>
          <a:solidFill>
            <a:schemeClr val="accent2"/>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领带"/>
          <p:cNvSpPr/>
          <p:nvPr/>
        </p:nvSpPr>
        <p:spPr bwMode="auto">
          <a:xfrm flipH="1">
            <a:off x="4194175" y="1400810"/>
            <a:ext cx="259080" cy="455295"/>
          </a:xfrm>
          <a:custGeom>
            <a:avLst/>
            <a:gdLst>
              <a:gd name="T0" fmla="*/ 519631 w 496888"/>
              <a:gd name="T1" fmla="*/ 767582 h 1300163"/>
              <a:gd name="T2" fmla="*/ 728041 w 496888"/>
              <a:gd name="T3" fmla="*/ 1509903 h 1300163"/>
              <a:gd name="T4" fmla="*/ 366114 w 496888"/>
              <a:gd name="T5" fmla="*/ 1905000 h 1300163"/>
              <a:gd name="T6" fmla="*/ 0 w 496888"/>
              <a:gd name="T7" fmla="*/ 1543369 h 1300163"/>
              <a:gd name="T8" fmla="*/ 160029 w 496888"/>
              <a:gd name="T9" fmla="*/ 935383 h 1300163"/>
              <a:gd name="T10" fmla="*/ 208797 w 496888"/>
              <a:gd name="T11" fmla="*/ 376813 h 1300163"/>
              <a:gd name="T12" fmla="*/ 511722 w 496888"/>
              <a:gd name="T13" fmla="*/ 376813 h 1300163"/>
              <a:gd name="T14" fmla="*/ 441317 w 496888"/>
              <a:gd name="T15" fmla="*/ 485078 h 1300163"/>
              <a:gd name="T16" fmla="*/ 497363 w 496888"/>
              <a:gd name="T17" fmla="*/ 686675 h 1300163"/>
              <a:gd name="T18" fmla="*/ 190733 w 496888"/>
              <a:gd name="T19" fmla="*/ 823406 h 1300163"/>
              <a:gd name="T20" fmla="*/ 279664 w 496888"/>
              <a:gd name="T21" fmla="*/ 485078 h 1300163"/>
              <a:gd name="T22" fmla="*/ 253771 w 496888"/>
              <a:gd name="T23" fmla="*/ 0 h 1300163"/>
              <a:gd name="T24" fmla="*/ 456566 w 496888"/>
              <a:gd name="T25" fmla="*/ 0 h 1300163"/>
              <a:gd name="T26" fmla="*/ 579175 w 496888"/>
              <a:gd name="T27" fmla="*/ 255861 h 1300163"/>
              <a:gd name="T28" fmla="*/ 141886 w 496888"/>
              <a:gd name="T29" fmla="*/ 255861 h 13001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96888" h="1300163">
                <a:moveTo>
                  <a:pt x="354648" y="523875"/>
                </a:moveTo>
                <a:lnTo>
                  <a:pt x="496888" y="1030509"/>
                </a:lnTo>
                <a:lnTo>
                  <a:pt x="249873" y="1300163"/>
                </a:lnTo>
                <a:lnTo>
                  <a:pt x="0" y="1053350"/>
                </a:lnTo>
                <a:lnTo>
                  <a:pt x="109220" y="638399"/>
                </a:lnTo>
                <a:lnTo>
                  <a:pt x="354648" y="523875"/>
                </a:lnTo>
                <a:close/>
                <a:moveTo>
                  <a:pt x="142504" y="257175"/>
                </a:moveTo>
                <a:lnTo>
                  <a:pt x="349250" y="257175"/>
                </a:lnTo>
                <a:lnTo>
                  <a:pt x="301199" y="331066"/>
                </a:lnTo>
                <a:lnTo>
                  <a:pt x="339450" y="468656"/>
                </a:lnTo>
                <a:lnTo>
                  <a:pt x="130175" y="561975"/>
                </a:lnTo>
                <a:lnTo>
                  <a:pt x="190871" y="331066"/>
                </a:lnTo>
                <a:lnTo>
                  <a:pt x="142504" y="257175"/>
                </a:lnTo>
                <a:close/>
                <a:moveTo>
                  <a:pt x="173199" y="0"/>
                </a:moveTo>
                <a:lnTo>
                  <a:pt x="311606" y="0"/>
                </a:lnTo>
                <a:lnTo>
                  <a:pt x="395287" y="174625"/>
                </a:lnTo>
                <a:lnTo>
                  <a:pt x="96837" y="174625"/>
                </a:lnTo>
                <a:lnTo>
                  <a:pt x="17319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5" name="组合 4"/>
          <p:cNvGrpSpPr/>
          <p:nvPr/>
        </p:nvGrpSpPr>
        <p:grpSpPr>
          <a:xfrm flipH="1">
            <a:off x="3097530" y="2767330"/>
            <a:ext cx="7948295" cy="1168400"/>
            <a:chOff x="144" y="3533"/>
            <a:chExt cx="12517" cy="1840"/>
          </a:xfrm>
        </p:grpSpPr>
        <p:sp>
          <p:nvSpPr>
            <p:cNvPr id="6" name="任意多边形 5"/>
            <p:cNvSpPr/>
            <p:nvPr/>
          </p:nvSpPr>
          <p:spPr>
            <a:xfrm flipV="1">
              <a:off x="8692" y="4512"/>
              <a:ext cx="3969" cy="120"/>
            </a:xfrm>
            <a:custGeom>
              <a:avLst/>
              <a:gdLst>
                <a:gd name="connsiteX0" fmla="*/ 0 w 4998"/>
                <a:gd name="connsiteY0" fmla="*/ 0 h 1457"/>
                <a:gd name="connsiteX1" fmla="*/ 3563 w 4998"/>
                <a:gd name="connsiteY1" fmla="*/ 24 h 1457"/>
                <a:gd name="connsiteX2" fmla="*/ 4998 w 4998"/>
                <a:gd name="connsiteY2" fmla="*/ 1457 h 1457"/>
              </a:gdLst>
              <a:ahLst/>
              <a:cxnLst>
                <a:cxn ang="0">
                  <a:pos x="connsiteX0" y="connsiteY0"/>
                </a:cxn>
                <a:cxn ang="0">
                  <a:pos x="connsiteX1" y="connsiteY1"/>
                </a:cxn>
                <a:cxn ang="0">
                  <a:pos x="connsiteX2" y="connsiteY2"/>
                </a:cxn>
              </a:cxnLst>
              <a:rect l="l" t="t" r="r" b="b"/>
              <a:pathLst>
                <a:path w="4998" h="1457">
                  <a:moveTo>
                    <a:pt x="0" y="0"/>
                  </a:moveTo>
                  <a:cubicBezTo>
                    <a:pt x="48" y="19"/>
                    <a:pt x="3515" y="-9"/>
                    <a:pt x="3563" y="24"/>
                  </a:cubicBezTo>
                  <a:cubicBezTo>
                    <a:pt x="3611" y="57"/>
                    <a:pt x="4976" y="1434"/>
                    <a:pt x="4998" y="1457"/>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文本框 22"/>
            <p:cNvSpPr txBox="1"/>
            <p:nvPr/>
          </p:nvSpPr>
          <p:spPr>
            <a:xfrm flipH="1">
              <a:off x="144" y="3533"/>
              <a:ext cx="8545" cy="184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在美国提高利率、美元增值的背景下，货币与美元挂钩的亚洲国家出口不断下降。1997年7月，随着泰国宣布泰铢实行浮动汇率制，亚洲国家普遍出现货币贬值，爆发金融危机。此次危机中，印尼、泰国和韩国是遭受损失最为严重的国家。三国GDP在两年内分别缩水83.4%、40%和34.2%。</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sp>
          <p:nvSpPr>
            <p:cNvPr id="8" name="椭圆 7"/>
            <p:cNvSpPr/>
            <p:nvPr/>
          </p:nvSpPr>
          <p:spPr>
            <a:xfrm>
              <a:off x="10747" y="3873"/>
              <a:ext cx="1182" cy="1182"/>
            </a:xfrm>
            <a:prstGeom prst="ellipse">
              <a:avLst/>
            </a:prstGeom>
            <a:solidFill>
              <a:schemeClr val="accent4"/>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放大镜"/>
            <p:cNvSpPr/>
            <p:nvPr/>
          </p:nvSpPr>
          <p:spPr>
            <a:xfrm>
              <a:off x="11001" y="4081"/>
              <a:ext cx="680" cy="766"/>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grpSp>
      <p:grpSp>
        <p:nvGrpSpPr>
          <p:cNvPr id="11" name="组合 10"/>
          <p:cNvGrpSpPr/>
          <p:nvPr/>
        </p:nvGrpSpPr>
        <p:grpSpPr>
          <a:xfrm flipH="1">
            <a:off x="3561715" y="4206240"/>
            <a:ext cx="8057515" cy="1814830"/>
            <a:chOff x="-961" y="4543"/>
            <a:chExt cx="12689" cy="2858"/>
          </a:xfrm>
        </p:grpSpPr>
        <p:sp>
          <p:nvSpPr>
            <p:cNvPr id="12" name="任意多边形 11"/>
            <p:cNvSpPr/>
            <p:nvPr/>
          </p:nvSpPr>
          <p:spPr>
            <a:xfrm flipV="1">
              <a:off x="8309" y="5551"/>
              <a:ext cx="3419" cy="496"/>
            </a:xfrm>
            <a:custGeom>
              <a:avLst/>
              <a:gdLst>
                <a:gd name="connsiteX0" fmla="*/ 0 w 4998"/>
                <a:gd name="connsiteY0" fmla="*/ 0 h 1457"/>
                <a:gd name="connsiteX1" fmla="*/ 3563 w 4998"/>
                <a:gd name="connsiteY1" fmla="*/ 24 h 1457"/>
                <a:gd name="connsiteX2" fmla="*/ 4998 w 4998"/>
                <a:gd name="connsiteY2" fmla="*/ 1457 h 1457"/>
              </a:gdLst>
              <a:ahLst/>
              <a:cxnLst>
                <a:cxn ang="0">
                  <a:pos x="connsiteX0" y="connsiteY0"/>
                </a:cxn>
                <a:cxn ang="0">
                  <a:pos x="connsiteX1" y="connsiteY1"/>
                </a:cxn>
                <a:cxn ang="0">
                  <a:pos x="connsiteX2" y="connsiteY2"/>
                </a:cxn>
              </a:cxnLst>
              <a:rect l="l" t="t" r="r" b="b"/>
              <a:pathLst>
                <a:path w="4998" h="1457">
                  <a:moveTo>
                    <a:pt x="0" y="0"/>
                  </a:moveTo>
                  <a:cubicBezTo>
                    <a:pt x="48" y="19"/>
                    <a:pt x="3515" y="-9"/>
                    <a:pt x="3563" y="24"/>
                  </a:cubicBezTo>
                  <a:cubicBezTo>
                    <a:pt x="3611" y="57"/>
                    <a:pt x="4976" y="1434"/>
                    <a:pt x="4998" y="1457"/>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文本框 22"/>
            <p:cNvSpPr txBox="1"/>
            <p:nvPr/>
          </p:nvSpPr>
          <p:spPr>
            <a:xfrm flipH="1">
              <a:off x="-961" y="4543"/>
              <a:ext cx="9151" cy="2858"/>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长期以来，美国金融机构盲目地向次级信用购房者发放抵押贷款。随着利率上涨和房价下降，次贷违约率不断上升，最终导致2007年夏季次贷危机的爆发。这场危机导致过度投资次贷金融衍生品的公司和机构纷纷倒闭，并在全球范围引发了严重的信贷紧缩。</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a:p>
              <a:pPr lvl="0"/>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美国次贷危机最终引发了波及全球的金融危机。2008年9月，雷曼兄弟破产和美林公司被收购标志着金融危机的全面爆发。随着虚拟经济的灾难向实体经济扩散，世界各国经济增速放缓，失业率激增，一些国家开始出现严重的经济衰退。</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sp>
          <p:nvSpPr>
            <p:cNvPr id="32" name="椭圆 31"/>
            <p:cNvSpPr/>
            <p:nvPr/>
          </p:nvSpPr>
          <p:spPr>
            <a:xfrm>
              <a:off x="9565" y="5400"/>
              <a:ext cx="1182" cy="1182"/>
            </a:xfrm>
            <a:prstGeom prst="ellipse">
              <a:avLst/>
            </a:prstGeom>
            <a:solidFill>
              <a:schemeClr val="accent2"/>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电池"/>
            <p:cNvSpPr/>
            <p:nvPr/>
          </p:nvSpPr>
          <p:spPr>
            <a:xfrm>
              <a:off x="9978" y="5674"/>
              <a:ext cx="408" cy="598"/>
            </a:xfrm>
            <a:custGeom>
              <a:avLst/>
              <a:gdLst>
                <a:gd name="connsiteX0" fmla="*/ 703180 w 3238500"/>
                <a:gd name="connsiteY0" fmla="*/ 4435548 h 5638341"/>
                <a:gd name="connsiteX1" fmla="*/ 2535317 w 3238500"/>
                <a:gd name="connsiteY1" fmla="*/ 4435548 h 5638341"/>
                <a:gd name="connsiteX2" fmla="*/ 2535317 w 3238500"/>
                <a:gd name="connsiteY2" fmla="*/ 4838393 h 5638341"/>
                <a:gd name="connsiteX3" fmla="*/ 703180 w 3238500"/>
                <a:gd name="connsiteY3" fmla="*/ 4838393 h 5638341"/>
                <a:gd name="connsiteX4" fmla="*/ 703181 w 3238500"/>
                <a:gd name="connsiteY4" fmla="*/ 3675025 h 5638341"/>
                <a:gd name="connsiteX5" fmla="*/ 2535318 w 3238500"/>
                <a:gd name="connsiteY5" fmla="*/ 3675025 h 5638341"/>
                <a:gd name="connsiteX6" fmla="*/ 2535318 w 3238500"/>
                <a:gd name="connsiteY6" fmla="*/ 4077870 h 5638341"/>
                <a:gd name="connsiteX7" fmla="*/ 703181 w 3238500"/>
                <a:gd name="connsiteY7" fmla="*/ 4077870 h 5638341"/>
                <a:gd name="connsiteX8" fmla="*/ 703181 w 3238500"/>
                <a:gd name="connsiteY8" fmla="*/ 2914502 h 5638341"/>
                <a:gd name="connsiteX9" fmla="*/ 2535318 w 3238500"/>
                <a:gd name="connsiteY9" fmla="*/ 2914502 h 5638341"/>
                <a:gd name="connsiteX10" fmla="*/ 2535318 w 3238500"/>
                <a:gd name="connsiteY10" fmla="*/ 3317347 h 5638341"/>
                <a:gd name="connsiteX11" fmla="*/ 703181 w 3238500"/>
                <a:gd name="connsiteY11" fmla="*/ 3317347 h 5638341"/>
                <a:gd name="connsiteX12" fmla="*/ 703181 w 3238500"/>
                <a:gd name="connsiteY12" fmla="*/ 2153979 h 5638341"/>
                <a:gd name="connsiteX13" fmla="*/ 2535318 w 3238500"/>
                <a:gd name="connsiteY13" fmla="*/ 2153979 h 5638341"/>
                <a:gd name="connsiteX14" fmla="*/ 2535318 w 3238500"/>
                <a:gd name="connsiteY14" fmla="*/ 2556824 h 5638341"/>
                <a:gd name="connsiteX15" fmla="*/ 703181 w 3238500"/>
                <a:gd name="connsiteY15" fmla="*/ 2556824 h 5638341"/>
                <a:gd name="connsiteX16" fmla="*/ 703181 w 3238500"/>
                <a:gd name="connsiteY16" fmla="*/ 1393456 h 5638341"/>
                <a:gd name="connsiteX17" fmla="*/ 2535318 w 3238500"/>
                <a:gd name="connsiteY17" fmla="*/ 1393456 h 5638341"/>
                <a:gd name="connsiteX18" fmla="*/ 2535318 w 3238500"/>
                <a:gd name="connsiteY18" fmla="*/ 1796301 h 5638341"/>
                <a:gd name="connsiteX19" fmla="*/ 703181 w 3238500"/>
                <a:gd name="connsiteY19" fmla="*/ 1796301 h 5638341"/>
                <a:gd name="connsiteX20" fmla="*/ 545879 w 3238500"/>
                <a:gd name="connsiteY20" fmla="*/ 854765 h 5638341"/>
                <a:gd name="connsiteX21" fmla="*/ 355211 w 3238500"/>
                <a:gd name="connsiteY21" fmla="*/ 1045433 h 5638341"/>
                <a:gd name="connsiteX22" fmla="*/ 355211 w 3238500"/>
                <a:gd name="connsiteY22" fmla="*/ 5115447 h 5638341"/>
                <a:gd name="connsiteX23" fmla="*/ 545879 w 3238500"/>
                <a:gd name="connsiteY23" fmla="*/ 5306115 h 5638341"/>
                <a:gd name="connsiteX24" fmla="*/ 2692622 w 3238500"/>
                <a:gd name="connsiteY24" fmla="*/ 5306115 h 5638341"/>
                <a:gd name="connsiteX25" fmla="*/ 2883290 w 3238500"/>
                <a:gd name="connsiteY25" fmla="*/ 5115447 h 5638341"/>
                <a:gd name="connsiteX26" fmla="*/ 2883290 w 3238500"/>
                <a:gd name="connsiteY26" fmla="*/ 1045433 h 5638341"/>
                <a:gd name="connsiteX27" fmla="*/ 2692622 w 3238500"/>
                <a:gd name="connsiteY27" fmla="*/ 854765 h 5638341"/>
                <a:gd name="connsiteX28" fmla="*/ 1055257 w 3238500"/>
                <a:gd name="connsiteY28" fmla="*/ 0 h 5638341"/>
                <a:gd name="connsiteX29" fmla="*/ 2197532 w 3238500"/>
                <a:gd name="connsiteY29" fmla="*/ 0 h 5638341"/>
                <a:gd name="connsiteX30" fmla="*/ 2331244 w 3238500"/>
                <a:gd name="connsiteY30" fmla="*/ 133712 h 5638341"/>
                <a:gd name="connsiteX31" fmla="*/ 2331244 w 3238500"/>
                <a:gd name="connsiteY31" fmla="*/ 522540 h 5638341"/>
                <a:gd name="connsiteX32" fmla="*/ 2718105 w 3238500"/>
                <a:gd name="connsiteY32" fmla="*/ 522540 h 5638341"/>
                <a:gd name="connsiteX33" fmla="*/ 3238500 w 3238500"/>
                <a:gd name="connsiteY33" fmla="*/ 1042935 h 5638341"/>
                <a:gd name="connsiteX34" fmla="*/ 3238500 w 3238500"/>
                <a:gd name="connsiteY34" fmla="*/ 5117946 h 5638341"/>
                <a:gd name="connsiteX35" fmla="*/ 2718105 w 3238500"/>
                <a:gd name="connsiteY35" fmla="*/ 5638341 h 5638341"/>
                <a:gd name="connsiteX36" fmla="*/ 520395 w 3238500"/>
                <a:gd name="connsiteY36" fmla="*/ 5638341 h 5638341"/>
                <a:gd name="connsiteX37" fmla="*/ 0 w 3238500"/>
                <a:gd name="connsiteY37" fmla="*/ 5117946 h 5638341"/>
                <a:gd name="connsiteX38" fmla="*/ 0 w 3238500"/>
                <a:gd name="connsiteY38" fmla="*/ 1042935 h 5638341"/>
                <a:gd name="connsiteX39" fmla="*/ 520395 w 3238500"/>
                <a:gd name="connsiteY39" fmla="*/ 522540 h 5638341"/>
                <a:gd name="connsiteX40" fmla="*/ 921545 w 3238500"/>
                <a:gd name="connsiteY40" fmla="*/ 522540 h 5638341"/>
                <a:gd name="connsiteX41" fmla="*/ 921545 w 3238500"/>
                <a:gd name="connsiteY41" fmla="*/ 133712 h 5638341"/>
                <a:gd name="connsiteX42" fmla="*/ 1055257 w 3238500"/>
                <a:gd name="connsiteY42" fmla="*/ 0 h 5638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38500" h="5638341">
                  <a:moveTo>
                    <a:pt x="703180" y="4435548"/>
                  </a:moveTo>
                  <a:lnTo>
                    <a:pt x="2535317" y="4435548"/>
                  </a:lnTo>
                  <a:lnTo>
                    <a:pt x="2535317" y="4838393"/>
                  </a:lnTo>
                  <a:lnTo>
                    <a:pt x="703180" y="4838393"/>
                  </a:lnTo>
                  <a:close/>
                  <a:moveTo>
                    <a:pt x="703181" y="3675025"/>
                  </a:moveTo>
                  <a:lnTo>
                    <a:pt x="2535318" y="3675025"/>
                  </a:lnTo>
                  <a:lnTo>
                    <a:pt x="2535318" y="4077870"/>
                  </a:lnTo>
                  <a:lnTo>
                    <a:pt x="703181" y="4077870"/>
                  </a:lnTo>
                  <a:close/>
                  <a:moveTo>
                    <a:pt x="703181" y="2914502"/>
                  </a:moveTo>
                  <a:lnTo>
                    <a:pt x="2535318" y="2914502"/>
                  </a:lnTo>
                  <a:lnTo>
                    <a:pt x="2535318" y="3317347"/>
                  </a:lnTo>
                  <a:lnTo>
                    <a:pt x="703181" y="3317347"/>
                  </a:lnTo>
                  <a:close/>
                  <a:moveTo>
                    <a:pt x="703181" y="2153979"/>
                  </a:moveTo>
                  <a:lnTo>
                    <a:pt x="2535318" y="2153979"/>
                  </a:lnTo>
                  <a:lnTo>
                    <a:pt x="2535318" y="2556824"/>
                  </a:lnTo>
                  <a:lnTo>
                    <a:pt x="703181" y="2556824"/>
                  </a:lnTo>
                  <a:close/>
                  <a:moveTo>
                    <a:pt x="703181" y="1393456"/>
                  </a:moveTo>
                  <a:lnTo>
                    <a:pt x="2535318" y="1393456"/>
                  </a:lnTo>
                  <a:lnTo>
                    <a:pt x="2535318" y="1796301"/>
                  </a:lnTo>
                  <a:lnTo>
                    <a:pt x="703181" y="1796301"/>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grpSp>
      <p:sp>
        <p:nvSpPr>
          <p:cNvPr id="34" name="TextBox 5"/>
          <p:cNvSpPr txBox="1"/>
          <p:nvPr/>
        </p:nvSpPr>
        <p:spPr>
          <a:xfrm>
            <a:off x="0" y="1757680"/>
            <a:ext cx="338074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20世纪90年代：日本泡沫经济崩溃</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35" name="TextBox 5"/>
          <p:cNvSpPr txBox="1"/>
          <p:nvPr/>
        </p:nvSpPr>
        <p:spPr>
          <a:xfrm>
            <a:off x="0" y="3190240"/>
            <a:ext cx="3098800" cy="33718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1997至1998年：亚洲金融危机</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36" name="TextBox 5"/>
          <p:cNvSpPr txBox="1"/>
          <p:nvPr/>
        </p:nvSpPr>
        <p:spPr>
          <a:xfrm>
            <a:off x="-21590" y="4516120"/>
            <a:ext cx="3415030" cy="583565"/>
          </a:xfrm>
          <a:prstGeom prst="rect">
            <a:avLst/>
          </a:prstGeom>
          <a:noFill/>
          <a:ln>
            <a:solidFill>
              <a:schemeClr val="bg1">
                <a:lumMod val="65000"/>
              </a:schemeClr>
            </a:solidFill>
          </a:ln>
        </p:spPr>
        <p:txBody>
          <a:bodyPr wrap="square" rtlCol="0">
            <a:spAutoFit/>
          </a:bodyPr>
          <a:lstStyle/>
          <a:p>
            <a:pPr algn="ctr"/>
            <a:r>
              <a:rPr sz="1600" b="1" dirty="0">
                <a:solidFill>
                  <a:schemeClr val="accent2"/>
                </a:solidFill>
                <a:latin typeface="微软雅黑" panose="020B0503020204020204" charset="-122"/>
                <a:ea typeface="微软雅黑" panose="020B0503020204020204" charset="-122"/>
                <a:cs typeface="微软雅黑" panose="020B0503020204020204" charset="-122"/>
              </a:rPr>
              <a:t>2007年至2011年：美国次贷危机及全球金融危机</a:t>
            </a:r>
            <a:endParaRPr sz="1600" b="1" dirty="0">
              <a:solidFill>
                <a:schemeClr val="accent2"/>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edge">
                                      <p:cBhvr>
                                        <p:cTn id="7" dur="2000"/>
                                        <p:tgtEl>
                                          <p:spTgt spid="4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25"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7" dur="1000" fill="hold"/>
                                        <p:tgtEl>
                                          <p:spTgt spid="9"/>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9"/>
                                        </p:tgtEl>
                                      </p:cBhvr>
                                    </p:animEffect>
                                  </p:childTnLst>
                                </p:cTn>
                              </p:par>
                              <p:par>
                                <p:cTn id="22" presetID="25"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27" dur="1000" fill="hold"/>
                                        <p:tgtEl>
                                          <p:spTgt spid="14"/>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4"/>
                                        </p:tgtEl>
                                      </p:cBhvr>
                                    </p:animEffect>
                                  </p:childTnLst>
                                </p:cTn>
                              </p:par>
                              <p:par>
                                <p:cTn id="32" presetID="25" presetClass="entr" presetSubtype="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37" dur="1000" fill="hold"/>
                                        <p:tgtEl>
                                          <p:spTgt spid="3"/>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3"/>
                                        </p:tgtEl>
                                      </p:cBhvr>
                                    </p:animEffect>
                                  </p:childTnLst>
                                </p:cTn>
                              </p:par>
                              <p:par>
                                <p:cTn id="42" presetID="25" presetClass="entr" presetSubtype="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47" dur="1000" fill="hold"/>
                                        <p:tgtEl>
                                          <p:spTgt spid="15"/>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15"/>
                                        </p:tgtEl>
                                      </p:cBhvr>
                                    </p:animEffect>
                                  </p:childTnLst>
                                </p:cTn>
                              </p:par>
                              <p:par>
                                <p:cTn id="52" presetID="25" presetClass="entr" presetSubtype="0" fill="hold" nodeType="with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7" dur="1000" fill="hold"/>
                                        <p:tgtEl>
                                          <p:spTgt spid="5"/>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5"/>
                                        </p:tgtEl>
                                      </p:cBhvr>
                                    </p:animEffect>
                                  </p:childTnLst>
                                </p:cTn>
                              </p:par>
                              <p:par>
                                <p:cTn id="62" presetID="25" presetClass="entr" presetSubtype="0" fill="hold"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67" dur="1000" fill="hold"/>
                                        <p:tgtEl>
                                          <p:spTgt spid="11"/>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11"/>
                                        </p:tgtEl>
                                      </p:cBhvr>
                                    </p:animEffect>
                                  </p:childTnLst>
                                </p:cTn>
                              </p:par>
                              <p:par>
                                <p:cTn id="72" presetID="25"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 calcmode="lin" valueType="num">
                                      <p:cBhvr>
                                        <p:cTn id="74" dur="500" decel="50000" fill="hold">
                                          <p:stCondLst>
                                            <p:cond delay="0"/>
                                          </p:stCondLst>
                                        </p:cTn>
                                        <p:tgtEl>
                                          <p:spTgt spid="34"/>
                                        </p:tgtEl>
                                        <p:attrNameLst>
                                          <p:attrName>style.rotation</p:attrName>
                                        </p:attrNameLst>
                                      </p:cBhvr>
                                      <p:tavLst>
                                        <p:tav tm="0">
                                          <p:val>
                                            <p:fltVal val="-90"/>
                                          </p:val>
                                        </p:tav>
                                        <p:tav tm="100000">
                                          <p:val>
                                            <p:fltVal val="0"/>
                                          </p:val>
                                        </p:tav>
                                      </p:tavLst>
                                    </p:anim>
                                    <p:anim calcmode="lin" valueType="num">
                                      <p:cBhvr>
                                        <p:cTn id="75" dur="500" decel="50000" fill="hold">
                                          <p:stCondLst>
                                            <p:cond delay="0"/>
                                          </p:stCondLst>
                                        </p:cTn>
                                        <p:tgtEl>
                                          <p:spTgt spid="34"/>
                                        </p:tgtEl>
                                        <p:attrNameLst>
                                          <p:attrName>ppt_w</p:attrName>
                                        </p:attrNameLst>
                                      </p:cBhvr>
                                      <p:tavLst>
                                        <p:tav tm="0">
                                          <p:val>
                                            <p:strVal val="#ppt_w"/>
                                          </p:val>
                                        </p:tav>
                                        <p:tav tm="100000">
                                          <p:val>
                                            <p:strVal val="#ppt_w*.05"/>
                                          </p:val>
                                        </p:tav>
                                      </p:tavLst>
                                    </p:anim>
                                    <p:anim calcmode="lin" valueType="num">
                                      <p:cBhvr>
                                        <p:cTn id="76" dur="500" accel="50000" fill="hold">
                                          <p:stCondLst>
                                            <p:cond delay="500"/>
                                          </p:stCondLst>
                                        </p:cTn>
                                        <p:tgtEl>
                                          <p:spTgt spid="34"/>
                                        </p:tgtEl>
                                        <p:attrNameLst>
                                          <p:attrName>ppt_w</p:attrName>
                                        </p:attrNameLst>
                                      </p:cBhvr>
                                      <p:tavLst>
                                        <p:tav tm="0">
                                          <p:val>
                                            <p:strVal val="#ppt_w*.05"/>
                                          </p:val>
                                        </p:tav>
                                        <p:tav tm="100000">
                                          <p:val>
                                            <p:strVal val="#ppt_w"/>
                                          </p:val>
                                        </p:tav>
                                      </p:tavLst>
                                    </p:anim>
                                    <p:anim calcmode="lin" valueType="num">
                                      <p:cBhvr>
                                        <p:cTn id="77" dur="1000" fill="hold"/>
                                        <p:tgtEl>
                                          <p:spTgt spid="34"/>
                                        </p:tgtEl>
                                        <p:attrNameLst>
                                          <p:attrName>ppt_h</p:attrName>
                                        </p:attrNameLst>
                                      </p:cBhvr>
                                      <p:tavLst>
                                        <p:tav tm="0">
                                          <p:val>
                                            <p:strVal val="#ppt_h"/>
                                          </p:val>
                                        </p:tav>
                                        <p:tav tm="100000">
                                          <p:val>
                                            <p:strVal val="#ppt_h"/>
                                          </p:val>
                                        </p:tav>
                                      </p:tavLst>
                                    </p:anim>
                                    <p:anim calcmode="lin" valueType="num">
                                      <p:cBhvr>
                                        <p:cTn id="78" dur="500" decel="50000" fill="hold">
                                          <p:stCondLst>
                                            <p:cond delay="0"/>
                                          </p:stCondLst>
                                        </p:cTn>
                                        <p:tgtEl>
                                          <p:spTgt spid="34"/>
                                        </p:tgtEl>
                                        <p:attrNameLst>
                                          <p:attrName>ppt_x</p:attrName>
                                        </p:attrNameLst>
                                      </p:cBhvr>
                                      <p:tavLst>
                                        <p:tav tm="0">
                                          <p:val>
                                            <p:strVal val="#ppt_x+.4"/>
                                          </p:val>
                                        </p:tav>
                                        <p:tav tm="100000">
                                          <p:val>
                                            <p:strVal val="#ppt_x"/>
                                          </p:val>
                                        </p:tav>
                                      </p:tavLst>
                                    </p:anim>
                                    <p:anim calcmode="lin" valueType="num">
                                      <p:cBhvr>
                                        <p:cTn id="79" dur="500" decel="50000" fill="hold">
                                          <p:stCondLst>
                                            <p:cond delay="0"/>
                                          </p:stCondLst>
                                        </p:cTn>
                                        <p:tgtEl>
                                          <p:spTgt spid="34"/>
                                        </p:tgtEl>
                                        <p:attrNameLst>
                                          <p:attrName>ppt_y</p:attrName>
                                        </p:attrNameLst>
                                      </p:cBhvr>
                                      <p:tavLst>
                                        <p:tav tm="0">
                                          <p:val>
                                            <p:strVal val="#ppt_y-.2"/>
                                          </p:val>
                                        </p:tav>
                                        <p:tav tm="100000">
                                          <p:val>
                                            <p:strVal val="#ppt_y+.1"/>
                                          </p:val>
                                        </p:tav>
                                      </p:tavLst>
                                    </p:anim>
                                    <p:anim calcmode="lin" valueType="num">
                                      <p:cBhvr>
                                        <p:cTn id="80" dur="500" accel="50000" fill="hold">
                                          <p:stCondLst>
                                            <p:cond delay="500"/>
                                          </p:stCondLst>
                                        </p:cTn>
                                        <p:tgtEl>
                                          <p:spTgt spid="34"/>
                                        </p:tgtEl>
                                        <p:attrNameLst>
                                          <p:attrName>ppt_y</p:attrName>
                                        </p:attrNameLst>
                                      </p:cBhvr>
                                      <p:tavLst>
                                        <p:tav tm="0">
                                          <p:val>
                                            <p:strVal val="#ppt_y+.1"/>
                                          </p:val>
                                        </p:tav>
                                        <p:tav tm="100000">
                                          <p:val>
                                            <p:strVal val="#ppt_y"/>
                                          </p:val>
                                        </p:tav>
                                      </p:tavLst>
                                    </p:anim>
                                    <p:animEffect transition="in" filter="fade">
                                      <p:cBhvr>
                                        <p:cTn id="81" dur="1000" decel="50000">
                                          <p:stCondLst>
                                            <p:cond delay="0"/>
                                          </p:stCondLst>
                                        </p:cTn>
                                        <p:tgtEl>
                                          <p:spTgt spid="34"/>
                                        </p:tgtEl>
                                      </p:cBhvr>
                                    </p:animEffect>
                                  </p:childTnLst>
                                </p:cTn>
                              </p:par>
                              <p:par>
                                <p:cTn id="82" presetID="25" presetClass="entr" presetSubtype="0"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p:cTn id="84" dur="500" decel="50000" fill="hold">
                                          <p:stCondLst>
                                            <p:cond delay="0"/>
                                          </p:stCondLst>
                                        </p:cTn>
                                        <p:tgtEl>
                                          <p:spTgt spid="35"/>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35"/>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35"/>
                                        </p:tgtEl>
                                        <p:attrNameLst>
                                          <p:attrName>ppt_w</p:attrName>
                                        </p:attrNameLst>
                                      </p:cBhvr>
                                      <p:tavLst>
                                        <p:tav tm="0">
                                          <p:val>
                                            <p:strVal val="#ppt_w*.05"/>
                                          </p:val>
                                        </p:tav>
                                        <p:tav tm="100000">
                                          <p:val>
                                            <p:strVal val="#ppt_w"/>
                                          </p:val>
                                        </p:tav>
                                      </p:tavLst>
                                    </p:anim>
                                    <p:anim calcmode="lin" valueType="num">
                                      <p:cBhvr>
                                        <p:cTn id="87" dur="1000" fill="hold"/>
                                        <p:tgtEl>
                                          <p:spTgt spid="35"/>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35"/>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35"/>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35"/>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35"/>
                                        </p:tgtEl>
                                      </p:cBhvr>
                                    </p:animEffect>
                                  </p:childTnLst>
                                </p:cTn>
                              </p:par>
                              <p:par>
                                <p:cTn id="92" presetID="25" presetClass="entr" presetSubtype="0" fill="hold" grpId="0" nodeType="with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95"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96"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97" dur="1000" fill="hold"/>
                                        <p:tgtEl>
                                          <p:spTgt spid="36"/>
                                        </p:tgtEl>
                                        <p:attrNameLst>
                                          <p:attrName>ppt_h</p:attrName>
                                        </p:attrNameLst>
                                      </p:cBhvr>
                                      <p:tavLst>
                                        <p:tav tm="0">
                                          <p:val>
                                            <p:strVal val="#ppt_h"/>
                                          </p:val>
                                        </p:tav>
                                        <p:tav tm="100000">
                                          <p:val>
                                            <p:strVal val="#ppt_h"/>
                                          </p:val>
                                        </p:tav>
                                      </p:tavLst>
                                    </p:anim>
                                    <p:anim calcmode="lin" valueType="num">
                                      <p:cBhvr>
                                        <p:cTn id="98"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99"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100"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101" dur="1000" decel="50000">
                                          <p:stCondLst>
                                            <p:cond delay="0"/>
                                          </p:stCondLst>
                                        </p:cTn>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 grpId="0" bldLvl="0" animBg="1"/>
      <p:bldP spid="4" grpId="1" animBg="1"/>
      <p:bldP spid="9" grpId="0" animBg="1"/>
      <p:bldP spid="9" grpId="1" animBg="1"/>
      <p:bldP spid="14" grpId="0" animBg="1"/>
      <p:bldP spid="14" grpId="1" animBg="1"/>
      <p:bldP spid="3" grpId="0" animBg="1"/>
      <p:bldP spid="3" grpId="1" animBg="1"/>
      <p:bldP spid="15" grpId="0" animBg="1"/>
      <p:bldP spid="15" grpId="1" animBg="1"/>
      <p:bldP spid="34" grpId="0" animBg="1"/>
      <p:bldP spid="34" grpId="1" animBg="1"/>
      <p:bldP spid="35" grpId="0" animBg="1"/>
      <p:bldP spid="35" grpId="1" animBg="1"/>
      <p:bldP spid="36" grpId="0" animBg="1"/>
      <p:bldP spid="36"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52621" y="2"/>
            <a:ext cx="13975032" cy="6857998"/>
            <a:chOff x="-152621" y="2"/>
            <a:chExt cx="13975032" cy="6857998"/>
          </a:xfrm>
        </p:grpSpPr>
        <p:sp>
          <p:nvSpPr>
            <p:cNvPr id="39" name="任意多边形: 形状 38"/>
            <p:cNvSpPr/>
            <p:nvPr/>
          </p:nvSpPr>
          <p:spPr>
            <a:xfrm>
              <a:off x="161581"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4" name="任意多边形: 形状 33"/>
            <p:cNvSpPr/>
            <p:nvPr/>
          </p:nvSpPr>
          <p:spPr>
            <a:xfrm>
              <a:off x="4480" y="2"/>
              <a:ext cx="13660830" cy="6857998"/>
            </a:xfrm>
            <a:custGeom>
              <a:avLst/>
              <a:gdLst>
                <a:gd name="connsiteX0" fmla="*/ 188788 w 13660830"/>
                <a:gd name="connsiteY0" fmla="*/ 0 h 6857998"/>
                <a:gd name="connsiteX1" fmla="*/ 1034702 w 13660830"/>
                <a:gd name="connsiteY1" fmla="*/ 0 h 6857998"/>
                <a:gd name="connsiteX2" fmla="*/ 1059499 w 13660830"/>
                <a:gd name="connsiteY2" fmla="*/ 326093 h 6857998"/>
                <a:gd name="connsiteX3" fmla="*/ 8016603 w 13660830"/>
                <a:gd name="connsiteY3" fmla="*/ 6604287 h 6857998"/>
                <a:gd name="connsiteX4" fmla="*/ 13412904 w 13660830"/>
                <a:gd name="connsiteY4" fmla="*/ 4059410 h 6857998"/>
                <a:gd name="connsiteX5" fmla="*/ 13660830 w 13660830"/>
                <a:gd name="connsiteY5" fmla="*/ 3727862 h 6857998"/>
                <a:gd name="connsiteX6" fmla="*/ 13562073 w 13660830"/>
                <a:gd name="connsiteY6" fmla="*/ 4019730 h 6857998"/>
                <a:gd name="connsiteX7" fmla="*/ 11848382 w 13660830"/>
                <a:gd name="connsiteY7" fmla="*/ 6648359 h 6857998"/>
                <a:gd name="connsiteX8" fmla="*/ 11614239 w 13660830"/>
                <a:gd name="connsiteY8" fmla="*/ 6857998 h 6857998"/>
                <a:gd name="connsiteX9" fmla="*/ 2367636 w 13660830"/>
                <a:gd name="connsiteY9" fmla="*/ 6857998 h 6857998"/>
                <a:gd name="connsiteX10" fmla="*/ 2291133 w 13660830"/>
                <a:gd name="connsiteY10" fmla="*/ 6791730 h 6857998"/>
                <a:gd name="connsiteX11" fmla="*/ 0 w 13660830"/>
                <a:gd name="connsiteY11" fmla="*/ 1615229 h 6857998"/>
                <a:gd name="connsiteX12" fmla="*/ 179075 w 13660830"/>
                <a:gd name="connsiteY12" fmla="*/ 3590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60830" h="6857998">
                  <a:moveTo>
                    <a:pt x="188788" y="0"/>
                  </a:moveTo>
                  <a:lnTo>
                    <a:pt x="1034702" y="0"/>
                  </a:lnTo>
                  <a:lnTo>
                    <a:pt x="1059499" y="326093"/>
                  </a:lnTo>
                  <a:cubicBezTo>
                    <a:pt x="1417621" y="3852461"/>
                    <a:pt x="4395750" y="6604287"/>
                    <a:pt x="8016603" y="6604287"/>
                  </a:cubicBezTo>
                  <a:cubicBezTo>
                    <a:pt x="10189115" y="6604287"/>
                    <a:pt x="12130246" y="5613631"/>
                    <a:pt x="13412904" y="4059410"/>
                  </a:cubicBezTo>
                  <a:lnTo>
                    <a:pt x="13660830" y="3727862"/>
                  </a:lnTo>
                  <a:lnTo>
                    <a:pt x="13562073" y="4019730"/>
                  </a:lnTo>
                  <a:cubicBezTo>
                    <a:pt x="13194407" y="5023875"/>
                    <a:pt x="12603062" y="5920199"/>
                    <a:pt x="11848382" y="6648359"/>
                  </a:cubicBezTo>
                  <a:lnTo>
                    <a:pt x="11614239" y="6857998"/>
                  </a:lnTo>
                  <a:lnTo>
                    <a:pt x="2367636" y="6857998"/>
                  </a:lnTo>
                  <a:lnTo>
                    <a:pt x="2291133" y="6791730"/>
                  </a:lnTo>
                  <a:cubicBezTo>
                    <a:pt x="883642" y="5512477"/>
                    <a:pt x="0" y="3667046"/>
                    <a:pt x="0" y="1615229"/>
                  </a:cubicBezTo>
                  <a:cubicBezTo>
                    <a:pt x="0" y="1072102"/>
                    <a:pt x="61916" y="543435"/>
                    <a:pt x="179075" y="3590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5" name="任意多边形: 形状 34"/>
            <p:cNvSpPr/>
            <p:nvPr/>
          </p:nvSpPr>
          <p:spPr>
            <a:xfrm>
              <a:off x="-152621" y="2"/>
              <a:ext cx="13660830" cy="6857998"/>
            </a:xfrm>
            <a:custGeom>
              <a:avLst/>
              <a:gdLst>
                <a:gd name="connsiteX0" fmla="*/ 13660830 w 13660830"/>
                <a:gd name="connsiteY0" fmla="*/ 3988372 h 6857998"/>
                <a:gd name="connsiteX1" fmla="*/ 13562073 w 13660830"/>
                <a:gd name="connsiteY1" fmla="*/ 4280240 h 6857998"/>
                <a:gd name="connsiteX2" fmla="*/ 12211831 w 13660830"/>
                <a:gd name="connsiteY2" fmla="*/ 6531055 h 6857998"/>
                <a:gd name="connsiteX3" fmla="*/ 11897318 w 13660830"/>
                <a:gd name="connsiteY3" fmla="*/ 6857998 h 6857998"/>
                <a:gd name="connsiteX4" fmla="*/ 8255666 w 13660830"/>
                <a:gd name="connsiteY4" fmla="*/ 6857998 h 6857998"/>
                <a:gd name="connsiteX5" fmla="*/ 8421134 w 13660830"/>
                <a:gd name="connsiteY5" fmla="*/ 6853292 h 6857998"/>
                <a:gd name="connsiteX6" fmla="*/ 13412904 w 13660830"/>
                <a:gd name="connsiteY6" fmla="*/ 4319920 h 6857998"/>
                <a:gd name="connsiteX7" fmla="*/ 259262 w 13660830"/>
                <a:gd name="connsiteY7" fmla="*/ 0 h 6857998"/>
                <a:gd name="connsiteX8" fmla="*/ 1026641 w 13660830"/>
                <a:gd name="connsiteY8" fmla="*/ 0 h 6857998"/>
                <a:gd name="connsiteX9" fmla="*/ 1032493 w 13660830"/>
                <a:gd name="connsiteY9" fmla="*/ 231457 h 6857998"/>
                <a:gd name="connsiteX10" fmla="*/ 7667910 w 13660830"/>
                <a:gd name="connsiteY10" fmla="*/ 6856255 h 6857998"/>
                <a:gd name="connsiteX11" fmla="*/ 7739054 w 13660830"/>
                <a:gd name="connsiteY11" fmla="*/ 6857998 h 6857998"/>
                <a:gd name="connsiteX12" fmla="*/ 2087399 w 13660830"/>
                <a:gd name="connsiteY12" fmla="*/ 6857998 h 6857998"/>
                <a:gd name="connsiteX13" fmla="*/ 2048264 w 13660830"/>
                <a:gd name="connsiteY13" fmla="*/ 6820686 h 6857998"/>
                <a:gd name="connsiteX14" fmla="*/ 0 w 13660830"/>
                <a:gd name="connsiteY14" fmla="*/ 1875740 h 6857998"/>
                <a:gd name="connsiteX15" fmla="*/ 179075 w 13660830"/>
                <a:gd name="connsiteY15" fmla="*/ 29641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660830" h="6857998">
                  <a:moveTo>
                    <a:pt x="13660830" y="3988372"/>
                  </a:moveTo>
                  <a:lnTo>
                    <a:pt x="13562073" y="4280240"/>
                  </a:lnTo>
                  <a:cubicBezTo>
                    <a:pt x="13255684" y="5117028"/>
                    <a:pt x="12793964" y="5878939"/>
                    <a:pt x="12211831" y="6531055"/>
                  </a:cubicBezTo>
                  <a:lnTo>
                    <a:pt x="11897318" y="6857998"/>
                  </a:lnTo>
                  <a:lnTo>
                    <a:pt x="8255666" y="6857998"/>
                  </a:lnTo>
                  <a:lnTo>
                    <a:pt x="8421134" y="6853292"/>
                  </a:lnTo>
                  <a:cubicBezTo>
                    <a:pt x="10429184" y="6738764"/>
                    <a:pt x="12210412" y="5777002"/>
                    <a:pt x="13412904" y="4319920"/>
                  </a:cubicBezTo>
                  <a:close/>
                  <a:moveTo>
                    <a:pt x="259262" y="0"/>
                  </a:moveTo>
                  <a:lnTo>
                    <a:pt x="1026641" y="0"/>
                  </a:lnTo>
                  <a:lnTo>
                    <a:pt x="1032493" y="231457"/>
                  </a:lnTo>
                  <a:cubicBezTo>
                    <a:pt x="1213940" y="3810990"/>
                    <a:pt x="4086902" y="6680412"/>
                    <a:pt x="7667910" y="6856255"/>
                  </a:cubicBezTo>
                  <a:lnTo>
                    <a:pt x="7739054" y="6857998"/>
                  </a:lnTo>
                  <a:lnTo>
                    <a:pt x="2087399" y="6857998"/>
                  </a:lnTo>
                  <a:lnTo>
                    <a:pt x="2048264" y="6820686"/>
                  </a:lnTo>
                  <a:cubicBezTo>
                    <a:pt x="782742" y="5555164"/>
                    <a:pt x="0" y="3806862"/>
                    <a:pt x="0" y="1875740"/>
                  </a:cubicBezTo>
                  <a:cubicBezTo>
                    <a:pt x="0" y="1332612"/>
                    <a:pt x="61917" y="803945"/>
                    <a:pt x="179075" y="29641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grpSp>
      <p:sp>
        <p:nvSpPr>
          <p:cNvPr id="40" name="文本框 39"/>
          <p:cNvSpPr txBox="1"/>
          <p:nvPr/>
        </p:nvSpPr>
        <p:spPr>
          <a:xfrm>
            <a:off x="6362897" y="2635435"/>
            <a:ext cx="5260800" cy="1106805"/>
          </a:xfrm>
          <a:prstGeom prst="rect">
            <a:avLst/>
          </a:prstGeom>
          <a:noFill/>
        </p:spPr>
        <p:txBody>
          <a:bodyPr wrap="square" rtlCol="0">
            <a:spAutoFit/>
          </a:bodyPr>
          <a:lstStyle/>
          <a:p>
            <a:r>
              <a:rPr lang="zh-CN" altLang="en-US" sz="6600" dirty="0">
                <a:latin typeface="思源宋体 CN Heavy" panose="02020900000000000000" pitchFamily="18" charset="-122"/>
                <a:ea typeface="思源宋体 CN Heavy" panose="02020900000000000000" pitchFamily="18" charset="-122"/>
                <a:sym typeface="+mn-ea"/>
              </a:rPr>
              <a:t>谢谢您的观看</a:t>
            </a:r>
            <a:endParaRPr lang="zh-CN" altLang="en-US" sz="6600" b="1" dirty="0">
              <a:latin typeface="方正粗黑宋简体" panose="02000000000000000000" charset="-122"/>
              <a:ea typeface="方正粗黑宋简体" panose="02000000000000000000" charset="-122"/>
            </a:endParaRPr>
          </a:p>
        </p:txBody>
      </p:sp>
      <p:sp>
        <p:nvSpPr>
          <p:cNvPr id="41" name="文本框 40"/>
          <p:cNvSpPr txBox="1"/>
          <p:nvPr/>
        </p:nvSpPr>
        <p:spPr>
          <a:xfrm>
            <a:off x="7615665" y="2106930"/>
            <a:ext cx="2755265" cy="398780"/>
          </a:xfrm>
          <a:prstGeom prst="rect">
            <a:avLst/>
          </a:prstGeom>
          <a:noFill/>
        </p:spPr>
        <p:txBody>
          <a:bodyPr wrap="square" rtlCol="0">
            <a:spAutoFit/>
          </a:bodyPr>
          <a:lstStyle/>
          <a:p>
            <a:pPr algn="r"/>
            <a:r>
              <a:rPr lang="en-US" altLang="zh-CN" sz="2000" spc="600" dirty="0">
                <a:solidFill>
                  <a:schemeClr val="accent2"/>
                </a:solidFill>
                <a:latin typeface="微软雅黑" panose="020B0503020204020204" charset="-122"/>
                <a:ea typeface="微软雅黑" panose="020B0503020204020204" charset="-122"/>
              </a:rPr>
              <a:t>Auto Finance</a:t>
            </a:r>
            <a:endParaRPr lang="en-US" altLang="zh-CN" sz="2000" spc="600" dirty="0">
              <a:solidFill>
                <a:schemeClr val="accent2"/>
              </a:solidFill>
              <a:latin typeface="微软雅黑" panose="020B0503020204020204" charset="-122"/>
              <a:ea typeface="微软雅黑" panose="020B0503020204020204" charset="-122"/>
            </a:endParaRPr>
          </a:p>
        </p:txBody>
      </p:sp>
      <p:sp>
        <p:nvSpPr>
          <p:cNvPr id="43" name="文本框 42"/>
          <p:cNvSpPr txBox="1"/>
          <p:nvPr/>
        </p:nvSpPr>
        <p:spPr>
          <a:xfrm>
            <a:off x="9977902" y="442058"/>
            <a:ext cx="1554480" cy="368300"/>
          </a:xfrm>
          <a:prstGeom prst="rect">
            <a:avLst/>
          </a:prstGeom>
          <a:noFill/>
        </p:spPr>
        <p:txBody>
          <a:bodyPr wrap="none" rtlCol="0">
            <a:spAutoFit/>
          </a:bodyPr>
          <a:lstStyle/>
          <a:p>
            <a:r>
              <a:rPr lang="zh-CN" altLang="en-US" dirty="0">
                <a:latin typeface="微软雅黑" panose="020B0503020204020204" charset="-122"/>
                <a:ea typeface="微软雅黑" panose="020B0503020204020204" charset="-122"/>
              </a:rPr>
              <a:t>汽车金融服务</a:t>
            </a:r>
            <a:endParaRPr lang="zh-CN" altLang="en-US" dirty="0">
              <a:latin typeface="微软雅黑" panose="020B0503020204020204" charset="-122"/>
              <a:ea typeface="微软雅黑" panose="020B0503020204020204" charset="-122"/>
            </a:endParaRPr>
          </a:p>
        </p:txBody>
      </p:sp>
      <p:sp>
        <p:nvSpPr>
          <p:cNvPr id="5" name="椭圆 4"/>
          <p:cNvSpPr/>
          <p:nvPr/>
        </p:nvSpPr>
        <p:spPr>
          <a:xfrm>
            <a:off x="9627235" y="450850"/>
            <a:ext cx="350520" cy="350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思源黑体 CN Regular" panose="020B0500000000000000" pitchFamily="34" charset="-122"/>
              <a:ea typeface="思源黑体 CN Regular" panose="020B0500000000000000" pitchFamily="34" charset="-122"/>
            </a:endParaRPr>
          </a:p>
        </p:txBody>
      </p:sp>
      <p:pic>
        <p:nvPicPr>
          <p:cNvPr id="2" name="图片 1" descr="RA7IGZ95I0VWYH2E3R3)K(6"/>
          <p:cNvPicPr/>
          <p:nvPr/>
        </p:nvPicPr>
        <p:blipFill>
          <a:blip r:embed="rId1"/>
          <a:srcRect l="32830" t="-14" r="25806" b="14"/>
          <a:stretch>
            <a:fillRect/>
          </a:stretch>
        </p:blipFill>
        <p:spPr>
          <a:xfrm>
            <a:off x="1203960" y="1552575"/>
            <a:ext cx="4377600" cy="4377600"/>
          </a:xfrm>
          <a:prstGeom prst="ellipse">
            <a:avLst/>
          </a:prstGeom>
          <a:ln w="50800">
            <a:solidFill>
              <a:srgbClr val="C00000"/>
            </a:solidFill>
          </a:ln>
        </p:spPr>
      </p:pic>
      <p:sp>
        <p:nvSpPr>
          <p:cNvPr id="3" name="矩形: 圆角 43"/>
          <p:cNvSpPr/>
          <p:nvPr/>
        </p:nvSpPr>
        <p:spPr>
          <a:xfrm>
            <a:off x="6777782" y="4109252"/>
            <a:ext cx="4431030" cy="49149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6869857" y="4155607"/>
            <a:ext cx="3738880" cy="398780"/>
          </a:xfrm>
          <a:prstGeom prst="rect">
            <a:avLst/>
          </a:prstGeom>
          <a:noFill/>
        </p:spPr>
        <p:txBody>
          <a:bodyPr wrap="none" rtlCol="0">
            <a:spAutoFit/>
          </a:bodyPr>
          <a:lstStyle/>
          <a:p>
            <a:pPr algn="l"/>
            <a:r>
              <a:rPr lang="zh-CN" altLang="en-US" sz="2000" dirty="0">
                <a:solidFill>
                  <a:schemeClr val="bg1"/>
                </a:solidFill>
                <a:latin typeface="微软雅黑" panose="020B0503020204020204" charset="-122"/>
                <a:ea typeface="微软雅黑" panose="020B0503020204020204" charset="-122"/>
              </a:rPr>
              <a:t>模块二　汽车交易中的金融知识</a:t>
            </a:r>
            <a:endParaRPr lang="zh-CN" altLang="en-US" sz="20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down)">
                                      <p:cBhvr>
                                        <p:cTn id="10" dur="500"/>
                                        <p:tgtEl>
                                          <p:spTgt spid="4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5" grpId="0" bldLvl="0" animBg="1"/>
      <p:bldP spid="5" grpId="1" animBg="1"/>
      <p:bldP spid="3" grpId="0" bldLvl="0"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RA7IGZ95I0VWYH2E3R3)K(6"/>
          <p:cNvPicPr>
            <a:picLocks noChangeAspect="1"/>
          </p:cNvPicPr>
          <p:nvPr/>
        </p:nvPicPr>
        <p:blipFill>
          <a:blip r:embed="rId1"/>
          <a:srcRect r="58014"/>
          <a:stretch>
            <a:fillRect/>
          </a:stretch>
        </p:blipFill>
        <p:spPr>
          <a:xfrm>
            <a:off x="7666990" y="-316230"/>
            <a:ext cx="4849200" cy="4849495"/>
          </a:xfrm>
          <a:prstGeom prst="ellipse">
            <a:avLst/>
          </a:prstGeom>
          <a:ln w="177800">
            <a:solidFill>
              <a:srgbClr val="ED7D31"/>
            </a:solidFill>
          </a:ln>
        </p:spPr>
      </p:pic>
      <p:sp>
        <p:nvSpPr>
          <p:cNvPr id="5" name="任意多边形: 形状 4"/>
          <p:cNvSpPr/>
          <p:nvPr/>
        </p:nvSpPr>
        <p:spPr>
          <a:xfrm>
            <a:off x="184285" y="5704478"/>
            <a:ext cx="3740015" cy="11535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方正粗黑宋简体" panose="02000000000000000000" charset="-122"/>
              <a:ea typeface="方正粗黑宋简体" panose="02000000000000000000" charset="-122"/>
            </a:endParaRPr>
          </a:p>
        </p:txBody>
      </p:sp>
      <p:sp>
        <p:nvSpPr>
          <p:cNvPr id="7" name="文本框 6"/>
          <p:cNvSpPr txBox="1"/>
          <p:nvPr/>
        </p:nvSpPr>
        <p:spPr>
          <a:xfrm>
            <a:off x="495300" y="333375"/>
            <a:ext cx="1210588" cy="707886"/>
          </a:xfrm>
          <a:prstGeom prst="rect">
            <a:avLst/>
          </a:prstGeom>
          <a:noFill/>
        </p:spPr>
        <p:txBody>
          <a:bodyPr wrap="none" rtlCol="0">
            <a:spAutoFit/>
          </a:bodyPr>
          <a:lstStyle/>
          <a:p>
            <a:r>
              <a:rPr lang="zh-CN" altLang="en-US" sz="4000" dirty="0">
                <a:latin typeface="方正粗黑宋简体" panose="02000000000000000000" charset="-122"/>
                <a:ea typeface="方正粗黑宋简体" panose="02000000000000000000" charset="-122"/>
              </a:rPr>
              <a:t>目录</a:t>
            </a:r>
            <a:endParaRPr lang="zh-CN" altLang="en-US" sz="4000" dirty="0">
              <a:latin typeface="方正粗黑宋简体" panose="02000000000000000000" charset="-122"/>
              <a:ea typeface="方正粗黑宋简体" panose="02000000000000000000" charset="-122"/>
            </a:endParaRPr>
          </a:p>
        </p:txBody>
      </p:sp>
      <p:sp>
        <p:nvSpPr>
          <p:cNvPr id="8" name="文本框 7"/>
          <p:cNvSpPr txBox="1"/>
          <p:nvPr/>
        </p:nvSpPr>
        <p:spPr>
          <a:xfrm>
            <a:off x="495300" y="1041261"/>
            <a:ext cx="1624099" cy="400110"/>
          </a:xfrm>
          <a:prstGeom prst="rect">
            <a:avLst/>
          </a:prstGeom>
          <a:noFill/>
        </p:spPr>
        <p:txBody>
          <a:bodyPr wrap="none" rtlCol="0">
            <a:spAutoFit/>
          </a:bodyPr>
          <a:lstStyle/>
          <a:p>
            <a:r>
              <a:rPr lang="en-US" altLang="zh-CN" sz="2000" dirty="0">
                <a:latin typeface="方正粗黑宋简体" panose="02000000000000000000" charset="-122"/>
                <a:ea typeface="方正粗黑宋简体" panose="02000000000000000000" charset="-122"/>
              </a:rPr>
              <a:t>CONTENTS</a:t>
            </a:r>
            <a:endParaRPr lang="en-US" altLang="zh-CN" sz="2000" dirty="0">
              <a:latin typeface="方正粗黑宋简体" panose="02000000000000000000" charset="-122"/>
              <a:ea typeface="方正粗黑宋简体" panose="02000000000000000000" charset="-122"/>
            </a:endParaRPr>
          </a:p>
        </p:txBody>
      </p:sp>
      <p:sp>
        <p:nvSpPr>
          <p:cNvPr id="9" name="矩形: 圆角 8"/>
          <p:cNvSpPr/>
          <p:nvPr/>
        </p:nvSpPr>
        <p:spPr>
          <a:xfrm>
            <a:off x="1537335" y="1913088"/>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0" name="矩形: 圆角 9"/>
          <p:cNvSpPr/>
          <p:nvPr/>
        </p:nvSpPr>
        <p:spPr>
          <a:xfrm>
            <a:off x="1537335" y="2789287"/>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3" name="矩形: 圆角 12"/>
          <p:cNvSpPr/>
          <p:nvPr/>
        </p:nvSpPr>
        <p:spPr>
          <a:xfrm>
            <a:off x="1537335" y="3665486"/>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4" name="矩形: 圆角 13"/>
          <p:cNvSpPr/>
          <p:nvPr/>
        </p:nvSpPr>
        <p:spPr>
          <a:xfrm>
            <a:off x="1537335" y="4541685"/>
            <a:ext cx="1857375" cy="40011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粗黑宋简体" panose="02000000000000000000" charset="-122"/>
              <a:ea typeface="方正粗黑宋简体" panose="02000000000000000000" charset="-122"/>
            </a:endParaRPr>
          </a:p>
        </p:txBody>
      </p:sp>
      <p:sp>
        <p:nvSpPr>
          <p:cNvPr id="15" name="文本框 14"/>
          <p:cNvSpPr txBox="1"/>
          <p:nvPr/>
        </p:nvSpPr>
        <p:spPr>
          <a:xfrm>
            <a:off x="1862010" y="1913088"/>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01</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6" name="文本框 15"/>
          <p:cNvSpPr txBox="1"/>
          <p:nvPr/>
        </p:nvSpPr>
        <p:spPr>
          <a:xfrm>
            <a:off x="1862010" y="2791265"/>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02</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7" name="文本框 16"/>
          <p:cNvSpPr txBox="1"/>
          <p:nvPr/>
        </p:nvSpPr>
        <p:spPr>
          <a:xfrm>
            <a:off x="1862010" y="3669442"/>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03</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8" name="文本框 17"/>
          <p:cNvSpPr txBox="1"/>
          <p:nvPr/>
        </p:nvSpPr>
        <p:spPr>
          <a:xfrm>
            <a:off x="1862010" y="4547619"/>
            <a:ext cx="1208023" cy="400110"/>
          </a:xfrm>
          <a:prstGeom prst="rect">
            <a:avLst/>
          </a:prstGeom>
          <a:noFill/>
        </p:spPr>
        <p:txBody>
          <a:bodyPr wrap="none" rtlCol="0">
            <a:spAutoFit/>
          </a:bodyPr>
          <a:lstStyle/>
          <a:p>
            <a:r>
              <a:rPr lang="en-US" altLang="zh-CN" sz="2000" dirty="0">
                <a:solidFill>
                  <a:schemeClr val="bg1"/>
                </a:solidFill>
                <a:latin typeface="方正粗黑宋简体" panose="02000000000000000000" charset="-122"/>
                <a:ea typeface="方正粗黑宋简体" panose="02000000000000000000" charset="-122"/>
              </a:rPr>
              <a:t>PART 04</a:t>
            </a:r>
            <a:endParaRPr lang="en-US" altLang="zh-CN" sz="2000" dirty="0">
              <a:solidFill>
                <a:schemeClr val="bg1"/>
              </a:solidFill>
              <a:latin typeface="方正粗黑宋简体" panose="02000000000000000000" charset="-122"/>
              <a:ea typeface="方正粗黑宋简体" panose="02000000000000000000" charset="-122"/>
            </a:endParaRPr>
          </a:p>
        </p:txBody>
      </p:sp>
      <p:sp>
        <p:nvSpPr>
          <p:cNvPr id="19" name="文本框 18"/>
          <p:cNvSpPr txBox="1"/>
          <p:nvPr/>
        </p:nvSpPr>
        <p:spPr>
          <a:xfrm>
            <a:off x="3899019" y="1787111"/>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学习目标</a:t>
            </a:r>
            <a:endParaRPr lang="zh-CN" altLang="en-US" sz="3200" dirty="0">
              <a:latin typeface="方正粗黑宋简体" panose="02000000000000000000" charset="-122"/>
              <a:ea typeface="方正粗黑宋简体" panose="02000000000000000000" charset="-122"/>
            </a:endParaRPr>
          </a:p>
        </p:txBody>
      </p:sp>
      <p:sp>
        <p:nvSpPr>
          <p:cNvPr id="20" name="文本框 19"/>
          <p:cNvSpPr txBox="1"/>
          <p:nvPr/>
        </p:nvSpPr>
        <p:spPr>
          <a:xfrm>
            <a:off x="3899019" y="2313198"/>
            <a:ext cx="2038350"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LEARNING TARGET</a:t>
            </a:r>
            <a:endParaRPr lang="en-US" altLang="zh-CN" sz="1000" spc="300" dirty="0">
              <a:latin typeface="方正粗黑宋简体" panose="02000000000000000000" charset="-122"/>
              <a:ea typeface="方正粗黑宋简体" panose="02000000000000000000" charset="-122"/>
            </a:endParaRPr>
          </a:p>
        </p:txBody>
      </p:sp>
      <p:sp>
        <p:nvSpPr>
          <p:cNvPr id="21" name="文本框 20"/>
          <p:cNvSpPr txBox="1"/>
          <p:nvPr/>
        </p:nvSpPr>
        <p:spPr>
          <a:xfrm>
            <a:off x="3899019" y="2672835"/>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故事引入</a:t>
            </a:r>
            <a:endParaRPr lang="zh-CN" altLang="en-US" sz="3200" dirty="0">
              <a:latin typeface="方正粗黑宋简体" panose="02000000000000000000" charset="-122"/>
              <a:ea typeface="方正粗黑宋简体" panose="02000000000000000000" charset="-122"/>
            </a:endParaRPr>
          </a:p>
        </p:txBody>
      </p:sp>
      <p:sp>
        <p:nvSpPr>
          <p:cNvPr id="22" name="文本框 21"/>
          <p:cNvSpPr txBox="1"/>
          <p:nvPr/>
        </p:nvSpPr>
        <p:spPr>
          <a:xfrm>
            <a:off x="3899019" y="3211406"/>
            <a:ext cx="2383155"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STORY INTRODUCTION</a:t>
            </a:r>
            <a:endParaRPr lang="en-US" altLang="zh-CN" sz="1000" spc="300" dirty="0">
              <a:latin typeface="方正粗黑宋简体" panose="02000000000000000000" charset="-122"/>
              <a:ea typeface="方正粗黑宋简体" panose="02000000000000000000" charset="-122"/>
            </a:endParaRPr>
          </a:p>
        </p:txBody>
      </p:sp>
      <p:sp>
        <p:nvSpPr>
          <p:cNvPr id="23" name="文本框 22"/>
          <p:cNvSpPr txBox="1"/>
          <p:nvPr/>
        </p:nvSpPr>
        <p:spPr>
          <a:xfrm>
            <a:off x="3899019" y="3572163"/>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学习准备</a:t>
            </a:r>
            <a:endParaRPr lang="zh-CN" altLang="en-US" sz="3200" dirty="0">
              <a:latin typeface="方正粗黑宋简体" panose="02000000000000000000" charset="-122"/>
              <a:ea typeface="方正粗黑宋简体" panose="02000000000000000000" charset="-122"/>
            </a:endParaRPr>
          </a:p>
        </p:txBody>
      </p:sp>
      <p:sp>
        <p:nvSpPr>
          <p:cNvPr id="24" name="文本框 23"/>
          <p:cNvSpPr txBox="1"/>
          <p:nvPr/>
        </p:nvSpPr>
        <p:spPr>
          <a:xfrm>
            <a:off x="3899019" y="4109614"/>
            <a:ext cx="2259965"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STUDY PREPARATION</a:t>
            </a:r>
            <a:endParaRPr lang="en-US" altLang="zh-CN" sz="1000" spc="300" dirty="0">
              <a:latin typeface="方正粗黑宋简体" panose="02000000000000000000" charset="-122"/>
              <a:ea typeface="方正粗黑宋简体" panose="02000000000000000000" charset="-122"/>
            </a:endParaRPr>
          </a:p>
        </p:txBody>
      </p:sp>
      <p:sp>
        <p:nvSpPr>
          <p:cNvPr id="25" name="文本框 24"/>
          <p:cNvSpPr txBox="1"/>
          <p:nvPr/>
        </p:nvSpPr>
        <p:spPr>
          <a:xfrm>
            <a:off x="3899019" y="4423048"/>
            <a:ext cx="1808480" cy="583565"/>
          </a:xfrm>
          <a:prstGeom prst="rect">
            <a:avLst/>
          </a:prstGeom>
          <a:noFill/>
        </p:spPr>
        <p:txBody>
          <a:bodyPr wrap="none" rtlCol="0">
            <a:spAutoFit/>
          </a:bodyPr>
          <a:lstStyle/>
          <a:p>
            <a:r>
              <a:rPr lang="zh-CN" altLang="en-US" sz="3200" dirty="0">
                <a:latin typeface="方正粗黑宋简体" panose="02000000000000000000" charset="-122"/>
                <a:ea typeface="方正粗黑宋简体" panose="02000000000000000000" charset="-122"/>
              </a:rPr>
              <a:t>知识链接</a:t>
            </a:r>
            <a:endParaRPr lang="zh-CN" altLang="en-US" sz="3200" dirty="0">
              <a:latin typeface="方正粗黑宋简体" panose="02000000000000000000" charset="-122"/>
              <a:ea typeface="方正粗黑宋简体" panose="02000000000000000000" charset="-122"/>
            </a:endParaRPr>
          </a:p>
        </p:txBody>
      </p:sp>
      <p:sp>
        <p:nvSpPr>
          <p:cNvPr id="26" name="文本框 25"/>
          <p:cNvSpPr txBox="1"/>
          <p:nvPr/>
        </p:nvSpPr>
        <p:spPr>
          <a:xfrm>
            <a:off x="3899019" y="5007823"/>
            <a:ext cx="1946275" cy="245110"/>
          </a:xfrm>
          <a:prstGeom prst="rect">
            <a:avLst/>
          </a:prstGeom>
          <a:noFill/>
        </p:spPr>
        <p:txBody>
          <a:bodyPr wrap="none" rtlCol="0">
            <a:spAutoFit/>
          </a:bodyPr>
          <a:lstStyle/>
          <a:p>
            <a:r>
              <a:rPr lang="en-US" altLang="zh-CN" sz="1000" spc="300" dirty="0">
                <a:latin typeface="方正粗黑宋简体" panose="02000000000000000000" charset="-122"/>
                <a:ea typeface="方正粗黑宋简体" panose="02000000000000000000" charset="-122"/>
              </a:rPr>
              <a:t>KNOWLEDGE LINK</a:t>
            </a:r>
            <a:endParaRPr lang="en-US" altLang="zh-CN" sz="1000" spc="300" dirty="0">
              <a:latin typeface="方正粗黑宋简体" panose="02000000000000000000" charset="-122"/>
              <a:ea typeface="方正粗黑宋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down)">
                                      <p:cBhvr>
                                        <p:cTn id="24" dur="500"/>
                                        <p:tgtEl>
                                          <p:spTgt spid="1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down)">
                                      <p:cBhvr>
                                        <p:cTn id="40" dur="500"/>
                                        <p:tgtEl>
                                          <p:spTgt spid="22"/>
                                        </p:tgtEl>
                                      </p:cBhvr>
                                    </p:animEffect>
                                  </p:childTnLst>
                                </p:cTn>
                              </p:par>
                            </p:childTnLst>
                          </p:cTn>
                        </p:par>
                        <p:par>
                          <p:cTn id="41" fill="hold">
                            <p:stCondLst>
                              <p:cond delay="2000"/>
                            </p:stCondLst>
                            <p:childTnLst>
                              <p:par>
                                <p:cTn id="42" presetID="22" presetClass="entr" presetSubtype="4"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down)">
                                      <p:cBhvr>
                                        <p:cTn id="44" dur="500"/>
                                        <p:tgtEl>
                                          <p:spTgt spid="1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down)">
                                      <p:cBhvr>
                                        <p:cTn id="47" dur="500"/>
                                        <p:tgtEl>
                                          <p:spTgt spid="17"/>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down)">
                                      <p:cBhvr>
                                        <p:cTn id="50" dur="500"/>
                                        <p:tgtEl>
                                          <p:spTgt spid="23"/>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down)">
                                      <p:cBhvr>
                                        <p:cTn id="53" dur="500"/>
                                        <p:tgtEl>
                                          <p:spTgt spid="24"/>
                                        </p:tgtEl>
                                      </p:cBhvr>
                                    </p:animEffect>
                                  </p:childTnLst>
                                </p:cTn>
                              </p:par>
                            </p:childTnLst>
                          </p:cTn>
                        </p:par>
                        <p:par>
                          <p:cTn id="54" fill="hold">
                            <p:stCondLst>
                              <p:cond delay="2500"/>
                            </p:stCondLst>
                            <p:childTnLst>
                              <p:par>
                                <p:cTn id="55" presetID="22" presetClass="entr" presetSubtype="4"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down)">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down)">
                                      <p:cBhvr>
                                        <p:cTn id="60" dur="500"/>
                                        <p:tgtEl>
                                          <p:spTgt spid="18"/>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down)">
                                      <p:cBhvr>
                                        <p:cTn id="63" dur="500"/>
                                        <p:tgtEl>
                                          <p:spTgt spid="26"/>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down)">
                                      <p:cBhvr>
                                        <p:cTn id="6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p:bldP spid="8" grpId="0"/>
      <p:bldP spid="9" grpId="0" bldLvl="0" animBg="1"/>
      <p:bldP spid="10" grpId="0" bldLvl="0" animBg="1"/>
      <p:bldP spid="13" grpId="0" bldLvl="0" animBg="1"/>
      <p:bldP spid="14" grpId="0" bldLvl="0" animBg="1"/>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5360" y="3292160"/>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学习目标</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821238" y="4259185"/>
            <a:ext cx="2549525" cy="306705"/>
          </a:xfrm>
          <a:prstGeom prst="rect">
            <a:avLst/>
          </a:prstGeom>
          <a:noFill/>
        </p:spPr>
        <p:txBody>
          <a:bodyPr wrap="none" rtlCol="0">
            <a:spAutoFit/>
          </a:bodyPr>
          <a:lstStyle/>
          <a:p>
            <a:pPr algn="ctr"/>
            <a:r>
              <a:rPr lang="en-US" altLang="zh-CN" sz="1400" spc="300" dirty="0">
                <a:solidFill>
                  <a:schemeClr val="bg1"/>
                </a:solidFill>
                <a:latin typeface="方正粗黑宋简体" panose="02000000000000000000" charset="-122"/>
                <a:ea typeface="方正粗黑宋简体" panose="02000000000000000000" charset="-122"/>
                <a:sym typeface="+mn-ea"/>
              </a:rPr>
              <a:t>LEARNING TARGET</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67790" cy="1200329"/>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01</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RA7IGZ95I0VWYH2E3R3)K(6"/>
          <p:cNvPicPr>
            <a:picLocks noChangeAspect="1"/>
          </p:cNvPicPr>
          <p:nvPr/>
        </p:nvPicPr>
        <p:blipFill>
          <a:blip r:embed="rId1"/>
          <a:srcRect l="32830" t="-14" r="25806" b="14"/>
          <a:stretch>
            <a:fillRect/>
          </a:stretch>
        </p:blipFill>
        <p:spPr>
          <a:xfrm>
            <a:off x="1723390" y="2284730"/>
            <a:ext cx="2433600" cy="2433600"/>
          </a:xfrm>
          <a:prstGeom prst="ellipse">
            <a:avLst/>
          </a:prstGeom>
          <a:ln w="50800">
            <a:noFill/>
          </a:ln>
        </p:spPr>
      </p:pic>
      <p:sp>
        <p:nvSpPr>
          <p:cNvPr id="5" name="空心弧 4"/>
          <p:cNvSpPr/>
          <p:nvPr/>
        </p:nvSpPr>
        <p:spPr>
          <a:xfrm rot="16200000">
            <a:off x="1101725" y="1636395"/>
            <a:ext cx="3730625" cy="3730625"/>
          </a:xfrm>
          <a:prstGeom prst="blockArc">
            <a:avLst>
              <a:gd name="adj1" fmla="val 10800000"/>
              <a:gd name="adj2" fmla="val 92758"/>
              <a:gd name="adj3" fmla="val 13722"/>
            </a:avLst>
          </a:prstGeom>
          <a:gradFill>
            <a:gsLst>
              <a:gs pos="54000">
                <a:srgbClr val="FFC880">
                  <a:alpha val="100000"/>
                </a:srgbClr>
              </a:gs>
              <a:gs pos="0">
                <a:srgbClr val="FF90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Light" panose="020B0300000000000000" pitchFamily="34" charset="-122"/>
              <a:ea typeface="思源黑体 CN Light" panose="020B0300000000000000" pitchFamily="34" charset="-122"/>
            </a:endParaRPr>
          </a:p>
        </p:txBody>
      </p:sp>
      <p:sp>
        <p:nvSpPr>
          <p:cNvPr id="48" name="文本框 47"/>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rPr>
              <a:t>学习目标</a:t>
            </a:r>
            <a:endParaRPr lang="zh-CN" altLang="en-US" sz="3200" b="1" dirty="0">
              <a:latin typeface="微软雅黑" panose="020B0503020204020204" charset="-122"/>
              <a:ea typeface="微软雅黑" panose="020B0503020204020204" charset="-122"/>
            </a:endParaRPr>
          </a:p>
        </p:txBody>
      </p:sp>
      <p:sp>
        <p:nvSpPr>
          <p:cNvPr id="11" name="空心弧 10"/>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3" name="椭圆 2"/>
          <p:cNvSpPr/>
          <p:nvPr/>
        </p:nvSpPr>
        <p:spPr>
          <a:xfrm>
            <a:off x="4173855" y="188341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椭圆 3"/>
          <p:cNvSpPr/>
          <p:nvPr/>
        </p:nvSpPr>
        <p:spPr>
          <a:xfrm>
            <a:off x="4492625" y="317246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4173855" y="4461510"/>
            <a:ext cx="658495" cy="658495"/>
          </a:xfrm>
          <a:prstGeom prst="ellipse">
            <a:avLst/>
          </a:prstGeom>
          <a:solidFill>
            <a:schemeClr val="accent2"/>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0" name="矩形: 圆顶角 792"/>
          <p:cNvSpPr/>
          <p:nvPr/>
        </p:nvSpPr>
        <p:spPr>
          <a:xfrm rot="5400000" flipH="1">
            <a:off x="7454900" y="-584200"/>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2" name="矩形: 圆顶角 792"/>
          <p:cNvSpPr/>
          <p:nvPr/>
        </p:nvSpPr>
        <p:spPr>
          <a:xfrm rot="5400000" flipH="1">
            <a:off x="7892415" y="705485"/>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4" name="矩形: 圆顶角 792"/>
          <p:cNvSpPr/>
          <p:nvPr/>
        </p:nvSpPr>
        <p:spPr>
          <a:xfrm rot="5400000" flipH="1">
            <a:off x="7454900" y="1995170"/>
            <a:ext cx="985520" cy="5593080"/>
          </a:xfrm>
          <a:prstGeom prst="round2SameRect">
            <a:avLst/>
          </a:prstGeom>
          <a:solidFill>
            <a:schemeClr val="bg1"/>
          </a:solidFill>
          <a:ln>
            <a:noFill/>
          </a:ln>
          <a:effectLst>
            <a:outerShdw blurRad="355600" dist="63500" dir="2700000" sx="101000" sy="101000" algn="tl" rotWithShape="0">
              <a:schemeClr val="bg1">
                <a:lumMod val="6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4214495" y="1951355"/>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01</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18" name="文本框 17"/>
          <p:cNvSpPr txBox="1"/>
          <p:nvPr/>
        </p:nvSpPr>
        <p:spPr>
          <a:xfrm>
            <a:off x="4476115" y="3240405"/>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02</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19" name="文本框 18"/>
          <p:cNvSpPr txBox="1"/>
          <p:nvPr/>
        </p:nvSpPr>
        <p:spPr>
          <a:xfrm>
            <a:off x="4156710" y="4538980"/>
            <a:ext cx="588623" cy="523220"/>
          </a:xfrm>
          <a:prstGeom prst="rect">
            <a:avLst/>
          </a:prstGeom>
          <a:noFill/>
        </p:spPr>
        <p:txBody>
          <a:bodyPr wrap="none" rtlCol="0">
            <a:spAutoFit/>
          </a:bodyPr>
          <a:lstStyle/>
          <a:p>
            <a:r>
              <a:rPr lang="en-US" altLang="zh-CN" sz="2800" b="1" i="1" dirty="0">
                <a:solidFill>
                  <a:schemeClr val="bg1"/>
                </a:solidFill>
                <a:latin typeface="思源黑体 CN Light" panose="020B0300000000000000" pitchFamily="34" charset="-122"/>
                <a:ea typeface="思源黑体 CN Light" panose="020B0300000000000000" pitchFamily="34" charset="-122"/>
              </a:rPr>
              <a:t>03</a:t>
            </a:r>
            <a:endParaRPr lang="en-US" altLang="zh-CN" sz="2800" b="1" i="1" dirty="0">
              <a:solidFill>
                <a:schemeClr val="bg1"/>
              </a:solidFill>
              <a:latin typeface="思源黑体 CN Light" panose="020B0300000000000000" pitchFamily="34" charset="-122"/>
              <a:ea typeface="思源黑体 CN Light" panose="020B0300000000000000" pitchFamily="34" charset="-122"/>
            </a:endParaRPr>
          </a:p>
        </p:txBody>
      </p:sp>
      <p:sp>
        <p:nvSpPr>
          <p:cNvPr id="20" name="文本框 19"/>
          <p:cNvSpPr txBox="1"/>
          <p:nvPr/>
        </p:nvSpPr>
        <p:spPr>
          <a:xfrm>
            <a:off x="5337810" y="2059940"/>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能熟悉金融风险的概念及特点</a:t>
            </a:r>
            <a:endParaRPr sz="1400" dirty="0">
              <a:latin typeface="微软雅黑" panose="020B0503020204020204" charset="-122"/>
              <a:ea typeface="微软雅黑" panose="020B0503020204020204" charset="-122"/>
            </a:endParaRPr>
          </a:p>
        </p:txBody>
      </p:sp>
      <p:sp>
        <p:nvSpPr>
          <p:cNvPr id="21" name="文本框 20"/>
          <p:cNvSpPr txBox="1"/>
          <p:nvPr/>
        </p:nvSpPr>
        <p:spPr>
          <a:xfrm>
            <a:off x="5775325" y="3348990"/>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能理解汽车金融业务中的金融风险</a:t>
            </a:r>
            <a:endParaRPr sz="1400" dirty="0">
              <a:latin typeface="微软雅黑" panose="020B0503020204020204" charset="-122"/>
              <a:ea typeface="微软雅黑" panose="020B0503020204020204" charset="-122"/>
            </a:endParaRPr>
          </a:p>
        </p:txBody>
      </p:sp>
      <p:sp>
        <p:nvSpPr>
          <p:cNvPr id="22" name="文本框 21"/>
          <p:cNvSpPr txBox="1"/>
          <p:nvPr/>
        </p:nvSpPr>
        <p:spPr>
          <a:xfrm>
            <a:off x="5337810" y="4637405"/>
            <a:ext cx="5220335" cy="306705"/>
          </a:xfrm>
          <a:prstGeom prst="rect">
            <a:avLst/>
          </a:prstGeom>
          <a:solidFill>
            <a:srgbClr val="000000">
              <a:alpha val="0"/>
            </a:srgbClr>
          </a:solidFill>
        </p:spPr>
        <p:txBody>
          <a:bodyPr wrap="square" rtlCol="0" anchor="t">
            <a:spAutoFit/>
          </a:bodyPr>
          <a:lstStyle/>
          <a:p>
            <a:pPr algn="l"/>
            <a:r>
              <a:rPr sz="1400" dirty="0">
                <a:latin typeface="微软雅黑" panose="020B0503020204020204" charset="-122"/>
                <a:ea typeface="微软雅黑" panose="020B0503020204020204" charset="-122"/>
              </a:rPr>
              <a:t>能了解世界史上的金融危机</a:t>
            </a:r>
            <a:endParaRPr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checkerboard(across)">
                                      <p:cBhvr>
                                        <p:cTn id="7" dur="500"/>
                                        <p:tgtEl>
                                          <p:spTgt spid="4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checkerboard(across)">
                                      <p:cBhvr>
                                        <p:cTn id="10" dur="500"/>
                                        <p:tgtEl>
                                          <p:spTgt spid="1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par>
                          <p:cTn id="14" fill="hold">
                            <p:stCondLst>
                              <p:cond delay="500"/>
                            </p:stCondLst>
                            <p:childTnLst>
                              <p:par>
                                <p:cTn id="15" presetID="3" presetClass="entr" presetSubtype="1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linds(horizontal)">
                                      <p:cBhvr>
                                        <p:cTn id="23" dur="500"/>
                                        <p:tgtEl>
                                          <p:spTgt spid="17"/>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linds(horizontal)">
                                      <p:cBhvr>
                                        <p:cTn id="26" dur="500"/>
                                        <p:tgtEl>
                                          <p:spTgt spid="20"/>
                                        </p:tgtEl>
                                      </p:cBhvr>
                                    </p:animEffect>
                                  </p:childTnLst>
                                </p:cTn>
                              </p:par>
                            </p:childTnLst>
                          </p:cTn>
                        </p:par>
                        <p:par>
                          <p:cTn id="27" fill="hold">
                            <p:stCondLst>
                              <p:cond delay="1000"/>
                            </p:stCondLst>
                            <p:childTnLst>
                              <p:par>
                                <p:cTn id="28" presetID="3" presetClass="entr" presetSubtype="1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blinds(horizontal)">
                                      <p:cBhvr>
                                        <p:cTn id="30" dur="500"/>
                                        <p:tgtEl>
                                          <p:spTgt spid="4"/>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linds(horizontal)">
                                      <p:cBhvr>
                                        <p:cTn id="33" dur="500"/>
                                        <p:tgtEl>
                                          <p:spTgt spid="12"/>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linds(horizontal)">
                                      <p:cBhvr>
                                        <p:cTn id="36" dur="500"/>
                                        <p:tgtEl>
                                          <p:spTgt spid="18"/>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linds(horizontal)">
                                      <p:cBhvr>
                                        <p:cTn id="39" dur="500"/>
                                        <p:tgtEl>
                                          <p:spTgt spid="21"/>
                                        </p:tgtEl>
                                      </p:cBhvr>
                                    </p:animEffect>
                                  </p:childTnLst>
                                </p:cTn>
                              </p:par>
                            </p:childTnLst>
                          </p:cTn>
                        </p:par>
                        <p:par>
                          <p:cTn id="40" fill="hold">
                            <p:stCondLst>
                              <p:cond delay="1500"/>
                            </p:stCondLst>
                            <p:childTnLst>
                              <p:par>
                                <p:cTn id="41" presetID="5" presetClass="entr" presetSubtype="1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checkerboard(across)">
                                      <p:cBhvr>
                                        <p:cTn id="43" dur="500"/>
                                        <p:tgtEl>
                                          <p:spTgt spid="8"/>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checkerboard(across)">
                                      <p:cBhvr>
                                        <p:cTn id="46" dur="500"/>
                                        <p:tgtEl>
                                          <p:spTgt spid="14"/>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checkerboard(across)">
                                      <p:cBhvr>
                                        <p:cTn id="49" dur="500"/>
                                        <p:tgtEl>
                                          <p:spTgt spid="19"/>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checkerboard(across)">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48" grpId="0"/>
      <p:bldP spid="48" grpId="1"/>
      <p:bldP spid="11" grpId="0" bldLvl="0" animBg="1"/>
      <p:bldP spid="11" grpId="1" animBg="1"/>
      <p:bldP spid="3" grpId="0" bldLvl="0" animBg="1"/>
      <p:bldP spid="3" grpId="1" animBg="1"/>
      <p:bldP spid="4" grpId="0" bldLvl="0" animBg="1"/>
      <p:bldP spid="4" grpId="1" animBg="1"/>
      <p:bldP spid="8" grpId="0" bldLvl="0" animBg="1"/>
      <p:bldP spid="8" grpId="1" animBg="1"/>
      <p:bldP spid="10" grpId="0" bldLvl="0" animBg="1"/>
      <p:bldP spid="10" grpId="1" animBg="1"/>
      <p:bldP spid="12" grpId="0" bldLvl="0" animBg="1"/>
      <p:bldP spid="12" grpId="1" animBg="1"/>
      <p:bldP spid="14" grpId="0" bldLvl="0" animBg="1"/>
      <p:bldP spid="14" grpId="1" animBg="1"/>
      <p:bldP spid="17" grpId="0"/>
      <p:bldP spid="17" grpId="1"/>
      <p:bldP spid="18" grpId="0"/>
      <p:bldP spid="18" grpId="1"/>
      <p:bldP spid="19" grpId="0"/>
      <p:bldP spid="19" grpId="1"/>
      <p:bldP spid="20" grpId="0" bldLvl="0" animBg="1"/>
      <p:bldP spid="20" grpId="1" animBg="1"/>
      <p:bldP spid="21" grpId="0" bldLvl="0" animBg="1"/>
      <p:bldP spid="21" grpId="1" animBg="1"/>
      <p:bldP spid="22" grpId="0" bldLvl="0" animBg="1"/>
      <p:bldP spid="2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故事引入</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602380" y="4275060"/>
            <a:ext cx="2986405"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STORY INTRODUCTION</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67790" cy="1200329"/>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02</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1127760" y="1412875"/>
            <a:ext cx="5439410" cy="4615815"/>
          </a:xfrm>
          <a:prstGeom prst="rect">
            <a:avLst/>
          </a:prstGeom>
          <a:noFill/>
          <a:ln>
            <a:noFill/>
          </a:ln>
        </p:spPr>
        <p:txBody>
          <a:bodyPr wrap="square" rtlCol="0">
            <a:spAutoFit/>
          </a:bodyPr>
          <a:lstStyle/>
          <a:p>
            <a:pPr indent="355600" fontAlgn="auto">
              <a:lnSpc>
                <a:spcPct val="150000"/>
              </a:lnSpc>
              <a:defRPr/>
              <a:extLst>
                <a:ext uri="{35155182-B16C-46BC-9424-99874614C6A1}">
                  <wpsdc:indentchars xmlns:wpsdc="http://www.wps.cn/officeDocument/2017/drawingmlCustomData" val="200" checksum="3837665281"/>
                </a:ext>
              </a:extLst>
            </a:pPr>
            <a:r>
              <a:rPr lang="zh-CN" altLang="en-US" sz="1400" dirty="0">
                <a:latin typeface="微软雅黑" panose="020B0503020204020204" charset="-122"/>
                <a:ea typeface="微软雅黑" panose="020B0503020204020204" charset="-122"/>
                <a:cs typeface="微软雅黑" panose="020B0503020204020204" charset="-122"/>
                <a:sym typeface="+mn-ea"/>
              </a:rPr>
              <a:t>1637年发生在荷兰的郁金香狂热，是世界上最早的泡沫经济事件，也是现代金融史上第一次投机泡沫。</a:t>
            </a:r>
            <a:endParaRPr lang="zh-CN" altLang="en-US" sz="1400" dirty="0">
              <a:latin typeface="微软雅黑" panose="020B0503020204020204" charset="-122"/>
              <a:ea typeface="微软雅黑" panose="020B0503020204020204" charset="-122"/>
              <a:cs typeface="微软雅黑" panose="020B0503020204020204" charset="-122"/>
              <a:sym typeface="+mn-ea"/>
            </a:endParaRPr>
          </a:p>
          <a:p>
            <a:pPr indent="355600" fontAlgn="auto">
              <a:lnSpc>
                <a:spcPct val="150000"/>
              </a:lnSpc>
              <a:defRPr/>
              <a:extLst>
                <a:ext uri="{35155182-B16C-46BC-9424-99874614C6A1}">
                  <wpsdc:indentchars xmlns:wpsdc="http://www.wps.cn/officeDocument/2017/drawingmlCustomData" val="200" checksum="3837665281"/>
                </a:ext>
              </a:extLst>
            </a:pPr>
            <a:r>
              <a:rPr lang="zh-CN" altLang="en-US" sz="1400" dirty="0">
                <a:latin typeface="微软雅黑" panose="020B0503020204020204" charset="-122"/>
                <a:ea typeface="微软雅黑" panose="020B0503020204020204" charset="-122"/>
                <a:cs typeface="微软雅黑" panose="020B0503020204020204" charset="-122"/>
                <a:sym typeface="+mn-ea"/>
              </a:rPr>
              <a:t>郁金香是一种难以短时间大量繁殖的植物，因此造成了“郁金香狂热”中的缺货状态因而变得高价。</a:t>
            </a:r>
            <a:endParaRPr lang="zh-CN" altLang="en-US" sz="1400" dirty="0">
              <a:latin typeface="微软雅黑" panose="020B0503020204020204" charset="-122"/>
              <a:ea typeface="微软雅黑" panose="020B0503020204020204" charset="-122"/>
              <a:cs typeface="微软雅黑" panose="020B0503020204020204" charset="-122"/>
              <a:sym typeface="+mn-ea"/>
            </a:endParaRPr>
          </a:p>
          <a:p>
            <a:pPr indent="355600" fontAlgn="auto">
              <a:lnSpc>
                <a:spcPct val="150000"/>
              </a:lnSpc>
              <a:defRPr/>
              <a:extLst>
                <a:ext uri="{35155182-B16C-46BC-9424-99874614C6A1}">
                  <wpsdc:indentchars xmlns:wpsdc="http://www.wps.cn/officeDocument/2017/drawingmlCustomData" val="200" checksum="3837665281"/>
                </a:ext>
              </a:extLst>
            </a:pPr>
            <a:r>
              <a:rPr lang="zh-CN" altLang="en-US" sz="1400" dirty="0">
                <a:latin typeface="微软雅黑" panose="020B0503020204020204" charset="-122"/>
                <a:ea typeface="微软雅黑" panose="020B0503020204020204" charset="-122"/>
                <a:cs typeface="微软雅黑" panose="020B0503020204020204" charset="-122"/>
                <a:sym typeface="+mn-ea"/>
              </a:rPr>
              <a:t>在约1634年左右，郁金香的大受欢迎引起了投机分子的目光，他们只是为了哄抬价格取得利润。这些投机分子有计划地行动，有人因此一掷干金，当时甚至还有过一个高级品种的球根交换了一座宅邸的纪录。</a:t>
            </a:r>
            <a:endParaRPr lang="zh-CN" altLang="en-US" sz="1400" dirty="0">
              <a:latin typeface="微软雅黑" panose="020B0503020204020204" charset="-122"/>
              <a:ea typeface="微软雅黑" panose="020B0503020204020204" charset="-122"/>
              <a:cs typeface="微软雅黑" panose="020B0503020204020204" charset="-122"/>
              <a:sym typeface="+mn-ea"/>
            </a:endParaRPr>
          </a:p>
          <a:p>
            <a:pPr indent="355600" fontAlgn="auto">
              <a:lnSpc>
                <a:spcPct val="150000"/>
              </a:lnSpc>
              <a:defRPr/>
              <a:extLst>
                <a:ext uri="{35155182-B16C-46BC-9424-99874614C6A1}">
                  <wpsdc:indentchars xmlns:wpsdc="http://www.wps.cn/officeDocument/2017/drawingmlCustomData" val="200" checksum="3837665281"/>
                </a:ext>
              </a:extLst>
            </a:pPr>
            <a:r>
              <a:rPr lang="zh-CN" altLang="en-US" sz="1400" dirty="0">
                <a:latin typeface="微软雅黑" panose="020B0503020204020204" charset="-122"/>
                <a:ea typeface="微软雅黑" panose="020B0503020204020204" charset="-122"/>
                <a:cs typeface="微软雅黑" panose="020B0503020204020204" charset="-122"/>
                <a:sym typeface="+mn-ea"/>
              </a:rPr>
              <a:t>1637年2月初，价格突然暴跌。与其说暴跌不如说是找不到买家，因为票据无法兑现，导致无法付出货款却又背负债务的人据说达到3000人。</a:t>
            </a:r>
            <a:endParaRPr lang="zh-CN" altLang="en-US" sz="1400" dirty="0">
              <a:latin typeface="微软雅黑" panose="020B0503020204020204" charset="-122"/>
              <a:ea typeface="微软雅黑" panose="020B0503020204020204" charset="-122"/>
              <a:cs typeface="微软雅黑" panose="020B0503020204020204" charset="-122"/>
              <a:sym typeface="+mn-ea"/>
            </a:endParaRPr>
          </a:p>
          <a:p>
            <a:pPr indent="355600" fontAlgn="auto">
              <a:lnSpc>
                <a:spcPct val="150000"/>
              </a:lnSpc>
              <a:defRPr/>
              <a:extLst>
                <a:ext uri="{35155182-B16C-46BC-9424-99874614C6A1}">
                  <wpsdc:indentchars xmlns:wpsdc="http://www.wps.cn/officeDocument/2017/drawingmlCustomData" val="200" checksum="3837665281"/>
                </a:ext>
              </a:extLst>
            </a:pPr>
            <a:r>
              <a:rPr lang="zh-CN" altLang="en-US" sz="1400" dirty="0">
                <a:latin typeface="微软雅黑" panose="020B0503020204020204" charset="-122"/>
                <a:ea typeface="微软雅黑" panose="020B0503020204020204" charset="-122"/>
                <a:cs typeface="微软雅黑" panose="020B0503020204020204" charset="-122"/>
                <a:sym typeface="+mn-ea"/>
              </a:rPr>
              <a:t>最后震动了议会和市政府展开行动，最后做出“在调查结束之前保留郁金香的交易”的决定，这个决定使得票据失效，却很快把问题解决，留下少数的破产者和暴发户，郁金香狂热时代就此结束。</a:t>
            </a:r>
            <a:endParaRPr lang="zh-CN" altLang="en-US" sz="1400" dirty="0">
              <a:latin typeface="微软雅黑" panose="020B0503020204020204" charset="-122"/>
              <a:ea typeface="微软雅黑" panose="020B0503020204020204" charset="-122"/>
              <a:cs typeface="微软雅黑" panose="020B0503020204020204" charset="-122"/>
              <a:sym typeface="+mn-ea"/>
            </a:endParaRPr>
          </a:p>
        </p:txBody>
      </p:sp>
      <p:pic>
        <p:nvPicPr>
          <p:cNvPr id="100" name="图片 99"/>
          <p:cNvPicPr/>
          <p:nvPr>
            <p:custDataLst>
              <p:tags r:id="rId1"/>
            </p:custDataLst>
          </p:nvPr>
        </p:nvPicPr>
        <p:blipFill>
          <a:blip r:embed="rId2"/>
          <a:stretch>
            <a:fillRect/>
          </a:stretch>
        </p:blipFill>
        <p:spPr>
          <a:xfrm>
            <a:off x="7033895" y="1557020"/>
            <a:ext cx="3394075" cy="1987550"/>
          </a:xfrm>
          <a:prstGeom prst="rect">
            <a:avLst/>
          </a:prstGeom>
          <a:noFill/>
          <a:ln w="9525">
            <a:noFill/>
          </a:ln>
        </p:spPr>
      </p:pic>
      <p:pic>
        <p:nvPicPr>
          <p:cNvPr id="4" name="图片 2" descr="c2217e5dc51e4ac79199d31b0e1d8073"/>
          <p:cNvPicPr>
            <a:picLocks noChangeAspect="1"/>
          </p:cNvPicPr>
          <p:nvPr>
            <p:custDataLst>
              <p:tags r:id="rId3"/>
            </p:custDataLst>
          </p:nvPr>
        </p:nvPicPr>
        <p:blipFill>
          <a:blip r:embed="rId4"/>
          <a:srcRect r="1927"/>
          <a:stretch>
            <a:fillRect/>
          </a:stretch>
        </p:blipFill>
        <p:spPr>
          <a:xfrm>
            <a:off x="7033895" y="3529330"/>
            <a:ext cx="3394075" cy="2188473"/>
          </a:xfrm>
          <a:prstGeom prst="rect">
            <a:avLst/>
          </a:prstGeom>
        </p:spPr>
      </p:pic>
      <p:sp>
        <p:nvSpPr>
          <p:cNvPr id="101" name="文本框 100"/>
          <p:cNvSpPr txBox="1"/>
          <p:nvPr/>
        </p:nvSpPr>
        <p:spPr>
          <a:xfrm>
            <a:off x="8113395" y="5717540"/>
            <a:ext cx="1527810" cy="275590"/>
          </a:xfrm>
          <a:prstGeom prst="rect">
            <a:avLst/>
          </a:prstGeom>
          <a:noFill/>
          <a:ln w="9525">
            <a:noFill/>
          </a:ln>
        </p:spPr>
        <p:txBody>
          <a:bodyPr wrap="square">
            <a:spAutoFit/>
          </a:bodyPr>
          <a:lstStyle/>
          <a:p>
            <a:pPr indent="0" fontAlgn="auto"/>
            <a:r>
              <a:rPr lang="zh-CN" sz="1200" b="0">
                <a:latin typeface="微软雅黑" panose="020B0503020204020204" charset="-122"/>
                <a:ea typeface="微软雅黑" panose="020B0503020204020204" charset="-122"/>
              </a:rPr>
              <a:t>《郁金香狂热之讽》</a:t>
            </a:r>
            <a:endParaRPr lang="zh-CN" altLang="en-US" sz="1200" b="0">
              <a:latin typeface="微软雅黑" panose="020B0503020204020204" charset="-122"/>
              <a:ea typeface="微软雅黑" panose="020B0503020204020204" charset="-122"/>
            </a:endParaRPr>
          </a:p>
        </p:txBody>
      </p:sp>
      <p:sp>
        <p:nvSpPr>
          <p:cNvPr id="6" name="文本框 5"/>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sym typeface="+mn-ea"/>
              </a:rPr>
              <a:t>故事引入</a:t>
            </a:r>
            <a:endParaRPr lang="zh-CN" altLang="en-US" sz="3200" b="1" dirty="0">
              <a:latin typeface="微软雅黑" panose="020B0503020204020204" charset="-122"/>
              <a:ea typeface="微软雅黑" panose="020B0503020204020204" charset="-122"/>
              <a:sym typeface="+mn-ea"/>
            </a:endParaRPr>
          </a:p>
        </p:txBody>
      </p:sp>
      <p:sp>
        <p:nvSpPr>
          <p:cNvPr id="7" name="空心弧 6"/>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2000"/>
                                        <p:tgtEl>
                                          <p:spTgt spid="6"/>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edge">
                                      <p:cBhvr>
                                        <p:cTn id="10" dur="2000"/>
                                        <p:tgtEl>
                                          <p:spTgt spid="7"/>
                                        </p:tgtEl>
                                      </p:cBhvr>
                                    </p:animEffect>
                                  </p:childTnLst>
                                </p:cTn>
                              </p:par>
                            </p:childTnLst>
                          </p:cTn>
                        </p:par>
                        <p:par>
                          <p:cTn id="11" fill="hold">
                            <p:stCondLst>
                              <p:cond delay="2000"/>
                            </p:stCondLst>
                            <p:childTnLst>
                              <p:par>
                                <p:cTn id="12" presetID="9"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par>
                                <p:cTn id="15" presetID="9" presetClass="entr" presetSubtype="0" fill="hold" nodeType="withEffect">
                                  <p:stCondLst>
                                    <p:cond delay="0"/>
                                  </p:stCondLst>
                                  <p:childTnLst>
                                    <p:set>
                                      <p:cBhvr>
                                        <p:cTn id="16" dur="1" fill="hold">
                                          <p:stCondLst>
                                            <p:cond delay="0"/>
                                          </p:stCondLst>
                                        </p:cTn>
                                        <p:tgtEl>
                                          <p:spTgt spid="100"/>
                                        </p:tgtEl>
                                        <p:attrNameLst>
                                          <p:attrName>style.visibility</p:attrName>
                                        </p:attrNameLst>
                                      </p:cBhvr>
                                      <p:to>
                                        <p:strVal val="visible"/>
                                      </p:to>
                                    </p:set>
                                    <p:animEffect transition="in" filter="dissolve">
                                      <p:cBhvr>
                                        <p:cTn id="17" dur="500"/>
                                        <p:tgtEl>
                                          <p:spTgt spid="100"/>
                                        </p:tgtEl>
                                      </p:cBhvr>
                                    </p:animEffect>
                                  </p:childTnLst>
                                </p:cTn>
                              </p:par>
                              <p:par>
                                <p:cTn id="18" presetID="9"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dissolve">
                                      <p:cBhvr>
                                        <p:cTn id="20" dur="500"/>
                                        <p:tgtEl>
                                          <p:spTgt spid="4"/>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dissolve">
                                      <p:cBhvr>
                                        <p:cTn id="2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01" grpId="0"/>
      <p:bldP spid="101" grpId="1"/>
      <p:bldP spid="6" grpId="0"/>
      <p:bldP spid="6" grpId="1"/>
      <p:bldP spid="7" grpId="0" bldLvl="0" animBg="1"/>
      <p:bldP spid="7"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428874" y="-90488"/>
            <a:ext cx="7334252" cy="73342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椭圆 1"/>
          <p:cNvSpPr/>
          <p:nvPr/>
        </p:nvSpPr>
        <p:spPr>
          <a:xfrm>
            <a:off x="3471862" y="952499"/>
            <a:ext cx="5248275" cy="52482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784942" y="3308035"/>
            <a:ext cx="2621280" cy="829945"/>
          </a:xfrm>
          <a:prstGeom prst="rect">
            <a:avLst/>
          </a:prstGeom>
          <a:noFill/>
        </p:spPr>
        <p:txBody>
          <a:bodyPr wrap="none" rtlCol="0">
            <a:spAutoFit/>
          </a:bodyPr>
          <a:lstStyle/>
          <a:p>
            <a:r>
              <a:rPr lang="zh-CN" altLang="en-US" sz="4800" dirty="0">
                <a:solidFill>
                  <a:schemeClr val="bg1"/>
                </a:solidFill>
                <a:latin typeface="思源宋体 CN Medium" panose="02020500000000000000" pitchFamily="18" charset="-122"/>
                <a:ea typeface="思源宋体 CN Medium" panose="02020500000000000000" pitchFamily="18" charset="-122"/>
              </a:rPr>
              <a:t>学习准备</a:t>
            </a:r>
            <a:endParaRPr lang="zh-CN" altLang="en-US" sz="4800" dirty="0">
              <a:solidFill>
                <a:schemeClr val="bg1"/>
              </a:solidFill>
              <a:latin typeface="思源宋体 CN Medium" panose="02020500000000000000" pitchFamily="18" charset="-122"/>
              <a:ea typeface="思源宋体 CN Medium" panose="02020500000000000000" pitchFamily="18" charset="-122"/>
            </a:endParaRPr>
          </a:p>
        </p:txBody>
      </p:sp>
      <p:sp>
        <p:nvSpPr>
          <p:cNvPr id="5" name="文本框 4"/>
          <p:cNvSpPr txBox="1"/>
          <p:nvPr/>
        </p:nvSpPr>
        <p:spPr>
          <a:xfrm>
            <a:off x="4784625" y="4244580"/>
            <a:ext cx="2827655" cy="306705"/>
          </a:xfrm>
          <a:prstGeom prst="rect">
            <a:avLst/>
          </a:prstGeom>
          <a:noFill/>
        </p:spPr>
        <p:txBody>
          <a:bodyPr wrap="none" rtlCol="0">
            <a:spAutoFit/>
          </a:bodyPr>
          <a:lstStyle/>
          <a:p>
            <a:pPr algn="l"/>
            <a:r>
              <a:rPr lang="en-US" altLang="zh-CN" sz="1400" spc="300" dirty="0">
                <a:solidFill>
                  <a:schemeClr val="bg1"/>
                </a:solidFill>
                <a:latin typeface="方正粗黑宋简体" panose="02000000000000000000" charset="-122"/>
                <a:ea typeface="方正粗黑宋简体" panose="02000000000000000000" charset="-122"/>
                <a:sym typeface="+mn-ea"/>
              </a:rPr>
              <a:t>STUDY PREPARATION</a:t>
            </a:r>
            <a:endParaRPr lang="en-US" altLang="zh-CN" sz="1400" spc="300" dirty="0">
              <a:solidFill>
                <a:schemeClr val="bg1"/>
              </a:solidFill>
              <a:latin typeface="方正粗黑宋简体" panose="02000000000000000000" charset="-122"/>
              <a:ea typeface="方正粗黑宋简体" panose="02000000000000000000" charset="-122"/>
              <a:sym typeface="+mn-ea"/>
            </a:endParaRPr>
          </a:p>
        </p:txBody>
      </p:sp>
      <p:sp>
        <p:nvSpPr>
          <p:cNvPr id="6" name="文本框 5"/>
          <p:cNvSpPr txBox="1"/>
          <p:nvPr/>
        </p:nvSpPr>
        <p:spPr>
          <a:xfrm>
            <a:off x="4162104" y="2108203"/>
            <a:ext cx="3831590" cy="1198880"/>
          </a:xfrm>
          <a:prstGeom prst="rect">
            <a:avLst/>
          </a:prstGeom>
          <a:noFill/>
        </p:spPr>
        <p:txBody>
          <a:bodyPr wrap="none" rtlCol="0">
            <a:spAutoFit/>
          </a:bodyPr>
          <a:lstStyle/>
          <a:p>
            <a:r>
              <a:rPr lang="en-US" altLang="zh-CN" sz="7200" dirty="0">
                <a:solidFill>
                  <a:schemeClr val="bg1"/>
                </a:solidFill>
                <a:latin typeface="思源宋体 CN Medium" panose="02020500000000000000" pitchFamily="18" charset="-122"/>
                <a:ea typeface="思源宋体 CN Medium" panose="02020500000000000000" pitchFamily="18" charset="-122"/>
              </a:rPr>
              <a:t>PART 03</a:t>
            </a:r>
            <a:endParaRPr lang="zh-CN" altLang="en-US" sz="7200" dirty="0">
              <a:solidFill>
                <a:schemeClr val="bg1"/>
              </a:solidFill>
              <a:latin typeface="思源宋体 CN Medium" panose="02020500000000000000" pitchFamily="18" charset="-122"/>
              <a:ea typeface="思源宋体 CN Medium" panose="02020500000000000000" pitchFamily="18" charset="-122"/>
            </a:endParaRPr>
          </a:p>
        </p:txBody>
      </p:sp>
      <p:sp>
        <p:nvSpPr>
          <p:cNvPr id="7" name="任意多边形: 形状 6"/>
          <p:cNvSpPr/>
          <p:nvPr/>
        </p:nvSpPr>
        <p:spPr>
          <a:xfrm rot="5400000">
            <a:off x="-889416" y="4823240"/>
            <a:ext cx="2572152" cy="793321"/>
          </a:xfrm>
          <a:custGeom>
            <a:avLst/>
            <a:gdLst>
              <a:gd name="connsiteX0" fmla="*/ 2341703 w 4683406"/>
              <a:gd name="connsiteY0" fmla="*/ 0 h 1444488"/>
              <a:gd name="connsiteX1" fmla="*/ 4649122 w 4683406"/>
              <a:gd name="connsiteY1" fmla="*/ 1373319 h 1444488"/>
              <a:gd name="connsiteX2" fmla="*/ 4683406 w 4683406"/>
              <a:gd name="connsiteY2" fmla="*/ 1444488 h 1444488"/>
              <a:gd name="connsiteX3" fmla="*/ 0 w 4683406"/>
              <a:gd name="connsiteY3" fmla="*/ 1444488 h 1444488"/>
              <a:gd name="connsiteX4" fmla="*/ 34285 w 4683406"/>
              <a:gd name="connsiteY4" fmla="*/ 1373319 h 1444488"/>
              <a:gd name="connsiteX5" fmla="*/ 2341703 w 4683406"/>
              <a:gd name="connsiteY5" fmla="*/ 0 h 144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3406" h="1444488">
                <a:moveTo>
                  <a:pt x="2341703" y="0"/>
                </a:moveTo>
                <a:cubicBezTo>
                  <a:pt x="3338077" y="0"/>
                  <a:pt x="4204752" y="555309"/>
                  <a:pt x="4649122" y="1373319"/>
                </a:cubicBezTo>
                <a:lnTo>
                  <a:pt x="4683406" y="1444488"/>
                </a:lnTo>
                <a:lnTo>
                  <a:pt x="0" y="1444488"/>
                </a:lnTo>
                <a:lnTo>
                  <a:pt x="34285" y="1373319"/>
                </a:lnTo>
                <a:cubicBezTo>
                  <a:pt x="478654" y="555309"/>
                  <a:pt x="1345329" y="0"/>
                  <a:pt x="23417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8" name="椭圆 7"/>
          <p:cNvSpPr/>
          <p:nvPr/>
        </p:nvSpPr>
        <p:spPr>
          <a:xfrm>
            <a:off x="10977562" y="462965"/>
            <a:ext cx="2428875" cy="2428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cxnSp>
        <p:nvCxnSpPr>
          <p:cNvPr id="10" name="直接连接符 9"/>
          <p:cNvCxnSpPr/>
          <p:nvPr/>
        </p:nvCxnSpPr>
        <p:spPr>
          <a:xfrm>
            <a:off x="5783047" y="1998971"/>
            <a:ext cx="6259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4" grpId="0"/>
      <p:bldP spid="5" grpId="0"/>
      <p:bldP spid="6" grpId="0"/>
      <p:bldP spid="7" grpId="0" bldLvl="0" animBg="1"/>
      <p:bldP spid="8"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3" name="组合 2"/>
          <p:cNvGrpSpPr/>
          <p:nvPr/>
        </p:nvGrpSpPr>
        <p:grpSpPr>
          <a:xfrm>
            <a:off x="4077335" y="1132205"/>
            <a:ext cx="4037330" cy="491490"/>
            <a:chOff x="5403" y="1783"/>
            <a:chExt cx="6358" cy="774"/>
          </a:xfrm>
        </p:grpSpPr>
        <p:sp>
          <p:nvSpPr>
            <p:cNvPr id="56" name="矩形: 圆角 43"/>
            <p:cNvSpPr/>
            <p:nvPr/>
          </p:nvSpPr>
          <p:spPr>
            <a:xfrm>
              <a:off x="5403" y="1783"/>
              <a:ext cx="6358"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charset="-122"/>
                <a:ea typeface="微软雅黑" panose="020B0503020204020204" charset="-122"/>
              </a:endParaRPr>
            </a:p>
          </p:txBody>
        </p:sp>
        <p:sp>
          <p:nvSpPr>
            <p:cNvPr id="58" name="文本框 57"/>
            <p:cNvSpPr txBox="1"/>
            <p:nvPr/>
          </p:nvSpPr>
          <p:spPr>
            <a:xfrm>
              <a:off x="5781" y="1837"/>
              <a:ext cx="5601" cy="628"/>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一、金融风险的概念</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101" name="文本框 100"/>
          <p:cNvSpPr txBox="1"/>
          <p:nvPr/>
        </p:nvSpPr>
        <p:spPr>
          <a:xfrm>
            <a:off x="3719195" y="2522855"/>
            <a:ext cx="7440295" cy="2814955"/>
          </a:xfrm>
          <a:prstGeom prst="rect">
            <a:avLst/>
          </a:prstGeom>
          <a:noFill/>
          <a:ln w="9525">
            <a:noFill/>
          </a:ln>
        </p:spPr>
        <p:txBody>
          <a:bodyPr wrap="square">
            <a:spAutoFit/>
          </a:bodyPr>
          <a:lstStyle/>
          <a:p>
            <a:pPr indent="0" fontAlgn="auto">
              <a:lnSpc>
                <a:spcPct val="150000"/>
              </a:lnSpc>
            </a:pPr>
            <a:r>
              <a:rPr lang="zh-CN" altLang="en-US" sz="4400" b="1">
                <a:ln w="9525" cmpd="sng">
                  <a:solidFill>
                    <a:srgbClr val="FF0000"/>
                  </a:solidFill>
                  <a:prstDash val="solid"/>
                </a:ln>
                <a:solidFill>
                  <a:srgbClr val="FFC000"/>
                </a:solidFill>
                <a:effectLst>
                  <a:glow rad="38100">
                    <a:schemeClr val="accent1">
                      <a:alpha val="40000"/>
                    </a:schemeClr>
                  </a:glow>
                </a:effectLst>
                <a:latin typeface="微软雅黑" panose="020B0503020204020204" charset="-122"/>
                <a:ea typeface="微软雅黑" panose="020B0503020204020204" charset="-122"/>
              </a:rPr>
              <a:t>金</a:t>
            </a:r>
            <a:r>
              <a:rPr lang="zh-CN" sz="1800" b="0">
                <a:solidFill>
                  <a:schemeClr val="tx1">
                    <a:lumMod val="95000"/>
                    <a:lumOff val="5000"/>
                  </a:schemeClr>
                </a:solidFill>
                <a:latin typeface="微软雅黑" panose="020B0503020204020204" charset="-122"/>
                <a:ea typeface="微软雅黑" panose="020B0503020204020204" charset="-122"/>
              </a:rPr>
              <a:t>融风险是指经济主体在金融活动中遭受损失的不确定性。</a:t>
            </a:r>
            <a:endParaRPr lang="zh-CN" sz="1800" b="0">
              <a:solidFill>
                <a:schemeClr val="tx1">
                  <a:lumMod val="95000"/>
                  <a:lumOff val="5000"/>
                </a:schemeClr>
              </a:solidFill>
              <a:latin typeface="微软雅黑" panose="020B0503020204020204" charset="-122"/>
              <a:ea typeface="微软雅黑" panose="020B0503020204020204" charset="-122"/>
            </a:endParaRPr>
          </a:p>
          <a:p>
            <a:pPr indent="0" fontAlgn="auto">
              <a:lnSpc>
                <a:spcPct val="150000"/>
              </a:lnSpc>
            </a:pPr>
            <a:endParaRPr lang="zh-CN" sz="1800" b="0">
              <a:solidFill>
                <a:schemeClr val="tx1">
                  <a:lumMod val="95000"/>
                  <a:lumOff val="5000"/>
                </a:schemeClr>
              </a:solidFill>
              <a:latin typeface="微软雅黑" panose="020B0503020204020204" charset="-122"/>
              <a:ea typeface="微软雅黑" panose="020B0503020204020204" charset="-122"/>
            </a:endParaRPr>
          </a:p>
          <a:p>
            <a:pPr indent="0" fontAlgn="auto">
              <a:lnSpc>
                <a:spcPct val="150000"/>
              </a:lnSpc>
            </a:pPr>
            <a:r>
              <a:rPr lang="zh-CN" altLang="en-US" sz="2000" b="1">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charset="-122"/>
                <a:ea typeface="微软雅黑" panose="020B0503020204020204" charset="-122"/>
              </a:rPr>
              <a:t>金融风险</a:t>
            </a:r>
            <a:r>
              <a:rPr lang="zh-CN" sz="1800" b="0">
                <a:solidFill>
                  <a:schemeClr val="tx1">
                    <a:lumMod val="95000"/>
                    <a:lumOff val="5000"/>
                  </a:schemeClr>
                </a:solidFill>
                <a:latin typeface="微软雅黑" panose="020B0503020204020204" charset="-122"/>
                <a:ea typeface="微软雅黑" panose="020B0503020204020204" charset="-122"/>
              </a:rPr>
              <a:t>与</a:t>
            </a:r>
            <a:r>
              <a:rPr lang="zh-CN" altLang="en-US" sz="2000" b="1">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503020204020204" charset="-122"/>
                <a:ea typeface="微软雅黑" panose="020B0503020204020204" charset="-122"/>
              </a:rPr>
              <a:t>一般的风险</a:t>
            </a:r>
            <a:r>
              <a:rPr lang="zh-CN" sz="1800" b="0">
                <a:solidFill>
                  <a:schemeClr val="tx1">
                    <a:lumMod val="95000"/>
                    <a:lumOff val="5000"/>
                  </a:schemeClr>
                </a:solidFill>
                <a:latin typeface="微软雅黑" panose="020B0503020204020204" charset="-122"/>
                <a:ea typeface="微软雅黑" panose="020B0503020204020204" charset="-122"/>
              </a:rPr>
              <a:t>概念有着显著的区别，金融风险是针对资金的借贷（如长、短期资金借贷），以及资金经营（如证券投资、外汇投资）等金融活动所带来的风险。</a:t>
            </a:r>
            <a:endParaRPr lang="zh-CN" sz="1800" b="0">
              <a:solidFill>
                <a:schemeClr val="tx1">
                  <a:lumMod val="95000"/>
                  <a:lumOff val="5000"/>
                </a:schemeClr>
              </a:solidFill>
              <a:latin typeface="微软雅黑" panose="020B0503020204020204" charset="-122"/>
              <a:ea typeface="微软雅黑" panose="020B0503020204020204" charset="-122"/>
            </a:endParaRPr>
          </a:p>
        </p:txBody>
      </p:sp>
      <p:pic>
        <p:nvPicPr>
          <p:cNvPr id="6" name="图片 5" descr="314aec6b9795dbeb9f4a49bd2afb53d6"/>
          <p:cNvPicPr>
            <a:picLocks noChangeAspect="1"/>
          </p:cNvPicPr>
          <p:nvPr/>
        </p:nvPicPr>
        <p:blipFill>
          <a:blip r:embed="rId1">
            <a:clrChange>
              <a:clrFrom>
                <a:srgbClr val="FAFAFA">
                  <a:alpha val="100000"/>
                </a:srgbClr>
              </a:clrFrom>
              <a:clrTo>
                <a:srgbClr val="FAFAFA">
                  <a:alpha val="100000"/>
                  <a:alpha val="0"/>
                </a:srgbClr>
              </a:clrTo>
            </a:clrChange>
          </a:blip>
          <a:stretch>
            <a:fillRect/>
          </a:stretch>
        </p:blipFill>
        <p:spPr>
          <a:xfrm>
            <a:off x="1270635" y="2425700"/>
            <a:ext cx="2265680" cy="30092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14" presetClass="entr" presetSubtype="1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randombar(horizontal)">
                                      <p:cBhvr>
                                        <p:cTn id="17" dur="500"/>
                                        <p:tgtEl>
                                          <p:spTgt spid="101"/>
                                        </p:tgtEl>
                                      </p:cBhvr>
                                    </p:animEffect>
                                  </p:childTnLst>
                                </p:cTn>
                              </p:par>
                              <p:par>
                                <p:cTn id="18" presetID="14" presetClass="entr" presetSubtype="1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ldLvl="0" animBg="1"/>
      <p:bldP spid="4" grpId="1" animBg="1"/>
      <p:bldP spid="101" grpId="0"/>
      <p:bldP spid="101"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638935" y="2080895"/>
            <a:ext cx="1314450" cy="1329690"/>
            <a:chOff x="1962" y="3745"/>
            <a:chExt cx="2784" cy="2816"/>
          </a:xfrm>
          <a:solidFill>
            <a:schemeClr val="accent4"/>
          </a:solidFill>
        </p:grpSpPr>
        <p:grpSp>
          <p:nvGrpSpPr>
            <p:cNvPr id="34" name="组合 33"/>
            <p:cNvGrpSpPr/>
            <p:nvPr/>
          </p:nvGrpSpPr>
          <p:grpSpPr>
            <a:xfrm>
              <a:off x="2046" y="3745"/>
              <a:ext cx="2700" cy="2817"/>
              <a:chOff x="1765" y="6043"/>
              <a:chExt cx="4296" cy="4481"/>
            </a:xfrm>
            <a:grpFill/>
          </p:grpSpPr>
          <p:grpSp>
            <p:nvGrpSpPr>
              <p:cNvPr id="35" name="组合 34"/>
              <p:cNvGrpSpPr/>
              <p:nvPr/>
            </p:nvGrpSpPr>
            <p:grpSpPr>
              <a:xfrm flipH="1">
                <a:off x="1765" y="6043"/>
                <a:ext cx="4296" cy="4481"/>
                <a:chOff x="6752" y="3229"/>
                <a:chExt cx="5402" cy="5635"/>
              </a:xfrm>
              <a:grpFill/>
            </p:grpSpPr>
            <p:sp>
              <p:nvSpPr>
                <p:cNvPr id="37" name="齿轮"/>
                <p:cNvSpPr/>
                <p:nvPr/>
              </p:nvSpPr>
              <p:spPr>
                <a:xfrm>
                  <a:off x="7493" y="4008"/>
                  <a:ext cx="4075" cy="4075"/>
                </a:xfrm>
                <a:custGeom>
                  <a:avLst/>
                  <a:gdLst>
                    <a:gd name="connsiteX0" fmla="*/ 1173371 w 2346740"/>
                    <a:gd name="connsiteY0" fmla="*/ 216744 h 2338503"/>
                    <a:gd name="connsiteX1" fmla="*/ 220863 w 2346740"/>
                    <a:gd name="connsiteY1" fmla="*/ 1169252 h 2338503"/>
                    <a:gd name="connsiteX2" fmla="*/ 1173371 w 2346740"/>
                    <a:gd name="connsiteY2" fmla="*/ 2121760 h 2338503"/>
                    <a:gd name="connsiteX3" fmla="*/ 2125879 w 2346740"/>
                    <a:gd name="connsiteY3" fmla="*/ 1169252 h 2338503"/>
                    <a:gd name="connsiteX4" fmla="*/ 1173371 w 2346740"/>
                    <a:gd name="connsiteY4" fmla="*/ 216744 h 2338503"/>
                    <a:gd name="connsiteX5" fmla="*/ 1047356 w 2346740"/>
                    <a:gd name="connsiteY5" fmla="*/ 0 h 2338503"/>
                    <a:gd name="connsiteX6" fmla="*/ 1299384 w 2346740"/>
                    <a:gd name="connsiteY6" fmla="*/ 0 h 2338503"/>
                    <a:gd name="connsiteX7" fmla="*/ 1343430 w 2346740"/>
                    <a:gd name="connsiteY7" fmla="*/ 204792 h 2338503"/>
                    <a:gd name="connsiteX8" fmla="*/ 1454863 w 2346740"/>
                    <a:gd name="connsiteY8" fmla="*/ 27415 h 2338503"/>
                    <a:gd name="connsiteX9" fmla="*/ 1691692 w 2346740"/>
                    <a:gd name="connsiteY9" fmla="*/ 113614 h 2338503"/>
                    <a:gd name="connsiteX10" fmla="*/ 1663038 w 2346740"/>
                    <a:gd name="connsiteY10" fmla="*/ 321121 h 2338503"/>
                    <a:gd name="connsiteX11" fmla="*/ 1828419 w 2346740"/>
                    <a:gd name="connsiteY11" fmla="*/ 192553 h 2338503"/>
                    <a:gd name="connsiteX12" fmla="*/ 2021483 w 2346740"/>
                    <a:gd name="connsiteY12" fmla="*/ 354553 h 2338503"/>
                    <a:gd name="connsiteX13" fmla="*/ 1923586 w 2346740"/>
                    <a:gd name="connsiteY13" fmla="*/ 539746 h 2338503"/>
                    <a:gd name="connsiteX14" fmla="*/ 2122965 w 2346740"/>
                    <a:gd name="connsiteY14" fmla="*/ 475495 h 2338503"/>
                    <a:gd name="connsiteX15" fmla="*/ 2248979 w 2346740"/>
                    <a:gd name="connsiteY15" fmla="*/ 693757 h 2338503"/>
                    <a:gd name="connsiteX16" fmla="*/ 2093646 w 2346740"/>
                    <a:gd name="connsiteY16" fmla="*/ 834298 h 2338503"/>
                    <a:gd name="connsiteX17" fmla="*/ 2302976 w 2346740"/>
                    <a:gd name="connsiteY17" fmla="*/ 842114 h 2338503"/>
                    <a:gd name="connsiteX18" fmla="*/ 2346740 w 2346740"/>
                    <a:gd name="connsiteY18" fmla="*/ 1090313 h 2338503"/>
                    <a:gd name="connsiteX19" fmla="*/ 2152708 w 2346740"/>
                    <a:gd name="connsiteY19" fmla="*/ 1169251 h 2338503"/>
                    <a:gd name="connsiteX20" fmla="*/ 2346740 w 2346740"/>
                    <a:gd name="connsiteY20" fmla="*/ 1248190 h 2338503"/>
                    <a:gd name="connsiteX21" fmla="*/ 2302976 w 2346740"/>
                    <a:gd name="connsiteY21" fmla="*/ 1496389 h 2338503"/>
                    <a:gd name="connsiteX22" fmla="*/ 2093645 w 2346740"/>
                    <a:gd name="connsiteY22" fmla="*/ 1504204 h 2338503"/>
                    <a:gd name="connsiteX23" fmla="*/ 2248979 w 2346740"/>
                    <a:gd name="connsiteY23" fmla="*/ 1644746 h 2338503"/>
                    <a:gd name="connsiteX24" fmla="*/ 2122965 w 2346740"/>
                    <a:gd name="connsiteY24" fmla="*/ 1863009 h 2338503"/>
                    <a:gd name="connsiteX25" fmla="*/ 1923587 w 2346740"/>
                    <a:gd name="connsiteY25" fmla="*/ 1798758 h 2338503"/>
                    <a:gd name="connsiteX26" fmla="*/ 2021483 w 2346740"/>
                    <a:gd name="connsiteY26" fmla="*/ 1983949 h 2338503"/>
                    <a:gd name="connsiteX27" fmla="*/ 1828419 w 2346740"/>
                    <a:gd name="connsiteY27" fmla="*/ 2145950 h 2338503"/>
                    <a:gd name="connsiteX28" fmla="*/ 1663038 w 2346740"/>
                    <a:gd name="connsiteY28" fmla="*/ 2017381 h 2338503"/>
                    <a:gd name="connsiteX29" fmla="*/ 1691692 w 2346740"/>
                    <a:gd name="connsiteY29" fmla="*/ 2224889 h 2338503"/>
                    <a:gd name="connsiteX30" fmla="*/ 1454863 w 2346740"/>
                    <a:gd name="connsiteY30" fmla="*/ 2311087 h 2338503"/>
                    <a:gd name="connsiteX31" fmla="*/ 1343430 w 2346740"/>
                    <a:gd name="connsiteY31" fmla="*/ 2133710 h 2338503"/>
                    <a:gd name="connsiteX32" fmla="*/ 1299384 w 2346740"/>
                    <a:gd name="connsiteY32" fmla="*/ 2338503 h 2338503"/>
                    <a:gd name="connsiteX33" fmla="*/ 1047356 w 2346740"/>
                    <a:gd name="connsiteY33" fmla="*/ 2338503 h 2338503"/>
                    <a:gd name="connsiteX34" fmla="*/ 1003310 w 2346740"/>
                    <a:gd name="connsiteY34" fmla="*/ 2133710 h 2338503"/>
                    <a:gd name="connsiteX35" fmla="*/ 891877 w 2346740"/>
                    <a:gd name="connsiteY35" fmla="*/ 2311087 h 2338503"/>
                    <a:gd name="connsiteX36" fmla="*/ 655048 w 2346740"/>
                    <a:gd name="connsiteY36" fmla="*/ 2224889 h 2338503"/>
                    <a:gd name="connsiteX37" fmla="*/ 683702 w 2346740"/>
                    <a:gd name="connsiteY37" fmla="*/ 2017381 h 2338503"/>
                    <a:gd name="connsiteX38" fmla="*/ 518321 w 2346740"/>
                    <a:gd name="connsiteY38" fmla="*/ 2145950 h 2338503"/>
                    <a:gd name="connsiteX39" fmla="*/ 325257 w 2346740"/>
                    <a:gd name="connsiteY39" fmla="*/ 1983949 h 2338503"/>
                    <a:gd name="connsiteX40" fmla="*/ 423154 w 2346740"/>
                    <a:gd name="connsiteY40" fmla="*/ 1798757 h 2338503"/>
                    <a:gd name="connsiteX41" fmla="*/ 223775 w 2346740"/>
                    <a:gd name="connsiteY41" fmla="*/ 1863008 h 2338503"/>
                    <a:gd name="connsiteX42" fmla="*/ 97761 w 2346740"/>
                    <a:gd name="connsiteY42" fmla="*/ 1644745 h 2338503"/>
                    <a:gd name="connsiteX43" fmla="*/ 253094 w 2346740"/>
                    <a:gd name="connsiteY43" fmla="*/ 1504204 h 2338503"/>
                    <a:gd name="connsiteX44" fmla="*/ 43764 w 2346740"/>
                    <a:gd name="connsiteY44" fmla="*/ 1496389 h 2338503"/>
                    <a:gd name="connsiteX45" fmla="*/ 0 w 2346740"/>
                    <a:gd name="connsiteY45" fmla="*/ 1248190 h 2338503"/>
                    <a:gd name="connsiteX46" fmla="*/ 194032 w 2346740"/>
                    <a:gd name="connsiteY46" fmla="*/ 1169251 h 2338503"/>
                    <a:gd name="connsiteX47" fmla="*/ 0 w 2346740"/>
                    <a:gd name="connsiteY47" fmla="*/ 1090313 h 2338503"/>
                    <a:gd name="connsiteX48" fmla="*/ 43764 w 2346740"/>
                    <a:gd name="connsiteY48" fmla="*/ 842114 h 2338503"/>
                    <a:gd name="connsiteX49" fmla="*/ 253095 w 2346740"/>
                    <a:gd name="connsiteY49" fmla="*/ 834298 h 2338503"/>
                    <a:gd name="connsiteX50" fmla="*/ 97761 w 2346740"/>
                    <a:gd name="connsiteY50" fmla="*/ 693756 h 2338503"/>
                    <a:gd name="connsiteX51" fmla="*/ 223775 w 2346740"/>
                    <a:gd name="connsiteY51" fmla="*/ 475494 h 2338503"/>
                    <a:gd name="connsiteX52" fmla="*/ 423153 w 2346740"/>
                    <a:gd name="connsiteY52" fmla="*/ 539745 h 2338503"/>
                    <a:gd name="connsiteX53" fmla="*/ 325257 w 2346740"/>
                    <a:gd name="connsiteY53" fmla="*/ 354553 h 2338503"/>
                    <a:gd name="connsiteX54" fmla="*/ 518321 w 2346740"/>
                    <a:gd name="connsiteY54" fmla="*/ 192553 h 2338503"/>
                    <a:gd name="connsiteX55" fmla="*/ 683702 w 2346740"/>
                    <a:gd name="connsiteY55" fmla="*/ 321121 h 2338503"/>
                    <a:gd name="connsiteX56" fmla="*/ 655048 w 2346740"/>
                    <a:gd name="connsiteY56" fmla="*/ 113614 h 2338503"/>
                    <a:gd name="connsiteX57" fmla="*/ 891877 w 2346740"/>
                    <a:gd name="connsiteY57" fmla="*/ 27415 h 2338503"/>
                    <a:gd name="connsiteX58" fmla="*/ 1003310 w 2346740"/>
                    <a:gd name="connsiteY58" fmla="*/ 204793 h 2338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346740" h="2338503">
                      <a:moveTo>
                        <a:pt x="1173371" y="216744"/>
                      </a:moveTo>
                      <a:cubicBezTo>
                        <a:pt x="647315" y="216744"/>
                        <a:pt x="220863" y="643196"/>
                        <a:pt x="220863" y="1169252"/>
                      </a:cubicBezTo>
                      <a:cubicBezTo>
                        <a:pt x="220863" y="1695308"/>
                        <a:pt x="647315" y="2121760"/>
                        <a:pt x="1173371" y="2121760"/>
                      </a:cubicBezTo>
                      <a:cubicBezTo>
                        <a:pt x="1699427" y="2121760"/>
                        <a:pt x="2125879" y="1695308"/>
                        <a:pt x="2125879" y="1169252"/>
                      </a:cubicBezTo>
                      <a:cubicBezTo>
                        <a:pt x="2125879" y="643196"/>
                        <a:pt x="1699427" y="216744"/>
                        <a:pt x="1173371" y="216744"/>
                      </a:cubicBezTo>
                      <a:close/>
                      <a:moveTo>
                        <a:pt x="1047356" y="0"/>
                      </a:moveTo>
                      <a:lnTo>
                        <a:pt x="1299384" y="0"/>
                      </a:lnTo>
                      <a:lnTo>
                        <a:pt x="1343430" y="204792"/>
                      </a:lnTo>
                      <a:lnTo>
                        <a:pt x="1454863" y="27415"/>
                      </a:lnTo>
                      <a:lnTo>
                        <a:pt x="1691692" y="113614"/>
                      </a:lnTo>
                      <a:lnTo>
                        <a:pt x="1663038" y="321121"/>
                      </a:lnTo>
                      <a:lnTo>
                        <a:pt x="1828419" y="192553"/>
                      </a:lnTo>
                      <a:lnTo>
                        <a:pt x="2021483" y="354553"/>
                      </a:lnTo>
                      <a:lnTo>
                        <a:pt x="1923586" y="539746"/>
                      </a:lnTo>
                      <a:lnTo>
                        <a:pt x="2122965" y="475495"/>
                      </a:lnTo>
                      <a:lnTo>
                        <a:pt x="2248979" y="693757"/>
                      </a:lnTo>
                      <a:lnTo>
                        <a:pt x="2093646" y="834298"/>
                      </a:lnTo>
                      <a:lnTo>
                        <a:pt x="2302976" y="842114"/>
                      </a:lnTo>
                      <a:lnTo>
                        <a:pt x="2346740" y="1090313"/>
                      </a:lnTo>
                      <a:lnTo>
                        <a:pt x="2152708" y="1169251"/>
                      </a:lnTo>
                      <a:lnTo>
                        <a:pt x="2346740" y="1248190"/>
                      </a:lnTo>
                      <a:lnTo>
                        <a:pt x="2302976" y="1496389"/>
                      </a:lnTo>
                      <a:lnTo>
                        <a:pt x="2093645" y="1504204"/>
                      </a:lnTo>
                      <a:lnTo>
                        <a:pt x="2248979" y="1644746"/>
                      </a:lnTo>
                      <a:lnTo>
                        <a:pt x="2122965" y="1863009"/>
                      </a:lnTo>
                      <a:lnTo>
                        <a:pt x="1923587" y="1798758"/>
                      </a:lnTo>
                      <a:lnTo>
                        <a:pt x="2021483" y="1983949"/>
                      </a:lnTo>
                      <a:lnTo>
                        <a:pt x="1828419" y="2145950"/>
                      </a:lnTo>
                      <a:lnTo>
                        <a:pt x="1663038" y="2017381"/>
                      </a:lnTo>
                      <a:lnTo>
                        <a:pt x="1691692" y="2224889"/>
                      </a:lnTo>
                      <a:lnTo>
                        <a:pt x="1454863" y="2311087"/>
                      </a:lnTo>
                      <a:lnTo>
                        <a:pt x="1343430" y="2133710"/>
                      </a:lnTo>
                      <a:lnTo>
                        <a:pt x="1299384" y="2338503"/>
                      </a:lnTo>
                      <a:lnTo>
                        <a:pt x="1047356" y="2338503"/>
                      </a:lnTo>
                      <a:lnTo>
                        <a:pt x="1003310" y="2133710"/>
                      </a:lnTo>
                      <a:lnTo>
                        <a:pt x="891877" y="2311087"/>
                      </a:lnTo>
                      <a:lnTo>
                        <a:pt x="655048" y="2224889"/>
                      </a:lnTo>
                      <a:lnTo>
                        <a:pt x="683702" y="2017381"/>
                      </a:lnTo>
                      <a:lnTo>
                        <a:pt x="518321" y="2145950"/>
                      </a:lnTo>
                      <a:lnTo>
                        <a:pt x="325257" y="1983949"/>
                      </a:lnTo>
                      <a:lnTo>
                        <a:pt x="423154" y="1798757"/>
                      </a:lnTo>
                      <a:lnTo>
                        <a:pt x="223775" y="1863008"/>
                      </a:lnTo>
                      <a:lnTo>
                        <a:pt x="97761" y="1644745"/>
                      </a:lnTo>
                      <a:lnTo>
                        <a:pt x="253094" y="1504204"/>
                      </a:lnTo>
                      <a:lnTo>
                        <a:pt x="43764" y="1496389"/>
                      </a:lnTo>
                      <a:lnTo>
                        <a:pt x="0" y="1248190"/>
                      </a:lnTo>
                      <a:lnTo>
                        <a:pt x="194032" y="1169251"/>
                      </a:lnTo>
                      <a:lnTo>
                        <a:pt x="0" y="1090313"/>
                      </a:lnTo>
                      <a:lnTo>
                        <a:pt x="43764" y="842114"/>
                      </a:lnTo>
                      <a:lnTo>
                        <a:pt x="253095" y="834298"/>
                      </a:lnTo>
                      <a:lnTo>
                        <a:pt x="97761" y="693756"/>
                      </a:lnTo>
                      <a:lnTo>
                        <a:pt x="223775" y="475494"/>
                      </a:lnTo>
                      <a:lnTo>
                        <a:pt x="423153" y="539745"/>
                      </a:lnTo>
                      <a:lnTo>
                        <a:pt x="325257" y="354553"/>
                      </a:lnTo>
                      <a:lnTo>
                        <a:pt x="518321" y="192553"/>
                      </a:lnTo>
                      <a:lnTo>
                        <a:pt x="683702" y="321121"/>
                      </a:lnTo>
                      <a:lnTo>
                        <a:pt x="655048" y="113614"/>
                      </a:lnTo>
                      <a:lnTo>
                        <a:pt x="891877" y="27415"/>
                      </a:lnTo>
                      <a:lnTo>
                        <a:pt x="1003310" y="20479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000" dirty="0">
                    <a:solidFill>
                      <a:schemeClr val="tx1"/>
                    </a:solidFill>
                    <a:latin typeface="微软雅黑" panose="020B0503020204020204" charset="-122"/>
                    <a:ea typeface="微软雅黑" panose="020B0503020204020204" charset="-122"/>
                  </a:endParaRPr>
                </a:p>
              </p:txBody>
            </p:sp>
            <p:sp>
              <p:nvSpPr>
                <p:cNvPr id="38" name="椭圆 37"/>
                <p:cNvSpPr/>
                <p:nvPr/>
              </p:nvSpPr>
              <p:spPr>
                <a:xfrm>
                  <a:off x="7960" y="4475"/>
                  <a:ext cx="3140" cy="31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sp>
              <p:nvSpPr>
                <p:cNvPr id="39" name="空心弧 38"/>
                <p:cNvSpPr/>
                <p:nvPr/>
              </p:nvSpPr>
              <p:spPr>
                <a:xfrm>
                  <a:off x="6905" y="3615"/>
                  <a:ext cx="5249" cy="5249"/>
                </a:xfrm>
                <a:prstGeom prst="blockArc">
                  <a:avLst>
                    <a:gd name="adj1" fmla="val 13951851"/>
                    <a:gd name="adj2" fmla="val 18588424"/>
                    <a:gd name="adj3" fmla="val 35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sp>
              <p:nvSpPr>
                <p:cNvPr id="40" name="空心弧 39"/>
                <p:cNvSpPr/>
                <p:nvPr/>
              </p:nvSpPr>
              <p:spPr>
                <a:xfrm flipV="1">
                  <a:off x="6905" y="3229"/>
                  <a:ext cx="5249" cy="5249"/>
                </a:xfrm>
                <a:prstGeom prst="blockArc">
                  <a:avLst>
                    <a:gd name="adj1" fmla="val 13951851"/>
                    <a:gd name="adj2" fmla="val 18588424"/>
                    <a:gd name="adj3" fmla="val 35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sp>
              <p:nvSpPr>
                <p:cNvPr id="41" name="空心弧 40"/>
                <p:cNvSpPr/>
                <p:nvPr/>
              </p:nvSpPr>
              <p:spPr>
                <a:xfrm rot="5400000">
                  <a:off x="6752" y="3456"/>
                  <a:ext cx="5249" cy="5249"/>
                </a:xfrm>
                <a:prstGeom prst="blockArc">
                  <a:avLst>
                    <a:gd name="adj1" fmla="val 13951851"/>
                    <a:gd name="adj2" fmla="val 18588424"/>
                    <a:gd name="adj3" fmla="val 35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grpSp>
          <p:sp>
            <p:nvSpPr>
              <p:cNvPr id="2050" name="领带"/>
              <p:cNvSpPr/>
              <p:nvPr/>
            </p:nvSpPr>
            <p:spPr bwMode="auto">
              <a:xfrm>
                <a:off x="3521" y="7655"/>
                <a:ext cx="662" cy="1258"/>
              </a:xfrm>
              <a:custGeom>
                <a:avLst/>
                <a:gdLst>
                  <a:gd name="T0" fmla="*/ 519631 w 496888"/>
                  <a:gd name="T1" fmla="*/ 767582 h 1300163"/>
                  <a:gd name="T2" fmla="*/ 728041 w 496888"/>
                  <a:gd name="T3" fmla="*/ 1509903 h 1300163"/>
                  <a:gd name="T4" fmla="*/ 366114 w 496888"/>
                  <a:gd name="T5" fmla="*/ 1905000 h 1300163"/>
                  <a:gd name="T6" fmla="*/ 0 w 496888"/>
                  <a:gd name="T7" fmla="*/ 1543369 h 1300163"/>
                  <a:gd name="T8" fmla="*/ 160029 w 496888"/>
                  <a:gd name="T9" fmla="*/ 935383 h 1300163"/>
                  <a:gd name="T10" fmla="*/ 208797 w 496888"/>
                  <a:gd name="T11" fmla="*/ 376813 h 1300163"/>
                  <a:gd name="T12" fmla="*/ 511722 w 496888"/>
                  <a:gd name="T13" fmla="*/ 376813 h 1300163"/>
                  <a:gd name="T14" fmla="*/ 441317 w 496888"/>
                  <a:gd name="T15" fmla="*/ 485078 h 1300163"/>
                  <a:gd name="T16" fmla="*/ 497363 w 496888"/>
                  <a:gd name="T17" fmla="*/ 686675 h 1300163"/>
                  <a:gd name="T18" fmla="*/ 190733 w 496888"/>
                  <a:gd name="T19" fmla="*/ 823406 h 1300163"/>
                  <a:gd name="T20" fmla="*/ 279664 w 496888"/>
                  <a:gd name="T21" fmla="*/ 485078 h 1300163"/>
                  <a:gd name="T22" fmla="*/ 253771 w 496888"/>
                  <a:gd name="T23" fmla="*/ 0 h 1300163"/>
                  <a:gd name="T24" fmla="*/ 456566 w 496888"/>
                  <a:gd name="T25" fmla="*/ 0 h 1300163"/>
                  <a:gd name="T26" fmla="*/ 579175 w 496888"/>
                  <a:gd name="T27" fmla="*/ 255861 h 1300163"/>
                  <a:gd name="T28" fmla="*/ 141886 w 496888"/>
                  <a:gd name="T29" fmla="*/ 255861 h 13001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96888" h="1300163">
                    <a:moveTo>
                      <a:pt x="354648" y="523875"/>
                    </a:moveTo>
                    <a:lnTo>
                      <a:pt x="496888" y="1030509"/>
                    </a:lnTo>
                    <a:lnTo>
                      <a:pt x="249873" y="1300163"/>
                    </a:lnTo>
                    <a:lnTo>
                      <a:pt x="0" y="1053350"/>
                    </a:lnTo>
                    <a:lnTo>
                      <a:pt x="109220" y="638399"/>
                    </a:lnTo>
                    <a:lnTo>
                      <a:pt x="354648" y="523875"/>
                    </a:lnTo>
                    <a:close/>
                    <a:moveTo>
                      <a:pt x="142504" y="257175"/>
                    </a:moveTo>
                    <a:lnTo>
                      <a:pt x="349250" y="257175"/>
                    </a:lnTo>
                    <a:lnTo>
                      <a:pt x="301199" y="331066"/>
                    </a:lnTo>
                    <a:lnTo>
                      <a:pt x="339450" y="468656"/>
                    </a:lnTo>
                    <a:lnTo>
                      <a:pt x="130175" y="561975"/>
                    </a:lnTo>
                    <a:lnTo>
                      <a:pt x="190871" y="331066"/>
                    </a:lnTo>
                    <a:lnTo>
                      <a:pt x="142504" y="257175"/>
                    </a:lnTo>
                    <a:close/>
                    <a:moveTo>
                      <a:pt x="173199" y="0"/>
                    </a:moveTo>
                    <a:lnTo>
                      <a:pt x="311606" y="0"/>
                    </a:lnTo>
                    <a:lnTo>
                      <a:pt x="395287" y="174625"/>
                    </a:lnTo>
                    <a:lnTo>
                      <a:pt x="96837" y="174625"/>
                    </a:lnTo>
                    <a:lnTo>
                      <a:pt x="17319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2000">
                  <a:solidFill>
                    <a:schemeClr val="tx1"/>
                  </a:solidFill>
                  <a:latin typeface="微软雅黑" panose="020B0503020204020204" charset="-122"/>
                  <a:ea typeface="微软雅黑" panose="020B0503020204020204" charset="-122"/>
                </a:endParaRPr>
              </a:p>
            </p:txBody>
          </p:sp>
        </p:grpSp>
        <p:sp>
          <p:nvSpPr>
            <p:cNvPr id="8" name="空心弧 7"/>
            <p:cNvSpPr/>
            <p:nvPr/>
          </p:nvSpPr>
          <p:spPr>
            <a:xfrm rot="5400000">
              <a:off x="1961" y="3872"/>
              <a:ext cx="2624" cy="2623"/>
            </a:xfrm>
            <a:prstGeom prst="blockArc">
              <a:avLst>
                <a:gd name="adj1" fmla="val 13951851"/>
                <a:gd name="adj2" fmla="val 18588424"/>
                <a:gd name="adj3" fmla="val 35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grpSp>
      <p:sp>
        <p:nvSpPr>
          <p:cNvPr id="2" name="文本框 1"/>
          <p:cNvSpPr txBox="1"/>
          <p:nvPr/>
        </p:nvSpPr>
        <p:spPr>
          <a:xfrm>
            <a:off x="899160" y="424815"/>
            <a:ext cx="1808480" cy="583565"/>
          </a:xfrm>
          <a:prstGeom prst="rect">
            <a:avLst/>
          </a:prstGeom>
          <a:noFill/>
        </p:spPr>
        <p:txBody>
          <a:bodyPr wrap="none" rtlCol="0">
            <a:spAutoFit/>
          </a:bodyPr>
          <a:lstStyle/>
          <a:p>
            <a:r>
              <a:rPr lang="zh-CN" altLang="en-US" sz="3200" b="1" dirty="0">
                <a:latin typeface="微软雅黑" panose="020B0503020204020204" charset="-122"/>
                <a:ea typeface="微软雅黑" panose="020B0503020204020204" charset="-122"/>
                <a:sym typeface="+mn-ea"/>
              </a:rPr>
              <a:t>学习准备</a:t>
            </a:r>
            <a:endParaRPr lang="zh-CN" altLang="en-US" sz="3200" b="1" dirty="0">
              <a:latin typeface="微软雅黑" panose="020B0503020204020204" charset="-122"/>
              <a:ea typeface="微软雅黑" panose="020B0503020204020204" charset="-122"/>
              <a:sym typeface="+mn-ea"/>
            </a:endParaRPr>
          </a:p>
        </p:txBody>
      </p:sp>
      <p:sp>
        <p:nvSpPr>
          <p:cNvPr id="4" name="空心弧 3"/>
          <p:cNvSpPr/>
          <p:nvPr/>
        </p:nvSpPr>
        <p:spPr>
          <a:xfrm>
            <a:off x="410210" y="471805"/>
            <a:ext cx="488950" cy="488950"/>
          </a:xfrm>
          <a:prstGeom prst="blockArc">
            <a:avLst>
              <a:gd name="adj1" fmla="val 4582896"/>
              <a:gd name="adj2" fmla="val 921332"/>
              <a:gd name="adj3" fmla="val 31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charset="-122"/>
              <a:ea typeface="微软雅黑" panose="020B0503020204020204" charset="-122"/>
            </a:endParaRPr>
          </a:p>
        </p:txBody>
      </p:sp>
      <p:grpSp>
        <p:nvGrpSpPr>
          <p:cNvPr id="3" name="组合 2"/>
          <p:cNvGrpSpPr/>
          <p:nvPr/>
        </p:nvGrpSpPr>
        <p:grpSpPr>
          <a:xfrm>
            <a:off x="4077335" y="1132205"/>
            <a:ext cx="4037330" cy="491490"/>
            <a:chOff x="5403" y="1783"/>
            <a:chExt cx="6358" cy="774"/>
          </a:xfrm>
        </p:grpSpPr>
        <p:sp>
          <p:nvSpPr>
            <p:cNvPr id="56" name="矩形: 圆角 43"/>
            <p:cNvSpPr/>
            <p:nvPr/>
          </p:nvSpPr>
          <p:spPr>
            <a:xfrm>
              <a:off x="5403" y="1783"/>
              <a:ext cx="6358" cy="77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charset="-122"/>
                <a:ea typeface="微软雅黑" panose="020B0503020204020204" charset="-122"/>
              </a:endParaRPr>
            </a:p>
          </p:txBody>
        </p:sp>
        <p:sp>
          <p:nvSpPr>
            <p:cNvPr id="58" name="文本框 57"/>
            <p:cNvSpPr txBox="1"/>
            <p:nvPr/>
          </p:nvSpPr>
          <p:spPr>
            <a:xfrm>
              <a:off x="5781" y="1837"/>
              <a:ext cx="5601" cy="628"/>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一、金融风险的概念</a:t>
              </a:r>
              <a:endParaRPr lang="zh-CN" altLang="en-US" sz="2000" b="1" dirty="0">
                <a:solidFill>
                  <a:schemeClr val="bg1"/>
                </a:solidFill>
                <a:latin typeface="微软雅黑" panose="020B0503020204020204" charset="-122"/>
                <a:ea typeface="微软雅黑" panose="020B0503020204020204" charset="-122"/>
              </a:endParaRPr>
            </a:p>
          </p:txBody>
        </p:sp>
      </p:grpSp>
      <p:sp>
        <p:nvSpPr>
          <p:cNvPr id="21" name="Freeform 5"/>
          <p:cNvSpPr>
            <a:spLocks noEditPoints="1"/>
          </p:cNvSpPr>
          <p:nvPr/>
        </p:nvSpPr>
        <p:spPr>
          <a:xfrm>
            <a:off x="3037840" y="2175510"/>
            <a:ext cx="381635" cy="38417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accent4"/>
          </a:solidFill>
          <a:ln w="9525">
            <a:noFill/>
          </a:ln>
        </p:spPr>
        <p:txBody>
          <a:bodyPr/>
          <a:lstStyle/>
          <a:p>
            <a:endParaRPr lang="zh-CN" altLang="en-US" sz="2000">
              <a:solidFill>
                <a:schemeClr val="tx1"/>
              </a:solidFill>
              <a:latin typeface="微软雅黑" panose="020B0503020204020204" charset="-122"/>
              <a:ea typeface="微软雅黑" panose="020B0503020204020204" charset="-122"/>
            </a:endParaRPr>
          </a:p>
        </p:txBody>
      </p:sp>
      <p:sp>
        <p:nvSpPr>
          <p:cNvPr id="22" name="文本框 20"/>
          <p:cNvSpPr txBox="1"/>
          <p:nvPr/>
        </p:nvSpPr>
        <p:spPr>
          <a:xfrm flipH="1">
            <a:off x="3549015" y="2226945"/>
            <a:ext cx="155765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800" b="1">
                <a:solidFill>
                  <a:schemeClr val="tx1"/>
                </a:solidFill>
                <a:latin typeface="微软雅黑" panose="020B0503020204020204" charset="-122"/>
                <a:ea typeface="微软雅黑" panose="020B0503020204020204" charset="-122"/>
                <a:sym typeface="Arial" panose="020B0604020202020204" pitchFamily="34" charset="0"/>
              </a:rPr>
              <a:t>外在不确定性</a:t>
            </a:r>
            <a:endParaRPr lang="zh-CN" altLang="en-US" sz="1800" b="1">
              <a:solidFill>
                <a:schemeClr val="tx1"/>
              </a:solidFill>
              <a:latin typeface="微软雅黑" panose="020B0503020204020204" charset="-122"/>
              <a:ea typeface="微软雅黑" panose="020B0503020204020204" charset="-122"/>
              <a:sym typeface="Arial" panose="020B0604020202020204" pitchFamily="34" charset="0"/>
            </a:endParaRPr>
          </a:p>
        </p:txBody>
      </p:sp>
      <p:sp>
        <p:nvSpPr>
          <p:cNvPr id="23" name="文本框 22"/>
          <p:cNvSpPr txBox="1"/>
          <p:nvPr/>
        </p:nvSpPr>
        <p:spPr>
          <a:xfrm flipH="1">
            <a:off x="3037840" y="2714625"/>
            <a:ext cx="7513320" cy="1060450"/>
          </a:xfrm>
          <a:prstGeom prst="rect">
            <a:avLst/>
          </a:prstGeom>
          <a:noFill/>
          <a:ln w="9525">
            <a:noFill/>
            <a:miter/>
          </a:ln>
          <a:effectLst>
            <a:outerShdw sx="999" sy="999" algn="ctr" rotWithShape="0">
              <a:srgbClr val="000000"/>
            </a:outerShdw>
          </a:effectLst>
        </p:spPr>
        <p:txBody>
          <a:bodyPr wrap="square" anchor="t">
            <a:spAutoFit/>
          </a:bodyPr>
          <a:lstStyle/>
          <a:p>
            <a:pPr lvl="0" algn="l" fontAlgn="auto">
              <a:lnSpc>
                <a:spcPct val="150000"/>
              </a:lnSpc>
              <a:buClrTx/>
              <a:buSzTx/>
              <a:buFontTx/>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外在不确定性是经济运行过程中随机性、偶然性的变化或不可预测的趋势，如宏观经济的走势、市场资金供求状况、政治局势、技术和资源条件等。宏观经济的走势往往呈现出萧条、上升、高涨、下降的周期性变化，各阶段的长度和对各经济变量的影响是不确定的</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cxnSp>
        <p:nvCxnSpPr>
          <p:cNvPr id="24" name="直接连接符 23"/>
          <p:cNvCxnSpPr/>
          <p:nvPr/>
        </p:nvCxnSpPr>
        <p:spPr>
          <a:xfrm>
            <a:off x="3037840" y="2619375"/>
            <a:ext cx="216027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5" name="Freeform 5"/>
          <p:cNvSpPr>
            <a:spLocks noEditPoints="1"/>
          </p:cNvSpPr>
          <p:nvPr/>
        </p:nvSpPr>
        <p:spPr>
          <a:xfrm>
            <a:off x="8291195" y="3969385"/>
            <a:ext cx="381635" cy="38417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accent2"/>
          </a:solidFill>
          <a:ln w="9525">
            <a:noFill/>
          </a:ln>
        </p:spPr>
        <p:txBody>
          <a:bodyPr/>
          <a:lstStyle/>
          <a:p>
            <a:pPr algn="r"/>
            <a:endParaRPr lang="zh-CN" altLang="en-US" sz="2000">
              <a:solidFill>
                <a:schemeClr val="tx1"/>
              </a:solidFill>
              <a:latin typeface="微软雅黑" panose="020B0503020204020204" charset="-122"/>
              <a:ea typeface="微软雅黑" panose="020B0503020204020204" charset="-122"/>
            </a:endParaRPr>
          </a:p>
        </p:txBody>
      </p:sp>
      <p:sp>
        <p:nvSpPr>
          <p:cNvPr id="26" name="文本框 20"/>
          <p:cNvSpPr txBox="1"/>
          <p:nvPr/>
        </p:nvSpPr>
        <p:spPr>
          <a:xfrm flipH="1">
            <a:off x="6628765" y="4027805"/>
            <a:ext cx="1557655" cy="645160"/>
          </a:xfrm>
          <a:prstGeom prst="rect">
            <a:avLst/>
          </a:prstGeom>
          <a:noFill/>
          <a:ln w="9525">
            <a:noFill/>
            <a:miter/>
          </a:ln>
          <a:effectLst>
            <a:outerShdw sx="999" sy="999" algn="ctr" rotWithShape="0">
              <a:srgbClr val="000000"/>
            </a:outerShdw>
          </a:effectLst>
        </p:spPr>
        <p:txBody>
          <a:bodyPr wrap="square" anchor="t">
            <a:spAutoFit/>
          </a:bodyPr>
          <a:lstStyle/>
          <a:p>
            <a:pPr lvl="0" algn="r"/>
            <a:r>
              <a:rPr lang="zh-CN" altLang="en-US" sz="1800" b="1">
                <a:solidFill>
                  <a:schemeClr val="tx1"/>
                </a:solidFill>
                <a:latin typeface="微软雅黑" panose="020B0503020204020204" charset="-122"/>
                <a:ea typeface="微软雅黑" panose="020B0503020204020204" charset="-122"/>
                <a:sym typeface="Arial" panose="020B0604020202020204" pitchFamily="34" charset="0"/>
              </a:rPr>
              <a:t>内在不确定性</a:t>
            </a:r>
            <a:endParaRPr lang="zh-CN" altLang="en-US" sz="1800" b="1">
              <a:solidFill>
                <a:schemeClr val="tx1"/>
              </a:solidFill>
              <a:latin typeface="微软雅黑" panose="020B0503020204020204" charset="-122"/>
              <a:ea typeface="微软雅黑" panose="020B0503020204020204" charset="-122"/>
              <a:sym typeface="Arial" panose="020B0604020202020204" pitchFamily="34" charset="0"/>
            </a:endParaRPr>
          </a:p>
          <a:p>
            <a:pPr lvl="0" algn="r"/>
            <a:endParaRPr lang="zh-CN" altLang="en-US" sz="1800" b="1">
              <a:solidFill>
                <a:schemeClr val="tx1"/>
              </a:solidFill>
              <a:latin typeface="微软雅黑" panose="020B0503020204020204" charset="-122"/>
              <a:ea typeface="微软雅黑" panose="020B0503020204020204" charset="-122"/>
              <a:sym typeface="Arial" panose="020B0604020202020204" pitchFamily="34" charset="0"/>
            </a:endParaRPr>
          </a:p>
        </p:txBody>
      </p:sp>
      <p:sp>
        <p:nvSpPr>
          <p:cNvPr id="27" name="文本框 22"/>
          <p:cNvSpPr txBox="1"/>
          <p:nvPr/>
        </p:nvSpPr>
        <p:spPr>
          <a:xfrm flipH="1">
            <a:off x="1866900" y="4522470"/>
            <a:ext cx="7031355" cy="1383665"/>
          </a:xfrm>
          <a:prstGeom prst="rect">
            <a:avLst/>
          </a:prstGeom>
          <a:noFill/>
          <a:ln w="9525">
            <a:noFill/>
            <a:miter/>
          </a:ln>
          <a:effectLst>
            <a:outerShdw sx="999" sy="999" algn="ctr" rotWithShape="0">
              <a:srgbClr val="000000"/>
            </a:outerShdw>
          </a:effectLst>
        </p:spPr>
        <p:txBody>
          <a:bodyPr wrap="square" anchor="t">
            <a:spAutoFit/>
          </a:bodyPr>
          <a:lstStyle/>
          <a:p>
            <a:pPr lvl="0" algn="r" fontAlgn="auto">
              <a:lnSpc>
                <a:spcPct val="150000"/>
              </a:lnSpc>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内在不确定性源自经济体系之内，它是由行为人主观决策以及获取信息的不充分性等原因造成的，带有明显的个性特征。例如，企业的管理能力、产品竞争能力、生产规模、信用品质等的变化都直接关系着其履约能力，甚至企业内部的人事任命、负责人的身体状况等都会影响其股票和债券的价格。</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cxnSp>
        <p:nvCxnSpPr>
          <p:cNvPr id="30" name="直接连接符 29"/>
          <p:cNvCxnSpPr/>
          <p:nvPr/>
        </p:nvCxnSpPr>
        <p:spPr>
          <a:xfrm>
            <a:off x="6512560" y="4410710"/>
            <a:ext cx="216027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8823325" y="3860800"/>
            <a:ext cx="1316355" cy="1306195"/>
            <a:chOff x="13895" y="6168"/>
            <a:chExt cx="2073" cy="2057"/>
          </a:xfrm>
          <a:solidFill>
            <a:schemeClr val="accent2"/>
          </a:solidFill>
        </p:grpSpPr>
        <p:sp>
          <p:nvSpPr>
            <p:cNvPr id="268" name="齿轮"/>
            <p:cNvSpPr/>
            <p:nvPr/>
          </p:nvSpPr>
          <p:spPr>
            <a:xfrm>
              <a:off x="14166" y="6453"/>
              <a:ext cx="1488" cy="1488"/>
            </a:xfrm>
            <a:custGeom>
              <a:avLst/>
              <a:gdLst>
                <a:gd name="connsiteX0" fmla="*/ 1173371 w 2346740"/>
                <a:gd name="connsiteY0" fmla="*/ 216744 h 2338503"/>
                <a:gd name="connsiteX1" fmla="*/ 220863 w 2346740"/>
                <a:gd name="connsiteY1" fmla="*/ 1169252 h 2338503"/>
                <a:gd name="connsiteX2" fmla="*/ 1173371 w 2346740"/>
                <a:gd name="connsiteY2" fmla="*/ 2121760 h 2338503"/>
                <a:gd name="connsiteX3" fmla="*/ 2125879 w 2346740"/>
                <a:gd name="connsiteY3" fmla="*/ 1169252 h 2338503"/>
                <a:gd name="connsiteX4" fmla="*/ 1173371 w 2346740"/>
                <a:gd name="connsiteY4" fmla="*/ 216744 h 2338503"/>
                <a:gd name="connsiteX5" fmla="*/ 1047356 w 2346740"/>
                <a:gd name="connsiteY5" fmla="*/ 0 h 2338503"/>
                <a:gd name="connsiteX6" fmla="*/ 1299384 w 2346740"/>
                <a:gd name="connsiteY6" fmla="*/ 0 h 2338503"/>
                <a:gd name="connsiteX7" fmla="*/ 1343430 w 2346740"/>
                <a:gd name="connsiteY7" fmla="*/ 204792 h 2338503"/>
                <a:gd name="connsiteX8" fmla="*/ 1454863 w 2346740"/>
                <a:gd name="connsiteY8" fmla="*/ 27415 h 2338503"/>
                <a:gd name="connsiteX9" fmla="*/ 1691692 w 2346740"/>
                <a:gd name="connsiteY9" fmla="*/ 113614 h 2338503"/>
                <a:gd name="connsiteX10" fmla="*/ 1663038 w 2346740"/>
                <a:gd name="connsiteY10" fmla="*/ 321121 h 2338503"/>
                <a:gd name="connsiteX11" fmla="*/ 1828419 w 2346740"/>
                <a:gd name="connsiteY11" fmla="*/ 192553 h 2338503"/>
                <a:gd name="connsiteX12" fmla="*/ 2021483 w 2346740"/>
                <a:gd name="connsiteY12" fmla="*/ 354553 h 2338503"/>
                <a:gd name="connsiteX13" fmla="*/ 1923586 w 2346740"/>
                <a:gd name="connsiteY13" fmla="*/ 539746 h 2338503"/>
                <a:gd name="connsiteX14" fmla="*/ 2122965 w 2346740"/>
                <a:gd name="connsiteY14" fmla="*/ 475495 h 2338503"/>
                <a:gd name="connsiteX15" fmla="*/ 2248979 w 2346740"/>
                <a:gd name="connsiteY15" fmla="*/ 693757 h 2338503"/>
                <a:gd name="connsiteX16" fmla="*/ 2093646 w 2346740"/>
                <a:gd name="connsiteY16" fmla="*/ 834298 h 2338503"/>
                <a:gd name="connsiteX17" fmla="*/ 2302976 w 2346740"/>
                <a:gd name="connsiteY17" fmla="*/ 842114 h 2338503"/>
                <a:gd name="connsiteX18" fmla="*/ 2346740 w 2346740"/>
                <a:gd name="connsiteY18" fmla="*/ 1090313 h 2338503"/>
                <a:gd name="connsiteX19" fmla="*/ 2152708 w 2346740"/>
                <a:gd name="connsiteY19" fmla="*/ 1169251 h 2338503"/>
                <a:gd name="connsiteX20" fmla="*/ 2346740 w 2346740"/>
                <a:gd name="connsiteY20" fmla="*/ 1248190 h 2338503"/>
                <a:gd name="connsiteX21" fmla="*/ 2302976 w 2346740"/>
                <a:gd name="connsiteY21" fmla="*/ 1496389 h 2338503"/>
                <a:gd name="connsiteX22" fmla="*/ 2093645 w 2346740"/>
                <a:gd name="connsiteY22" fmla="*/ 1504204 h 2338503"/>
                <a:gd name="connsiteX23" fmla="*/ 2248979 w 2346740"/>
                <a:gd name="connsiteY23" fmla="*/ 1644746 h 2338503"/>
                <a:gd name="connsiteX24" fmla="*/ 2122965 w 2346740"/>
                <a:gd name="connsiteY24" fmla="*/ 1863009 h 2338503"/>
                <a:gd name="connsiteX25" fmla="*/ 1923587 w 2346740"/>
                <a:gd name="connsiteY25" fmla="*/ 1798758 h 2338503"/>
                <a:gd name="connsiteX26" fmla="*/ 2021483 w 2346740"/>
                <a:gd name="connsiteY26" fmla="*/ 1983949 h 2338503"/>
                <a:gd name="connsiteX27" fmla="*/ 1828419 w 2346740"/>
                <a:gd name="connsiteY27" fmla="*/ 2145950 h 2338503"/>
                <a:gd name="connsiteX28" fmla="*/ 1663038 w 2346740"/>
                <a:gd name="connsiteY28" fmla="*/ 2017381 h 2338503"/>
                <a:gd name="connsiteX29" fmla="*/ 1691692 w 2346740"/>
                <a:gd name="connsiteY29" fmla="*/ 2224889 h 2338503"/>
                <a:gd name="connsiteX30" fmla="*/ 1454863 w 2346740"/>
                <a:gd name="connsiteY30" fmla="*/ 2311087 h 2338503"/>
                <a:gd name="connsiteX31" fmla="*/ 1343430 w 2346740"/>
                <a:gd name="connsiteY31" fmla="*/ 2133710 h 2338503"/>
                <a:gd name="connsiteX32" fmla="*/ 1299384 w 2346740"/>
                <a:gd name="connsiteY32" fmla="*/ 2338503 h 2338503"/>
                <a:gd name="connsiteX33" fmla="*/ 1047356 w 2346740"/>
                <a:gd name="connsiteY33" fmla="*/ 2338503 h 2338503"/>
                <a:gd name="connsiteX34" fmla="*/ 1003310 w 2346740"/>
                <a:gd name="connsiteY34" fmla="*/ 2133710 h 2338503"/>
                <a:gd name="connsiteX35" fmla="*/ 891877 w 2346740"/>
                <a:gd name="connsiteY35" fmla="*/ 2311087 h 2338503"/>
                <a:gd name="connsiteX36" fmla="*/ 655048 w 2346740"/>
                <a:gd name="connsiteY36" fmla="*/ 2224889 h 2338503"/>
                <a:gd name="connsiteX37" fmla="*/ 683702 w 2346740"/>
                <a:gd name="connsiteY37" fmla="*/ 2017381 h 2338503"/>
                <a:gd name="connsiteX38" fmla="*/ 518321 w 2346740"/>
                <a:gd name="connsiteY38" fmla="*/ 2145950 h 2338503"/>
                <a:gd name="connsiteX39" fmla="*/ 325257 w 2346740"/>
                <a:gd name="connsiteY39" fmla="*/ 1983949 h 2338503"/>
                <a:gd name="connsiteX40" fmla="*/ 423154 w 2346740"/>
                <a:gd name="connsiteY40" fmla="*/ 1798757 h 2338503"/>
                <a:gd name="connsiteX41" fmla="*/ 223775 w 2346740"/>
                <a:gd name="connsiteY41" fmla="*/ 1863008 h 2338503"/>
                <a:gd name="connsiteX42" fmla="*/ 97761 w 2346740"/>
                <a:gd name="connsiteY42" fmla="*/ 1644745 h 2338503"/>
                <a:gd name="connsiteX43" fmla="*/ 253094 w 2346740"/>
                <a:gd name="connsiteY43" fmla="*/ 1504204 h 2338503"/>
                <a:gd name="connsiteX44" fmla="*/ 43764 w 2346740"/>
                <a:gd name="connsiteY44" fmla="*/ 1496389 h 2338503"/>
                <a:gd name="connsiteX45" fmla="*/ 0 w 2346740"/>
                <a:gd name="connsiteY45" fmla="*/ 1248190 h 2338503"/>
                <a:gd name="connsiteX46" fmla="*/ 194032 w 2346740"/>
                <a:gd name="connsiteY46" fmla="*/ 1169251 h 2338503"/>
                <a:gd name="connsiteX47" fmla="*/ 0 w 2346740"/>
                <a:gd name="connsiteY47" fmla="*/ 1090313 h 2338503"/>
                <a:gd name="connsiteX48" fmla="*/ 43764 w 2346740"/>
                <a:gd name="connsiteY48" fmla="*/ 842114 h 2338503"/>
                <a:gd name="connsiteX49" fmla="*/ 253095 w 2346740"/>
                <a:gd name="connsiteY49" fmla="*/ 834298 h 2338503"/>
                <a:gd name="connsiteX50" fmla="*/ 97761 w 2346740"/>
                <a:gd name="connsiteY50" fmla="*/ 693756 h 2338503"/>
                <a:gd name="connsiteX51" fmla="*/ 223775 w 2346740"/>
                <a:gd name="connsiteY51" fmla="*/ 475494 h 2338503"/>
                <a:gd name="connsiteX52" fmla="*/ 423153 w 2346740"/>
                <a:gd name="connsiteY52" fmla="*/ 539745 h 2338503"/>
                <a:gd name="connsiteX53" fmla="*/ 325257 w 2346740"/>
                <a:gd name="connsiteY53" fmla="*/ 354553 h 2338503"/>
                <a:gd name="connsiteX54" fmla="*/ 518321 w 2346740"/>
                <a:gd name="connsiteY54" fmla="*/ 192553 h 2338503"/>
                <a:gd name="connsiteX55" fmla="*/ 683702 w 2346740"/>
                <a:gd name="connsiteY55" fmla="*/ 321121 h 2338503"/>
                <a:gd name="connsiteX56" fmla="*/ 655048 w 2346740"/>
                <a:gd name="connsiteY56" fmla="*/ 113614 h 2338503"/>
                <a:gd name="connsiteX57" fmla="*/ 891877 w 2346740"/>
                <a:gd name="connsiteY57" fmla="*/ 27415 h 2338503"/>
                <a:gd name="connsiteX58" fmla="*/ 1003310 w 2346740"/>
                <a:gd name="connsiteY58" fmla="*/ 204793 h 2338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346740" h="2338503">
                  <a:moveTo>
                    <a:pt x="1173371" y="216744"/>
                  </a:moveTo>
                  <a:cubicBezTo>
                    <a:pt x="647315" y="216744"/>
                    <a:pt x="220863" y="643196"/>
                    <a:pt x="220863" y="1169252"/>
                  </a:cubicBezTo>
                  <a:cubicBezTo>
                    <a:pt x="220863" y="1695308"/>
                    <a:pt x="647315" y="2121760"/>
                    <a:pt x="1173371" y="2121760"/>
                  </a:cubicBezTo>
                  <a:cubicBezTo>
                    <a:pt x="1699427" y="2121760"/>
                    <a:pt x="2125879" y="1695308"/>
                    <a:pt x="2125879" y="1169252"/>
                  </a:cubicBezTo>
                  <a:cubicBezTo>
                    <a:pt x="2125879" y="643196"/>
                    <a:pt x="1699427" y="216744"/>
                    <a:pt x="1173371" y="216744"/>
                  </a:cubicBezTo>
                  <a:close/>
                  <a:moveTo>
                    <a:pt x="1047356" y="0"/>
                  </a:moveTo>
                  <a:lnTo>
                    <a:pt x="1299384" y="0"/>
                  </a:lnTo>
                  <a:lnTo>
                    <a:pt x="1343430" y="204792"/>
                  </a:lnTo>
                  <a:lnTo>
                    <a:pt x="1454863" y="27415"/>
                  </a:lnTo>
                  <a:lnTo>
                    <a:pt x="1691692" y="113614"/>
                  </a:lnTo>
                  <a:lnTo>
                    <a:pt x="1663038" y="321121"/>
                  </a:lnTo>
                  <a:lnTo>
                    <a:pt x="1828419" y="192553"/>
                  </a:lnTo>
                  <a:lnTo>
                    <a:pt x="2021483" y="354553"/>
                  </a:lnTo>
                  <a:lnTo>
                    <a:pt x="1923586" y="539746"/>
                  </a:lnTo>
                  <a:lnTo>
                    <a:pt x="2122965" y="475495"/>
                  </a:lnTo>
                  <a:lnTo>
                    <a:pt x="2248979" y="693757"/>
                  </a:lnTo>
                  <a:lnTo>
                    <a:pt x="2093646" y="834298"/>
                  </a:lnTo>
                  <a:lnTo>
                    <a:pt x="2302976" y="842114"/>
                  </a:lnTo>
                  <a:lnTo>
                    <a:pt x="2346740" y="1090313"/>
                  </a:lnTo>
                  <a:lnTo>
                    <a:pt x="2152708" y="1169251"/>
                  </a:lnTo>
                  <a:lnTo>
                    <a:pt x="2346740" y="1248190"/>
                  </a:lnTo>
                  <a:lnTo>
                    <a:pt x="2302976" y="1496389"/>
                  </a:lnTo>
                  <a:lnTo>
                    <a:pt x="2093645" y="1504204"/>
                  </a:lnTo>
                  <a:lnTo>
                    <a:pt x="2248979" y="1644746"/>
                  </a:lnTo>
                  <a:lnTo>
                    <a:pt x="2122965" y="1863009"/>
                  </a:lnTo>
                  <a:lnTo>
                    <a:pt x="1923587" y="1798758"/>
                  </a:lnTo>
                  <a:lnTo>
                    <a:pt x="2021483" y="1983949"/>
                  </a:lnTo>
                  <a:lnTo>
                    <a:pt x="1828419" y="2145950"/>
                  </a:lnTo>
                  <a:lnTo>
                    <a:pt x="1663038" y="2017381"/>
                  </a:lnTo>
                  <a:lnTo>
                    <a:pt x="1691692" y="2224889"/>
                  </a:lnTo>
                  <a:lnTo>
                    <a:pt x="1454863" y="2311087"/>
                  </a:lnTo>
                  <a:lnTo>
                    <a:pt x="1343430" y="2133710"/>
                  </a:lnTo>
                  <a:lnTo>
                    <a:pt x="1299384" y="2338503"/>
                  </a:lnTo>
                  <a:lnTo>
                    <a:pt x="1047356" y="2338503"/>
                  </a:lnTo>
                  <a:lnTo>
                    <a:pt x="1003310" y="2133710"/>
                  </a:lnTo>
                  <a:lnTo>
                    <a:pt x="891877" y="2311087"/>
                  </a:lnTo>
                  <a:lnTo>
                    <a:pt x="655048" y="2224889"/>
                  </a:lnTo>
                  <a:lnTo>
                    <a:pt x="683702" y="2017381"/>
                  </a:lnTo>
                  <a:lnTo>
                    <a:pt x="518321" y="2145950"/>
                  </a:lnTo>
                  <a:lnTo>
                    <a:pt x="325257" y="1983949"/>
                  </a:lnTo>
                  <a:lnTo>
                    <a:pt x="423154" y="1798757"/>
                  </a:lnTo>
                  <a:lnTo>
                    <a:pt x="223775" y="1863008"/>
                  </a:lnTo>
                  <a:lnTo>
                    <a:pt x="97761" y="1644745"/>
                  </a:lnTo>
                  <a:lnTo>
                    <a:pt x="253094" y="1504204"/>
                  </a:lnTo>
                  <a:lnTo>
                    <a:pt x="43764" y="1496389"/>
                  </a:lnTo>
                  <a:lnTo>
                    <a:pt x="0" y="1248190"/>
                  </a:lnTo>
                  <a:lnTo>
                    <a:pt x="194032" y="1169251"/>
                  </a:lnTo>
                  <a:lnTo>
                    <a:pt x="0" y="1090313"/>
                  </a:lnTo>
                  <a:lnTo>
                    <a:pt x="43764" y="842114"/>
                  </a:lnTo>
                  <a:lnTo>
                    <a:pt x="253095" y="834298"/>
                  </a:lnTo>
                  <a:lnTo>
                    <a:pt x="97761" y="693756"/>
                  </a:lnTo>
                  <a:lnTo>
                    <a:pt x="223775" y="475494"/>
                  </a:lnTo>
                  <a:lnTo>
                    <a:pt x="423153" y="539745"/>
                  </a:lnTo>
                  <a:lnTo>
                    <a:pt x="325257" y="354553"/>
                  </a:lnTo>
                  <a:lnTo>
                    <a:pt x="518321" y="192553"/>
                  </a:lnTo>
                  <a:lnTo>
                    <a:pt x="683702" y="321121"/>
                  </a:lnTo>
                  <a:lnTo>
                    <a:pt x="655048" y="113614"/>
                  </a:lnTo>
                  <a:lnTo>
                    <a:pt x="891877" y="27415"/>
                  </a:lnTo>
                  <a:lnTo>
                    <a:pt x="1003310" y="20479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000" dirty="0">
                <a:solidFill>
                  <a:schemeClr val="tx1"/>
                </a:solidFill>
                <a:latin typeface="微软雅黑" panose="020B0503020204020204" charset="-122"/>
                <a:ea typeface="微软雅黑" panose="020B0503020204020204" charset="-122"/>
              </a:endParaRPr>
            </a:p>
          </p:txBody>
        </p:sp>
        <p:sp>
          <p:nvSpPr>
            <p:cNvPr id="7" name="椭圆 6"/>
            <p:cNvSpPr/>
            <p:nvPr/>
          </p:nvSpPr>
          <p:spPr>
            <a:xfrm>
              <a:off x="14336" y="6623"/>
              <a:ext cx="1147" cy="11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sp>
          <p:nvSpPr>
            <p:cNvPr id="17" name="空心弧 16"/>
            <p:cNvSpPr/>
            <p:nvPr/>
          </p:nvSpPr>
          <p:spPr>
            <a:xfrm>
              <a:off x="13951" y="6309"/>
              <a:ext cx="1917" cy="1917"/>
            </a:xfrm>
            <a:prstGeom prst="blockArc">
              <a:avLst>
                <a:gd name="adj1" fmla="val 13951851"/>
                <a:gd name="adj2" fmla="val 18588424"/>
                <a:gd name="adj3" fmla="val 35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sp>
          <p:nvSpPr>
            <p:cNvPr id="18" name="空心弧 17"/>
            <p:cNvSpPr/>
            <p:nvPr/>
          </p:nvSpPr>
          <p:spPr>
            <a:xfrm flipV="1">
              <a:off x="13951" y="6168"/>
              <a:ext cx="1917" cy="1917"/>
            </a:xfrm>
            <a:prstGeom prst="blockArc">
              <a:avLst>
                <a:gd name="adj1" fmla="val 13951851"/>
                <a:gd name="adj2" fmla="val 18588424"/>
                <a:gd name="adj3" fmla="val 35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sp>
          <p:nvSpPr>
            <p:cNvPr id="20" name="空心弧 19"/>
            <p:cNvSpPr/>
            <p:nvPr/>
          </p:nvSpPr>
          <p:spPr>
            <a:xfrm rot="5400000">
              <a:off x="13895" y="6251"/>
              <a:ext cx="1917" cy="1917"/>
            </a:xfrm>
            <a:prstGeom prst="blockArc">
              <a:avLst>
                <a:gd name="adj1" fmla="val 13951851"/>
                <a:gd name="adj2" fmla="val 18588424"/>
                <a:gd name="adj3" fmla="val 35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sp>
          <p:nvSpPr>
            <p:cNvPr id="9" name="空心弧 8"/>
            <p:cNvSpPr/>
            <p:nvPr/>
          </p:nvSpPr>
          <p:spPr>
            <a:xfrm rot="16200000" flipH="1">
              <a:off x="14052" y="6213"/>
              <a:ext cx="1917" cy="1917"/>
            </a:xfrm>
            <a:prstGeom prst="blockArc">
              <a:avLst>
                <a:gd name="adj1" fmla="val 13951851"/>
                <a:gd name="adj2" fmla="val 18588424"/>
                <a:gd name="adj3" fmla="val 35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微软雅黑" panose="020B0503020204020204" charset="-122"/>
                <a:ea typeface="微软雅黑" panose="020B0503020204020204" charset="-122"/>
              </a:endParaRPr>
            </a:p>
          </p:txBody>
        </p:sp>
      </p:grpSp>
      <p:sp>
        <p:nvSpPr>
          <p:cNvPr id="19" name="雨伞"/>
          <p:cNvSpPr/>
          <p:nvPr/>
        </p:nvSpPr>
        <p:spPr>
          <a:xfrm>
            <a:off x="9271000" y="4325620"/>
            <a:ext cx="393065" cy="393065"/>
          </a:xfrm>
          <a:custGeom>
            <a:avLst/>
            <a:gdLst>
              <a:gd name="connsiteX0" fmla="*/ 10295531 w 10295617"/>
              <a:gd name="connsiteY0" fmla="*/ 6044312 h 10760938"/>
              <a:gd name="connsiteX1" fmla="*/ 10295617 w 10295617"/>
              <a:gd name="connsiteY1" fmla="*/ 6046023 h 10760938"/>
              <a:gd name="connsiteX2" fmla="*/ 10295311 w 10295617"/>
              <a:gd name="connsiteY2" fmla="*/ 6046023 h 10760938"/>
              <a:gd name="connsiteX3" fmla="*/ 86 w 10295617"/>
              <a:gd name="connsiteY3" fmla="*/ 6044312 h 10760938"/>
              <a:gd name="connsiteX4" fmla="*/ 306 w 10295617"/>
              <a:gd name="connsiteY4" fmla="*/ 6046023 h 10760938"/>
              <a:gd name="connsiteX5" fmla="*/ 0 w 10295617"/>
              <a:gd name="connsiteY5" fmla="*/ 6046023 h 10760938"/>
              <a:gd name="connsiteX6" fmla="*/ 5147809 w 10295617"/>
              <a:gd name="connsiteY6" fmla="*/ 0 h 10760938"/>
              <a:gd name="connsiteX7" fmla="*/ 5325006 w 10295617"/>
              <a:gd name="connsiteY7" fmla="*/ 177197 h 10760938"/>
              <a:gd name="connsiteX8" fmla="*/ 5325006 w 10295617"/>
              <a:gd name="connsiteY8" fmla="*/ 837837 h 10760938"/>
              <a:gd name="connsiteX9" fmla="*/ 5396256 w 10295617"/>
              <a:gd name="connsiteY9" fmla="*/ 839547 h 10760938"/>
              <a:gd name="connsiteX10" fmla="*/ 10269039 w 10295617"/>
              <a:gd name="connsiteY10" fmla="*/ 5513084 h 10760938"/>
              <a:gd name="connsiteX11" fmla="*/ 10295425 w 10295617"/>
              <a:gd name="connsiteY11" fmla="*/ 6042158 h 10760938"/>
              <a:gd name="connsiteX12" fmla="*/ 10260748 w 10295617"/>
              <a:gd name="connsiteY12" fmla="*/ 5773580 h 10760938"/>
              <a:gd name="connsiteX13" fmla="*/ 8579250 w 10295617"/>
              <a:gd name="connsiteY13" fmla="*/ 4703575 h 10760938"/>
              <a:gd name="connsiteX14" fmla="*/ 6897754 w 10295617"/>
              <a:gd name="connsiteY14" fmla="*/ 5773580 h 10760938"/>
              <a:gd name="connsiteX15" fmla="*/ 6863530 w 10295617"/>
              <a:gd name="connsiteY15" fmla="*/ 6038646 h 10760938"/>
              <a:gd name="connsiteX16" fmla="*/ 6829306 w 10295617"/>
              <a:gd name="connsiteY16" fmla="*/ 5773580 h 10760938"/>
              <a:gd name="connsiteX17" fmla="*/ 5451635 w 10295617"/>
              <a:gd name="connsiteY17" fmla="*/ 4724506 h 10760938"/>
              <a:gd name="connsiteX18" fmla="*/ 5325006 w 10295617"/>
              <a:gd name="connsiteY18" fmla="*/ 4711318 h 10760938"/>
              <a:gd name="connsiteX19" fmla="*/ 5325006 w 10295617"/>
              <a:gd name="connsiteY19" fmla="*/ 9805674 h 10760938"/>
              <a:gd name="connsiteX20" fmla="*/ 5325006 w 10295617"/>
              <a:gd name="connsiteY20" fmla="*/ 9821152 h 10760938"/>
              <a:gd name="connsiteX21" fmla="*/ 5323964 w 10295617"/>
              <a:gd name="connsiteY21" fmla="*/ 9821152 h 10760938"/>
              <a:gd name="connsiteX22" fmla="*/ 5316404 w 10295617"/>
              <a:gd name="connsiteY22" fmla="*/ 9933477 h 10760938"/>
              <a:gd name="connsiteX23" fmla="*/ 4838721 w 10295617"/>
              <a:gd name="connsiteY23" fmla="*/ 10637788 h 10760938"/>
              <a:gd name="connsiteX24" fmla="*/ 3875045 w 10295617"/>
              <a:gd name="connsiteY24" fmla="*/ 10623063 h 10760938"/>
              <a:gd name="connsiteX25" fmla="*/ 3414410 w 10295617"/>
              <a:gd name="connsiteY25" fmla="*/ 9776480 h 10760938"/>
              <a:gd name="connsiteX26" fmla="*/ 3769699 w 10295617"/>
              <a:gd name="connsiteY26" fmla="*/ 9787246 h 10760938"/>
              <a:gd name="connsiteX27" fmla="*/ 4058978 w 10295617"/>
              <a:gd name="connsiteY27" fmla="*/ 10318901 h 10760938"/>
              <a:gd name="connsiteX28" fmla="*/ 4664167 w 10295617"/>
              <a:gd name="connsiteY28" fmla="*/ 10328148 h 10760938"/>
              <a:gd name="connsiteX29" fmla="*/ 4969554 w 10295617"/>
              <a:gd name="connsiteY29" fmla="*/ 9805580 h 10760938"/>
              <a:gd name="connsiteX30" fmla="*/ 4970612 w 10295617"/>
              <a:gd name="connsiteY30" fmla="*/ 9805580 h 10760938"/>
              <a:gd name="connsiteX31" fmla="*/ 4970612 w 10295617"/>
              <a:gd name="connsiteY31" fmla="*/ 4711318 h 10760938"/>
              <a:gd name="connsiteX32" fmla="*/ 4843983 w 10295617"/>
              <a:gd name="connsiteY32" fmla="*/ 4724506 h 10760938"/>
              <a:gd name="connsiteX33" fmla="*/ 3466313 w 10295617"/>
              <a:gd name="connsiteY33" fmla="*/ 5773580 h 10760938"/>
              <a:gd name="connsiteX34" fmla="*/ 3432089 w 10295617"/>
              <a:gd name="connsiteY34" fmla="*/ 6038646 h 10760938"/>
              <a:gd name="connsiteX35" fmla="*/ 3397865 w 10295617"/>
              <a:gd name="connsiteY35" fmla="*/ 5773580 h 10760938"/>
              <a:gd name="connsiteX36" fmla="*/ 1716367 w 10295617"/>
              <a:gd name="connsiteY36" fmla="*/ 4703575 h 10760938"/>
              <a:gd name="connsiteX37" fmla="*/ 34871 w 10295617"/>
              <a:gd name="connsiteY37" fmla="*/ 5773580 h 10760938"/>
              <a:gd name="connsiteX38" fmla="*/ 194 w 10295617"/>
              <a:gd name="connsiteY38" fmla="*/ 6042158 h 10760938"/>
              <a:gd name="connsiteX39" fmla="*/ 26578 w 10295617"/>
              <a:gd name="connsiteY39" fmla="*/ 5513084 h 10760938"/>
              <a:gd name="connsiteX40" fmla="*/ 4899361 w 10295617"/>
              <a:gd name="connsiteY40" fmla="*/ 839547 h 10760938"/>
              <a:gd name="connsiteX41" fmla="*/ 4970612 w 10295617"/>
              <a:gd name="connsiteY41" fmla="*/ 837837 h 10760938"/>
              <a:gd name="connsiteX42" fmla="*/ 4970612 w 10295617"/>
              <a:gd name="connsiteY42" fmla="*/ 177197 h 10760938"/>
              <a:gd name="connsiteX43" fmla="*/ 5147809 w 10295617"/>
              <a:gd name="connsiteY43" fmla="*/ 0 h 10760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0295617" h="10760938">
                <a:moveTo>
                  <a:pt x="10295531" y="6044312"/>
                </a:moveTo>
                <a:lnTo>
                  <a:pt x="10295617" y="6046023"/>
                </a:lnTo>
                <a:lnTo>
                  <a:pt x="10295311" y="6046023"/>
                </a:lnTo>
                <a:close/>
                <a:moveTo>
                  <a:pt x="86" y="6044312"/>
                </a:moveTo>
                <a:lnTo>
                  <a:pt x="306" y="6046023"/>
                </a:lnTo>
                <a:lnTo>
                  <a:pt x="0" y="6046023"/>
                </a:lnTo>
                <a:close/>
                <a:moveTo>
                  <a:pt x="5147809" y="0"/>
                </a:moveTo>
                <a:cubicBezTo>
                  <a:pt x="5245672" y="0"/>
                  <a:pt x="5325006" y="79334"/>
                  <a:pt x="5325006" y="177197"/>
                </a:cubicBezTo>
                <a:lnTo>
                  <a:pt x="5325006" y="837837"/>
                </a:lnTo>
                <a:lnTo>
                  <a:pt x="5396256" y="839547"/>
                </a:lnTo>
                <a:cubicBezTo>
                  <a:pt x="7948306" y="962340"/>
                  <a:pt x="10013658" y="2966815"/>
                  <a:pt x="10269039" y="5513084"/>
                </a:cubicBezTo>
                <a:lnTo>
                  <a:pt x="10295425" y="6042158"/>
                </a:lnTo>
                <a:lnTo>
                  <a:pt x="10260748" y="5773580"/>
                </a:lnTo>
                <a:cubicBezTo>
                  <a:pt x="10100703" y="5162929"/>
                  <a:pt x="9408684" y="4703575"/>
                  <a:pt x="8579250" y="4703575"/>
                </a:cubicBezTo>
                <a:cubicBezTo>
                  <a:pt x="7749818" y="4703575"/>
                  <a:pt x="7057798" y="5162929"/>
                  <a:pt x="6897754" y="5773580"/>
                </a:cubicBezTo>
                <a:lnTo>
                  <a:pt x="6863530" y="6038646"/>
                </a:lnTo>
                <a:lnTo>
                  <a:pt x="6829306" y="5773580"/>
                </a:lnTo>
                <a:cubicBezTo>
                  <a:pt x="6689267" y="5239260"/>
                  <a:pt x="6141936" y="4820778"/>
                  <a:pt x="5451635" y="4724506"/>
                </a:cubicBezTo>
                <a:lnTo>
                  <a:pt x="5325006" y="4711318"/>
                </a:lnTo>
                <a:lnTo>
                  <a:pt x="5325006" y="9805674"/>
                </a:lnTo>
                <a:lnTo>
                  <a:pt x="5325006" y="9821152"/>
                </a:lnTo>
                <a:lnTo>
                  <a:pt x="5323964" y="9821152"/>
                </a:lnTo>
                <a:lnTo>
                  <a:pt x="5316404" y="9933477"/>
                </a:lnTo>
                <a:cubicBezTo>
                  <a:pt x="5276666" y="10227644"/>
                  <a:pt x="5101532" y="10489633"/>
                  <a:pt x="4838721" y="10637788"/>
                </a:cubicBezTo>
                <a:cubicBezTo>
                  <a:pt x="4538366" y="10807108"/>
                  <a:pt x="4170086" y="10801480"/>
                  <a:pt x="3875045" y="10623063"/>
                </a:cubicBezTo>
                <a:cubicBezTo>
                  <a:pt x="3580003" y="10444646"/>
                  <a:pt x="3403967" y="10121115"/>
                  <a:pt x="3414410" y="9776480"/>
                </a:cubicBezTo>
                <a:lnTo>
                  <a:pt x="3769699" y="9787246"/>
                </a:lnTo>
                <a:cubicBezTo>
                  <a:pt x="3763141" y="10003677"/>
                  <a:pt x="3873692" y="10206855"/>
                  <a:pt x="4058978" y="10318901"/>
                </a:cubicBezTo>
                <a:cubicBezTo>
                  <a:pt x="4244264" y="10430947"/>
                  <a:pt x="4475544" y="10434481"/>
                  <a:pt x="4664167" y="10328148"/>
                </a:cubicBezTo>
                <a:cubicBezTo>
                  <a:pt x="4852790" y="10221815"/>
                  <a:pt x="4969497" y="10022110"/>
                  <a:pt x="4969554" y="9805580"/>
                </a:cubicBezTo>
                <a:lnTo>
                  <a:pt x="4970612" y="9805580"/>
                </a:lnTo>
                <a:lnTo>
                  <a:pt x="4970612" y="4711318"/>
                </a:lnTo>
                <a:lnTo>
                  <a:pt x="4843983" y="4724506"/>
                </a:lnTo>
                <a:cubicBezTo>
                  <a:pt x="4153684" y="4820778"/>
                  <a:pt x="3606351" y="5239260"/>
                  <a:pt x="3466313" y="5773580"/>
                </a:cubicBezTo>
                <a:lnTo>
                  <a:pt x="3432089" y="6038646"/>
                </a:lnTo>
                <a:lnTo>
                  <a:pt x="3397865" y="5773580"/>
                </a:lnTo>
                <a:cubicBezTo>
                  <a:pt x="3237820" y="5162929"/>
                  <a:pt x="2545801" y="4703575"/>
                  <a:pt x="1716367" y="4703575"/>
                </a:cubicBezTo>
                <a:cubicBezTo>
                  <a:pt x="886935" y="4703575"/>
                  <a:pt x="194916" y="5162929"/>
                  <a:pt x="34871" y="5773580"/>
                </a:cubicBezTo>
                <a:lnTo>
                  <a:pt x="194" y="6042158"/>
                </a:lnTo>
                <a:lnTo>
                  <a:pt x="26578" y="5513084"/>
                </a:lnTo>
                <a:cubicBezTo>
                  <a:pt x="281959" y="2966815"/>
                  <a:pt x="2347313" y="962340"/>
                  <a:pt x="4899361" y="839547"/>
                </a:cubicBezTo>
                <a:lnTo>
                  <a:pt x="4970612" y="837837"/>
                </a:lnTo>
                <a:lnTo>
                  <a:pt x="4970612" y="177197"/>
                </a:lnTo>
                <a:cubicBezTo>
                  <a:pt x="4970612" y="79334"/>
                  <a:pt x="5049946" y="0"/>
                  <a:pt x="5147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90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000"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edge">
                                      <p:cBhvr>
                                        <p:cTn id="10" dur="2000"/>
                                        <p:tgtEl>
                                          <p:spTgt spid="4"/>
                                        </p:tgtEl>
                                      </p:cBhvr>
                                    </p:animEffect>
                                  </p:childTnLst>
                                </p:cTn>
                              </p:par>
                            </p:childTnLst>
                          </p:cTn>
                        </p:par>
                        <p:par>
                          <p:cTn id="11" fill="hold">
                            <p:stCondLst>
                              <p:cond delay="2000"/>
                            </p:stCondLst>
                            <p:childTnLst>
                              <p:par>
                                <p:cTn id="12" presetID="3" presetClass="entr" presetSubtype="1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linds(horizontal)">
                                      <p:cBhvr>
                                        <p:cTn id="14" dur="500"/>
                                        <p:tgtEl>
                                          <p:spTgt spid="10"/>
                                        </p:tgtEl>
                                      </p:cBhvr>
                                    </p:animEffect>
                                  </p:childTnLst>
                                </p:cTn>
                              </p:par>
                              <p:par>
                                <p:cTn id="15" presetID="3" presetClass="entr" presetSubtype="1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blinds(horizontal)">
                                      <p:cBhvr>
                                        <p:cTn id="20" dur="500"/>
                                        <p:tgtEl>
                                          <p:spTgt spid="21"/>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blinds(horizontal)">
                                      <p:cBhvr>
                                        <p:cTn id="23" dur="500"/>
                                        <p:tgtEl>
                                          <p:spTgt spid="2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linds(horizontal)">
                                      <p:cBhvr>
                                        <p:cTn id="26" dur="500"/>
                                        <p:tgtEl>
                                          <p:spTgt spid="23"/>
                                        </p:tgtEl>
                                      </p:cBhvr>
                                    </p:animEffect>
                                  </p:childTnLst>
                                </p:cTn>
                              </p:par>
                              <p:par>
                                <p:cTn id="27" presetID="3" presetClass="entr" presetSubtype="1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blinds(horizontal)">
                                      <p:cBhvr>
                                        <p:cTn id="29" dur="500"/>
                                        <p:tgtEl>
                                          <p:spTgt spid="24"/>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blinds(horizontal)">
                                      <p:cBhvr>
                                        <p:cTn id="32" dur="500"/>
                                        <p:tgtEl>
                                          <p:spTgt spid="25"/>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blinds(horizontal)">
                                      <p:cBhvr>
                                        <p:cTn id="35" dur="500"/>
                                        <p:tgtEl>
                                          <p:spTgt spid="26"/>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blinds(horizontal)">
                                      <p:cBhvr>
                                        <p:cTn id="38" dur="500"/>
                                        <p:tgtEl>
                                          <p:spTgt spid="27"/>
                                        </p:tgtEl>
                                      </p:cBhvr>
                                    </p:animEffect>
                                  </p:childTnLst>
                                </p:cTn>
                              </p:par>
                              <p:par>
                                <p:cTn id="39" presetID="3" presetClass="entr" presetSubtype="1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blinds(horizontal)">
                                      <p:cBhvr>
                                        <p:cTn id="41" dur="500"/>
                                        <p:tgtEl>
                                          <p:spTgt spid="30"/>
                                        </p:tgtEl>
                                      </p:cBhvr>
                                    </p:animEffect>
                                  </p:childTnLst>
                                </p:cTn>
                              </p:par>
                              <p:par>
                                <p:cTn id="42" presetID="3" presetClass="entr" presetSubtype="1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linds(horizontal)">
                                      <p:cBhvr>
                                        <p:cTn id="44" dur="500"/>
                                        <p:tgtEl>
                                          <p:spTgt spid="12"/>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linds(horizontal)">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ldLvl="0" animBg="1"/>
      <p:bldP spid="4" grpId="1" animBg="1"/>
      <p:bldP spid="21" grpId="0" animBg="1"/>
      <p:bldP spid="21" grpId="1" animBg="1"/>
      <p:bldP spid="22" grpId="0" animBg="1"/>
      <p:bldP spid="22" grpId="1" animBg="1"/>
      <p:bldP spid="23" grpId="0" animBg="1"/>
      <p:bldP spid="23" grpId="1" animBg="1"/>
      <p:bldP spid="25" grpId="0" animBg="1"/>
      <p:bldP spid="25" grpId="1" animBg="1"/>
      <p:bldP spid="26" grpId="0" animBg="1"/>
      <p:bldP spid="26" grpId="1" animBg="1"/>
      <p:bldP spid="27" grpId="0" animBg="1"/>
      <p:bldP spid="27" grpId="1" animBg="1"/>
      <p:bldP spid="19" grpId="0" animBg="1"/>
      <p:bldP spid="19" grpId="1" animBg="1"/>
    </p:bldLst>
  </p:timing>
</p:sld>
</file>

<file path=ppt/tags/tag1.xml><?xml version="1.0" encoding="utf-8"?>
<p:tagLst xmlns:p="http://schemas.openxmlformats.org/presentationml/2006/main">
  <p:tag name="KSO_WM_UNIT_PLACING_PICTURE_USER_VIEWPORT" val="{&quot;height&quot;:3504,&quot;width&quot;:5984}"/>
</p:tagLst>
</file>

<file path=ppt/tags/tag2.xml><?xml version="1.0" encoding="utf-8"?>
<p:tagLst xmlns:p="http://schemas.openxmlformats.org/presentationml/2006/main">
  <p:tag name="KSO_WM_UNIT_PLACING_PICTURE_USER_VIEWPORT" val="{&quot;height&quot;:4443,&quot;width&quot;:7026}"/>
</p:tagLst>
</file>

<file path=ppt/tags/tag3.xml><?xml version="1.0" encoding="utf-8"?>
<p:tagLst xmlns:p="http://schemas.openxmlformats.org/presentationml/2006/main">
  <p:tag name="MH" val="20151024181304"/>
  <p:tag name="MH_LIBRARY" val="GRAPHIC"/>
  <p:tag name="MH_TYPE" val="Other"/>
  <p:tag name="MH_ORDER" val="9"/>
</p:tagLst>
</file>

<file path=ppt/tags/tag4.xml><?xml version="1.0" encoding="utf-8"?>
<p:tagLst xmlns:p="http://schemas.openxmlformats.org/presentationml/2006/main">
  <p:tag name="MH" val="20151024181304"/>
  <p:tag name="MH_LIBRARY" val="GRAPHIC"/>
  <p:tag name="MH_TYPE" val="Other"/>
  <p:tag name="MH_ORDER" val="10"/>
</p:tagLst>
</file>

<file path=ppt/tags/tag5.xml><?xml version="1.0" encoding="utf-8"?>
<p:tagLst xmlns:p="http://schemas.openxmlformats.org/presentationml/2006/main">
  <p:tag name="MH" val="20151024181304"/>
  <p:tag name="MH_LIBRARY" val="GRAPHIC"/>
  <p:tag name="MH_TYPE" val="Other"/>
  <p:tag name="MH_ORDER" val="11"/>
</p:tagLst>
</file>

<file path=ppt/tags/tag6.xml><?xml version="1.0" encoding="utf-8"?>
<p:tagLst xmlns:p="http://schemas.openxmlformats.org/presentationml/2006/main">
  <p:tag name="MH" val="20151024181304"/>
  <p:tag name="MH_LIBRARY" val="GRAPHIC"/>
  <p:tag name="MH_TYPE" val="Other"/>
  <p:tag name="MH_ORDER" val="12"/>
</p:tagLst>
</file>

<file path=ppt/tags/tag7.xml><?xml version="1.0" encoding="utf-8"?>
<p:tagLst xmlns:p="http://schemas.openxmlformats.org/presentationml/2006/main">
  <p:tag name="MH" val="20151024181304"/>
  <p:tag name="MH_LIBRARY" val="GRAPHIC"/>
  <p:tag name="MH_TYPE" val="Other"/>
  <p:tag name="MH_ORDER" val="13"/>
</p:tagLst>
</file>

<file path=ppt/tags/tag8.xml><?xml version="1.0" encoding="utf-8"?>
<p:tagLst xmlns:p="http://schemas.openxmlformats.org/presentationml/2006/main">
  <p:tag name="MH" val="20151024181304"/>
  <p:tag name="MH_LIBRARY" val="GRAPHIC"/>
  <p:tag name="MH_TYPE" val="Other"/>
  <p:tag name="MH_ORDER" val="14"/>
</p:tagLst>
</file>

<file path=ppt/tags/tag9.xml><?xml version="1.0" encoding="utf-8"?>
<p:tagLst xmlns:p="http://schemas.openxmlformats.org/presentationml/2006/main">
  <p:tag name="COMMONDATA" val="eyJoZGlkIjoiMWRjMmE5ZjQ2ODQ1MTc2YmI3NTBmNjllOWYwMWYwNDcifQ=="/>
  <p:tag name="commondata" val="eyJoZGlkIjoiYzc3ZmJlZmQ1MjM0NDJlMjBiYjEyZjk4M2QxZTFjODE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3286</Words>
  <Application>WPS 演示</Application>
  <PresentationFormat>自定义</PresentationFormat>
  <Paragraphs>254</Paragraphs>
  <Slides>18</Slides>
  <Notes>7</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18</vt:i4>
      </vt:variant>
    </vt:vector>
  </HeadingPairs>
  <TitlesOfParts>
    <vt:vector size="39" baseType="lpstr">
      <vt:lpstr>Arial</vt:lpstr>
      <vt:lpstr>宋体</vt:lpstr>
      <vt:lpstr>Wingdings</vt:lpstr>
      <vt:lpstr>思源黑体 CN Light</vt:lpstr>
      <vt:lpstr>黑体</vt:lpstr>
      <vt:lpstr>方正粗黑宋简体</vt:lpstr>
      <vt:lpstr>微软雅黑</vt:lpstr>
      <vt:lpstr>思源黑体 CN Regular</vt:lpstr>
      <vt:lpstr>思源宋体 CN Medium</vt:lpstr>
      <vt:lpstr>Calibri</vt:lpstr>
      <vt:lpstr>Open Sans</vt:lpstr>
      <vt:lpstr>Segoe Print</vt:lpstr>
      <vt:lpstr>Open Sans</vt:lpstr>
      <vt:lpstr>Helvetica</vt:lpstr>
      <vt:lpstr>Lifeline JL</vt:lpstr>
      <vt:lpstr>Bebas</vt:lpstr>
      <vt:lpstr>思源宋体 CN Heavy</vt:lpstr>
      <vt:lpstr>Arial Unicode MS</vt:lpstr>
      <vt:lpstr>等线</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 晓静</dc:creator>
  <cp:lastModifiedBy>香樟树</cp:lastModifiedBy>
  <cp:revision>284</cp:revision>
  <dcterms:created xsi:type="dcterms:W3CDTF">2022-01-06T03:07:00Z</dcterms:created>
  <dcterms:modified xsi:type="dcterms:W3CDTF">2024-06-18T14:23:32Z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3773BE81EC5346D08F6EF6C97C55620B</vt:lpwstr>
  </property>
</Properties>
</file>