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sldIdLst>
    <p:sldId id="256" r:id="rId4"/>
    <p:sldId id="478" r:id="rId5"/>
    <p:sldId id="481" r:id="rId7"/>
    <p:sldId id="470" r:id="rId8"/>
    <p:sldId id="487" r:id="rId9"/>
    <p:sldId id="531" r:id="rId10"/>
    <p:sldId id="577" r:id="rId11"/>
    <p:sldId id="595" r:id="rId12"/>
    <p:sldId id="596" r:id="rId13"/>
    <p:sldId id="597" r:id="rId14"/>
    <p:sldId id="599" r:id="rId15"/>
    <p:sldId id="598" r:id="rId16"/>
    <p:sldId id="600" r:id="rId17"/>
    <p:sldId id="601" r:id="rId18"/>
    <p:sldId id="602" r:id="rId19"/>
    <p:sldId id="603" r:id="rId20"/>
    <p:sldId id="486" r:id="rId21"/>
    <p:sldId id="535" r:id="rId22"/>
    <p:sldId id="591" r:id="rId23"/>
    <p:sldId id="604" r:id="rId24"/>
    <p:sldId id="605" r:id="rId25"/>
    <p:sldId id="606" r:id="rId26"/>
    <p:sldId id="607" r:id="rId27"/>
    <p:sldId id="496" r:id="rId28"/>
  </p:sldIdLst>
  <p:sldSz cx="12192000" cy="6858000"/>
  <p:notesSz cx="6858000" cy="9144000"/>
  <p:embeddedFontLst>
    <p:embeddedFont>
      <p:font typeface="方正粗黑宋简体" panose="02000000000000000000" charset="-122"/>
      <p:regular r:id="rId32"/>
    </p:embeddedFont>
    <p:embeddedFont>
      <p:font typeface="微软雅黑" panose="020B0503020204020204" charset="-122"/>
      <p:regular r:id="rId33"/>
    </p:embeddedFont>
    <p:embeddedFont>
      <p:font typeface="等线" panose="02010600030101010101" charset="-122"/>
      <p:regular r:id="rId34"/>
    </p:embeddedFont>
  </p:embeddedFontLst>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47"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D31"/>
    <a:srgbClr val="2C5568"/>
    <a:srgbClr val="F4B183"/>
    <a:srgbClr val="C00000"/>
    <a:srgbClr val="046EA2"/>
    <a:srgbClr val="033E6A"/>
    <a:srgbClr val="86D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41" d="100"/>
          <a:sy n="41" d="100"/>
        </p:scale>
        <p:origin x="-1860" y="-750"/>
      </p:cViewPr>
      <p:guideLst>
        <p:guide orient="horz" pos="2047"/>
        <p:guide pos="3839"/>
      </p:guideLst>
    </p:cSldViewPr>
  </p:slideViewPr>
  <p:notesTextViewPr>
    <p:cViewPr>
      <p:scale>
        <a:sx n="1" d="1"/>
        <a:sy n="1" d="1"/>
      </p:scale>
      <p:origin x="0" y="0"/>
    </p:cViewPr>
  </p:notesTextViewPr>
  <p:sorterViewPr>
    <p:cViewPr>
      <p:scale>
        <a:sx n="32" d="100"/>
        <a:sy n="3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5" Type="http://schemas.openxmlformats.org/officeDocument/2006/relationships/tags" Target="tags/tag2.xml"/><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F3A10C64-83F0-48CF-8FE3-0F81FAF6717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28AD01E3-C28A-40DC-AEF7-F757DE35034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074410" y="2174875"/>
            <a:ext cx="5837555" cy="1568450"/>
          </a:xfrm>
          <a:prstGeom prst="rect">
            <a:avLst/>
          </a:prstGeom>
          <a:noFill/>
        </p:spPr>
        <p:txBody>
          <a:bodyPr wrap="square" rtlCol="0">
            <a:spAutoFit/>
          </a:bodyPr>
          <a:lstStyle/>
          <a:p>
            <a:r>
              <a:rPr lang="zh-CN" altLang="en-US" sz="4800" b="1" dirty="0">
                <a:latin typeface="方正粗黑宋简体" panose="02000000000000000000" charset="-122"/>
                <a:ea typeface="方正粗黑宋简体" panose="02000000000000000000" charset="-122"/>
              </a:rPr>
              <a:t>任务四　控制汽车租赁风险及案例</a:t>
            </a:r>
            <a:endParaRPr lang="zh-CN" altLang="en-US" sz="48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147" y="412877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222" y="4175292"/>
            <a:ext cx="3484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模块五　汽车租赁的金融服务</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500"/>
                                        <p:tgtEl>
                                          <p:spTgt spid="4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594735" y="1473200"/>
            <a:ext cx="5002530" cy="491490"/>
            <a:chOff x="5661" y="1960"/>
            <a:chExt cx="7878" cy="774"/>
          </a:xfrm>
        </p:grpSpPr>
        <p:sp>
          <p:nvSpPr>
            <p:cNvPr id="5" name="矩形: 圆角 43"/>
            <p:cNvSpPr/>
            <p:nvPr/>
          </p:nvSpPr>
          <p:spPr>
            <a:xfrm>
              <a:off x="5661" y="1960"/>
              <a:ext cx="787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7" name="文本框 6"/>
            <p:cNvSpPr txBox="1"/>
            <p:nvPr/>
          </p:nvSpPr>
          <p:spPr>
            <a:xfrm>
              <a:off x="5717"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三、汽车租赁风险种类</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19" name="组合 18"/>
          <p:cNvGrpSpPr/>
          <p:nvPr/>
        </p:nvGrpSpPr>
        <p:grpSpPr>
          <a:xfrm>
            <a:off x="1043940" y="2184400"/>
            <a:ext cx="5556250" cy="4016375"/>
            <a:chOff x="608227" y="2166544"/>
            <a:chExt cx="6581890" cy="4920708"/>
          </a:xfrm>
        </p:grpSpPr>
        <p:sp>
          <p:nvSpPr>
            <p:cNvPr id="20" name="TextBox 35"/>
            <p:cNvSpPr txBox="1"/>
            <p:nvPr/>
          </p:nvSpPr>
          <p:spPr>
            <a:xfrm>
              <a:off x="608227" y="2166544"/>
              <a:ext cx="2840040" cy="451227"/>
            </a:xfrm>
            <a:prstGeom prst="rect">
              <a:avLst/>
            </a:prstGeom>
            <a:noFill/>
          </p:spPr>
          <p:txBody>
            <a:bodyPr wrap="square" rtlCol="0">
              <a:spAutoFit/>
            </a:bodyPr>
            <a:lstStyle/>
            <a:p>
              <a:pPr defTabSz="457200">
                <a:buSzPct val="25000"/>
                <a:defRPr/>
              </a:pPr>
              <a:r>
                <a:rPr lang="zh-CN" altLang="en-US" b="1" dirty="0">
                  <a:solidFill>
                    <a:prstClr val="black">
                      <a:lumMod val="75000"/>
                      <a:lumOff val="25000"/>
                    </a:prstClr>
                  </a:solidFill>
                  <a:latin typeface="微软雅黑" panose="020B0503020204020204" charset="-122"/>
                  <a:ea typeface="微软雅黑" panose="020B0503020204020204" charset="-122"/>
                </a:rPr>
                <a:t>2. 车辆被盗</a:t>
              </a:r>
              <a:endParaRPr lang="zh-CN" altLang="en-US" b="1" dirty="0">
                <a:solidFill>
                  <a:prstClr val="black">
                    <a:lumMod val="75000"/>
                    <a:lumOff val="25000"/>
                  </a:prstClr>
                </a:solidFill>
                <a:latin typeface="微软雅黑" panose="020B0503020204020204" charset="-122"/>
                <a:ea typeface="微软雅黑" panose="020B0503020204020204" charset="-122"/>
              </a:endParaRPr>
            </a:p>
          </p:txBody>
        </p:sp>
        <p:sp>
          <p:nvSpPr>
            <p:cNvPr id="37" name="Rectangle 36"/>
            <p:cNvSpPr/>
            <p:nvPr/>
          </p:nvSpPr>
          <p:spPr>
            <a:xfrm>
              <a:off x="608227" y="2620105"/>
              <a:ext cx="6581890" cy="4467147"/>
            </a:xfrm>
            <a:prstGeom prst="rect">
              <a:avLst/>
            </a:prstGeom>
          </p:spPr>
          <p:txBody>
            <a:bodyPr wrap="square">
              <a:spAutoFit/>
            </a:bodyPr>
            <a:lstStyle/>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所租赁的车辆在承租人租用期间因疏于管理（大多数情况下根本无法获得相应凭证），车辆在正常使用或停放的时候不见了。当然也存在承租人监守自盗的可能，如某租赁企业对承租人交回的丢失车辆车钥匙实行痕迹识别，就算找到该车钥匙有被复制过的痕迹，但这一证实也不可以直接给承租人进行任何的判定。但其实对汽车租赁公司来说，这并不是不可以规避的经营风险，解决这个问题的方式有：给车辆上盗抢险或者安装车辆防盗装置。当下租赁车辆盗抢险保险费率为车辆价值的百分之一，所以对于桑塔纳等容易被偷盗的车型，保险公司可能会进行综合考虑，会提高一定的保费或拒绝承保。除机械式防盗锁外，如 GPS、GSM 等电子防盗装置的防盗功能技术已经非常成熟，安装和使用费用和盗抢险费用其实差不多。</a:t>
              </a:r>
              <a:endParaRPr sz="1400" dirty="0">
                <a:latin typeface="微软雅黑" panose="020B0503020204020204" charset="-122"/>
                <a:ea typeface="微软雅黑" panose="020B0503020204020204" charset="-122"/>
                <a:sym typeface="+mn-ea"/>
              </a:endParaRPr>
            </a:p>
          </p:txBody>
        </p:sp>
      </p:grpSp>
      <p:pic>
        <p:nvPicPr>
          <p:cNvPr id="6" name="图片 5"/>
          <p:cNvPicPr>
            <a:picLocks noChangeAspect="1"/>
          </p:cNvPicPr>
          <p:nvPr>
            <p:custDataLst>
              <p:tags r:id="rId1"/>
            </p:custDataLst>
          </p:nvPr>
        </p:nvPicPr>
        <p:blipFill>
          <a:blip r:embed="rId2"/>
          <a:stretch>
            <a:fillRect/>
          </a:stretch>
        </p:blipFill>
        <p:spPr>
          <a:xfrm>
            <a:off x="6910705" y="2645410"/>
            <a:ext cx="4636770" cy="2940685"/>
          </a:xfrm>
          <a:prstGeom prst="rect">
            <a:avLst/>
          </a:prstGeom>
        </p:spPr>
      </p:pic>
      <p:sp>
        <p:nvSpPr>
          <p:cNvPr id="8" name="文本框 7"/>
          <p:cNvSpPr txBox="1"/>
          <p:nvPr/>
        </p:nvSpPr>
        <p:spPr>
          <a:xfrm>
            <a:off x="9071610" y="5711825"/>
            <a:ext cx="1092835" cy="275590"/>
          </a:xfrm>
          <a:prstGeom prst="rect">
            <a:avLst/>
          </a:prstGeom>
          <a:noFill/>
        </p:spPr>
        <p:txBody>
          <a:bodyPr wrap="square" rtlCol="0" anchor="t">
            <a:spAutoFit/>
          </a:bodyPr>
          <a:lstStyle/>
          <a:p>
            <a:r>
              <a:rPr lang="zh-CN" altLang="en-US" sz="1200">
                <a:latin typeface="微软雅黑" panose="020B0503020204020204" charset="-122"/>
                <a:ea typeface="微软雅黑" panose="020B0503020204020204" charset="-122"/>
              </a:rPr>
              <a:t>一嗨租车</a:t>
            </a:r>
            <a:endParaRPr lang="zh-CN" altLang="en-US" sz="12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par>
                                <p:cTn id="15" presetID="3" presetClass="entr" presetSubtype="1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par>
                                <p:cTn id="18" presetID="3" presetClass="entr" presetSubtype="1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594735" y="1473200"/>
            <a:ext cx="5002530" cy="491490"/>
            <a:chOff x="5661" y="1960"/>
            <a:chExt cx="7878" cy="774"/>
          </a:xfrm>
        </p:grpSpPr>
        <p:sp>
          <p:nvSpPr>
            <p:cNvPr id="5" name="矩形: 圆角 43"/>
            <p:cNvSpPr/>
            <p:nvPr/>
          </p:nvSpPr>
          <p:spPr>
            <a:xfrm>
              <a:off x="5661" y="1960"/>
              <a:ext cx="787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7" name="文本框 6"/>
            <p:cNvSpPr txBox="1"/>
            <p:nvPr/>
          </p:nvSpPr>
          <p:spPr>
            <a:xfrm>
              <a:off x="5717"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三、汽车租赁风险种类</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19" name="组合 18"/>
          <p:cNvGrpSpPr/>
          <p:nvPr/>
        </p:nvGrpSpPr>
        <p:grpSpPr>
          <a:xfrm>
            <a:off x="1225550" y="2479040"/>
            <a:ext cx="9961245" cy="1107440"/>
            <a:chOff x="608227" y="2166544"/>
            <a:chExt cx="12205948" cy="1356793"/>
          </a:xfrm>
        </p:grpSpPr>
        <p:sp>
          <p:nvSpPr>
            <p:cNvPr id="20" name="TextBox 35"/>
            <p:cNvSpPr txBox="1"/>
            <p:nvPr/>
          </p:nvSpPr>
          <p:spPr>
            <a:xfrm>
              <a:off x="608227" y="2166544"/>
              <a:ext cx="2840040" cy="451227"/>
            </a:xfrm>
            <a:prstGeom prst="rect">
              <a:avLst/>
            </a:prstGeom>
            <a:noFill/>
          </p:spPr>
          <p:txBody>
            <a:bodyPr wrap="square" rtlCol="0">
              <a:spAutoFit/>
            </a:bodyPr>
            <a:lstStyle/>
            <a:p>
              <a:pPr defTabSz="457200">
                <a:buSzPct val="25000"/>
                <a:defRPr/>
              </a:pPr>
              <a:r>
                <a:rPr lang="zh-CN" altLang="en-US" b="1" dirty="0">
                  <a:solidFill>
                    <a:prstClr val="black">
                      <a:lumMod val="75000"/>
                      <a:lumOff val="25000"/>
                    </a:prstClr>
                  </a:solidFill>
                  <a:latin typeface="微软雅黑" panose="020B0503020204020204" charset="-122"/>
                  <a:ea typeface="微软雅黑" panose="020B0503020204020204" charset="-122"/>
                </a:rPr>
                <a:t>3. 拖欠租金</a:t>
              </a:r>
              <a:endParaRPr lang="zh-CN" altLang="en-US" b="1" dirty="0">
                <a:solidFill>
                  <a:prstClr val="black">
                    <a:lumMod val="75000"/>
                    <a:lumOff val="25000"/>
                  </a:prstClr>
                </a:solidFill>
                <a:latin typeface="微软雅黑" panose="020B0503020204020204" charset="-122"/>
                <a:ea typeface="微软雅黑" panose="020B0503020204020204" charset="-122"/>
              </a:endParaRPr>
            </a:p>
          </p:txBody>
        </p:sp>
        <p:sp>
          <p:nvSpPr>
            <p:cNvPr id="37" name="Rectangle 36"/>
            <p:cNvSpPr/>
            <p:nvPr/>
          </p:nvSpPr>
          <p:spPr>
            <a:xfrm>
              <a:off x="608227" y="2620105"/>
              <a:ext cx="12205948" cy="903232"/>
            </a:xfrm>
            <a:prstGeom prst="rect">
              <a:avLst/>
            </a:prstGeom>
          </p:spPr>
          <p:txBody>
            <a:bodyPr wrap="square">
              <a:spAutoFit/>
            </a:bodyPr>
            <a:lstStyle/>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当承租人出现拖欠租金的频率愈来愈多、拖欠日期愈来愈久的趋势时，立即解除合同、要求承租人归还车辆。正常来说，如果承租人拖欠租金超过两个月情况将非常危急，而如果不采取适当措施，极大的可能拖欠租金的情况会演变为车辆失控。</a:t>
              </a:r>
              <a:endParaRPr sz="1400" dirty="0">
                <a:latin typeface="微软雅黑" panose="020B0503020204020204" charset="-122"/>
                <a:ea typeface="微软雅黑" panose="020B0503020204020204" charset="-122"/>
                <a:sym typeface="+mn-ea"/>
              </a:endParaRPr>
            </a:p>
          </p:txBody>
        </p:sp>
      </p:grpSp>
      <p:pic>
        <p:nvPicPr>
          <p:cNvPr id="9" name="图片 8"/>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5406390" y="3287395"/>
            <a:ext cx="5963285" cy="3682365"/>
          </a:xfrm>
          <a:prstGeom prst="rect">
            <a:avLst/>
          </a:prstGeom>
        </p:spPr>
      </p:pic>
      <p:pic>
        <p:nvPicPr>
          <p:cNvPr id="12" name="图片 11"/>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1343025" y="3610610"/>
            <a:ext cx="4315460" cy="24104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594735" y="1193800"/>
            <a:ext cx="5002530" cy="491490"/>
            <a:chOff x="5661" y="1960"/>
            <a:chExt cx="7878" cy="774"/>
          </a:xfrm>
        </p:grpSpPr>
        <p:sp>
          <p:nvSpPr>
            <p:cNvPr id="5" name="矩形: 圆角 43"/>
            <p:cNvSpPr/>
            <p:nvPr/>
          </p:nvSpPr>
          <p:spPr>
            <a:xfrm>
              <a:off x="5661" y="1960"/>
              <a:ext cx="787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7" name="文本框 6"/>
            <p:cNvSpPr txBox="1"/>
            <p:nvPr/>
          </p:nvSpPr>
          <p:spPr>
            <a:xfrm>
              <a:off x="5717"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四、汽车风险防范措施</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1192530" y="1924685"/>
            <a:ext cx="3880485" cy="465455"/>
            <a:chOff x="1397" y="3848"/>
            <a:chExt cx="6111" cy="733"/>
          </a:xfrm>
        </p:grpSpPr>
        <p:grpSp>
          <p:nvGrpSpPr>
            <p:cNvPr id="13" name="组合 12"/>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4"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1. 签订合同前的风险防范措施</a:t>
              </a:r>
              <a:endParaRPr lang="zh-CN" altLang="en-US" sz="1600" b="0" dirty="0">
                <a:solidFill>
                  <a:srgbClr val="080808"/>
                </a:solidFill>
              </a:endParaRPr>
            </a:p>
          </p:txBody>
        </p:sp>
      </p:grpSp>
      <p:pic>
        <p:nvPicPr>
          <p:cNvPr id="15" name="图片 1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561705" y="2675890"/>
            <a:ext cx="3620135" cy="3502025"/>
          </a:xfrm>
          <a:prstGeom prst="rect">
            <a:avLst/>
          </a:prstGeom>
        </p:spPr>
      </p:pic>
      <p:sp>
        <p:nvSpPr>
          <p:cNvPr id="16" name="Rectangle 36"/>
          <p:cNvSpPr/>
          <p:nvPr/>
        </p:nvSpPr>
        <p:spPr>
          <a:xfrm>
            <a:off x="1192530" y="2633980"/>
            <a:ext cx="7371715" cy="3646170"/>
          </a:xfrm>
          <a:prstGeom prst="rect">
            <a:avLst/>
          </a:prstGeom>
        </p:spPr>
        <p:txBody>
          <a:bodyPr wrap="square">
            <a:spAutoFit/>
          </a:bodyPr>
          <a:lstStyle/>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b="1" dirty="0">
                <a:latin typeface="微软雅黑" panose="020B0503020204020204" charset="-122"/>
                <a:ea typeface="微软雅黑" panose="020B0503020204020204" charset="-122"/>
                <a:sym typeface="+mn-ea"/>
              </a:rPr>
              <a:t>（1）会员管理。</a:t>
            </a:r>
            <a:endParaRPr sz="1400" b="1" dirty="0">
              <a:latin typeface="微软雅黑" panose="020B0503020204020204" charset="-122"/>
              <a:ea typeface="微软雅黑" panose="020B0503020204020204" charset="-122"/>
              <a:sym typeface="+mn-ea"/>
            </a:endParaRPr>
          </a:p>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签订合同前的风险防范措施就是预先在以下几个方面对客户进行信用审核和评估：</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①客户租赁车辆的目的是否合理，是否有能力支付租金。</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②客户是否具有稳固的社会和经济地位，主要从客户的岗位、就业单位、居住环境、年纪及婚育状况加以确定。</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③客户是否可提供信用破产时的担保，如财产担保或第三方担保等。</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0"/>
              </a:spcAft>
              <a:extLst>
                <a:ext uri="{35155182-B16C-46BC-9424-99874614C6A1}">
                  <wpsdc:indentchars xmlns:wpsdc="http://www.wps.cn/officeDocument/2017/drawingmlCustomData" val="200" checksum="3837665281"/>
                </a:ext>
              </a:extLst>
            </a:pP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b="1" dirty="0">
                <a:latin typeface="微软雅黑" panose="020B0503020204020204" charset="-122"/>
                <a:ea typeface="微软雅黑" panose="020B0503020204020204" charset="-122"/>
                <a:sym typeface="+mn-ea"/>
              </a:rPr>
              <a:t>（2）利用相对完善的信用体系。</a:t>
            </a:r>
            <a:endParaRPr sz="1400" b="1" dirty="0">
              <a:latin typeface="微软雅黑" panose="020B0503020204020204" charset="-122"/>
              <a:ea typeface="微软雅黑" panose="020B0503020204020204" charset="-122"/>
              <a:sym typeface="+mn-ea"/>
            </a:endParaRPr>
          </a:p>
          <a:p>
            <a:pPr indent="355600" algn="l" fontAlgn="auto">
              <a:lnSpc>
                <a:spcPct val="150000"/>
              </a:lnSpc>
              <a:spcAft>
                <a:spcPts val="0"/>
              </a:spcAft>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汽车租赁企业的信用体系毕竟有很多局限性，随着我国信用体系的发展、完善，利用社会信用体系、银行信用体系，可以降低汽车租赁企业信用管理成本，提高信用管理的功效。现阶段，汽车租赁企业与银行进行联名卡形式的合作，能够较好解决信用管理问题。</a:t>
            </a:r>
            <a:endParaRPr sz="1400" dirty="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par>
                                <p:cTn id="15" presetID="3" presetClass="entr" presetSubtype="1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par>
                                <p:cTn id="18" presetID="3" presetClass="entr" presetSubtype="1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linds(horizontal)">
                                      <p:cBhvr>
                                        <p:cTn id="20" dur="500"/>
                                        <p:tgtEl>
                                          <p:spTgt spid="15"/>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6" grpId="0"/>
      <p:bldP spid="1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椭圆 80"/>
          <p:cNvSpPr/>
          <p:nvPr/>
        </p:nvSpPr>
        <p:spPr>
          <a:xfrm>
            <a:off x="1874520" y="2865755"/>
            <a:ext cx="3331210" cy="3330575"/>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pic>
        <p:nvPicPr>
          <p:cNvPr id="105" name="图片 104"/>
          <p:cNvPicPr/>
          <p:nvPr/>
        </p:nvPicPr>
        <p:blipFill>
          <a:blip r:embed="rId1"/>
          <a:stretch>
            <a:fillRect/>
          </a:stretch>
        </p:blipFill>
        <p:spPr>
          <a:xfrm>
            <a:off x="2190750" y="3181350"/>
            <a:ext cx="2700000" cy="2700000"/>
          </a:xfrm>
          <a:prstGeom prst="ellipse">
            <a:avLst/>
          </a:prstGeom>
          <a:ln w="76200">
            <a:solidFill>
              <a:schemeClr val="bg1"/>
            </a:solidFill>
          </a:ln>
        </p:spPr>
      </p:pic>
      <p:sp>
        <p:nvSpPr>
          <p:cNvPr id="2" name="文本框 1"/>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594735" y="1193800"/>
            <a:ext cx="5002530" cy="491490"/>
            <a:chOff x="5661" y="1960"/>
            <a:chExt cx="7878" cy="774"/>
          </a:xfrm>
        </p:grpSpPr>
        <p:sp>
          <p:nvSpPr>
            <p:cNvPr id="5" name="矩形: 圆角 43"/>
            <p:cNvSpPr/>
            <p:nvPr/>
          </p:nvSpPr>
          <p:spPr>
            <a:xfrm>
              <a:off x="5661" y="1960"/>
              <a:ext cx="787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7" name="文本框 6"/>
            <p:cNvSpPr txBox="1"/>
            <p:nvPr/>
          </p:nvSpPr>
          <p:spPr>
            <a:xfrm>
              <a:off x="5717"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四、汽车风险防范措施</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1192530" y="1924685"/>
            <a:ext cx="3880485" cy="465455"/>
            <a:chOff x="1397" y="3848"/>
            <a:chExt cx="6111" cy="733"/>
          </a:xfrm>
        </p:grpSpPr>
        <p:grpSp>
          <p:nvGrpSpPr>
            <p:cNvPr id="13" name="组合 12"/>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4"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cs typeface="微软雅黑" panose="020B0503020204020204" charset="-122"/>
                </a:rPr>
                <a:t>2. 签订合同时的风险防范措施</a:t>
              </a:r>
              <a:endParaRPr lang="zh-CN" altLang="en-US" sz="1600" b="0" dirty="0">
                <a:solidFill>
                  <a:srgbClr val="080808"/>
                </a:solidFill>
                <a:cs typeface="微软雅黑" panose="020B0503020204020204" charset="-122"/>
              </a:endParaRPr>
            </a:p>
          </p:txBody>
        </p:sp>
      </p:grpSp>
      <p:sp>
        <p:nvSpPr>
          <p:cNvPr id="83" name="弧形 82"/>
          <p:cNvSpPr/>
          <p:nvPr/>
        </p:nvSpPr>
        <p:spPr>
          <a:xfrm>
            <a:off x="2570480" y="2684780"/>
            <a:ext cx="3034665" cy="3691890"/>
          </a:xfrm>
          <a:prstGeom prst="arc">
            <a:avLst>
              <a:gd name="adj1" fmla="val 17209533"/>
              <a:gd name="adj2" fmla="val 4386527"/>
            </a:avLst>
          </a:prstGeom>
          <a:ln w="19050">
            <a:gradFill>
              <a:gsLst>
                <a:gs pos="0">
                  <a:schemeClr val="accent1">
                    <a:lumMod val="5000"/>
                    <a:lumOff val="95000"/>
                  </a:schemeClr>
                </a:gs>
                <a:gs pos="35000">
                  <a:schemeClr val="accent2">
                    <a:lumMod val="60000"/>
                    <a:lumOff val="40000"/>
                  </a:schemeClr>
                </a:gs>
                <a:gs pos="70000">
                  <a:schemeClr val="accent2">
                    <a:lumMod val="40000"/>
                    <a:lumOff val="60000"/>
                  </a:schemeClr>
                </a:gs>
                <a:gs pos="100000">
                  <a:schemeClr val="accent2">
                    <a:lumMod val="20000"/>
                    <a:lumOff val="8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84" name="组合 83"/>
          <p:cNvGrpSpPr/>
          <p:nvPr/>
        </p:nvGrpSpPr>
        <p:grpSpPr>
          <a:xfrm>
            <a:off x="5054600" y="3129915"/>
            <a:ext cx="344170" cy="344170"/>
            <a:chOff x="1357833" y="1607785"/>
            <a:chExt cx="3642430" cy="3642430"/>
          </a:xfrm>
        </p:grpSpPr>
        <p:sp>
          <p:nvSpPr>
            <p:cNvPr id="85" name="椭圆 84"/>
            <p:cNvSpPr/>
            <p:nvPr/>
          </p:nvSpPr>
          <p:spPr>
            <a:xfrm>
              <a:off x="1357833" y="1607785"/>
              <a:ext cx="3642430" cy="3642430"/>
            </a:xfrm>
            <a:prstGeom prst="ellipse">
              <a:avLst/>
            </a:prstGeom>
            <a:gradFill flip="none" rotWithShape="1">
              <a:gsLst>
                <a:gs pos="0">
                  <a:schemeClr val="accent3">
                    <a:lumMod val="0"/>
                    <a:lumOff val="100000"/>
                  </a:schemeClr>
                </a:gs>
                <a:gs pos="35000">
                  <a:schemeClr val="accent3">
                    <a:lumMod val="0"/>
                    <a:lumOff val="100000"/>
                  </a:schemeClr>
                </a:gs>
                <a:gs pos="100000">
                  <a:schemeClr val="bg1">
                    <a:lumMod val="85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6" name="椭圆 85"/>
            <p:cNvSpPr/>
            <p:nvPr/>
          </p:nvSpPr>
          <p:spPr>
            <a:xfrm>
              <a:off x="2173868" y="2423823"/>
              <a:ext cx="2010359" cy="2010353"/>
            </a:xfrm>
            <a:prstGeom prst="ellipse">
              <a:avLst/>
            </a:prstGeom>
            <a:solidFill>
              <a:srgbClr val="ED7D3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grpSp>
      <p:grpSp>
        <p:nvGrpSpPr>
          <p:cNvPr id="87" name="组合 86"/>
          <p:cNvGrpSpPr/>
          <p:nvPr/>
        </p:nvGrpSpPr>
        <p:grpSpPr>
          <a:xfrm>
            <a:off x="5416550" y="3956050"/>
            <a:ext cx="344170" cy="344170"/>
            <a:chOff x="1357833" y="1607785"/>
            <a:chExt cx="3642430" cy="3642430"/>
          </a:xfrm>
        </p:grpSpPr>
        <p:sp>
          <p:nvSpPr>
            <p:cNvPr id="88" name="椭圆 87"/>
            <p:cNvSpPr/>
            <p:nvPr/>
          </p:nvSpPr>
          <p:spPr>
            <a:xfrm>
              <a:off x="1357833" y="1607785"/>
              <a:ext cx="3642430" cy="3642430"/>
            </a:xfrm>
            <a:prstGeom prst="ellipse">
              <a:avLst/>
            </a:prstGeom>
            <a:gradFill flip="none" rotWithShape="1">
              <a:gsLst>
                <a:gs pos="0">
                  <a:schemeClr val="accent3">
                    <a:lumMod val="0"/>
                    <a:lumOff val="100000"/>
                  </a:schemeClr>
                </a:gs>
                <a:gs pos="35000">
                  <a:schemeClr val="accent3">
                    <a:lumMod val="0"/>
                    <a:lumOff val="100000"/>
                  </a:schemeClr>
                </a:gs>
                <a:gs pos="100000">
                  <a:schemeClr val="bg1">
                    <a:lumMod val="85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9" name="椭圆 88"/>
            <p:cNvSpPr/>
            <p:nvPr/>
          </p:nvSpPr>
          <p:spPr>
            <a:xfrm>
              <a:off x="2173868" y="2423823"/>
              <a:ext cx="2010359" cy="2010353"/>
            </a:xfrm>
            <a:prstGeom prst="ellipse">
              <a:avLst/>
            </a:prstGeom>
            <a:solidFill>
              <a:srgbClr val="ED7D3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grpSp>
      <p:grpSp>
        <p:nvGrpSpPr>
          <p:cNvPr id="90" name="组合 89"/>
          <p:cNvGrpSpPr/>
          <p:nvPr/>
        </p:nvGrpSpPr>
        <p:grpSpPr>
          <a:xfrm>
            <a:off x="5394960" y="4859020"/>
            <a:ext cx="344170" cy="344170"/>
            <a:chOff x="1357833" y="1607785"/>
            <a:chExt cx="3642430" cy="3642430"/>
          </a:xfrm>
        </p:grpSpPr>
        <p:sp>
          <p:nvSpPr>
            <p:cNvPr id="91" name="椭圆 90"/>
            <p:cNvSpPr/>
            <p:nvPr/>
          </p:nvSpPr>
          <p:spPr>
            <a:xfrm>
              <a:off x="1357833" y="1607785"/>
              <a:ext cx="3642430" cy="3642430"/>
            </a:xfrm>
            <a:prstGeom prst="ellipse">
              <a:avLst/>
            </a:prstGeom>
            <a:gradFill flip="none" rotWithShape="1">
              <a:gsLst>
                <a:gs pos="0">
                  <a:schemeClr val="accent3">
                    <a:lumMod val="0"/>
                    <a:lumOff val="100000"/>
                  </a:schemeClr>
                </a:gs>
                <a:gs pos="35000">
                  <a:schemeClr val="accent3">
                    <a:lumMod val="0"/>
                    <a:lumOff val="100000"/>
                  </a:schemeClr>
                </a:gs>
                <a:gs pos="100000">
                  <a:schemeClr val="bg1">
                    <a:lumMod val="85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92" name="椭圆 91"/>
            <p:cNvSpPr/>
            <p:nvPr/>
          </p:nvSpPr>
          <p:spPr>
            <a:xfrm>
              <a:off x="2173868" y="2423823"/>
              <a:ext cx="2010359" cy="2010353"/>
            </a:xfrm>
            <a:prstGeom prst="ellipse">
              <a:avLst/>
            </a:prstGeom>
            <a:solidFill>
              <a:srgbClr val="ED7D3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grpSp>
      <p:grpSp>
        <p:nvGrpSpPr>
          <p:cNvPr id="93" name="组合 92"/>
          <p:cNvGrpSpPr/>
          <p:nvPr/>
        </p:nvGrpSpPr>
        <p:grpSpPr>
          <a:xfrm>
            <a:off x="4981575" y="5608955"/>
            <a:ext cx="344170" cy="344170"/>
            <a:chOff x="1357833" y="1607785"/>
            <a:chExt cx="3642430" cy="3642430"/>
          </a:xfrm>
        </p:grpSpPr>
        <p:sp>
          <p:nvSpPr>
            <p:cNvPr id="94" name="椭圆 93"/>
            <p:cNvSpPr/>
            <p:nvPr/>
          </p:nvSpPr>
          <p:spPr>
            <a:xfrm>
              <a:off x="1357833" y="1607785"/>
              <a:ext cx="3642430" cy="3642430"/>
            </a:xfrm>
            <a:prstGeom prst="ellipse">
              <a:avLst/>
            </a:prstGeom>
            <a:gradFill flip="none" rotWithShape="1">
              <a:gsLst>
                <a:gs pos="0">
                  <a:schemeClr val="accent3">
                    <a:lumMod val="0"/>
                    <a:lumOff val="100000"/>
                  </a:schemeClr>
                </a:gs>
                <a:gs pos="35000">
                  <a:schemeClr val="accent3">
                    <a:lumMod val="0"/>
                    <a:lumOff val="100000"/>
                  </a:schemeClr>
                </a:gs>
                <a:gs pos="100000">
                  <a:schemeClr val="bg1">
                    <a:lumMod val="85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95" name="椭圆 94"/>
            <p:cNvSpPr/>
            <p:nvPr/>
          </p:nvSpPr>
          <p:spPr>
            <a:xfrm>
              <a:off x="2173868" y="2423823"/>
              <a:ext cx="2010359" cy="2010353"/>
            </a:xfrm>
            <a:prstGeom prst="ellipse">
              <a:avLst/>
            </a:prstGeom>
            <a:solidFill>
              <a:srgbClr val="ED7D3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grpSp>
      <p:sp>
        <p:nvSpPr>
          <p:cNvPr id="99" name="TextBox 53"/>
          <p:cNvSpPr txBox="1"/>
          <p:nvPr/>
        </p:nvSpPr>
        <p:spPr>
          <a:xfrm>
            <a:off x="5726430" y="3123565"/>
            <a:ext cx="4689475" cy="32258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（1）业务人员应严格、细致地审核客户提供的资料</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00" name="TextBox 53"/>
          <p:cNvSpPr txBox="1"/>
          <p:nvPr/>
        </p:nvSpPr>
        <p:spPr>
          <a:xfrm>
            <a:off x="5885815" y="3846830"/>
            <a:ext cx="4689475" cy="64579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（2）应婉拒个人同时租用多辆车或长租，业务人员应注意观察同来租车人相互之间的关系</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01" name="TextBox 53"/>
          <p:cNvSpPr txBox="1"/>
          <p:nvPr/>
        </p:nvSpPr>
        <p:spPr>
          <a:xfrm>
            <a:off x="5886450" y="4817110"/>
            <a:ext cx="4689475" cy="32258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（3）对于注册资金少于 100 万元的公司应加强审核和监控</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02" name="TextBox 53"/>
          <p:cNvSpPr txBox="1"/>
          <p:nvPr/>
        </p:nvSpPr>
        <p:spPr>
          <a:xfrm>
            <a:off x="5647055" y="5507355"/>
            <a:ext cx="5095240" cy="64579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（4）长期租赁业务，如果承租人的信用评估等级较低，可采用提高首付款比例</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81"/>
                                        </p:tgtEl>
                                        <p:attrNameLst>
                                          <p:attrName>style.visibility</p:attrName>
                                        </p:attrNameLst>
                                      </p:cBhvr>
                                      <p:to>
                                        <p:strVal val="visible"/>
                                      </p:to>
                                    </p:set>
                                    <p:anim calcmode="lin" valueType="num">
                                      <p:cBhvr additive="base">
                                        <p:cTn id="14" dur="500" fill="hold"/>
                                        <p:tgtEl>
                                          <p:spTgt spid="81"/>
                                        </p:tgtEl>
                                        <p:attrNameLst>
                                          <p:attrName>ppt_x</p:attrName>
                                        </p:attrNameLst>
                                      </p:cBhvr>
                                      <p:tavLst>
                                        <p:tav tm="0">
                                          <p:val>
                                            <p:strVal val="#ppt_x"/>
                                          </p:val>
                                        </p:tav>
                                        <p:tav tm="100000">
                                          <p:val>
                                            <p:strVal val="#ppt_x"/>
                                          </p:val>
                                        </p:tav>
                                      </p:tavLst>
                                    </p:anim>
                                    <p:anim calcmode="lin" valueType="num">
                                      <p:cBhvr additive="base">
                                        <p:cTn id="15" dur="500" fill="hold"/>
                                        <p:tgtEl>
                                          <p:spTgt spid="81"/>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105"/>
                                        </p:tgtEl>
                                        <p:attrNameLst>
                                          <p:attrName>style.visibility</p:attrName>
                                        </p:attrNameLst>
                                      </p:cBhvr>
                                      <p:to>
                                        <p:strVal val="visible"/>
                                      </p:to>
                                    </p:set>
                                    <p:anim calcmode="lin" valueType="num">
                                      <p:cBhvr additive="base">
                                        <p:cTn id="18" dur="500" fill="hold"/>
                                        <p:tgtEl>
                                          <p:spTgt spid="105"/>
                                        </p:tgtEl>
                                        <p:attrNameLst>
                                          <p:attrName>ppt_x</p:attrName>
                                        </p:attrNameLst>
                                      </p:cBhvr>
                                      <p:tavLst>
                                        <p:tav tm="0">
                                          <p:val>
                                            <p:strVal val="#ppt_x"/>
                                          </p:val>
                                        </p:tav>
                                        <p:tav tm="100000">
                                          <p:val>
                                            <p:strVal val="#ppt_x"/>
                                          </p:val>
                                        </p:tav>
                                      </p:tavLst>
                                    </p:anim>
                                    <p:anim calcmode="lin" valueType="num">
                                      <p:cBhvr additive="base">
                                        <p:cTn id="19" dur="500" fill="hold"/>
                                        <p:tgtEl>
                                          <p:spTgt spid="105"/>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83"/>
                                        </p:tgtEl>
                                        <p:attrNameLst>
                                          <p:attrName>style.visibility</p:attrName>
                                        </p:attrNameLst>
                                      </p:cBhvr>
                                      <p:to>
                                        <p:strVal val="visible"/>
                                      </p:to>
                                    </p:set>
                                    <p:anim calcmode="lin" valueType="num">
                                      <p:cBhvr additive="base">
                                        <p:cTn id="30" dur="500" fill="hold"/>
                                        <p:tgtEl>
                                          <p:spTgt spid="83"/>
                                        </p:tgtEl>
                                        <p:attrNameLst>
                                          <p:attrName>ppt_x</p:attrName>
                                        </p:attrNameLst>
                                      </p:cBhvr>
                                      <p:tavLst>
                                        <p:tav tm="0">
                                          <p:val>
                                            <p:strVal val="#ppt_x"/>
                                          </p:val>
                                        </p:tav>
                                        <p:tav tm="100000">
                                          <p:val>
                                            <p:strVal val="#ppt_x"/>
                                          </p:val>
                                        </p:tav>
                                      </p:tavLst>
                                    </p:anim>
                                    <p:anim calcmode="lin" valueType="num">
                                      <p:cBhvr additive="base">
                                        <p:cTn id="31" dur="500" fill="hold"/>
                                        <p:tgtEl>
                                          <p:spTgt spid="83"/>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84"/>
                                        </p:tgtEl>
                                        <p:attrNameLst>
                                          <p:attrName>style.visibility</p:attrName>
                                        </p:attrNameLst>
                                      </p:cBhvr>
                                      <p:to>
                                        <p:strVal val="visible"/>
                                      </p:to>
                                    </p:set>
                                    <p:anim calcmode="lin" valueType="num">
                                      <p:cBhvr additive="base">
                                        <p:cTn id="34" dur="500" fill="hold"/>
                                        <p:tgtEl>
                                          <p:spTgt spid="84"/>
                                        </p:tgtEl>
                                        <p:attrNameLst>
                                          <p:attrName>ppt_x</p:attrName>
                                        </p:attrNameLst>
                                      </p:cBhvr>
                                      <p:tavLst>
                                        <p:tav tm="0">
                                          <p:val>
                                            <p:strVal val="#ppt_x"/>
                                          </p:val>
                                        </p:tav>
                                        <p:tav tm="100000">
                                          <p:val>
                                            <p:strVal val="#ppt_x"/>
                                          </p:val>
                                        </p:tav>
                                      </p:tavLst>
                                    </p:anim>
                                    <p:anim calcmode="lin" valueType="num">
                                      <p:cBhvr additive="base">
                                        <p:cTn id="35" dur="500" fill="hold"/>
                                        <p:tgtEl>
                                          <p:spTgt spid="84"/>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additive="base">
                                        <p:cTn id="38" dur="500" fill="hold"/>
                                        <p:tgtEl>
                                          <p:spTgt spid="87"/>
                                        </p:tgtEl>
                                        <p:attrNameLst>
                                          <p:attrName>ppt_x</p:attrName>
                                        </p:attrNameLst>
                                      </p:cBhvr>
                                      <p:tavLst>
                                        <p:tav tm="0">
                                          <p:val>
                                            <p:strVal val="#ppt_x"/>
                                          </p:val>
                                        </p:tav>
                                        <p:tav tm="100000">
                                          <p:val>
                                            <p:strVal val="#ppt_x"/>
                                          </p:val>
                                        </p:tav>
                                      </p:tavLst>
                                    </p:anim>
                                    <p:anim calcmode="lin" valueType="num">
                                      <p:cBhvr additive="base">
                                        <p:cTn id="39" dur="500" fill="hold"/>
                                        <p:tgtEl>
                                          <p:spTgt spid="87"/>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90"/>
                                        </p:tgtEl>
                                        <p:attrNameLst>
                                          <p:attrName>style.visibility</p:attrName>
                                        </p:attrNameLst>
                                      </p:cBhvr>
                                      <p:to>
                                        <p:strVal val="visible"/>
                                      </p:to>
                                    </p:set>
                                    <p:anim calcmode="lin" valueType="num">
                                      <p:cBhvr additive="base">
                                        <p:cTn id="42" dur="500" fill="hold"/>
                                        <p:tgtEl>
                                          <p:spTgt spid="90"/>
                                        </p:tgtEl>
                                        <p:attrNameLst>
                                          <p:attrName>ppt_x</p:attrName>
                                        </p:attrNameLst>
                                      </p:cBhvr>
                                      <p:tavLst>
                                        <p:tav tm="0">
                                          <p:val>
                                            <p:strVal val="#ppt_x"/>
                                          </p:val>
                                        </p:tav>
                                        <p:tav tm="100000">
                                          <p:val>
                                            <p:strVal val="#ppt_x"/>
                                          </p:val>
                                        </p:tav>
                                      </p:tavLst>
                                    </p:anim>
                                    <p:anim calcmode="lin" valueType="num">
                                      <p:cBhvr additive="base">
                                        <p:cTn id="43" dur="500" fill="hold"/>
                                        <p:tgtEl>
                                          <p:spTgt spid="90"/>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93"/>
                                        </p:tgtEl>
                                        <p:attrNameLst>
                                          <p:attrName>style.visibility</p:attrName>
                                        </p:attrNameLst>
                                      </p:cBhvr>
                                      <p:to>
                                        <p:strVal val="visible"/>
                                      </p:to>
                                    </p:set>
                                    <p:anim calcmode="lin" valueType="num">
                                      <p:cBhvr additive="base">
                                        <p:cTn id="46" dur="500" fill="hold"/>
                                        <p:tgtEl>
                                          <p:spTgt spid="93"/>
                                        </p:tgtEl>
                                        <p:attrNameLst>
                                          <p:attrName>ppt_x</p:attrName>
                                        </p:attrNameLst>
                                      </p:cBhvr>
                                      <p:tavLst>
                                        <p:tav tm="0">
                                          <p:val>
                                            <p:strVal val="#ppt_x"/>
                                          </p:val>
                                        </p:tav>
                                        <p:tav tm="100000">
                                          <p:val>
                                            <p:strVal val="#ppt_x"/>
                                          </p:val>
                                        </p:tav>
                                      </p:tavLst>
                                    </p:anim>
                                    <p:anim calcmode="lin" valueType="num">
                                      <p:cBhvr additive="base">
                                        <p:cTn id="47" dur="500" fill="hold"/>
                                        <p:tgtEl>
                                          <p:spTgt spid="9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99"/>
                                        </p:tgtEl>
                                        <p:attrNameLst>
                                          <p:attrName>style.visibility</p:attrName>
                                        </p:attrNameLst>
                                      </p:cBhvr>
                                      <p:to>
                                        <p:strVal val="visible"/>
                                      </p:to>
                                    </p:set>
                                    <p:anim calcmode="lin" valueType="num">
                                      <p:cBhvr additive="base">
                                        <p:cTn id="50" dur="500" fill="hold"/>
                                        <p:tgtEl>
                                          <p:spTgt spid="99"/>
                                        </p:tgtEl>
                                        <p:attrNameLst>
                                          <p:attrName>ppt_x</p:attrName>
                                        </p:attrNameLst>
                                      </p:cBhvr>
                                      <p:tavLst>
                                        <p:tav tm="0">
                                          <p:val>
                                            <p:strVal val="#ppt_x"/>
                                          </p:val>
                                        </p:tav>
                                        <p:tav tm="100000">
                                          <p:val>
                                            <p:strVal val="#ppt_x"/>
                                          </p:val>
                                        </p:tav>
                                      </p:tavLst>
                                    </p:anim>
                                    <p:anim calcmode="lin" valueType="num">
                                      <p:cBhvr additive="base">
                                        <p:cTn id="51" dur="500" fill="hold"/>
                                        <p:tgtEl>
                                          <p:spTgt spid="9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00"/>
                                        </p:tgtEl>
                                        <p:attrNameLst>
                                          <p:attrName>style.visibility</p:attrName>
                                        </p:attrNameLst>
                                      </p:cBhvr>
                                      <p:to>
                                        <p:strVal val="visible"/>
                                      </p:to>
                                    </p:set>
                                    <p:anim calcmode="lin" valueType="num">
                                      <p:cBhvr additive="base">
                                        <p:cTn id="54" dur="500" fill="hold"/>
                                        <p:tgtEl>
                                          <p:spTgt spid="100"/>
                                        </p:tgtEl>
                                        <p:attrNameLst>
                                          <p:attrName>ppt_x</p:attrName>
                                        </p:attrNameLst>
                                      </p:cBhvr>
                                      <p:tavLst>
                                        <p:tav tm="0">
                                          <p:val>
                                            <p:strVal val="#ppt_x"/>
                                          </p:val>
                                        </p:tav>
                                        <p:tav tm="100000">
                                          <p:val>
                                            <p:strVal val="#ppt_x"/>
                                          </p:val>
                                        </p:tav>
                                      </p:tavLst>
                                    </p:anim>
                                    <p:anim calcmode="lin" valueType="num">
                                      <p:cBhvr additive="base">
                                        <p:cTn id="55" dur="500" fill="hold"/>
                                        <p:tgtEl>
                                          <p:spTgt spid="100"/>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01"/>
                                        </p:tgtEl>
                                        <p:attrNameLst>
                                          <p:attrName>style.visibility</p:attrName>
                                        </p:attrNameLst>
                                      </p:cBhvr>
                                      <p:to>
                                        <p:strVal val="visible"/>
                                      </p:to>
                                    </p:set>
                                    <p:anim calcmode="lin" valueType="num">
                                      <p:cBhvr additive="base">
                                        <p:cTn id="58" dur="500" fill="hold"/>
                                        <p:tgtEl>
                                          <p:spTgt spid="101"/>
                                        </p:tgtEl>
                                        <p:attrNameLst>
                                          <p:attrName>ppt_x</p:attrName>
                                        </p:attrNameLst>
                                      </p:cBhvr>
                                      <p:tavLst>
                                        <p:tav tm="0">
                                          <p:val>
                                            <p:strVal val="#ppt_x"/>
                                          </p:val>
                                        </p:tav>
                                        <p:tav tm="100000">
                                          <p:val>
                                            <p:strVal val="#ppt_x"/>
                                          </p:val>
                                        </p:tav>
                                      </p:tavLst>
                                    </p:anim>
                                    <p:anim calcmode="lin" valueType="num">
                                      <p:cBhvr additive="base">
                                        <p:cTn id="59" dur="500" fill="hold"/>
                                        <p:tgtEl>
                                          <p:spTgt spid="10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02"/>
                                        </p:tgtEl>
                                        <p:attrNameLst>
                                          <p:attrName>style.visibility</p:attrName>
                                        </p:attrNameLst>
                                      </p:cBhvr>
                                      <p:to>
                                        <p:strVal val="visible"/>
                                      </p:to>
                                    </p:set>
                                    <p:anim calcmode="lin" valueType="num">
                                      <p:cBhvr additive="base">
                                        <p:cTn id="62" dur="500" fill="hold"/>
                                        <p:tgtEl>
                                          <p:spTgt spid="102"/>
                                        </p:tgtEl>
                                        <p:attrNameLst>
                                          <p:attrName>ppt_x</p:attrName>
                                        </p:attrNameLst>
                                      </p:cBhvr>
                                      <p:tavLst>
                                        <p:tav tm="0">
                                          <p:val>
                                            <p:strVal val="#ppt_x"/>
                                          </p:val>
                                        </p:tav>
                                        <p:tav tm="100000">
                                          <p:val>
                                            <p:strVal val="#ppt_x"/>
                                          </p:val>
                                        </p:tav>
                                      </p:tavLst>
                                    </p:anim>
                                    <p:anim calcmode="lin" valueType="num">
                                      <p:cBhvr additive="base">
                                        <p:cTn id="63"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1" grpId="1" animBg="1"/>
      <p:bldP spid="2" grpId="0"/>
      <p:bldP spid="2" grpId="1"/>
      <p:bldP spid="4" grpId="0" bldLvl="0" animBg="1"/>
      <p:bldP spid="4" grpId="1" animBg="1"/>
      <p:bldP spid="83" grpId="0" animBg="1"/>
      <p:bldP spid="83" grpId="1" animBg="1"/>
      <p:bldP spid="99" grpId="0"/>
      <p:bldP spid="99" grpId="1"/>
      <p:bldP spid="100" grpId="0"/>
      <p:bldP spid="100" grpId="1"/>
      <p:bldP spid="101" grpId="0"/>
      <p:bldP spid="101" grpId="1"/>
      <p:bldP spid="102" grpId="0"/>
      <p:bldP spid="10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594735" y="1193800"/>
            <a:ext cx="5002530" cy="491490"/>
            <a:chOff x="5661" y="1960"/>
            <a:chExt cx="7878" cy="774"/>
          </a:xfrm>
        </p:grpSpPr>
        <p:sp>
          <p:nvSpPr>
            <p:cNvPr id="5" name="矩形: 圆角 43"/>
            <p:cNvSpPr/>
            <p:nvPr/>
          </p:nvSpPr>
          <p:spPr>
            <a:xfrm>
              <a:off x="5661" y="1960"/>
              <a:ext cx="787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7" name="文本框 6"/>
            <p:cNvSpPr txBox="1"/>
            <p:nvPr/>
          </p:nvSpPr>
          <p:spPr>
            <a:xfrm>
              <a:off x="5717"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四、汽车风险防范措施</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1192530" y="1967865"/>
            <a:ext cx="3880485" cy="465455"/>
            <a:chOff x="1397" y="3848"/>
            <a:chExt cx="6111" cy="733"/>
          </a:xfrm>
        </p:grpSpPr>
        <p:grpSp>
          <p:nvGrpSpPr>
            <p:cNvPr id="13" name="组合 12"/>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4"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3. 合同履行中</a:t>
              </a:r>
              <a:endParaRPr lang="zh-CN" altLang="en-US" sz="1600" b="0" dirty="0">
                <a:solidFill>
                  <a:srgbClr val="080808"/>
                </a:solidFill>
              </a:endParaRPr>
            </a:p>
          </p:txBody>
        </p:sp>
      </p:grpSp>
      <p:sp>
        <p:nvSpPr>
          <p:cNvPr id="18" name="Rounded Rectangle 164"/>
          <p:cNvSpPr/>
          <p:nvPr/>
        </p:nvSpPr>
        <p:spPr>
          <a:xfrm flipH="1">
            <a:off x="0" y="2928620"/>
            <a:ext cx="3356610" cy="3178175"/>
          </a:xfrm>
          <a:prstGeom prst="roundRect">
            <a:avLst>
              <a:gd name="adj" fmla="val 0"/>
            </a:avLst>
          </a:prstGeom>
          <a:solidFill>
            <a:schemeClr val="accent2"/>
          </a:solidFill>
          <a:ln>
            <a:noFill/>
          </a:ln>
          <a:effectLst>
            <a:outerShdw blurRad="50800" dist="381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a:solidFill>
                <a:prstClr val="white">
                  <a:lumMod val="95000"/>
                </a:prstClr>
              </a:solidFill>
              <a:latin typeface="微软雅黑" panose="020B0503020204020204" charset="-122"/>
              <a:ea typeface="微软雅黑" panose="020B0503020204020204" charset="-122"/>
            </a:endParaRPr>
          </a:p>
        </p:txBody>
      </p:sp>
      <p:cxnSp>
        <p:nvCxnSpPr>
          <p:cNvPr id="19" name="Straight Connector 90"/>
          <p:cNvCxnSpPr/>
          <p:nvPr/>
        </p:nvCxnSpPr>
        <p:spPr>
          <a:xfrm>
            <a:off x="4693285" y="3513455"/>
            <a:ext cx="474980" cy="0"/>
          </a:xfrm>
          <a:prstGeom prst="line">
            <a:avLst/>
          </a:prstGeom>
          <a:ln w="9525">
            <a:solidFill>
              <a:srgbClr val="ED7D3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Straight Connector 116"/>
          <p:cNvCxnSpPr/>
          <p:nvPr/>
        </p:nvCxnSpPr>
        <p:spPr>
          <a:xfrm>
            <a:off x="5060315" y="4506595"/>
            <a:ext cx="368935" cy="0"/>
          </a:xfrm>
          <a:prstGeom prst="line">
            <a:avLst/>
          </a:prstGeom>
          <a:ln w="9525">
            <a:solidFill>
              <a:srgbClr val="ED7D3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 name="Straight Connector 123"/>
          <p:cNvCxnSpPr/>
          <p:nvPr/>
        </p:nvCxnSpPr>
        <p:spPr>
          <a:xfrm>
            <a:off x="4775200" y="5432425"/>
            <a:ext cx="393065" cy="0"/>
          </a:xfrm>
          <a:prstGeom prst="line">
            <a:avLst/>
          </a:prstGeom>
          <a:ln w="9525">
            <a:solidFill>
              <a:srgbClr val="ED7D3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 name="Arc 132"/>
          <p:cNvSpPr/>
          <p:nvPr/>
        </p:nvSpPr>
        <p:spPr>
          <a:xfrm>
            <a:off x="1807210" y="2979420"/>
            <a:ext cx="3139440" cy="3139440"/>
          </a:xfrm>
          <a:prstGeom prst="arc">
            <a:avLst>
              <a:gd name="adj1" fmla="val 16196982"/>
              <a:gd name="adj2" fmla="val 5380091"/>
            </a:avLst>
          </a:prstGeom>
          <a:solidFill>
            <a:srgbClr val="ED7D31"/>
          </a:solidFill>
          <a:ln w="107950">
            <a:solidFill>
              <a:srgbClr val="E8F0F8">
                <a:alpha val="43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defTabSz="1828800" rtl="0"/>
            <a:endParaRPr lang="en-US" sz="3600" kern="1200" dirty="0">
              <a:solidFill>
                <a:prstClr val="white">
                  <a:lumMod val="95000"/>
                </a:prstClr>
              </a:solidFill>
              <a:latin typeface="微软雅黑" panose="020B0503020204020204" charset="-122"/>
              <a:ea typeface="微软雅黑" panose="020B0503020204020204" charset="-122"/>
            </a:endParaRPr>
          </a:p>
        </p:txBody>
      </p:sp>
      <p:cxnSp>
        <p:nvCxnSpPr>
          <p:cNvPr id="36" name="Straight Connector 16"/>
          <p:cNvCxnSpPr/>
          <p:nvPr/>
        </p:nvCxnSpPr>
        <p:spPr>
          <a:xfrm flipH="1">
            <a:off x="3806825" y="3620770"/>
            <a:ext cx="580390" cy="36703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156"/>
          <p:cNvCxnSpPr/>
          <p:nvPr/>
        </p:nvCxnSpPr>
        <p:spPr>
          <a:xfrm flipH="1" flipV="1">
            <a:off x="3808095" y="4477385"/>
            <a:ext cx="953770" cy="2095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157"/>
          <p:cNvCxnSpPr/>
          <p:nvPr/>
        </p:nvCxnSpPr>
        <p:spPr>
          <a:xfrm flipH="1" flipV="1">
            <a:off x="3808095" y="5015865"/>
            <a:ext cx="673735" cy="30734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4444365" y="3249930"/>
            <a:ext cx="527050" cy="527050"/>
            <a:chOff x="5838736" y="2115095"/>
            <a:chExt cx="692411" cy="692411"/>
          </a:xfrm>
        </p:grpSpPr>
        <p:sp>
          <p:nvSpPr>
            <p:cNvPr id="41" name="Oval 110"/>
            <p:cNvSpPr/>
            <p:nvPr/>
          </p:nvSpPr>
          <p:spPr>
            <a:xfrm>
              <a:off x="5838736" y="2115095"/>
              <a:ext cx="692411" cy="692411"/>
            </a:xfrm>
            <a:prstGeom prst="ellipse">
              <a:avLst/>
            </a:prstGeom>
            <a:solidFill>
              <a:schemeClr val="accent2">
                <a:lumMod val="60000"/>
                <a:lumOff val="4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a:solidFill>
                  <a:prstClr val="white">
                    <a:lumMod val="95000"/>
                  </a:prstClr>
                </a:solidFill>
                <a:latin typeface="微软雅黑" panose="020B0503020204020204" charset="-122"/>
                <a:ea typeface="微软雅黑" panose="020B0503020204020204" charset="-122"/>
              </a:endParaRPr>
            </a:p>
          </p:txBody>
        </p:sp>
        <p:sp>
          <p:nvSpPr>
            <p:cNvPr id="44" name="Freeform 47"/>
            <p:cNvSpPr>
              <a:spLocks noEditPoints="1"/>
            </p:cNvSpPr>
            <p:nvPr/>
          </p:nvSpPr>
          <p:spPr bwMode="auto">
            <a:xfrm>
              <a:off x="6028033" y="2291072"/>
              <a:ext cx="320484" cy="320484"/>
            </a:xfrm>
            <a:custGeom>
              <a:avLst/>
              <a:gdLst>
                <a:gd name="T0" fmla="*/ 824 w 1152"/>
                <a:gd name="T1" fmla="*/ 897 h 1153"/>
                <a:gd name="T2" fmla="*/ 743 w 1152"/>
                <a:gd name="T3" fmla="*/ 712 h 1153"/>
                <a:gd name="T4" fmla="*/ 920 w 1152"/>
                <a:gd name="T5" fmla="*/ 644 h 1153"/>
                <a:gd name="T6" fmla="*/ 972 w 1152"/>
                <a:gd name="T7" fmla="*/ 505 h 1153"/>
                <a:gd name="T8" fmla="*/ 920 w 1152"/>
                <a:gd name="T9" fmla="*/ 365 h 1153"/>
                <a:gd name="T10" fmla="*/ 743 w 1152"/>
                <a:gd name="T11" fmla="*/ 297 h 1153"/>
                <a:gd name="T12" fmla="*/ 824 w 1152"/>
                <a:gd name="T13" fmla="*/ 114 h 1153"/>
                <a:gd name="T14" fmla="*/ 909 w 1152"/>
                <a:gd name="T15" fmla="*/ 74 h 1153"/>
                <a:gd name="T16" fmla="*/ 986 w 1152"/>
                <a:gd name="T17" fmla="*/ 124 h 1153"/>
                <a:gd name="T18" fmla="*/ 1058 w 1152"/>
                <a:gd name="T19" fmla="*/ 298 h 1153"/>
                <a:gd name="T20" fmla="*/ 1066 w 1152"/>
                <a:gd name="T21" fmla="*/ 673 h 1153"/>
                <a:gd name="T22" fmla="*/ 993 w 1152"/>
                <a:gd name="T23" fmla="*/ 874 h 1153"/>
                <a:gd name="T24" fmla="*/ 919 w 1152"/>
                <a:gd name="T25" fmla="*/ 934 h 1153"/>
                <a:gd name="T26" fmla="*/ 447 w 1152"/>
                <a:gd name="T27" fmla="*/ 608 h 1153"/>
                <a:gd name="T28" fmla="*/ 401 w 1152"/>
                <a:gd name="T29" fmla="*/ 547 h 1153"/>
                <a:gd name="T30" fmla="*/ 405 w 1152"/>
                <a:gd name="T31" fmla="*/ 453 h 1153"/>
                <a:gd name="T32" fmla="*/ 453 w 1152"/>
                <a:gd name="T33" fmla="*/ 399 h 1153"/>
                <a:gd name="T34" fmla="*/ 550 w 1152"/>
                <a:gd name="T35" fmla="*/ 386 h 1153"/>
                <a:gd name="T36" fmla="*/ 654 w 1152"/>
                <a:gd name="T37" fmla="*/ 390 h 1153"/>
                <a:gd name="T38" fmla="*/ 652 w 1152"/>
                <a:gd name="T39" fmla="*/ 596 h 1153"/>
                <a:gd name="T40" fmla="*/ 562 w 1152"/>
                <a:gd name="T41" fmla="*/ 628 h 1153"/>
                <a:gd name="T42" fmla="*/ 288 w 1152"/>
                <a:gd name="T43" fmla="*/ 1080 h 1153"/>
                <a:gd name="T44" fmla="*/ 269 w 1152"/>
                <a:gd name="T45" fmla="*/ 685 h 1153"/>
                <a:gd name="T46" fmla="*/ 397 w 1152"/>
                <a:gd name="T47" fmla="*/ 985 h 1153"/>
                <a:gd name="T48" fmla="*/ 72 w 1152"/>
                <a:gd name="T49" fmla="*/ 505 h 1153"/>
                <a:gd name="T50" fmla="*/ 98 w 1152"/>
                <a:gd name="T51" fmla="*/ 421 h 1153"/>
                <a:gd name="T52" fmla="*/ 388 w 1152"/>
                <a:gd name="T53" fmla="*/ 407 h 1153"/>
                <a:gd name="T54" fmla="*/ 362 w 1152"/>
                <a:gd name="T55" fmla="*/ 536 h 1153"/>
                <a:gd name="T56" fmla="*/ 129 w 1152"/>
                <a:gd name="T57" fmla="*/ 610 h 1153"/>
                <a:gd name="T58" fmla="*/ 81 w 1152"/>
                <a:gd name="T59" fmla="*/ 556 h 1153"/>
                <a:gd name="T60" fmla="*/ 721 w 1152"/>
                <a:gd name="T61" fmla="*/ 450 h 1153"/>
                <a:gd name="T62" fmla="*/ 868 w 1152"/>
                <a:gd name="T63" fmla="*/ 415 h 1153"/>
                <a:gd name="T64" fmla="*/ 899 w 1152"/>
                <a:gd name="T65" fmla="*/ 494 h 1153"/>
                <a:gd name="T66" fmla="*/ 879 w 1152"/>
                <a:gd name="T67" fmla="*/ 581 h 1153"/>
                <a:gd name="T68" fmla="*/ 725 w 1152"/>
                <a:gd name="T69" fmla="*/ 613 h 1153"/>
                <a:gd name="T70" fmla="*/ 860 w 1152"/>
                <a:gd name="T71" fmla="*/ 6 h 1153"/>
                <a:gd name="T72" fmla="*/ 761 w 1152"/>
                <a:gd name="T73" fmla="*/ 77 h 1153"/>
                <a:gd name="T74" fmla="*/ 675 w 1152"/>
                <a:gd name="T75" fmla="*/ 210 h 1153"/>
                <a:gd name="T76" fmla="*/ 531 w 1152"/>
                <a:gd name="T77" fmla="*/ 317 h 1153"/>
                <a:gd name="T78" fmla="*/ 101 w 1152"/>
                <a:gd name="T79" fmla="*/ 333 h 1153"/>
                <a:gd name="T80" fmla="*/ 11 w 1152"/>
                <a:gd name="T81" fmla="*/ 434 h 1153"/>
                <a:gd name="T82" fmla="*/ 17 w 1152"/>
                <a:gd name="T83" fmla="*/ 591 h 1153"/>
                <a:gd name="T84" fmla="*/ 114 w 1152"/>
                <a:gd name="T85" fmla="*/ 681 h 1153"/>
                <a:gd name="T86" fmla="*/ 190 w 1152"/>
                <a:gd name="T87" fmla="*/ 701 h 1153"/>
                <a:gd name="T88" fmla="*/ 216 w 1152"/>
                <a:gd name="T89" fmla="*/ 756 h 1153"/>
                <a:gd name="T90" fmla="*/ 237 w 1152"/>
                <a:gd name="T91" fmla="*/ 1132 h 1153"/>
                <a:gd name="T92" fmla="*/ 432 w 1152"/>
                <a:gd name="T93" fmla="*/ 1153 h 1153"/>
                <a:gd name="T94" fmla="*/ 488 w 1152"/>
                <a:gd name="T95" fmla="*/ 1127 h 1153"/>
                <a:gd name="T96" fmla="*/ 503 w 1152"/>
                <a:gd name="T97" fmla="*/ 1038 h 1153"/>
                <a:gd name="T98" fmla="*/ 469 w 1152"/>
                <a:gd name="T99" fmla="*/ 980 h 1153"/>
                <a:gd name="T100" fmla="*/ 475 w 1152"/>
                <a:gd name="T101" fmla="*/ 701 h 1153"/>
                <a:gd name="T102" fmla="*/ 513 w 1152"/>
                <a:gd name="T103" fmla="*/ 689 h 1153"/>
                <a:gd name="T104" fmla="*/ 652 w 1152"/>
                <a:gd name="T105" fmla="*/ 774 h 1153"/>
                <a:gd name="T106" fmla="*/ 743 w 1152"/>
                <a:gd name="T107" fmla="*/ 909 h 1153"/>
                <a:gd name="T108" fmla="*/ 836 w 1152"/>
                <a:gd name="T109" fmla="*/ 995 h 1153"/>
                <a:gd name="T110" fmla="*/ 959 w 1152"/>
                <a:gd name="T111" fmla="*/ 997 h 1153"/>
                <a:gd name="T112" fmla="*/ 1062 w 1152"/>
                <a:gd name="T113" fmla="*/ 900 h 1153"/>
                <a:gd name="T114" fmla="*/ 1127 w 1152"/>
                <a:gd name="T115" fmla="*/ 733 h 1153"/>
                <a:gd name="T116" fmla="*/ 1143 w 1152"/>
                <a:gd name="T117" fmla="*/ 365 h 1153"/>
                <a:gd name="T118" fmla="*/ 1088 w 1152"/>
                <a:gd name="T119" fmla="*/ 159 h 1153"/>
                <a:gd name="T120" fmla="*/ 998 w 1152"/>
                <a:gd name="T121" fmla="*/ 35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2" h="1153">
                  <a:moveTo>
                    <a:pt x="900" y="937"/>
                  </a:moveTo>
                  <a:lnTo>
                    <a:pt x="893" y="937"/>
                  </a:lnTo>
                  <a:lnTo>
                    <a:pt x="886" y="936"/>
                  </a:lnTo>
                  <a:lnTo>
                    <a:pt x="880" y="934"/>
                  </a:lnTo>
                  <a:lnTo>
                    <a:pt x="873" y="932"/>
                  </a:lnTo>
                  <a:lnTo>
                    <a:pt x="860" y="926"/>
                  </a:lnTo>
                  <a:lnTo>
                    <a:pt x="847" y="918"/>
                  </a:lnTo>
                  <a:lnTo>
                    <a:pt x="836" y="909"/>
                  </a:lnTo>
                  <a:lnTo>
                    <a:pt x="824" y="897"/>
                  </a:lnTo>
                  <a:lnTo>
                    <a:pt x="813" y="883"/>
                  </a:lnTo>
                  <a:lnTo>
                    <a:pt x="802" y="866"/>
                  </a:lnTo>
                  <a:lnTo>
                    <a:pt x="791" y="849"/>
                  </a:lnTo>
                  <a:lnTo>
                    <a:pt x="782" y="830"/>
                  </a:lnTo>
                  <a:lnTo>
                    <a:pt x="773" y="809"/>
                  </a:lnTo>
                  <a:lnTo>
                    <a:pt x="764" y="787"/>
                  </a:lnTo>
                  <a:lnTo>
                    <a:pt x="756" y="763"/>
                  </a:lnTo>
                  <a:lnTo>
                    <a:pt x="749" y="738"/>
                  </a:lnTo>
                  <a:lnTo>
                    <a:pt x="743" y="712"/>
                  </a:lnTo>
                  <a:lnTo>
                    <a:pt x="736" y="685"/>
                  </a:lnTo>
                  <a:lnTo>
                    <a:pt x="828" y="685"/>
                  </a:lnTo>
                  <a:lnTo>
                    <a:pt x="843" y="684"/>
                  </a:lnTo>
                  <a:lnTo>
                    <a:pt x="857" y="681"/>
                  </a:lnTo>
                  <a:lnTo>
                    <a:pt x="871" y="676"/>
                  </a:lnTo>
                  <a:lnTo>
                    <a:pt x="884" y="671"/>
                  </a:lnTo>
                  <a:lnTo>
                    <a:pt x="897" y="663"/>
                  </a:lnTo>
                  <a:lnTo>
                    <a:pt x="909" y="655"/>
                  </a:lnTo>
                  <a:lnTo>
                    <a:pt x="920" y="644"/>
                  </a:lnTo>
                  <a:lnTo>
                    <a:pt x="931" y="633"/>
                  </a:lnTo>
                  <a:lnTo>
                    <a:pt x="939" y="620"/>
                  </a:lnTo>
                  <a:lnTo>
                    <a:pt x="948" y="606"/>
                  </a:lnTo>
                  <a:lnTo>
                    <a:pt x="954" y="591"/>
                  </a:lnTo>
                  <a:lnTo>
                    <a:pt x="961" y="576"/>
                  </a:lnTo>
                  <a:lnTo>
                    <a:pt x="965" y="559"/>
                  </a:lnTo>
                  <a:lnTo>
                    <a:pt x="969" y="541"/>
                  </a:lnTo>
                  <a:lnTo>
                    <a:pt x="972" y="523"/>
                  </a:lnTo>
                  <a:lnTo>
                    <a:pt x="972" y="505"/>
                  </a:lnTo>
                  <a:lnTo>
                    <a:pt x="972" y="486"/>
                  </a:lnTo>
                  <a:lnTo>
                    <a:pt x="969" y="468"/>
                  </a:lnTo>
                  <a:lnTo>
                    <a:pt x="965" y="451"/>
                  </a:lnTo>
                  <a:lnTo>
                    <a:pt x="961" y="434"/>
                  </a:lnTo>
                  <a:lnTo>
                    <a:pt x="954" y="418"/>
                  </a:lnTo>
                  <a:lnTo>
                    <a:pt x="948" y="403"/>
                  </a:lnTo>
                  <a:lnTo>
                    <a:pt x="939" y="390"/>
                  </a:lnTo>
                  <a:lnTo>
                    <a:pt x="931" y="377"/>
                  </a:lnTo>
                  <a:lnTo>
                    <a:pt x="920" y="365"/>
                  </a:lnTo>
                  <a:lnTo>
                    <a:pt x="909" y="356"/>
                  </a:lnTo>
                  <a:lnTo>
                    <a:pt x="897" y="346"/>
                  </a:lnTo>
                  <a:lnTo>
                    <a:pt x="884" y="338"/>
                  </a:lnTo>
                  <a:lnTo>
                    <a:pt x="871" y="333"/>
                  </a:lnTo>
                  <a:lnTo>
                    <a:pt x="857" y="329"/>
                  </a:lnTo>
                  <a:lnTo>
                    <a:pt x="843" y="325"/>
                  </a:lnTo>
                  <a:lnTo>
                    <a:pt x="828" y="324"/>
                  </a:lnTo>
                  <a:lnTo>
                    <a:pt x="736" y="324"/>
                  </a:lnTo>
                  <a:lnTo>
                    <a:pt x="743" y="297"/>
                  </a:lnTo>
                  <a:lnTo>
                    <a:pt x="749" y="271"/>
                  </a:lnTo>
                  <a:lnTo>
                    <a:pt x="756" y="247"/>
                  </a:lnTo>
                  <a:lnTo>
                    <a:pt x="764" y="223"/>
                  </a:lnTo>
                  <a:lnTo>
                    <a:pt x="773" y="200"/>
                  </a:lnTo>
                  <a:lnTo>
                    <a:pt x="782" y="180"/>
                  </a:lnTo>
                  <a:lnTo>
                    <a:pt x="791" y="160"/>
                  </a:lnTo>
                  <a:lnTo>
                    <a:pt x="802" y="143"/>
                  </a:lnTo>
                  <a:lnTo>
                    <a:pt x="813" y="128"/>
                  </a:lnTo>
                  <a:lnTo>
                    <a:pt x="824" y="114"/>
                  </a:lnTo>
                  <a:lnTo>
                    <a:pt x="836" y="102"/>
                  </a:lnTo>
                  <a:lnTo>
                    <a:pt x="847" y="91"/>
                  </a:lnTo>
                  <a:lnTo>
                    <a:pt x="860" y="83"/>
                  </a:lnTo>
                  <a:lnTo>
                    <a:pt x="873" y="78"/>
                  </a:lnTo>
                  <a:lnTo>
                    <a:pt x="880" y="76"/>
                  </a:lnTo>
                  <a:lnTo>
                    <a:pt x="886" y="74"/>
                  </a:lnTo>
                  <a:lnTo>
                    <a:pt x="893" y="73"/>
                  </a:lnTo>
                  <a:lnTo>
                    <a:pt x="900" y="73"/>
                  </a:lnTo>
                  <a:lnTo>
                    <a:pt x="909" y="74"/>
                  </a:lnTo>
                  <a:lnTo>
                    <a:pt x="919" y="75"/>
                  </a:lnTo>
                  <a:lnTo>
                    <a:pt x="927" y="78"/>
                  </a:lnTo>
                  <a:lnTo>
                    <a:pt x="936" y="81"/>
                  </a:lnTo>
                  <a:lnTo>
                    <a:pt x="945" y="87"/>
                  </a:lnTo>
                  <a:lnTo>
                    <a:pt x="953" y="92"/>
                  </a:lnTo>
                  <a:lnTo>
                    <a:pt x="962" y="99"/>
                  </a:lnTo>
                  <a:lnTo>
                    <a:pt x="971" y="107"/>
                  </a:lnTo>
                  <a:lnTo>
                    <a:pt x="978" y="116"/>
                  </a:lnTo>
                  <a:lnTo>
                    <a:pt x="986" y="124"/>
                  </a:lnTo>
                  <a:lnTo>
                    <a:pt x="993" y="135"/>
                  </a:lnTo>
                  <a:lnTo>
                    <a:pt x="1001" y="146"/>
                  </a:lnTo>
                  <a:lnTo>
                    <a:pt x="1007" y="159"/>
                  </a:lnTo>
                  <a:lnTo>
                    <a:pt x="1015" y="171"/>
                  </a:lnTo>
                  <a:lnTo>
                    <a:pt x="1021" y="185"/>
                  </a:lnTo>
                  <a:lnTo>
                    <a:pt x="1028" y="199"/>
                  </a:lnTo>
                  <a:lnTo>
                    <a:pt x="1039" y="230"/>
                  </a:lnTo>
                  <a:lnTo>
                    <a:pt x="1049" y="264"/>
                  </a:lnTo>
                  <a:lnTo>
                    <a:pt x="1058" y="298"/>
                  </a:lnTo>
                  <a:lnTo>
                    <a:pt x="1066" y="336"/>
                  </a:lnTo>
                  <a:lnTo>
                    <a:pt x="1072" y="376"/>
                  </a:lnTo>
                  <a:lnTo>
                    <a:pt x="1076" y="418"/>
                  </a:lnTo>
                  <a:lnTo>
                    <a:pt x="1079" y="460"/>
                  </a:lnTo>
                  <a:lnTo>
                    <a:pt x="1080" y="505"/>
                  </a:lnTo>
                  <a:lnTo>
                    <a:pt x="1079" y="549"/>
                  </a:lnTo>
                  <a:lnTo>
                    <a:pt x="1076" y="592"/>
                  </a:lnTo>
                  <a:lnTo>
                    <a:pt x="1072" y="633"/>
                  </a:lnTo>
                  <a:lnTo>
                    <a:pt x="1066" y="673"/>
                  </a:lnTo>
                  <a:lnTo>
                    <a:pt x="1058" y="711"/>
                  </a:lnTo>
                  <a:lnTo>
                    <a:pt x="1049" y="747"/>
                  </a:lnTo>
                  <a:lnTo>
                    <a:pt x="1039" y="780"/>
                  </a:lnTo>
                  <a:lnTo>
                    <a:pt x="1028" y="810"/>
                  </a:lnTo>
                  <a:lnTo>
                    <a:pt x="1021" y="824"/>
                  </a:lnTo>
                  <a:lnTo>
                    <a:pt x="1015" y="838"/>
                  </a:lnTo>
                  <a:lnTo>
                    <a:pt x="1007" y="851"/>
                  </a:lnTo>
                  <a:lnTo>
                    <a:pt x="1001" y="863"/>
                  </a:lnTo>
                  <a:lnTo>
                    <a:pt x="993" y="874"/>
                  </a:lnTo>
                  <a:lnTo>
                    <a:pt x="986" y="885"/>
                  </a:lnTo>
                  <a:lnTo>
                    <a:pt x="978" y="895"/>
                  </a:lnTo>
                  <a:lnTo>
                    <a:pt x="971" y="903"/>
                  </a:lnTo>
                  <a:lnTo>
                    <a:pt x="962" y="911"/>
                  </a:lnTo>
                  <a:lnTo>
                    <a:pt x="953" y="917"/>
                  </a:lnTo>
                  <a:lnTo>
                    <a:pt x="945" y="924"/>
                  </a:lnTo>
                  <a:lnTo>
                    <a:pt x="936" y="928"/>
                  </a:lnTo>
                  <a:lnTo>
                    <a:pt x="927" y="932"/>
                  </a:lnTo>
                  <a:lnTo>
                    <a:pt x="919" y="934"/>
                  </a:lnTo>
                  <a:lnTo>
                    <a:pt x="909" y="937"/>
                  </a:lnTo>
                  <a:lnTo>
                    <a:pt x="900" y="937"/>
                  </a:lnTo>
                  <a:lnTo>
                    <a:pt x="900" y="937"/>
                  </a:lnTo>
                  <a:close/>
                  <a:moveTo>
                    <a:pt x="476" y="614"/>
                  </a:moveTo>
                  <a:lnTo>
                    <a:pt x="468" y="614"/>
                  </a:lnTo>
                  <a:lnTo>
                    <a:pt x="468" y="613"/>
                  </a:lnTo>
                  <a:lnTo>
                    <a:pt x="461" y="613"/>
                  </a:lnTo>
                  <a:lnTo>
                    <a:pt x="453" y="610"/>
                  </a:lnTo>
                  <a:lnTo>
                    <a:pt x="447" y="608"/>
                  </a:lnTo>
                  <a:lnTo>
                    <a:pt x="440" y="604"/>
                  </a:lnTo>
                  <a:lnTo>
                    <a:pt x="434" y="600"/>
                  </a:lnTo>
                  <a:lnTo>
                    <a:pt x="427" y="594"/>
                  </a:lnTo>
                  <a:lnTo>
                    <a:pt x="422" y="588"/>
                  </a:lnTo>
                  <a:lnTo>
                    <a:pt x="418" y="581"/>
                  </a:lnTo>
                  <a:lnTo>
                    <a:pt x="412" y="574"/>
                  </a:lnTo>
                  <a:lnTo>
                    <a:pt x="408" y="565"/>
                  </a:lnTo>
                  <a:lnTo>
                    <a:pt x="405" y="556"/>
                  </a:lnTo>
                  <a:lnTo>
                    <a:pt x="401" y="547"/>
                  </a:lnTo>
                  <a:lnTo>
                    <a:pt x="399" y="537"/>
                  </a:lnTo>
                  <a:lnTo>
                    <a:pt x="397" y="526"/>
                  </a:lnTo>
                  <a:lnTo>
                    <a:pt x="396" y="515"/>
                  </a:lnTo>
                  <a:lnTo>
                    <a:pt x="396" y="505"/>
                  </a:lnTo>
                  <a:lnTo>
                    <a:pt x="396" y="494"/>
                  </a:lnTo>
                  <a:lnTo>
                    <a:pt x="397" y="483"/>
                  </a:lnTo>
                  <a:lnTo>
                    <a:pt x="399" y="472"/>
                  </a:lnTo>
                  <a:lnTo>
                    <a:pt x="401" y="463"/>
                  </a:lnTo>
                  <a:lnTo>
                    <a:pt x="405" y="453"/>
                  </a:lnTo>
                  <a:lnTo>
                    <a:pt x="408" y="444"/>
                  </a:lnTo>
                  <a:lnTo>
                    <a:pt x="412" y="437"/>
                  </a:lnTo>
                  <a:lnTo>
                    <a:pt x="418" y="428"/>
                  </a:lnTo>
                  <a:lnTo>
                    <a:pt x="422" y="421"/>
                  </a:lnTo>
                  <a:lnTo>
                    <a:pt x="427" y="415"/>
                  </a:lnTo>
                  <a:lnTo>
                    <a:pt x="434" y="410"/>
                  </a:lnTo>
                  <a:lnTo>
                    <a:pt x="440" y="405"/>
                  </a:lnTo>
                  <a:lnTo>
                    <a:pt x="447" y="402"/>
                  </a:lnTo>
                  <a:lnTo>
                    <a:pt x="453" y="399"/>
                  </a:lnTo>
                  <a:lnTo>
                    <a:pt x="461" y="398"/>
                  </a:lnTo>
                  <a:lnTo>
                    <a:pt x="468" y="397"/>
                  </a:lnTo>
                  <a:lnTo>
                    <a:pt x="476" y="397"/>
                  </a:lnTo>
                  <a:lnTo>
                    <a:pt x="489" y="397"/>
                  </a:lnTo>
                  <a:lnTo>
                    <a:pt x="502" y="396"/>
                  </a:lnTo>
                  <a:lnTo>
                    <a:pt x="514" y="394"/>
                  </a:lnTo>
                  <a:lnTo>
                    <a:pt x="527" y="392"/>
                  </a:lnTo>
                  <a:lnTo>
                    <a:pt x="539" y="389"/>
                  </a:lnTo>
                  <a:lnTo>
                    <a:pt x="550" y="386"/>
                  </a:lnTo>
                  <a:lnTo>
                    <a:pt x="562" y="383"/>
                  </a:lnTo>
                  <a:lnTo>
                    <a:pt x="574" y="377"/>
                  </a:lnTo>
                  <a:lnTo>
                    <a:pt x="598" y="367"/>
                  </a:lnTo>
                  <a:lnTo>
                    <a:pt x="621" y="355"/>
                  </a:lnTo>
                  <a:lnTo>
                    <a:pt x="642" y="340"/>
                  </a:lnTo>
                  <a:lnTo>
                    <a:pt x="664" y="324"/>
                  </a:lnTo>
                  <a:lnTo>
                    <a:pt x="660" y="346"/>
                  </a:lnTo>
                  <a:lnTo>
                    <a:pt x="656" y="369"/>
                  </a:lnTo>
                  <a:lnTo>
                    <a:pt x="654" y="390"/>
                  </a:lnTo>
                  <a:lnTo>
                    <a:pt x="652" y="413"/>
                  </a:lnTo>
                  <a:lnTo>
                    <a:pt x="650" y="436"/>
                  </a:lnTo>
                  <a:lnTo>
                    <a:pt x="649" y="459"/>
                  </a:lnTo>
                  <a:lnTo>
                    <a:pt x="649" y="482"/>
                  </a:lnTo>
                  <a:lnTo>
                    <a:pt x="648" y="505"/>
                  </a:lnTo>
                  <a:lnTo>
                    <a:pt x="649" y="527"/>
                  </a:lnTo>
                  <a:lnTo>
                    <a:pt x="649" y="551"/>
                  </a:lnTo>
                  <a:lnTo>
                    <a:pt x="650" y="574"/>
                  </a:lnTo>
                  <a:lnTo>
                    <a:pt x="652" y="596"/>
                  </a:lnTo>
                  <a:lnTo>
                    <a:pt x="654" y="619"/>
                  </a:lnTo>
                  <a:lnTo>
                    <a:pt x="656" y="642"/>
                  </a:lnTo>
                  <a:lnTo>
                    <a:pt x="660" y="664"/>
                  </a:lnTo>
                  <a:lnTo>
                    <a:pt x="664" y="686"/>
                  </a:lnTo>
                  <a:lnTo>
                    <a:pt x="642" y="670"/>
                  </a:lnTo>
                  <a:lnTo>
                    <a:pt x="621" y="655"/>
                  </a:lnTo>
                  <a:lnTo>
                    <a:pt x="598" y="643"/>
                  </a:lnTo>
                  <a:lnTo>
                    <a:pt x="574" y="632"/>
                  </a:lnTo>
                  <a:lnTo>
                    <a:pt x="562" y="628"/>
                  </a:lnTo>
                  <a:lnTo>
                    <a:pt x="550" y="625"/>
                  </a:lnTo>
                  <a:lnTo>
                    <a:pt x="539" y="621"/>
                  </a:lnTo>
                  <a:lnTo>
                    <a:pt x="527" y="618"/>
                  </a:lnTo>
                  <a:lnTo>
                    <a:pt x="514" y="616"/>
                  </a:lnTo>
                  <a:lnTo>
                    <a:pt x="502" y="615"/>
                  </a:lnTo>
                  <a:lnTo>
                    <a:pt x="489" y="614"/>
                  </a:lnTo>
                  <a:lnTo>
                    <a:pt x="476" y="614"/>
                  </a:lnTo>
                  <a:close/>
                  <a:moveTo>
                    <a:pt x="432" y="1080"/>
                  </a:moveTo>
                  <a:lnTo>
                    <a:pt x="288" y="1080"/>
                  </a:lnTo>
                  <a:lnTo>
                    <a:pt x="288" y="756"/>
                  </a:lnTo>
                  <a:lnTo>
                    <a:pt x="288" y="747"/>
                  </a:lnTo>
                  <a:lnTo>
                    <a:pt x="287" y="738"/>
                  </a:lnTo>
                  <a:lnTo>
                    <a:pt x="285" y="728"/>
                  </a:lnTo>
                  <a:lnTo>
                    <a:pt x="283" y="718"/>
                  </a:lnTo>
                  <a:lnTo>
                    <a:pt x="280" y="710"/>
                  </a:lnTo>
                  <a:lnTo>
                    <a:pt x="277" y="701"/>
                  </a:lnTo>
                  <a:lnTo>
                    <a:pt x="273" y="693"/>
                  </a:lnTo>
                  <a:lnTo>
                    <a:pt x="269" y="685"/>
                  </a:lnTo>
                  <a:lnTo>
                    <a:pt x="293" y="685"/>
                  </a:lnTo>
                  <a:lnTo>
                    <a:pt x="293" y="685"/>
                  </a:lnTo>
                  <a:lnTo>
                    <a:pt x="401" y="685"/>
                  </a:lnTo>
                  <a:lnTo>
                    <a:pt x="399" y="694"/>
                  </a:lnTo>
                  <a:lnTo>
                    <a:pt x="397" y="702"/>
                  </a:lnTo>
                  <a:lnTo>
                    <a:pt x="396" y="712"/>
                  </a:lnTo>
                  <a:lnTo>
                    <a:pt x="396" y="721"/>
                  </a:lnTo>
                  <a:lnTo>
                    <a:pt x="396" y="972"/>
                  </a:lnTo>
                  <a:lnTo>
                    <a:pt x="397" y="985"/>
                  </a:lnTo>
                  <a:lnTo>
                    <a:pt x="399" y="997"/>
                  </a:lnTo>
                  <a:lnTo>
                    <a:pt x="402" y="1007"/>
                  </a:lnTo>
                  <a:lnTo>
                    <a:pt x="407" y="1017"/>
                  </a:lnTo>
                  <a:lnTo>
                    <a:pt x="416" y="1032"/>
                  </a:lnTo>
                  <a:lnTo>
                    <a:pt x="426" y="1045"/>
                  </a:lnTo>
                  <a:lnTo>
                    <a:pt x="429" y="1047"/>
                  </a:lnTo>
                  <a:lnTo>
                    <a:pt x="432" y="1050"/>
                  </a:lnTo>
                  <a:lnTo>
                    <a:pt x="432" y="1080"/>
                  </a:lnTo>
                  <a:close/>
                  <a:moveTo>
                    <a:pt x="72" y="505"/>
                  </a:moveTo>
                  <a:lnTo>
                    <a:pt x="72" y="494"/>
                  </a:lnTo>
                  <a:lnTo>
                    <a:pt x="73" y="483"/>
                  </a:lnTo>
                  <a:lnTo>
                    <a:pt x="75" y="472"/>
                  </a:lnTo>
                  <a:lnTo>
                    <a:pt x="77" y="463"/>
                  </a:lnTo>
                  <a:lnTo>
                    <a:pt x="81" y="453"/>
                  </a:lnTo>
                  <a:lnTo>
                    <a:pt x="84" y="444"/>
                  </a:lnTo>
                  <a:lnTo>
                    <a:pt x="88" y="437"/>
                  </a:lnTo>
                  <a:lnTo>
                    <a:pt x="94" y="428"/>
                  </a:lnTo>
                  <a:lnTo>
                    <a:pt x="98" y="421"/>
                  </a:lnTo>
                  <a:lnTo>
                    <a:pt x="103" y="415"/>
                  </a:lnTo>
                  <a:lnTo>
                    <a:pt x="110" y="410"/>
                  </a:lnTo>
                  <a:lnTo>
                    <a:pt x="116" y="405"/>
                  </a:lnTo>
                  <a:lnTo>
                    <a:pt x="123" y="402"/>
                  </a:lnTo>
                  <a:lnTo>
                    <a:pt x="129" y="399"/>
                  </a:lnTo>
                  <a:lnTo>
                    <a:pt x="137" y="398"/>
                  </a:lnTo>
                  <a:lnTo>
                    <a:pt x="144" y="397"/>
                  </a:lnTo>
                  <a:lnTo>
                    <a:pt x="396" y="397"/>
                  </a:lnTo>
                  <a:lnTo>
                    <a:pt x="388" y="407"/>
                  </a:lnTo>
                  <a:lnTo>
                    <a:pt x="381" y="418"/>
                  </a:lnTo>
                  <a:lnTo>
                    <a:pt x="375" y="431"/>
                  </a:lnTo>
                  <a:lnTo>
                    <a:pt x="370" y="444"/>
                  </a:lnTo>
                  <a:lnTo>
                    <a:pt x="366" y="458"/>
                  </a:lnTo>
                  <a:lnTo>
                    <a:pt x="362" y="473"/>
                  </a:lnTo>
                  <a:lnTo>
                    <a:pt x="360" y="488"/>
                  </a:lnTo>
                  <a:lnTo>
                    <a:pt x="360" y="505"/>
                  </a:lnTo>
                  <a:lnTo>
                    <a:pt x="360" y="521"/>
                  </a:lnTo>
                  <a:lnTo>
                    <a:pt x="362" y="536"/>
                  </a:lnTo>
                  <a:lnTo>
                    <a:pt x="366" y="551"/>
                  </a:lnTo>
                  <a:lnTo>
                    <a:pt x="370" y="565"/>
                  </a:lnTo>
                  <a:lnTo>
                    <a:pt x="375" y="579"/>
                  </a:lnTo>
                  <a:lnTo>
                    <a:pt x="381" y="591"/>
                  </a:lnTo>
                  <a:lnTo>
                    <a:pt x="388" y="603"/>
                  </a:lnTo>
                  <a:lnTo>
                    <a:pt x="396" y="613"/>
                  </a:lnTo>
                  <a:lnTo>
                    <a:pt x="144" y="613"/>
                  </a:lnTo>
                  <a:lnTo>
                    <a:pt x="137" y="613"/>
                  </a:lnTo>
                  <a:lnTo>
                    <a:pt x="129" y="610"/>
                  </a:lnTo>
                  <a:lnTo>
                    <a:pt x="123" y="608"/>
                  </a:lnTo>
                  <a:lnTo>
                    <a:pt x="116" y="604"/>
                  </a:lnTo>
                  <a:lnTo>
                    <a:pt x="110" y="600"/>
                  </a:lnTo>
                  <a:lnTo>
                    <a:pt x="103" y="594"/>
                  </a:lnTo>
                  <a:lnTo>
                    <a:pt x="98" y="588"/>
                  </a:lnTo>
                  <a:lnTo>
                    <a:pt x="94" y="581"/>
                  </a:lnTo>
                  <a:lnTo>
                    <a:pt x="88" y="574"/>
                  </a:lnTo>
                  <a:lnTo>
                    <a:pt x="84" y="565"/>
                  </a:lnTo>
                  <a:lnTo>
                    <a:pt x="81" y="556"/>
                  </a:lnTo>
                  <a:lnTo>
                    <a:pt x="77" y="547"/>
                  </a:lnTo>
                  <a:lnTo>
                    <a:pt x="75" y="537"/>
                  </a:lnTo>
                  <a:lnTo>
                    <a:pt x="73" y="526"/>
                  </a:lnTo>
                  <a:lnTo>
                    <a:pt x="72" y="515"/>
                  </a:lnTo>
                  <a:lnTo>
                    <a:pt x="72" y="505"/>
                  </a:lnTo>
                  <a:lnTo>
                    <a:pt x="72" y="505"/>
                  </a:lnTo>
                  <a:close/>
                  <a:moveTo>
                    <a:pt x="720" y="505"/>
                  </a:moveTo>
                  <a:lnTo>
                    <a:pt x="720" y="477"/>
                  </a:lnTo>
                  <a:lnTo>
                    <a:pt x="721" y="450"/>
                  </a:lnTo>
                  <a:lnTo>
                    <a:pt x="723" y="423"/>
                  </a:lnTo>
                  <a:lnTo>
                    <a:pt x="725" y="397"/>
                  </a:lnTo>
                  <a:lnTo>
                    <a:pt x="828" y="397"/>
                  </a:lnTo>
                  <a:lnTo>
                    <a:pt x="836" y="398"/>
                  </a:lnTo>
                  <a:lnTo>
                    <a:pt x="842" y="399"/>
                  </a:lnTo>
                  <a:lnTo>
                    <a:pt x="850" y="402"/>
                  </a:lnTo>
                  <a:lnTo>
                    <a:pt x="856" y="405"/>
                  </a:lnTo>
                  <a:lnTo>
                    <a:pt x="863" y="410"/>
                  </a:lnTo>
                  <a:lnTo>
                    <a:pt x="868" y="415"/>
                  </a:lnTo>
                  <a:lnTo>
                    <a:pt x="873" y="421"/>
                  </a:lnTo>
                  <a:lnTo>
                    <a:pt x="879" y="428"/>
                  </a:lnTo>
                  <a:lnTo>
                    <a:pt x="883" y="437"/>
                  </a:lnTo>
                  <a:lnTo>
                    <a:pt x="887" y="444"/>
                  </a:lnTo>
                  <a:lnTo>
                    <a:pt x="892" y="453"/>
                  </a:lnTo>
                  <a:lnTo>
                    <a:pt x="894" y="463"/>
                  </a:lnTo>
                  <a:lnTo>
                    <a:pt x="897" y="472"/>
                  </a:lnTo>
                  <a:lnTo>
                    <a:pt x="898" y="483"/>
                  </a:lnTo>
                  <a:lnTo>
                    <a:pt x="899" y="494"/>
                  </a:lnTo>
                  <a:lnTo>
                    <a:pt x="900" y="505"/>
                  </a:lnTo>
                  <a:lnTo>
                    <a:pt x="899" y="515"/>
                  </a:lnTo>
                  <a:lnTo>
                    <a:pt x="898" y="526"/>
                  </a:lnTo>
                  <a:lnTo>
                    <a:pt x="897" y="537"/>
                  </a:lnTo>
                  <a:lnTo>
                    <a:pt x="894" y="547"/>
                  </a:lnTo>
                  <a:lnTo>
                    <a:pt x="892" y="556"/>
                  </a:lnTo>
                  <a:lnTo>
                    <a:pt x="887" y="565"/>
                  </a:lnTo>
                  <a:lnTo>
                    <a:pt x="883" y="574"/>
                  </a:lnTo>
                  <a:lnTo>
                    <a:pt x="879" y="581"/>
                  </a:lnTo>
                  <a:lnTo>
                    <a:pt x="873" y="588"/>
                  </a:lnTo>
                  <a:lnTo>
                    <a:pt x="868" y="594"/>
                  </a:lnTo>
                  <a:lnTo>
                    <a:pt x="863" y="600"/>
                  </a:lnTo>
                  <a:lnTo>
                    <a:pt x="856" y="604"/>
                  </a:lnTo>
                  <a:lnTo>
                    <a:pt x="850" y="608"/>
                  </a:lnTo>
                  <a:lnTo>
                    <a:pt x="842" y="610"/>
                  </a:lnTo>
                  <a:lnTo>
                    <a:pt x="836" y="613"/>
                  </a:lnTo>
                  <a:lnTo>
                    <a:pt x="828" y="613"/>
                  </a:lnTo>
                  <a:lnTo>
                    <a:pt x="725" y="613"/>
                  </a:lnTo>
                  <a:lnTo>
                    <a:pt x="723" y="587"/>
                  </a:lnTo>
                  <a:lnTo>
                    <a:pt x="721" y="560"/>
                  </a:lnTo>
                  <a:lnTo>
                    <a:pt x="720" y="533"/>
                  </a:lnTo>
                  <a:lnTo>
                    <a:pt x="720" y="505"/>
                  </a:lnTo>
                  <a:lnTo>
                    <a:pt x="720" y="505"/>
                  </a:lnTo>
                  <a:close/>
                  <a:moveTo>
                    <a:pt x="900" y="0"/>
                  </a:moveTo>
                  <a:lnTo>
                    <a:pt x="886" y="1"/>
                  </a:lnTo>
                  <a:lnTo>
                    <a:pt x="873" y="4"/>
                  </a:lnTo>
                  <a:lnTo>
                    <a:pt x="860" y="6"/>
                  </a:lnTo>
                  <a:lnTo>
                    <a:pt x="847" y="10"/>
                  </a:lnTo>
                  <a:lnTo>
                    <a:pt x="836" y="15"/>
                  </a:lnTo>
                  <a:lnTo>
                    <a:pt x="824" y="21"/>
                  </a:lnTo>
                  <a:lnTo>
                    <a:pt x="812" y="28"/>
                  </a:lnTo>
                  <a:lnTo>
                    <a:pt x="801" y="36"/>
                  </a:lnTo>
                  <a:lnTo>
                    <a:pt x="790" y="45"/>
                  </a:lnTo>
                  <a:lnTo>
                    <a:pt x="780" y="54"/>
                  </a:lnTo>
                  <a:lnTo>
                    <a:pt x="770" y="65"/>
                  </a:lnTo>
                  <a:lnTo>
                    <a:pt x="761" y="77"/>
                  </a:lnTo>
                  <a:lnTo>
                    <a:pt x="751" y="89"/>
                  </a:lnTo>
                  <a:lnTo>
                    <a:pt x="743" y="102"/>
                  </a:lnTo>
                  <a:lnTo>
                    <a:pt x="734" y="116"/>
                  </a:lnTo>
                  <a:lnTo>
                    <a:pt x="726" y="130"/>
                  </a:lnTo>
                  <a:lnTo>
                    <a:pt x="725" y="130"/>
                  </a:lnTo>
                  <a:lnTo>
                    <a:pt x="714" y="151"/>
                  </a:lnTo>
                  <a:lnTo>
                    <a:pt x="702" y="172"/>
                  </a:lnTo>
                  <a:lnTo>
                    <a:pt x="689" y="191"/>
                  </a:lnTo>
                  <a:lnTo>
                    <a:pt x="675" y="210"/>
                  </a:lnTo>
                  <a:lnTo>
                    <a:pt x="661" y="227"/>
                  </a:lnTo>
                  <a:lnTo>
                    <a:pt x="647" y="243"/>
                  </a:lnTo>
                  <a:lnTo>
                    <a:pt x="630" y="258"/>
                  </a:lnTo>
                  <a:lnTo>
                    <a:pt x="615" y="271"/>
                  </a:lnTo>
                  <a:lnTo>
                    <a:pt x="599" y="283"/>
                  </a:lnTo>
                  <a:lnTo>
                    <a:pt x="583" y="294"/>
                  </a:lnTo>
                  <a:lnTo>
                    <a:pt x="566" y="304"/>
                  </a:lnTo>
                  <a:lnTo>
                    <a:pt x="548" y="311"/>
                  </a:lnTo>
                  <a:lnTo>
                    <a:pt x="531" y="317"/>
                  </a:lnTo>
                  <a:lnTo>
                    <a:pt x="513" y="321"/>
                  </a:lnTo>
                  <a:lnTo>
                    <a:pt x="494" y="324"/>
                  </a:lnTo>
                  <a:lnTo>
                    <a:pt x="476" y="324"/>
                  </a:lnTo>
                  <a:lnTo>
                    <a:pt x="452" y="324"/>
                  </a:lnTo>
                  <a:lnTo>
                    <a:pt x="293" y="324"/>
                  </a:lnTo>
                  <a:lnTo>
                    <a:pt x="144" y="324"/>
                  </a:lnTo>
                  <a:lnTo>
                    <a:pt x="129" y="325"/>
                  </a:lnTo>
                  <a:lnTo>
                    <a:pt x="114" y="329"/>
                  </a:lnTo>
                  <a:lnTo>
                    <a:pt x="101" y="333"/>
                  </a:lnTo>
                  <a:lnTo>
                    <a:pt x="87" y="338"/>
                  </a:lnTo>
                  <a:lnTo>
                    <a:pt x="75" y="346"/>
                  </a:lnTo>
                  <a:lnTo>
                    <a:pt x="63" y="356"/>
                  </a:lnTo>
                  <a:lnTo>
                    <a:pt x="51" y="365"/>
                  </a:lnTo>
                  <a:lnTo>
                    <a:pt x="42" y="377"/>
                  </a:lnTo>
                  <a:lnTo>
                    <a:pt x="32" y="390"/>
                  </a:lnTo>
                  <a:lnTo>
                    <a:pt x="24" y="403"/>
                  </a:lnTo>
                  <a:lnTo>
                    <a:pt x="17" y="418"/>
                  </a:lnTo>
                  <a:lnTo>
                    <a:pt x="11" y="434"/>
                  </a:lnTo>
                  <a:lnTo>
                    <a:pt x="6" y="451"/>
                  </a:lnTo>
                  <a:lnTo>
                    <a:pt x="3" y="468"/>
                  </a:lnTo>
                  <a:lnTo>
                    <a:pt x="1" y="486"/>
                  </a:lnTo>
                  <a:lnTo>
                    <a:pt x="0" y="505"/>
                  </a:lnTo>
                  <a:lnTo>
                    <a:pt x="1" y="523"/>
                  </a:lnTo>
                  <a:lnTo>
                    <a:pt x="3" y="541"/>
                  </a:lnTo>
                  <a:lnTo>
                    <a:pt x="6" y="559"/>
                  </a:lnTo>
                  <a:lnTo>
                    <a:pt x="11" y="576"/>
                  </a:lnTo>
                  <a:lnTo>
                    <a:pt x="17" y="591"/>
                  </a:lnTo>
                  <a:lnTo>
                    <a:pt x="24" y="606"/>
                  </a:lnTo>
                  <a:lnTo>
                    <a:pt x="32" y="620"/>
                  </a:lnTo>
                  <a:lnTo>
                    <a:pt x="42" y="633"/>
                  </a:lnTo>
                  <a:lnTo>
                    <a:pt x="51" y="644"/>
                  </a:lnTo>
                  <a:lnTo>
                    <a:pt x="63" y="655"/>
                  </a:lnTo>
                  <a:lnTo>
                    <a:pt x="75" y="663"/>
                  </a:lnTo>
                  <a:lnTo>
                    <a:pt x="87" y="671"/>
                  </a:lnTo>
                  <a:lnTo>
                    <a:pt x="101" y="676"/>
                  </a:lnTo>
                  <a:lnTo>
                    <a:pt x="114" y="681"/>
                  </a:lnTo>
                  <a:lnTo>
                    <a:pt x="129" y="684"/>
                  </a:lnTo>
                  <a:lnTo>
                    <a:pt x="144" y="685"/>
                  </a:lnTo>
                  <a:lnTo>
                    <a:pt x="151" y="685"/>
                  </a:lnTo>
                  <a:lnTo>
                    <a:pt x="158" y="686"/>
                  </a:lnTo>
                  <a:lnTo>
                    <a:pt x="165" y="688"/>
                  </a:lnTo>
                  <a:lnTo>
                    <a:pt x="172" y="690"/>
                  </a:lnTo>
                  <a:lnTo>
                    <a:pt x="178" y="694"/>
                  </a:lnTo>
                  <a:lnTo>
                    <a:pt x="184" y="697"/>
                  </a:lnTo>
                  <a:lnTo>
                    <a:pt x="190" y="701"/>
                  </a:lnTo>
                  <a:lnTo>
                    <a:pt x="195" y="706"/>
                  </a:lnTo>
                  <a:lnTo>
                    <a:pt x="199" y="711"/>
                  </a:lnTo>
                  <a:lnTo>
                    <a:pt x="204" y="716"/>
                  </a:lnTo>
                  <a:lnTo>
                    <a:pt x="207" y="723"/>
                  </a:lnTo>
                  <a:lnTo>
                    <a:pt x="210" y="729"/>
                  </a:lnTo>
                  <a:lnTo>
                    <a:pt x="212" y="736"/>
                  </a:lnTo>
                  <a:lnTo>
                    <a:pt x="215" y="742"/>
                  </a:lnTo>
                  <a:lnTo>
                    <a:pt x="216" y="750"/>
                  </a:lnTo>
                  <a:lnTo>
                    <a:pt x="216" y="756"/>
                  </a:lnTo>
                  <a:lnTo>
                    <a:pt x="216" y="1080"/>
                  </a:lnTo>
                  <a:lnTo>
                    <a:pt x="216" y="1088"/>
                  </a:lnTo>
                  <a:lnTo>
                    <a:pt x="218" y="1095"/>
                  </a:lnTo>
                  <a:lnTo>
                    <a:pt x="219" y="1102"/>
                  </a:lnTo>
                  <a:lnTo>
                    <a:pt x="221" y="1108"/>
                  </a:lnTo>
                  <a:lnTo>
                    <a:pt x="224" y="1115"/>
                  </a:lnTo>
                  <a:lnTo>
                    <a:pt x="229" y="1121"/>
                  </a:lnTo>
                  <a:lnTo>
                    <a:pt x="232" y="1127"/>
                  </a:lnTo>
                  <a:lnTo>
                    <a:pt x="237" y="1132"/>
                  </a:lnTo>
                  <a:lnTo>
                    <a:pt x="242" y="1136"/>
                  </a:lnTo>
                  <a:lnTo>
                    <a:pt x="248" y="1141"/>
                  </a:lnTo>
                  <a:lnTo>
                    <a:pt x="253" y="1144"/>
                  </a:lnTo>
                  <a:lnTo>
                    <a:pt x="260" y="1147"/>
                  </a:lnTo>
                  <a:lnTo>
                    <a:pt x="266" y="1149"/>
                  </a:lnTo>
                  <a:lnTo>
                    <a:pt x="273" y="1152"/>
                  </a:lnTo>
                  <a:lnTo>
                    <a:pt x="280" y="1153"/>
                  </a:lnTo>
                  <a:lnTo>
                    <a:pt x="288" y="1153"/>
                  </a:lnTo>
                  <a:lnTo>
                    <a:pt x="432" y="1153"/>
                  </a:lnTo>
                  <a:lnTo>
                    <a:pt x="439" y="1153"/>
                  </a:lnTo>
                  <a:lnTo>
                    <a:pt x="447" y="1152"/>
                  </a:lnTo>
                  <a:lnTo>
                    <a:pt x="453" y="1149"/>
                  </a:lnTo>
                  <a:lnTo>
                    <a:pt x="460" y="1147"/>
                  </a:lnTo>
                  <a:lnTo>
                    <a:pt x="466" y="1144"/>
                  </a:lnTo>
                  <a:lnTo>
                    <a:pt x="472" y="1141"/>
                  </a:lnTo>
                  <a:lnTo>
                    <a:pt x="478" y="1136"/>
                  </a:lnTo>
                  <a:lnTo>
                    <a:pt x="482" y="1132"/>
                  </a:lnTo>
                  <a:lnTo>
                    <a:pt x="488" y="1127"/>
                  </a:lnTo>
                  <a:lnTo>
                    <a:pt x="491" y="1121"/>
                  </a:lnTo>
                  <a:lnTo>
                    <a:pt x="495" y="1115"/>
                  </a:lnTo>
                  <a:lnTo>
                    <a:pt x="499" y="1108"/>
                  </a:lnTo>
                  <a:lnTo>
                    <a:pt x="501" y="1102"/>
                  </a:lnTo>
                  <a:lnTo>
                    <a:pt x="502" y="1095"/>
                  </a:lnTo>
                  <a:lnTo>
                    <a:pt x="503" y="1088"/>
                  </a:lnTo>
                  <a:lnTo>
                    <a:pt x="504" y="1080"/>
                  </a:lnTo>
                  <a:lnTo>
                    <a:pt x="504" y="1045"/>
                  </a:lnTo>
                  <a:lnTo>
                    <a:pt x="503" y="1038"/>
                  </a:lnTo>
                  <a:lnTo>
                    <a:pt x="502" y="1032"/>
                  </a:lnTo>
                  <a:lnTo>
                    <a:pt x="501" y="1026"/>
                  </a:lnTo>
                  <a:lnTo>
                    <a:pt x="499" y="1021"/>
                  </a:lnTo>
                  <a:lnTo>
                    <a:pt x="492" y="1011"/>
                  </a:lnTo>
                  <a:lnTo>
                    <a:pt x="486" y="1003"/>
                  </a:lnTo>
                  <a:lnTo>
                    <a:pt x="479" y="995"/>
                  </a:lnTo>
                  <a:lnTo>
                    <a:pt x="474" y="987"/>
                  </a:lnTo>
                  <a:lnTo>
                    <a:pt x="472" y="984"/>
                  </a:lnTo>
                  <a:lnTo>
                    <a:pt x="469" y="980"/>
                  </a:lnTo>
                  <a:lnTo>
                    <a:pt x="468" y="977"/>
                  </a:lnTo>
                  <a:lnTo>
                    <a:pt x="467" y="972"/>
                  </a:lnTo>
                  <a:lnTo>
                    <a:pt x="467" y="721"/>
                  </a:lnTo>
                  <a:lnTo>
                    <a:pt x="468" y="720"/>
                  </a:lnTo>
                  <a:lnTo>
                    <a:pt x="468" y="718"/>
                  </a:lnTo>
                  <a:lnTo>
                    <a:pt x="469" y="711"/>
                  </a:lnTo>
                  <a:lnTo>
                    <a:pt x="473" y="704"/>
                  </a:lnTo>
                  <a:lnTo>
                    <a:pt x="474" y="702"/>
                  </a:lnTo>
                  <a:lnTo>
                    <a:pt x="475" y="701"/>
                  </a:lnTo>
                  <a:lnTo>
                    <a:pt x="479" y="696"/>
                  </a:lnTo>
                  <a:lnTo>
                    <a:pt x="486" y="690"/>
                  </a:lnTo>
                  <a:lnTo>
                    <a:pt x="486" y="690"/>
                  </a:lnTo>
                  <a:lnTo>
                    <a:pt x="486" y="690"/>
                  </a:lnTo>
                  <a:lnTo>
                    <a:pt x="487" y="690"/>
                  </a:lnTo>
                  <a:lnTo>
                    <a:pt x="487" y="690"/>
                  </a:lnTo>
                  <a:lnTo>
                    <a:pt x="491" y="688"/>
                  </a:lnTo>
                  <a:lnTo>
                    <a:pt x="496" y="687"/>
                  </a:lnTo>
                  <a:lnTo>
                    <a:pt x="513" y="689"/>
                  </a:lnTo>
                  <a:lnTo>
                    <a:pt x="530" y="694"/>
                  </a:lnTo>
                  <a:lnTo>
                    <a:pt x="546" y="699"/>
                  </a:lnTo>
                  <a:lnTo>
                    <a:pt x="562" y="706"/>
                  </a:lnTo>
                  <a:lnTo>
                    <a:pt x="579" y="714"/>
                  </a:lnTo>
                  <a:lnTo>
                    <a:pt x="594" y="724"/>
                  </a:lnTo>
                  <a:lnTo>
                    <a:pt x="609" y="734"/>
                  </a:lnTo>
                  <a:lnTo>
                    <a:pt x="624" y="745"/>
                  </a:lnTo>
                  <a:lnTo>
                    <a:pt x="638" y="760"/>
                  </a:lnTo>
                  <a:lnTo>
                    <a:pt x="652" y="774"/>
                  </a:lnTo>
                  <a:lnTo>
                    <a:pt x="666" y="789"/>
                  </a:lnTo>
                  <a:lnTo>
                    <a:pt x="679" y="805"/>
                  </a:lnTo>
                  <a:lnTo>
                    <a:pt x="691" y="822"/>
                  </a:lnTo>
                  <a:lnTo>
                    <a:pt x="703" y="841"/>
                  </a:lnTo>
                  <a:lnTo>
                    <a:pt x="715" y="860"/>
                  </a:lnTo>
                  <a:lnTo>
                    <a:pt x="725" y="880"/>
                  </a:lnTo>
                  <a:lnTo>
                    <a:pt x="726" y="880"/>
                  </a:lnTo>
                  <a:lnTo>
                    <a:pt x="734" y="895"/>
                  </a:lnTo>
                  <a:lnTo>
                    <a:pt x="743" y="909"/>
                  </a:lnTo>
                  <a:lnTo>
                    <a:pt x="751" y="920"/>
                  </a:lnTo>
                  <a:lnTo>
                    <a:pt x="761" y="933"/>
                  </a:lnTo>
                  <a:lnTo>
                    <a:pt x="771" y="944"/>
                  </a:lnTo>
                  <a:lnTo>
                    <a:pt x="780" y="955"/>
                  </a:lnTo>
                  <a:lnTo>
                    <a:pt x="790" y="965"/>
                  </a:lnTo>
                  <a:lnTo>
                    <a:pt x="801" y="973"/>
                  </a:lnTo>
                  <a:lnTo>
                    <a:pt x="812" y="982"/>
                  </a:lnTo>
                  <a:lnTo>
                    <a:pt x="824" y="988"/>
                  </a:lnTo>
                  <a:lnTo>
                    <a:pt x="836" y="995"/>
                  </a:lnTo>
                  <a:lnTo>
                    <a:pt x="847" y="999"/>
                  </a:lnTo>
                  <a:lnTo>
                    <a:pt x="860" y="1004"/>
                  </a:lnTo>
                  <a:lnTo>
                    <a:pt x="873" y="1007"/>
                  </a:lnTo>
                  <a:lnTo>
                    <a:pt x="886" y="1008"/>
                  </a:lnTo>
                  <a:lnTo>
                    <a:pt x="900" y="1009"/>
                  </a:lnTo>
                  <a:lnTo>
                    <a:pt x="915" y="1008"/>
                  </a:lnTo>
                  <a:lnTo>
                    <a:pt x="931" y="1006"/>
                  </a:lnTo>
                  <a:lnTo>
                    <a:pt x="945" y="1003"/>
                  </a:lnTo>
                  <a:lnTo>
                    <a:pt x="959" y="997"/>
                  </a:lnTo>
                  <a:lnTo>
                    <a:pt x="972" y="992"/>
                  </a:lnTo>
                  <a:lnTo>
                    <a:pt x="985" y="984"/>
                  </a:lnTo>
                  <a:lnTo>
                    <a:pt x="998" y="976"/>
                  </a:lnTo>
                  <a:lnTo>
                    <a:pt x="1009" y="965"/>
                  </a:lnTo>
                  <a:lnTo>
                    <a:pt x="1020" y="954"/>
                  </a:lnTo>
                  <a:lnTo>
                    <a:pt x="1032" y="942"/>
                  </a:lnTo>
                  <a:lnTo>
                    <a:pt x="1042" y="929"/>
                  </a:lnTo>
                  <a:lnTo>
                    <a:pt x="1053" y="915"/>
                  </a:lnTo>
                  <a:lnTo>
                    <a:pt x="1062" y="900"/>
                  </a:lnTo>
                  <a:lnTo>
                    <a:pt x="1071" y="885"/>
                  </a:lnTo>
                  <a:lnTo>
                    <a:pt x="1080" y="869"/>
                  </a:lnTo>
                  <a:lnTo>
                    <a:pt x="1088" y="850"/>
                  </a:lnTo>
                  <a:lnTo>
                    <a:pt x="1096" y="833"/>
                  </a:lnTo>
                  <a:lnTo>
                    <a:pt x="1103" y="814"/>
                  </a:lnTo>
                  <a:lnTo>
                    <a:pt x="1110" y="794"/>
                  </a:lnTo>
                  <a:lnTo>
                    <a:pt x="1116" y="775"/>
                  </a:lnTo>
                  <a:lnTo>
                    <a:pt x="1122" y="754"/>
                  </a:lnTo>
                  <a:lnTo>
                    <a:pt x="1127" y="733"/>
                  </a:lnTo>
                  <a:lnTo>
                    <a:pt x="1131" y="711"/>
                  </a:lnTo>
                  <a:lnTo>
                    <a:pt x="1136" y="689"/>
                  </a:lnTo>
                  <a:lnTo>
                    <a:pt x="1143" y="644"/>
                  </a:lnTo>
                  <a:lnTo>
                    <a:pt x="1148" y="599"/>
                  </a:lnTo>
                  <a:lnTo>
                    <a:pt x="1151" y="552"/>
                  </a:lnTo>
                  <a:lnTo>
                    <a:pt x="1152" y="505"/>
                  </a:lnTo>
                  <a:lnTo>
                    <a:pt x="1151" y="458"/>
                  </a:lnTo>
                  <a:lnTo>
                    <a:pt x="1148" y="411"/>
                  </a:lnTo>
                  <a:lnTo>
                    <a:pt x="1143" y="365"/>
                  </a:lnTo>
                  <a:lnTo>
                    <a:pt x="1136" y="320"/>
                  </a:lnTo>
                  <a:lnTo>
                    <a:pt x="1131" y="298"/>
                  </a:lnTo>
                  <a:lnTo>
                    <a:pt x="1127" y="277"/>
                  </a:lnTo>
                  <a:lnTo>
                    <a:pt x="1122" y="256"/>
                  </a:lnTo>
                  <a:lnTo>
                    <a:pt x="1116" y="236"/>
                  </a:lnTo>
                  <a:lnTo>
                    <a:pt x="1110" y="215"/>
                  </a:lnTo>
                  <a:lnTo>
                    <a:pt x="1103" y="196"/>
                  </a:lnTo>
                  <a:lnTo>
                    <a:pt x="1096" y="177"/>
                  </a:lnTo>
                  <a:lnTo>
                    <a:pt x="1088" y="159"/>
                  </a:lnTo>
                  <a:lnTo>
                    <a:pt x="1080" y="142"/>
                  </a:lnTo>
                  <a:lnTo>
                    <a:pt x="1071" y="124"/>
                  </a:lnTo>
                  <a:lnTo>
                    <a:pt x="1062" y="109"/>
                  </a:lnTo>
                  <a:lnTo>
                    <a:pt x="1053" y="94"/>
                  </a:lnTo>
                  <a:lnTo>
                    <a:pt x="1042" y="80"/>
                  </a:lnTo>
                  <a:lnTo>
                    <a:pt x="1032" y="67"/>
                  </a:lnTo>
                  <a:lnTo>
                    <a:pt x="1020" y="55"/>
                  </a:lnTo>
                  <a:lnTo>
                    <a:pt x="1009" y="45"/>
                  </a:lnTo>
                  <a:lnTo>
                    <a:pt x="998" y="35"/>
                  </a:lnTo>
                  <a:lnTo>
                    <a:pt x="985" y="26"/>
                  </a:lnTo>
                  <a:lnTo>
                    <a:pt x="972" y="19"/>
                  </a:lnTo>
                  <a:lnTo>
                    <a:pt x="959" y="12"/>
                  </a:lnTo>
                  <a:lnTo>
                    <a:pt x="945" y="7"/>
                  </a:lnTo>
                  <a:lnTo>
                    <a:pt x="931" y="4"/>
                  </a:lnTo>
                  <a:lnTo>
                    <a:pt x="915" y="1"/>
                  </a:lnTo>
                  <a:lnTo>
                    <a:pt x="900" y="0"/>
                  </a:lnTo>
                  <a:close/>
                </a:path>
              </a:pathLst>
            </a:custGeom>
            <a:solidFill>
              <a:schemeClr val="bg1"/>
            </a:solidFill>
            <a:ln>
              <a:noFill/>
            </a:ln>
          </p:spPr>
          <p:txBody>
            <a:bodyPr vert="horz" wrap="square" lIns="182880" tIns="91440" rIns="182880" bIns="91440" numCol="1" anchor="t" anchorCtr="0" compatLnSpc="1"/>
            <a:lstStyle/>
            <a:p>
              <a:pPr algn="l" defTabSz="1828800" rtl="0"/>
              <a:endParaRPr lang="en-US" sz="3600" kern="1200">
                <a:solidFill>
                  <a:prstClr val="white">
                    <a:lumMod val="95000"/>
                  </a:prstClr>
                </a:solidFill>
                <a:latin typeface="微软雅黑" panose="020B0503020204020204" charset="-122"/>
                <a:ea typeface="微软雅黑" panose="020B0503020204020204" charset="-122"/>
              </a:endParaRPr>
            </a:p>
          </p:txBody>
        </p:sp>
      </p:grpSp>
      <p:grpSp>
        <p:nvGrpSpPr>
          <p:cNvPr id="58" name="组合 57"/>
          <p:cNvGrpSpPr/>
          <p:nvPr/>
        </p:nvGrpSpPr>
        <p:grpSpPr>
          <a:xfrm>
            <a:off x="4635500" y="4209415"/>
            <a:ext cx="527050" cy="527050"/>
            <a:chOff x="6090070" y="3375438"/>
            <a:chExt cx="692411" cy="692411"/>
          </a:xfrm>
        </p:grpSpPr>
        <p:sp>
          <p:nvSpPr>
            <p:cNvPr id="42" name="Oval 119"/>
            <p:cNvSpPr/>
            <p:nvPr/>
          </p:nvSpPr>
          <p:spPr>
            <a:xfrm>
              <a:off x="6090070" y="3375438"/>
              <a:ext cx="692411" cy="692411"/>
            </a:xfrm>
            <a:prstGeom prst="ellipse">
              <a:avLst/>
            </a:prstGeom>
            <a:solidFill>
              <a:srgbClr val="F4B18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dirty="0">
                <a:solidFill>
                  <a:prstClr val="white">
                    <a:lumMod val="95000"/>
                  </a:prstClr>
                </a:solidFill>
                <a:latin typeface="微软雅黑" panose="020B0503020204020204" charset="-122"/>
                <a:ea typeface="微软雅黑" panose="020B0503020204020204" charset="-122"/>
              </a:endParaRPr>
            </a:p>
          </p:txBody>
        </p:sp>
        <p:grpSp>
          <p:nvGrpSpPr>
            <p:cNvPr id="45" name="Group 39"/>
            <p:cNvGrpSpPr/>
            <p:nvPr/>
          </p:nvGrpSpPr>
          <p:grpSpPr>
            <a:xfrm>
              <a:off x="6283593" y="3557124"/>
              <a:ext cx="320484" cy="320484"/>
              <a:chOff x="7171531" y="2732484"/>
              <a:chExt cx="457200" cy="457200"/>
            </a:xfrm>
            <a:solidFill>
              <a:schemeClr val="bg1"/>
            </a:solidFill>
          </p:grpSpPr>
          <p:sp>
            <p:nvSpPr>
              <p:cNvPr id="46" name="Freeform 57"/>
              <p:cNvSpPr>
                <a:spLocks noEditPoints="1"/>
              </p:cNvSpPr>
              <p:nvPr/>
            </p:nvSpPr>
            <p:spPr bwMode="auto">
              <a:xfrm>
                <a:off x="7171531" y="2732484"/>
                <a:ext cx="142875" cy="457200"/>
              </a:xfrm>
              <a:custGeom>
                <a:avLst/>
                <a:gdLst>
                  <a:gd name="T0" fmla="*/ 268 w 360"/>
                  <a:gd name="T1" fmla="*/ 424 h 1153"/>
                  <a:gd name="T2" fmla="*/ 251 w 360"/>
                  <a:gd name="T3" fmla="*/ 441 h 1153"/>
                  <a:gd name="T4" fmla="*/ 231 w 360"/>
                  <a:gd name="T5" fmla="*/ 455 h 1153"/>
                  <a:gd name="T6" fmla="*/ 190 w 360"/>
                  <a:gd name="T7" fmla="*/ 468 h 1153"/>
                  <a:gd name="T8" fmla="*/ 144 w 360"/>
                  <a:gd name="T9" fmla="*/ 463 h 1153"/>
                  <a:gd name="T10" fmla="*/ 115 w 360"/>
                  <a:gd name="T11" fmla="*/ 446 h 1153"/>
                  <a:gd name="T12" fmla="*/ 93 w 360"/>
                  <a:gd name="T13" fmla="*/ 424 h 1153"/>
                  <a:gd name="T14" fmla="*/ 77 w 360"/>
                  <a:gd name="T15" fmla="*/ 393 h 1153"/>
                  <a:gd name="T16" fmla="*/ 72 w 360"/>
                  <a:gd name="T17" fmla="*/ 361 h 1153"/>
                  <a:gd name="T18" fmla="*/ 77 w 360"/>
                  <a:gd name="T19" fmla="*/ 328 h 1153"/>
                  <a:gd name="T20" fmla="*/ 93 w 360"/>
                  <a:gd name="T21" fmla="*/ 297 h 1153"/>
                  <a:gd name="T22" fmla="*/ 115 w 360"/>
                  <a:gd name="T23" fmla="*/ 275 h 1153"/>
                  <a:gd name="T24" fmla="*/ 144 w 360"/>
                  <a:gd name="T25" fmla="*/ 259 h 1153"/>
                  <a:gd name="T26" fmla="*/ 190 w 360"/>
                  <a:gd name="T27" fmla="*/ 253 h 1153"/>
                  <a:gd name="T28" fmla="*/ 231 w 360"/>
                  <a:gd name="T29" fmla="*/ 266 h 1153"/>
                  <a:gd name="T30" fmla="*/ 251 w 360"/>
                  <a:gd name="T31" fmla="*/ 280 h 1153"/>
                  <a:gd name="T32" fmla="*/ 268 w 360"/>
                  <a:gd name="T33" fmla="*/ 298 h 1153"/>
                  <a:gd name="T34" fmla="*/ 285 w 360"/>
                  <a:gd name="T35" fmla="*/ 338 h 1153"/>
                  <a:gd name="T36" fmla="*/ 287 w 360"/>
                  <a:gd name="T37" fmla="*/ 376 h 1153"/>
                  <a:gd name="T38" fmla="*/ 214 w 360"/>
                  <a:gd name="T39" fmla="*/ 1059 h 1153"/>
                  <a:gd name="T40" fmla="*/ 188 w 360"/>
                  <a:gd name="T41" fmla="*/ 1080 h 1153"/>
                  <a:gd name="T42" fmla="*/ 154 w 360"/>
                  <a:gd name="T43" fmla="*/ 1071 h 1153"/>
                  <a:gd name="T44" fmla="*/ 144 w 360"/>
                  <a:gd name="T45" fmla="*/ 537 h 1153"/>
                  <a:gd name="T46" fmla="*/ 189 w 360"/>
                  <a:gd name="T47" fmla="*/ 540 h 1153"/>
                  <a:gd name="T48" fmla="*/ 144 w 360"/>
                  <a:gd name="T49" fmla="*/ 108 h 1153"/>
                  <a:gd name="T50" fmla="*/ 160 w 360"/>
                  <a:gd name="T51" fmla="*/ 79 h 1153"/>
                  <a:gd name="T52" fmla="*/ 194 w 360"/>
                  <a:gd name="T53" fmla="*/ 76 h 1153"/>
                  <a:gd name="T54" fmla="*/ 216 w 360"/>
                  <a:gd name="T55" fmla="*/ 102 h 1153"/>
                  <a:gd name="T56" fmla="*/ 189 w 360"/>
                  <a:gd name="T57" fmla="*/ 181 h 1153"/>
                  <a:gd name="T58" fmla="*/ 144 w 360"/>
                  <a:gd name="T59" fmla="*/ 184 h 1153"/>
                  <a:gd name="T60" fmla="*/ 286 w 360"/>
                  <a:gd name="T61" fmla="*/ 87 h 1153"/>
                  <a:gd name="T62" fmla="*/ 263 w 360"/>
                  <a:gd name="T63" fmla="*/ 40 h 1153"/>
                  <a:gd name="T64" fmla="*/ 222 w 360"/>
                  <a:gd name="T65" fmla="*/ 9 h 1153"/>
                  <a:gd name="T66" fmla="*/ 169 w 360"/>
                  <a:gd name="T67" fmla="*/ 1 h 1153"/>
                  <a:gd name="T68" fmla="*/ 120 w 360"/>
                  <a:gd name="T69" fmla="*/ 20 h 1153"/>
                  <a:gd name="T70" fmla="*/ 85 w 360"/>
                  <a:gd name="T71" fmla="*/ 58 h 1153"/>
                  <a:gd name="T72" fmla="*/ 72 w 360"/>
                  <a:gd name="T73" fmla="*/ 108 h 1153"/>
                  <a:gd name="T74" fmla="*/ 43 w 360"/>
                  <a:gd name="T75" fmla="*/ 245 h 1153"/>
                  <a:gd name="T76" fmla="*/ 15 w 360"/>
                  <a:gd name="T77" fmla="*/ 289 h 1153"/>
                  <a:gd name="T78" fmla="*/ 1 w 360"/>
                  <a:gd name="T79" fmla="*/ 339 h 1153"/>
                  <a:gd name="T80" fmla="*/ 3 w 360"/>
                  <a:gd name="T81" fmla="*/ 393 h 1153"/>
                  <a:gd name="T82" fmla="*/ 20 w 360"/>
                  <a:gd name="T83" fmla="*/ 442 h 1153"/>
                  <a:gd name="T84" fmla="*/ 49 w 360"/>
                  <a:gd name="T85" fmla="*/ 483 h 1153"/>
                  <a:gd name="T86" fmla="*/ 72 w 360"/>
                  <a:gd name="T87" fmla="*/ 1055 h 1153"/>
                  <a:gd name="T88" fmla="*/ 90 w 360"/>
                  <a:gd name="T89" fmla="*/ 1105 h 1153"/>
                  <a:gd name="T90" fmla="*/ 128 w 360"/>
                  <a:gd name="T91" fmla="*/ 1140 h 1153"/>
                  <a:gd name="T92" fmla="*/ 180 w 360"/>
                  <a:gd name="T93" fmla="*/ 1153 h 1153"/>
                  <a:gd name="T94" fmla="*/ 232 w 360"/>
                  <a:gd name="T95" fmla="*/ 1140 h 1153"/>
                  <a:gd name="T96" fmla="*/ 270 w 360"/>
                  <a:gd name="T97" fmla="*/ 1105 h 1153"/>
                  <a:gd name="T98" fmla="*/ 287 w 360"/>
                  <a:gd name="T99" fmla="*/ 1055 h 1153"/>
                  <a:gd name="T100" fmla="*/ 311 w 360"/>
                  <a:gd name="T101" fmla="*/ 483 h 1153"/>
                  <a:gd name="T102" fmla="*/ 340 w 360"/>
                  <a:gd name="T103" fmla="*/ 442 h 1153"/>
                  <a:gd name="T104" fmla="*/ 357 w 360"/>
                  <a:gd name="T105" fmla="*/ 393 h 1153"/>
                  <a:gd name="T106" fmla="*/ 358 w 360"/>
                  <a:gd name="T107" fmla="*/ 339 h 1153"/>
                  <a:gd name="T108" fmla="*/ 344 w 360"/>
                  <a:gd name="T109" fmla="*/ 289 h 1153"/>
                  <a:gd name="T110" fmla="*/ 317 w 360"/>
                  <a:gd name="T111" fmla="*/ 245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0" h="1153">
                    <a:moveTo>
                      <a:pt x="283" y="391"/>
                    </a:moveTo>
                    <a:lnTo>
                      <a:pt x="283" y="393"/>
                    </a:lnTo>
                    <a:lnTo>
                      <a:pt x="282" y="397"/>
                    </a:lnTo>
                    <a:lnTo>
                      <a:pt x="275" y="411"/>
                    </a:lnTo>
                    <a:lnTo>
                      <a:pt x="268" y="424"/>
                    </a:lnTo>
                    <a:lnTo>
                      <a:pt x="268" y="424"/>
                    </a:lnTo>
                    <a:lnTo>
                      <a:pt x="268" y="424"/>
                    </a:lnTo>
                    <a:lnTo>
                      <a:pt x="262" y="430"/>
                    </a:lnTo>
                    <a:lnTo>
                      <a:pt x="257" y="436"/>
                    </a:lnTo>
                    <a:lnTo>
                      <a:pt x="251" y="441"/>
                    </a:lnTo>
                    <a:lnTo>
                      <a:pt x="245" y="446"/>
                    </a:lnTo>
                    <a:lnTo>
                      <a:pt x="245" y="446"/>
                    </a:lnTo>
                    <a:lnTo>
                      <a:pt x="245" y="446"/>
                    </a:lnTo>
                    <a:lnTo>
                      <a:pt x="238" y="452"/>
                    </a:lnTo>
                    <a:lnTo>
                      <a:pt x="231" y="455"/>
                    </a:lnTo>
                    <a:lnTo>
                      <a:pt x="223" y="459"/>
                    </a:lnTo>
                    <a:lnTo>
                      <a:pt x="216" y="463"/>
                    </a:lnTo>
                    <a:lnTo>
                      <a:pt x="207" y="465"/>
                    </a:lnTo>
                    <a:lnTo>
                      <a:pt x="198" y="467"/>
                    </a:lnTo>
                    <a:lnTo>
                      <a:pt x="190" y="468"/>
                    </a:lnTo>
                    <a:lnTo>
                      <a:pt x="180" y="469"/>
                    </a:lnTo>
                    <a:lnTo>
                      <a:pt x="170" y="468"/>
                    </a:lnTo>
                    <a:lnTo>
                      <a:pt x="162" y="467"/>
                    </a:lnTo>
                    <a:lnTo>
                      <a:pt x="153" y="465"/>
                    </a:lnTo>
                    <a:lnTo>
                      <a:pt x="144" y="463"/>
                    </a:lnTo>
                    <a:lnTo>
                      <a:pt x="137" y="459"/>
                    </a:lnTo>
                    <a:lnTo>
                      <a:pt x="129" y="455"/>
                    </a:lnTo>
                    <a:lnTo>
                      <a:pt x="122" y="452"/>
                    </a:lnTo>
                    <a:lnTo>
                      <a:pt x="115" y="446"/>
                    </a:lnTo>
                    <a:lnTo>
                      <a:pt x="115" y="446"/>
                    </a:lnTo>
                    <a:lnTo>
                      <a:pt x="115" y="446"/>
                    </a:lnTo>
                    <a:lnTo>
                      <a:pt x="109" y="441"/>
                    </a:lnTo>
                    <a:lnTo>
                      <a:pt x="103" y="436"/>
                    </a:lnTo>
                    <a:lnTo>
                      <a:pt x="98" y="430"/>
                    </a:lnTo>
                    <a:lnTo>
                      <a:pt x="93" y="424"/>
                    </a:lnTo>
                    <a:lnTo>
                      <a:pt x="93" y="424"/>
                    </a:lnTo>
                    <a:lnTo>
                      <a:pt x="93" y="424"/>
                    </a:lnTo>
                    <a:lnTo>
                      <a:pt x="85" y="411"/>
                    </a:lnTo>
                    <a:lnTo>
                      <a:pt x="79" y="397"/>
                    </a:lnTo>
                    <a:lnTo>
                      <a:pt x="77" y="393"/>
                    </a:lnTo>
                    <a:lnTo>
                      <a:pt x="76" y="391"/>
                    </a:lnTo>
                    <a:lnTo>
                      <a:pt x="75" y="384"/>
                    </a:lnTo>
                    <a:lnTo>
                      <a:pt x="73" y="376"/>
                    </a:lnTo>
                    <a:lnTo>
                      <a:pt x="72" y="369"/>
                    </a:lnTo>
                    <a:lnTo>
                      <a:pt x="72" y="361"/>
                    </a:lnTo>
                    <a:lnTo>
                      <a:pt x="72" y="353"/>
                    </a:lnTo>
                    <a:lnTo>
                      <a:pt x="73" y="345"/>
                    </a:lnTo>
                    <a:lnTo>
                      <a:pt x="75" y="338"/>
                    </a:lnTo>
                    <a:lnTo>
                      <a:pt x="76" y="331"/>
                    </a:lnTo>
                    <a:lnTo>
                      <a:pt x="77" y="328"/>
                    </a:lnTo>
                    <a:lnTo>
                      <a:pt x="79" y="325"/>
                    </a:lnTo>
                    <a:lnTo>
                      <a:pt x="85" y="311"/>
                    </a:lnTo>
                    <a:lnTo>
                      <a:pt x="93" y="298"/>
                    </a:lnTo>
                    <a:lnTo>
                      <a:pt x="93" y="298"/>
                    </a:lnTo>
                    <a:lnTo>
                      <a:pt x="93" y="297"/>
                    </a:lnTo>
                    <a:lnTo>
                      <a:pt x="98" y="292"/>
                    </a:lnTo>
                    <a:lnTo>
                      <a:pt x="103" y="285"/>
                    </a:lnTo>
                    <a:lnTo>
                      <a:pt x="109" y="280"/>
                    </a:lnTo>
                    <a:lnTo>
                      <a:pt x="115" y="276"/>
                    </a:lnTo>
                    <a:lnTo>
                      <a:pt x="115" y="275"/>
                    </a:lnTo>
                    <a:lnTo>
                      <a:pt x="115" y="275"/>
                    </a:lnTo>
                    <a:lnTo>
                      <a:pt x="122" y="270"/>
                    </a:lnTo>
                    <a:lnTo>
                      <a:pt x="129" y="266"/>
                    </a:lnTo>
                    <a:lnTo>
                      <a:pt x="137" y="263"/>
                    </a:lnTo>
                    <a:lnTo>
                      <a:pt x="144" y="259"/>
                    </a:lnTo>
                    <a:lnTo>
                      <a:pt x="153" y="256"/>
                    </a:lnTo>
                    <a:lnTo>
                      <a:pt x="162" y="254"/>
                    </a:lnTo>
                    <a:lnTo>
                      <a:pt x="170" y="253"/>
                    </a:lnTo>
                    <a:lnTo>
                      <a:pt x="180" y="253"/>
                    </a:lnTo>
                    <a:lnTo>
                      <a:pt x="190" y="253"/>
                    </a:lnTo>
                    <a:lnTo>
                      <a:pt x="198" y="254"/>
                    </a:lnTo>
                    <a:lnTo>
                      <a:pt x="207" y="256"/>
                    </a:lnTo>
                    <a:lnTo>
                      <a:pt x="216" y="259"/>
                    </a:lnTo>
                    <a:lnTo>
                      <a:pt x="223" y="263"/>
                    </a:lnTo>
                    <a:lnTo>
                      <a:pt x="231" y="266"/>
                    </a:lnTo>
                    <a:lnTo>
                      <a:pt x="238" y="270"/>
                    </a:lnTo>
                    <a:lnTo>
                      <a:pt x="245" y="275"/>
                    </a:lnTo>
                    <a:lnTo>
                      <a:pt x="245" y="275"/>
                    </a:lnTo>
                    <a:lnTo>
                      <a:pt x="245" y="276"/>
                    </a:lnTo>
                    <a:lnTo>
                      <a:pt x="251" y="280"/>
                    </a:lnTo>
                    <a:lnTo>
                      <a:pt x="257" y="285"/>
                    </a:lnTo>
                    <a:lnTo>
                      <a:pt x="262" y="292"/>
                    </a:lnTo>
                    <a:lnTo>
                      <a:pt x="268" y="297"/>
                    </a:lnTo>
                    <a:lnTo>
                      <a:pt x="268" y="298"/>
                    </a:lnTo>
                    <a:lnTo>
                      <a:pt x="268" y="298"/>
                    </a:lnTo>
                    <a:lnTo>
                      <a:pt x="275" y="311"/>
                    </a:lnTo>
                    <a:lnTo>
                      <a:pt x="282" y="325"/>
                    </a:lnTo>
                    <a:lnTo>
                      <a:pt x="283" y="328"/>
                    </a:lnTo>
                    <a:lnTo>
                      <a:pt x="283" y="331"/>
                    </a:lnTo>
                    <a:lnTo>
                      <a:pt x="285" y="338"/>
                    </a:lnTo>
                    <a:lnTo>
                      <a:pt x="287" y="345"/>
                    </a:lnTo>
                    <a:lnTo>
                      <a:pt x="288" y="353"/>
                    </a:lnTo>
                    <a:lnTo>
                      <a:pt x="288" y="361"/>
                    </a:lnTo>
                    <a:lnTo>
                      <a:pt x="288" y="369"/>
                    </a:lnTo>
                    <a:lnTo>
                      <a:pt x="287" y="376"/>
                    </a:lnTo>
                    <a:lnTo>
                      <a:pt x="285" y="384"/>
                    </a:lnTo>
                    <a:lnTo>
                      <a:pt x="283" y="391"/>
                    </a:lnTo>
                    <a:close/>
                    <a:moveTo>
                      <a:pt x="216" y="1045"/>
                    </a:moveTo>
                    <a:lnTo>
                      <a:pt x="216" y="1052"/>
                    </a:lnTo>
                    <a:lnTo>
                      <a:pt x="214" y="1059"/>
                    </a:lnTo>
                    <a:lnTo>
                      <a:pt x="210" y="1065"/>
                    </a:lnTo>
                    <a:lnTo>
                      <a:pt x="205" y="1071"/>
                    </a:lnTo>
                    <a:lnTo>
                      <a:pt x="201" y="1075"/>
                    </a:lnTo>
                    <a:lnTo>
                      <a:pt x="194" y="1078"/>
                    </a:lnTo>
                    <a:lnTo>
                      <a:pt x="188" y="1080"/>
                    </a:lnTo>
                    <a:lnTo>
                      <a:pt x="180" y="1080"/>
                    </a:lnTo>
                    <a:lnTo>
                      <a:pt x="173" y="1080"/>
                    </a:lnTo>
                    <a:lnTo>
                      <a:pt x="166" y="1078"/>
                    </a:lnTo>
                    <a:lnTo>
                      <a:pt x="160" y="1075"/>
                    </a:lnTo>
                    <a:lnTo>
                      <a:pt x="154" y="1071"/>
                    </a:lnTo>
                    <a:lnTo>
                      <a:pt x="150" y="1065"/>
                    </a:lnTo>
                    <a:lnTo>
                      <a:pt x="147" y="1059"/>
                    </a:lnTo>
                    <a:lnTo>
                      <a:pt x="144" y="1052"/>
                    </a:lnTo>
                    <a:lnTo>
                      <a:pt x="144" y="1045"/>
                    </a:lnTo>
                    <a:lnTo>
                      <a:pt x="144" y="537"/>
                    </a:lnTo>
                    <a:lnTo>
                      <a:pt x="153" y="539"/>
                    </a:lnTo>
                    <a:lnTo>
                      <a:pt x="162" y="540"/>
                    </a:lnTo>
                    <a:lnTo>
                      <a:pt x="170" y="540"/>
                    </a:lnTo>
                    <a:lnTo>
                      <a:pt x="180" y="540"/>
                    </a:lnTo>
                    <a:lnTo>
                      <a:pt x="189" y="540"/>
                    </a:lnTo>
                    <a:lnTo>
                      <a:pt x="198" y="540"/>
                    </a:lnTo>
                    <a:lnTo>
                      <a:pt x="207" y="539"/>
                    </a:lnTo>
                    <a:lnTo>
                      <a:pt x="216" y="537"/>
                    </a:lnTo>
                    <a:lnTo>
                      <a:pt x="216" y="1045"/>
                    </a:lnTo>
                    <a:close/>
                    <a:moveTo>
                      <a:pt x="144" y="108"/>
                    </a:moveTo>
                    <a:lnTo>
                      <a:pt x="144" y="102"/>
                    </a:lnTo>
                    <a:lnTo>
                      <a:pt x="147" y="94"/>
                    </a:lnTo>
                    <a:lnTo>
                      <a:pt x="150" y="89"/>
                    </a:lnTo>
                    <a:lnTo>
                      <a:pt x="154" y="83"/>
                    </a:lnTo>
                    <a:lnTo>
                      <a:pt x="160" y="79"/>
                    </a:lnTo>
                    <a:lnTo>
                      <a:pt x="166" y="76"/>
                    </a:lnTo>
                    <a:lnTo>
                      <a:pt x="173" y="74"/>
                    </a:lnTo>
                    <a:lnTo>
                      <a:pt x="180" y="73"/>
                    </a:lnTo>
                    <a:lnTo>
                      <a:pt x="188" y="74"/>
                    </a:lnTo>
                    <a:lnTo>
                      <a:pt x="194" y="76"/>
                    </a:lnTo>
                    <a:lnTo>
                      <a:pt x="201" y="79"/>
                    </a:lnTo>
                    <a:lnTo>
                      <a:pt x="205" y="83"/>
                    </a:lnTo>
                    <a:lnTo>
                      <a:pt x="210" y="89"/>
                    </a:lnTo>
                    <a:lnTo>
                      <a:pt x="214" y="94"/>
                    </a:lnTo>
                    <a:lnTo>
                      <a:pt x="216" y="102"/>
                    </a:lnTo>
                    <a:lnTo>
                      <a:pt x="216" y="108"/>
                    </a:lnTo>
                    <a:lnTo>
                      <a:pt x="216" y="184"/>
                    </a:lnTo>
                    <a:lnTo>
                      <a:pt x="207" y="183"/>
                    </a:lnTo>
                    <a:lnTo>
                      <a:pt x="198" y="182"/>
                    </a:lnTo>
                    <a:lnTo>
                      <a:pt x="189" y="181"/>
                    </a:lnTo>
                    <a:lnTo>
                      <a:pt x="180" y="181"/>
                    </a:lnTo>
                    <a:lnTo>
                      <a:pt x="170" y="181"/>
                    </a:lnTo>
                    <a:lnTo>
                      <a:pt x="162" y="182"/>
                    </a:lnTo>
                    <a:lnTo>
                      <a:pt x="153" y="183"/>
                    </a:lnTo>
                    <a:lnTo>
                      <a:pt x="144" y="184"/>
                    </a:lnTo>
                    <a:lnTo>
                      <a:pt x="144" y="108"/>
                    </a:lnTo>
                    <a:close/>
                    <a:moveTo>
                      <a:pt x="288" y="217"/>
                    </a:moveTo>
                    <a:lnTo>
                      <a:pt x="288" y="108"/>
                    </a:lnTo>
                    <a:lnTo>
                      <a:pt x="287" y="97"/>
                    </a:lnTo>
                    <a:lnTo>
                      <a:pt x="286" y="87"/>
                    </a:lnTo>
                    <a:lnTo>
                      <a:pt x="283" y="77"/>
                    </a:lnTo>
                    <a:lnTo>
                      <a:pt x="279" y="67"/>
                    </a:lnTo>
                    <a:lnTo>
                      <a:pt x="275" y="58"/>
                    </a:lnTo>
                    <a:lnTo>
                      <a:pt x="270" y="49"/>
                    </a:lnTo>
                    <a:lnTo>
                      <a:pt x="263" y="40"/>
                    </a:lnTo>
                    <a:lnTo>
                      <a:pt x="257" y="33"/>
                    </a:lnTo>
                    <a:lnTo>
                      <a:pt x="249" y="25"/>
                    </a:lnTo>
                    <a:lnTo>
                      <a:pt x="241" y="20"/>
                    </a:lnTo>
                    <a:lnTo>
                      <a:pt x="232" y="14"/>
                    </a:lnTo>
                    <a:lnTo>
                      <a:pt x="222" y="9"/>
                    </a:lnTo>
                    <a:lnTo>
                      <a:pt x="212" y="6"/>
                    </a:lnTo>
                    <a:lnTo>
                      <a:pt x="202" y="4"/>
                    </a:lnTo>
                    <a:lnTo>
                      <a:pt x="191" y="1"/>
                    </a:lnTo>
                    <a:lnTo>
                      <a:pt x="180" y="0"/>
                    </a:lnTo>
                    <a:lnTo>
                      <a:pt x="169" y="1"/>
                    </a:lnTo>
                    <a:lnTo>
                      <a:pt x="158" y="4"/>
                    </a:lnTo>
                    <a:lnTo>
                      <a:pt x="148" y="6"/>
                    </a:lnTo>
                    <a:lnTo>
                      <a:pt x="138" y="9"/>
                    </a:lnTo>
                    <a:lnTo>
                      <a:pt x="128" y="14"/>
                    </a:lnTo>
                    <a:lnTo>
                      <a:pt x="120" y="20"/>
                    </a:lnTo>
                    <a:lnTo>
                      <a:pt x="111" y="25"/>
                    </a:lnTo>
                    <a:lnTo>
                      <a:pt x="103" y="33"/>
                    </a:lnTo>
                    <a:lnTo>
                      <a:pt x="97" y="40"/>
                    </a:lnTo>
                    <a:lnTo>
                      <a:pt x="90" y="49"/>
                    </a:lnTo>
                    <a:lnTo>
                      <a:pt x="85" y="58"/>
                    </a:lnTo>
                    <a:lnTo>
                      <a:pt x="81" y="67"/>
                    </a:lnTo>
                    <a:lnTo>
                      <a:pt x="76" y="77"/>
                    </a:lnTo>
                    <a:lnTo>
                      <a:pt x="74" y="87"/>
                    </a:lnTo>
                    <a:lnTo>
                      <a:pt x="72" y="97"/>
                    </a:lnTo>
                    <a:lnTo>
                      <a:pt x="72" y="108"/>
                    </a:lnTo>
                    <a:lnTo>
                      <a:pt x="72" y="217"/>
                    </a:lnTo>
                    <a:lnTo>
                      <a:pt x="65" y="224"/>
                    </a:lnTo>
                    <a:lnTo>
                      <a:pt x="57" y="230"/>
                    </a:lnTo>
                    <a:lnTo>
                      <a:pt x="49" y="238"/>
                    </a:lnTo>
                    <a:lnTo>
                      <a:pt x="43" y="245"/>
                    </a:lnTo>
                    <a:lnTo>
                      <a:pt x="36" y="254"/>
                    </a:lnTo>
                    <a:lnTo>
                      <a:pt x="30" y="262"/>
                    </a:lnTo>
                    <a:lnTo>
                      <a:pt x="25" y="270"/>
                    </a:lnTo>
                    <a:lnTo>
                      <a:pt x="20" y="280"/>
                    </a:lnTo>
                    <a:lnTo>
                      <a:pt x="15" y="289"/>
                    </a:lnTo>
                    <a:lnTo>
                      <a:pt x="12" y="298"/>
                    </a:lnTo>
                    <a:lnTo>
                      <a:pt x="8" y="308"/>
                    </a:lnTo>
                    <a:lnTo>
                      <a:pt x="5" y="318"/>
                    </a:lnTo>
                    <a:lnTo>
                      <a:pt x="3" y="329"/>
                    </a:lnTo>
                    <a:lnTo>
                      <a:pt x="1" y="339"/>
                    </a:lnTo>
                    <a:lnTo>
                      <a:pt x="1" y="350"/>
                    </a:lnTo>
                    <a:lnTo>
                      <a:pt x="0" y="361"/>
                    </a:lnTo>
                    <a:lnTo>
                      <a:pt x="1" y="372"/>
                    </a:lnTo>
                    <a:lnTo>
                      <a:pt x="1" y="383"/>
                    </a:lnTo>
                    <a:lnTo>
                      <a:pt x="3" y="393"/>
                    </a:lnTo>
                    <a:lnTo>
                      <a:pt x="5" y="403"/>
                    </a:lnTo>
                    <a:lnTo>
                      <a:pt x="8" y="414"/>
                    </a:lnTo>
                    <a:lnTo>
                      <a:pt x="12" y="424"/>
                    </a:lnTo>
                    <a:lnTo>
                      <a:pt x="15" y="432"/>
                    </a:lnTo>
                    <a:lnTo>
                      <a:pt x="20" y="442"/>
                    </a:lnTo>
                    <a:lnTo>
                      <a:pt x="25" y="451"/>
                    </a:lnTo>
                    <a:lnTo>
                      <a:pt x="30" y="459"/>
                    </a:lnTo>
                    <a:lnTo>
                      <a:pt x="36" y="468"/>
                    </a:lnTo>
                    <a:lnTo>
                      <a:pt x="43" y="475"/>
                    </a:lnTo>
                    <a:lnTo>
                      <a:pt x="49" y="483"/>
                    </a:lnTo>
                    <a:lnTo>
                      <a:pt x="57" y="491"/>
                    </a:lnTo>
                    <a:lnTo>
                      <a:pt x="65" y="497"/>
                    </a:lnTo>
                    <a:lnTo>
                      <a:pt x="72" y="504"/>
                    </a:lnTo>
                    <a:lnTo>
                      <a:pt x="72" y="1045"/>
                    </a:lnTo>
                    <a:lnTo>
                      <a:pt x="72" y="1055"/>
                    </a:lnTo>
                    <a:lnTo>
                      <a:pt x="74" y="1066"/>
                    </a:lnTo>
                    <a:lnTo>
                      <a:pt x="76" y="1077"/>
                    </a:lnTo>
                    <a:lnTo>
                      <a:pt x="81" y="1087"/>
                    </a:lnTo>
                    <a:lnTo>
                      <a:pt x="85" y="1096"/>
                    </a:lnTo>
                    <a:lnTo>
                      <a:pt x="90" y="1105"/>
                    </a:lnTo>
                    <a:lnTo>
                      <a:pt x="97" y="1114"/>
                    </a:lnTo>
                    <a:lnTo>
                      <a:pt x="103" y="1121"/>
                    </a:lnTo>
                    <a:lnTo>
                      <a:pt x="111" y="1128"/>
                    </a:lnTo>
                    <a:lnTo>
                      <a:pt x="120" y="1134"/>
                    </a:lnTo>
                    <a:lnTo>
                      <a:pt x="128" y="1140"/>
                    </a:lnTo>
                    <a:lnTo>
                      <a:pt x="138" y="1144"/>
                    </a:lnTo>
                    <a:lnTo>
                      <a:pt x="148" y="1148"/>
                    </a:lnTo>
                    <a:lnTo>
                      <a:pt x="158" y="1150"/>
                    </a:lnTo>
                    <a:lnTo>
                      <a:pt x="169" y="1153"/>
                    </a:lnTo>
                    <a:lnTo>
                      <a:pt x="180" y="1153"/>
                    </a:lnTo>
                    <a:lnTo>
                      <a:pt x="191" y="1153"/>
                    </a:lnTo>
                    <a:lnTo>
                      <a:pt x="202" y="1150"/>
                    </a:lnTo>
                    <a:lnTo>
                      <a:pt x="212" y="1148"/>
                    </a:lnTo>
                    <a:lnTo>
                      <a:pt x="222" y="1144"/>
                    </a:lnTo>
                    <a:lnTo>
                      <a:pt x="232" y="1140"/>
                    </a:lnTo>
                    <a:lnTo>
                      <a:pt x="241" y="1134"/>
                    </a:lnTo>
                    <a:lnTo>
                      <a:pt x="249" y="1128"/>
                    </a:lnTo>
                    <a:lnTo>
                      <a:pt x="257" y="1121"/>
                    </a:lnTo>
                    <a:lnTo>
                      <a:pt x="263" y="1114"/>
                    </a:lnTo>
                    <a:lnTo>
                      <a:pt x="270" y="1105"/>
                    </a:lnTo>
                    <a:lnTo>
                      <a:pt x="275" y="1096"/>
                    </a:lnTo>
                    <a:lnTo>
                      <a:pt x="279" y="1087"/>
                    </a:lnTo>
                    <a:lnTo>
                      <a:pt x="283" y="1077"/>
                    </a:lnTo>
                    <a:lnTo>
                      <a:pt x="286" y="1066"/>
                    </a:lnTo>
                    <a:lnTo>
                      <a:pt x="287" y="1055"/>
                    </a:lnTo>
                    <a:lnTo>
                      <a:pt x="288" y="1045"/>
                    </a:lnTo>
                    <a:lnTo>
                      <a:pt x="288" y="504"/>
                    </a:lnTo>
                    <a:lnTo>
                      <a:pt x="296" y="497"/>
                    </a:lnTo>
                    <a:lnTo>
                      <a:pt x="303" y="491"/>
                    </a:lnTo>
                    <a:lnTo>
                      <a:pt x="311" y="483"/>
                    </a:lnTo>
                    <a:lnTo>
                      <a:pt x="317" y="475"/>
                    </a:lnTo>
                    <a:lnTo>
                      <a:pt x="324" y="468"/>
                    </a:lnTo>
                    <a:lnTo>
                      <a:pt x="330" y="459"/>
                    </a:lnTo>
                    <a:lnTo>
                      <a:pt x="336" y="451"/>
                    </a:lnTo>
                    <a:lnTo>
                      <a:pt x="340" y="442"/>
                    </a:lnTo>
                    <a:lnTo>
                      <a:pt x="344" y="432"/>
                    </a:lnTo>
                    <a:lnTo>
                      <a:pt x="349" y="424"/>
                    </a:lnTo>
                    <a:lnTo>
                      <a:pt x="352" y="414"/>
                    </a:lnTo>
                    <a:lnTo>
                      <a:pt x="355" y="403"/>
                    </a:lnTo>
                    <a:lnTo>
                      <a:pt x="357" y="393"/>
                    </a:lnTo>
                    <a:lnTo>
                      <a:pt x="358" y="383"/>
                    </a:lnTo>
                    <a:lnTo>
                      <a:pt x="359" y="372"/>
                    </a:lnTo>
                    <a:lnTo>
                      <a:pt x="360" y="361"/>
                    </a:lnTo>
                    <a:lnTo>
                      <a:pt x="359" y="350"/>
                    </a:lnTo>
                    <a:lnTo>
                      <a:pt x="358" y="339"/>
                    </a:lnTo>
                    <a:lnTo>
                      <a:pt x="357" y="329"/>
                    </a:lnTo>
                    <a:lnTo>
                      <a:pt x="355" y="318"/>
                    </a:lnTo>
                    <a:lnTo>
                      <a:pt x="352" y="308"/>
                    </a:lnTo>
                    <a:lnTo>
                      <a:pt x="349" y="298"/>
                    </a:lnTo>
                    <a:lnTo>
                      <a:pt x="344" y="289"/>
                    </a:lnTo>
                    <a:lnTo>
                      <a:pt x="340" y="280"/>
                    </a:lnTo>
                    <a:lnTo>
                      <a:pt x="336" y="270"/>
                    </a:lnTo>
                    <a:lnTo>
                      <a:pt x="330" y="262"/>
                    </a:lnTo>
                    <a:lnTo>
                      <a:pt x="324" y="254"/>
                    </a:lnTo>
                    <a:lnTo>
                      <a:pt x="317" y="245"/>
                    </a:lnTo>
                    <a:lnTo>
                      <a:pt x="311" y="238"/>
                    </a:lnTo>
                    <a:lnTo>
                      <a:pt x="303" y="230"/>
                    </a:lnTo>
                    <a:lnTo>
                      <a:pt x="296" y="224"/>
                    </a:lnTo>
                    <a:lnTo>
                      <a:pt x="288" y="2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a:solidFill>
                    <a:prstClr val="white">
                      <a:lumMod val="95000"/>
                    </a:prstClr>
                  </a:solidFill>
                  <a:latin typeface="微软雅黑" panose="020B0503020204020204" charset="-122"/>
                  <a:ea typeface="微软雅黑" panose="020B0503020204020204" charset="-122"/>
                </a:endParaRPr>
              </a:p>
            </p:txBody>
          </p:sp>
          <p:sp>
            <p:nvSpPr>
              <p:cNvPr id="47" name="Freeform 58"/>
              <p:cNvSpPr>
                <a:spLocks noEditPoints="1"/>
              </p:cNvSpPr>
              <p:nvPr/>
            </p:nvSpPr>
            <p:spPr bwMode="auto">
              <a:xfrm>
                <a:off x="7485856" y="2732484"/>
                <a:ext cx="142875" cy="457200"/>
              </a:xfrm>
              <a:custGeom>
                <a:avLst/>
                <a:gdLst>
                  <a:gd name="T0" fmla="*/ 268 w 360"/>
                  <a:gd name="T1" fmla="*/ 424 h 1153"/>
                  <a:gd name="T2" fmla="*/ 251 w 360"/>
                  <a:gd name="T3" fmla="*/ 441 h 1153"/>
                  <a:gd name="T4" fmla="*/ 230 w 360"/>
                  <a:gd name="T5" fmla="*/ 455 h 1153"/>
                  <a:gd name="T6" fmla="*/ 189 w 360"/>
                  <a:gd name="T7" fmla="*/ 468 h 1153"/>
                  <a:gd name="T8" fmla="*/ 144 w 360"/>
                  <a:gd name="T9" fmla="*/ 463 h 1153"/>
                  <a:gd name="T10" fmla="*/ 115 w 360"/>
                  <a:gd name="T11" fmla="*/ 446 h 1153"/>
                  <a:gd name="T12" fmla="*/ 92 w 360"/>
                  <a:gd name="T13" fmla="*/ 424 h 1153"/>
                  <a:gd name="T14" fmla="*/ 78 w 360"/>
                  <a:gd name="T15" fmla="*/ 393 h 1153"/>
                  <a:gd name="T16" fmla="*/ 72 w 360"/>
                  <a:gd name="T17" fmla="*/ 361 h 1153"/>
                  <a:gd name="T18" fmla="*/ 78 w 360"/>
                  <a:gd name="T19" fmla="*/ 328 h 1153"/>
                  <a:gd name="T20" fmla="*/ 92 w 360"/>
                  <a:gd name="T21" fmla="*/ 297 h 1153"/>
                  <a:gd name="T22" fmla="*/ 115 w 360"/>
                  <a:gd name="T23" fmla="*/ 275 h 1153"/>
                  <a:gd name="T24" fmla="*/ 144 w 360"/>
                  <a:gd name="T25" fmla="*/ 259 h 1153"/>
                  <a:gd name="T26" fmla="*/ 189 w 360"/>
                  <a:gd name="T27" fmla="*/ 253 h 1153"/>
                  <a:gd name="T28" fmla="*/ 230 w 360"/>
                  <a:gd name="T29" fmla="*/ 266 h 1153"/>
                  <a:gd name="T30" fmla="*/ 251 w 360"/>
                  <a:gd name="T31" fmla="*/ 280 h 1153"/>
                  <a:gd name="T32" fmla="*/ 268 w 360"/>
                  <a:gd name="T33" fmla="*/ 298 h 1153"/>
                  <a:gd name="T34" fmla="*/ 286 w 360"/>
                  <a:gd name="T35" fmla="*/ 338 h 1153"/>
                  <a:gd name="T36" fmla="*/ 287 w 360"/>
                  <a:gd name="T37" fmla="*/ 376 h 1153"/>
                  <a:gd name="T38" fmla="*/ 213 w 360"/>
                  <a:gd name="T39" fmla="*/ 1059 h 1153"/>
                  <a:gd name="T40" fmla="*/ 187 w 360"/>
                  <a:gd name="T41" fmla="*/ 1080 h 1153"/>
                  <a:gd name="T42" fmla="*/ 155 w 360"/>
                  <a:gd name="T43" fmla="*/ 1071 h 1153"/>
                  <a:gd name="T44" fmla="*/ 144 w 360"/>
                  <a:gd name="T45" fmla="*/ 537 h 1153"/>
                  <a:gd name="T46" fmla="*/ 189 w 360"/>
                  <a:gd name="T47" fmla="*/ 540 h 1153"/>
                  <a:gd name="T48" fmla="*/ 144 w 360"/>
                  <a:gd name="T49" fmla="*/ 108 h 1153"/>
                  <a:gd name="T50" fmla="*/ 160 w 360"/>
                  <a:gd name="T51" fmla="*/ 79 h 1153"/>
                  <a:gd name="T52" fmla="*/ 194 w 360"/>
                  <a:gd name="T53" fmla="*/ 76 h 1153"/>
                  <a:gd name="T54" fmla="*/ 215 w 360"/>
                  <a:gd name="T55" fmla="*/ 102 h 1153"/>
                  <a:gd name="T56" fmla="*/ 189 w 360"/>
                  <a:gd name="T57" fmla="*/ 181 h 1153"/>
                  <a:gd name="T58" fmla="*/ 144 w 360"/>
                  <a:gd name="T59" fmla="*/ 184 h 1153"/>
                  <a:gd name="T60" fmla="*/ 286 w 360"/>
                  <a:gd name="T61" fmla="*/ 87 h 1153"/>
                  <a:gd name="T62" fmla="*/ 263 w 360"/>
                  <a:gd name="T63" fmla="*/ 40 h 1153"/>
                  <a:gd name="T64" fmla="*/ 222 w 360"/>
                  <a:gd name="T65" fmla="*/ 9 h 1153"/>
                  <a:gd name="T66" fmla="*/ 169 w 360"/>
                  <a:gd name="T67" fmla="*/ 1 h 1153"/>
                  <a:gd name="T68" fmla="*/ 119 w 360"/>
                  <a:gd name="T69" fmla="*/ 20 h 1153"/>
                  <a:gd name="T70" fmla="*/ 85 w 360"/>
                  <a:gd name="T71" fmla="*/ 58 h 1153"/>
                  <a:gd name="T72" fmla="*/ 72 w 360"/>
                  <a:gd name="T73" fmla="*/ 108 h 1153"/>
                  <a:gd name="T74" fmla="*/ 43 w 360"/>
                  <a:gd name="T75" fmla="*/ 245 h 1153"/>
                  <a:gd name="T76" fmla="*/ 16 w 360"/>
                  <a:gd name="T77" fmla="*/ 289 h 1153"/>
                  <a:gd name="T78" fmla="*/ 2 w 360"/>
                  <a:gd name="T79" fmla="*/ 339 h 1153"/>
                  <a:gd name="T80" fmla="*/ 3 w 360"/>
                  <a:gd name="T81" fmla="*/ 393 h 1153"/>
                  <a:gd name="T82" fmla="*/ 20 w 360"/>
                  <a:gd name="T83" fmla="*/ 442 h 1153"/>
                  <a:gd name="T84" fmla="*/ 49 w 360"/>
                  <a:gd name="T85" fmla="*/ 483 h 1153"/>
                  <a:gd name="T86" fmla="*/ 73 w 360"/>
                  <a:gd name="T87" fmla="*/ 1055 h 1153"/>
                  <a:gd name="T88" fmla="*/ 90 w 360"/>
                  <a:gd name="T89" fmla="*/ 1105 h 1153"/>
                  <a:gd name="T90" fmla="*/ 129 w 360"/>
                  <a:gd name="T91" fmla="*/ 1140 h 1153"/>
                  <a:gd name="T92" fmla="*/ 180 w 360"/>
                  <a:gd name="T93" fmla="*/ 1153 h 1153"/>
                  <a:gd name="T94" fmla="*/ 232 w 360"/>
                  <a:gd name="T95" fmla="*/ 1140 h 1153"/>
                  <a:gd name="T96" fmla="*/ 269 w 360"/>
                  <a:gd name="T97" fmla="*/ 1105 h 1153"/>
                  <a:gd name="T98" fmla="*/ 288 w 360"/>
                  <a:gd name="T99" fmla="*/ 1055 h 1153"/>
                  <a:gd name="T100" fmla="*/ 310 w 360"/>
                  <a:gd name="T101" fmla="*/ 483 h 1153"/>
                  <a:gd name="T102" fmla="*/ 341 w 360"/>
                  <a:gd name="T103" fmla="*/ 442 h 1153"/>
                  <a:gd name="T104" fmla="*/ 357 w 360"/>
                  <a:gd name="T105" fmla="*/ 393 h 1153"/>
                  <a:gd name="T106" fmla="*/ 359 w 360"/>
                  <a:gd name="T107" fmla="*/ 339 h 1153"/>
                  <a:gd name="T108" fmla="*/ 345 w 360"/>
                  <a:gd name="T109" fmla="*/ 289 h 1153"/>
                  <a:gd name="T110" fmla="*/ 318 w 360"/>
                  <a:gd name="T111" fmla="*/ 245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0" h="1153">
                    <a:moveTo>
                      <a:pt x="283" y="391"/>
                    </a:moveTo>
                    <a:lnTo>
                      <a:pt x="282" y="393"/>
                    </a:lnTo>
                    <a:lnTo>
                      <a:pt x="281" y="397"/>
                    </a:lnTo>
                    <a:lnTo>
                      <a:pt x="276" y="411"/>
                    </a:lnTo>
                    <a:lnTo>
                      <a:pt x="268" y="424"/>
                    </a:lnTo>
                    <a:lnTo>
                      <a:pt x="267" y="424"/>
                    </a:lnTo>
                    <a:lnTo>
                      <a:pt x="267" y="424"/>
                    </a:lnTo>
                    <a:lnTo>
                      <a:pt x="263" y="430"/>
                    </a:lnTo>
                    <a:lnTo>
                      <a:pt x="257" y="436"/>
                    </a:lnTo>
                    <a:lnTo>
                      <a:pt x="251" y="441"/>
                    </a:lnTo>
                    <a:lnTo>
                      <a:pt x="246" y="446"/>
                    </a:lnTo>
                    <a:lnTo>
                      <a:pt x="245" y="446"/>
                    </a:lnTo>
                    <a:lnTo>
                      <a:pt x="245" y="446"/>
                    </a:lnTo>
                    <a:lnTo>
                      <a:pt x="238" y="452"/>
                    </a:lnTo>
                    <a:lnTo>
                      <a:pt x="230" y="455"/>
                    </a:lnTo>
                    <a:lnTo>
                      <a:pt x="224" y="459"/>
                    </a:lnTo>
                    <a:lnTo>
                      <a:pt x="216" y="463"/>
                    </a:lnTo>
                    <a:lnTo>
                      <a:pt x="208" y="465"/>
                    </a:lnTo>
                    <a:lnTo>
                      <a:pt x="198" y="467"/>
                    </a:lnTo>
                    <a:lnTo>
                      <a:pt x="189" y="468"/>
                    </a:lnTo>
                    <a:lnTo>
                      <a:pt x="180" y="469"/>
                    </a:lnTo>
                    <a:lnTo>
                      <a:pt x="171" y="468"/>
                    </a:lnTo>
                    <a:lnTo>
                      <a:pt x="161" y="467"/>
                    </a:lnTo>
                    <a:lnTo>
                      <a:pt x="153" y="465"/>
                    </a:lnTo>
                    <a:lnTo>
                      <a:pt x="144" y="463"/>
                    </a:lnTo>
                    <a:lnTo>
                      <a:pt x="137" y="459"/>
                    </a:lnTo>
                    <a:lnTo>
                      <a:pt x="129" y="455"/>
                    </a:lnTo>
                    <a:lnTo>
                      <a:pt x="121" y="452"/>
                    </a:lnTo>
                    <a:lnTo>
                      <a:pt x="115" y="446"/>
                    </a:lnTo>
                    <a:lnTo>
                      <a:pt x="115" y="446"/>
                    </a:lnTo>
                    <a:lnTo>
                      <a:pt x="115" y="446"/>
                    </a:lnTo>
                    <a:lnTo>
                      <a:pt x="108" y="441"/>
                    </a:lnTo>
                    <a:lnTo>
                      <a:pt x="103" y="436"/>
                    </a:lnTo>
                    <a:lnTo>
                      <a:pt x="98" y="430"/>
                    </a:lnTo>
                    <a:lnTo>
                      <a:pt x="92" y="424"/>
                    </a:lnTo>
                    <a:lnTo>
                      <a:pt x="92" y="424"/>
                    </a:lnTo>
                    <a:lnTo>
                      <a:pt x="92" y="424"/>
                    </a:lnTo>
                    <a:lnTo>
                      <a:pt x="85" y="411"/>
                    </a:lnTo>
                    <a:lnTo>
                      <a:pt x="78" y="397"/>
                    </a:lnTo>
                    <a:lnTo>
                      <a:pt x="78" y="393"/>
                    </a:lnTo>
                    <a:lnTo>
                      <a:pt x="77" y="391"/>
                    </a:lnTo>
                    <a:lnTo>
                      <a:pt x="75" y="384"/>
                    </a:lnTo>
                    <a:lnTo>
                      <a:pt x="73" y="376"/>
                    </a:lnTo>
                    <a:lnTo>
                      <a:pt x="73" y="369"/>
                    </a:lnTo>
                    <a:lnTo>
                      <a:pt x="72" y="361"/>
                    </a:lnTo>
                    <a:lnTo>
                      <a:pt x="73" y="353"/>
                    </a:lnTo>
                    <a:lnTo>
                      <a:pt x="73" y="345"/>
                    </a:lnTo>
                    <a:lnTo>
                      <a:pt x="75" y="338"/>
                    </a:lnTo>
                    <a:lnTo>
                      <a:pt x="77" y="331"/>
                    </a:lnTo>
                    <a:lnTo>
                      <a:pt x="78" y="328"/>
                    </a:lnTo>
                    <a:lnTo>
                      <a:pt x="78" y="325"/>
                    </a:lnTo>
                    <a:lnTo>
                      <a:pt x="85" y="311"/>
                    </a:lnTo>
                    <a:lnTo>
                      <a:pt x="92" y="298"/>
                    </a:lnTo>
                    <a:lnTo>
                      <a:pt x="92" y="298"/>
                    </a:lnTo>
                    <a:lnTo>
                      <a:pt x="92" y="297"/>
                    </a:lnTo>
                    <a:lnTo>
                      <a:pt x="98" y="292"/>
                    </a:lnTo>
                    <a:lnTo>
                      <a:pt x="103" y="285"/>
                    </a:lnTo>
                    <a:lnTo>
                      <a:pt x="108" y="280"/>
                    </a:lnTo>
                    <a:lnTo>
                      <a:pt x="115" y="276"/>
                    </a:lnTo>
                    <a:lnTo>
                      <a:pt x="115" y="275"/>
                    </a:lnTo>
                    <a:lnTo>
                      <a:pt x="115" y="275"/>
                    </a:lnTo>
                    <a:lnTo>
                      <a:pt x="121" y="270"/>
                    </a:lnTo>
                    <a:lnTo>
                      <a:pt x="129" y="266"/>
                    </a:lnTo>
                    <a:lnTo>
                      <a:pt x="137" y="263"/>
                    </a:lnTo>
                    <a:lnTo>
                      <a:pt x="144" y="259"/>
                    </a:lnTo>
                    <a:lnTo>
                      <a:pt x="153" y="256"/>
                    </a:lnTo>
                    <a:lnTo>
                      <a:pt x="161" y="254"/>
                    </a:lnTo>
                    <a:lnTo>
                      <a:pt x="171" y="253"/>
                    </a:lnTo>
                    <a:lnTo>
                      <a:pt x="180" y="253"/>
                    </a:lnTo>
                    <a:lnTo>
                      <a:pt x="189" y="253"/>
                    </a:lnTo>
                    <a:lnTo>
                      <a:pt x="198" y="254"/>
                    </a:lnTo>
                    <a:lnTo>
                      <a:pt x="208" y="256"/>
                    </a:lnTo>
                    <a:lnTo>
                      <a:pt x="216" y="259"/>
                    </a:lnTo>
                    <a:lnTo>
                      <a:pt x="224" y="263"/>
                    </a:lnTo>
                    <a:lnTo>
                      <a:pt x="230" y="266"/>
                    </a:lnTo>
                    <a:lnTo>
                      <a:pt x="238" y="270"/>
                    </a:lnTo>
                    <a:lnTo>
                      <a:pt x="245" y="275"/>
                    </a:lnTo>
                    <a:lnTo>
                      <a:pt x="245" y="275"/>
                    </a:lnTo>
                    <a:lnTo>
                      <a:pt x="246" y="276"/>
                    </a:lnTo>
                    <a:lnTo>
                      <a:pt x="251" y="280"/>
                    </a:lnTo>
                    <a:lnTo>
                      <a:pt x="257" y="285"/>
                    </a:lnTo>
                    <a:lnTo>
                      <a:pt x="263" y="292"/>
                    </a:lnTo>
                    <a:lnTo>
                      <a:pt x="267" y="297"/>
                    </a:lnTo>
                    <a:lnTo>
                      <a:pt x="267" y="298"/>
                    </a:lnTo>
                    <a:lnTo>
                      <a:pt x="268" y="298"/>
                    </a:lnTo>
                    <a:lnTo>
                      <a:pt x="276" y="311"/>
                    </a:lnTo>
                    <a:lnTo>
                      <a:pt x="281" y="325"/>
                    </a:lnTo>
                    <a:lnTo>
                      <a:pt x="282" y="328"/>
                    </a:lnTo>
                    <a:lnTo>
                      <a:pt x="283" y="331"/>
                    </a:lnTo>
                    <a:lnTo>
                      <a:pt x="286" y="338"/>
                    </a:lnTo>
                    <a:lnTo>
                      <a:pt x="287" y="345"/>
                    </a:lnTo>
                    <a:lnTo>
                      <a:pt x="288" y="353"/>
                    </a:lnTo>
                    <a:lnTo>
                      <a:pt x="288" y="361"/>
                    </a:lnTo>
                    <a:lnTo>
                      <a:pt x="288" y="369"/>
                    </a:lnTo>
                    <a:lnTo>
                      <a:pt x="287" y="376"/>
                    </a:lnTo>
                    <a:lnTo>
                      <a:pt x="286" y="384"/>
                    </a:lnTo>
                    <a:lnTo>
                      <a:pt x="283" y="391"/>
                    </a:lnTo>
                    <a:close/>
                    <a:moveTo>
                      <a:pt x="216" y="1045"/>
                    </a:moveTo>
                    <a:lnTo>
                      <a:pt x="215" y="1052"/>
                    </a:lnTo>
                    <a:lnTo>
                      <a:pt x="213" y="1059"/>
                    </a:lnTo>
                    <a:lnTo>
                      <a:pt x="210" y="1065"/>
                    </a:lnTo>
                    <a:lnTo>
                      <a:pt x="206" y="1071"/>
                    </a:lnTo>
                    <a:lnTo>
                      <a:pt x="200" y="1075"/>
                    </a:lnTo>
                    <a:lnTo>
                      <a:pt x="194" y="1078"/>
                    </a:lnTo>
                    <a:lnTo>
                      <a:pt x="187" y="1080"/>
                    </a:lnTo>
                    <a:lnTo>
                      <a:pt x="180" y="1080"/>
                    </a:lnTo>
                    <a:lnTo>
                      <a:pt x="173" y="1080"/>
                    </a:lnTo>
                    <a:lnTo>
                      <a:pt x="166" y="1078"/>
                    </a:lnTo>
                    <a:lnTo>
                      <a:pt x="160" y="1075"/>
                    </a:lnTo>
                    <a:lnTo>
                      <a:pt x="155" y="1071"/>
                    </a:lnTo>
                    <a:lnTo>
                      <a:pt x="151" y="1065"/>
                    </a:lnTo>
                    <a:lnTo>
                      <a:pt x="147" y="1059"/>
                    </a:lnTo>
                    <a:lnTo>
                      <a:pt x="145" y="1052"/>
                    </a:lnTo>
                    <a:lnTo>
                      <a:pt x="144" y="1045"/>
                    </a:lnTo>
                    <a:lnTo>
                      <a:pt x="144" y="537"/>
                    </a:lnTo>
                    <a:lnTo>
                      <a:pt x="153" y="539"/>
                    </a:lnTo>
                    <a:lnTo>
                      <a:pt x="161" y="540"/>
                    </a:lnTo>
                    <a:lnTo>
                      <a:pt x="171" y="540"/>
                    </a:lnTo>
                    <a:lnTo>
                      <a:pt x="180" y="540"/>
                    </a:lnTo>
                    <a:lnTo>
                      <a:pt x="189" y="540"/>
                    </a:lnTo>
                    <a:lnTo>
                      <a:pt x="198" y="540"/>
                    </a:lnTo>
                    <a:lnTo>
                      <a:pt x="207" y="539"/>
                    </a:lnTo>
                    <a:lnTo>
                      <a:pt x="216" y="537"/>
                    </a:lnTo>
                    <a:lnTo>
                      <a:pt x="216" y="1045"/>
                    </a:lnTo>
                    <a:close/>
                    <a:moveTo>
                      <a:pt x="144" y="108"/>
                    </a:moveTo>
                    <a:lnTo>
                      <a:pt x="145" y="102"/>
                    </a:lnTo>
                    <a:lnTo>
                      <a:pt x="147" y="94"/>
                    </a:lnTo>
                    <a:lnTo>
                      <a:pt x="151" y="89"/>
                    </a:lnTo>
                    <a:lnTo>
                      <a:pt x="155" y="83"/>
                    </a:lnTo>
                    <a:lnTo>
                      <a:pt x="160" y="79"/>
                    </a:lnTo>
                    <a:lnTo>
                      <a:pt x="166" y="76"/>
                    </a:lnTo>
                    <a:lnTo>
                      <a:pt x="173" y="74"/>
                    </a:lnTo>
                    <a:lnTo>
                      <a:pt x="180" y="73"/>
                    </a:lnTo>
                    <a:lnTo>
                      <a:pt x="187" y="74"/>
                    </a:lnTo>
                    <a:lnTo>
                      <a:pt x="194" y="76"/>
                    </a:lnTo>
                    <a:lnTo>
                      <a:pt x="200" y="79"/>
                    </a:lnTo>
                    <a:lnTo>
                      <a:pt x="206" y="83"/>
                    </a:lnTo>
                    <a:lnTo>
                      <a:pt x="210" y="89"/>
                    </a:lnTo>
                    <a:lnTo>
                      <a:pt x="213" y="94"/>
                    </a:lnTo>
                    <a:lnTo>
                      <a:pt x="215" y="102"/>
                    </a:lnTo>
                    <a:lnTo>
                      <a:pt x="216" y="108"/>
                    </a:lnTo>
                    <a:lnTo>
                      <a:pt x="216" y="184"/>
                    </a:lnTo>
                    <a:lnTo>
                      <a:pt x="207" y="183"/>
                    </a:lnTo>
                    <a:lnTo>
                      <a:pt x="198" y="182"/>
                    </a:lnTo>
                    <a:lnTo>
                      <a:pt x="189" y="181"/>
                    </a:lnTo>
                    <a:lnTo>
                      <a:pt x="180" y="181"/>
                    </a:lnTo>
                    <a:lnTo>
                      <a:pt x="171" y="181"/>
                    </a:lnTo>
                    <a:lnTo>
                      <a:pt x="161" y="182"/>
                    </a:lnTo>
                    <a:lnTo>
                      <a:pt x="153" y="183"/>
                    </a:lnTo>
                    <a:lnTo>
                      <a:pt x="144" y="184"/>
                    </a:lnTo>
                    <a:lnTo>
                      <a:pt x="144" y="108"/>
                    </a:lnTo>
                    <a:close/>
                    <a:moveTo>
                      <a:pt x="288" y="217"/>
                    </a:moveTo>
                    <a:lnTo>
                      <a:pt x="288" y="108"/>
                    </a:lnTo>
                    <a:lnTo>
                      <a:pt x="288" y="97"/>
                    </a:lnTo>
                    <a:lnTo>
                      <a:pt x="286" y="87"/>
                    </a:lnTo>
                    <a:lnTo>
                      <a:pt x="283" y="77"/>
                    </a:lnTo>
                    <a:lnTo>
                      <a:pt x="279" y="67"/>
                    </a:lnTo>
                    <a:lnTo>
                      <a:pt x="275" y="58"/>
                    </a:lnTo>
                    <a:lnTo>
                      <a:pt x="269" y="49"/>
                    </a:lnTo>
                    <a:lnTo>
                      <a:pt x="263" y="40"/>
                    </a:lnTo>
                    <a:lnTo>
                      <a:pt x="256" y="33"/>
                    </a:lnTo>
                    <a:lnTo>
                      <a:pt x="249" y="25"/>
                    </a:lnTo>
                    <a:lnTo>
                      <a:pt x="240" y="20"/>
                    </a:lnTo>
                    <a:lnTo>
                      <a:pt x="232" y="14"/>
                    </a:lnTo>
                    <a:lnTo>
                      <a:pt x="222" y="9"/>
                    </a:lnTo>
                    <a:lnTo>
                      <a:pt x="212" y="6"/>
                    </a:lnTo>
                    <a:lnTo>
                      <a:pt x="201" y="4"/>
                    </a:lnTo>
                    <a:lnTo>
                      <a:pt x="191" y="1"/>
                    </a:lnTo>
                    <a:lnTo>
                      <a:pt x="180" y="0"/>
                    </a:lnTo>
                    <a:lnTo>
                      <a:pt x="169" y="1"/>
                    </a:lnTo>
                    <a:lnTo>
                      <a:pt x="158" y="4"/>
                    </a:lnTo>
                    <a:lnTo>
                      <a:pt x="148" y="6"/>
                    </a:lnTo>
                    <a:lnTo>
                      <a:pt x="138" y="9"/>
                    </a:lnTo>
                    <a:lnTo>
                      <a:pt x="129" y="14"/>
                    </a:lnTo>
                    <a:lnTo>
                      <a:pt x="119" y="20"/>
                    </a:lnTo>
                    <a:lnTo>
                      <a:pt x="112" y="25"/>
                    </a:lnTo>
                    <a:lnTo>
                      <a:pt x="104" y="33"/>
                    </a:lnTo>
                    <a:lnTo>
                      <a:pt x="97" y="40"/>
                    </a:lnTo>
                    <a:lnTo>
                      <a:pt x="90" y="49"/>
                    </a:lnTo>
                    <a:lnTo>
                      <a:pt x="85" y="58"/>
                    </a:lnTo>
                    <a:lnTo>
                      <a:pt x="80" y="67"/>
                    </a:lnTo>
                    <a:lnTo>
                      <a:pt x="77" y="77"/>
                    </a:lnTo>
                    <a:lnTo>
                      <a:pt x="74" y="87"/>
                    </a:lnTo>
                    <a:lnTo>
                      <a:pt x="73" y="97"/>
                    </a:lnTo>
                    <a:lnTo>
                      <a:pt x="72" y="108"/>
                    </a:lnTo>
                    <a:lnTo>
                      <a:pt x="72" y="217"/>
                    </a:lnTo>
                    <a:lnTo>
                      <a:pt x="64" y="224"/>
                    </a:lnTo>
                    <a:lnTo>
                      <a:pt x="57" y="230"/>
                    </a:lnTo>
                    <a:lnTo>
                      <a:pt x="49" y="238"/>
                    </a:lnTo>
                    <a:lnTo>
                      <a:pt x="43" y="245"/>
                    </a:lnTo>
                    <a:lnTo>
                      <a:pt x="36" y="254"/>
                    </a:lnTo>
                    <a:lnTo>
                      <a:pt x="30" y="262"/>
                    </a:lnTo>
                    <a:lnTo>
                      <a:pt x="24" y="270"/>
                    </a:lnTo>
                    <a:lnTo>
                      <a:pt x="20" y="280"/>
                    </a:lnTo>
                    <a:lnTo>
                      <a:pt x="16" y="289"/>
                    </a:lnTo>
                    <a:lnTo>
                      <a:pt x="11" y="298"/>
                    </a:lnTo>
                    <a:lnTo>
                      <a:pt x="8" y="308"/>
                    </a:lnTo>
                    <a:lnTo>
                      <a:pt x="5" y="318"/>
                    </a:lnTo>
                    <a:lnTo>
                      <a:pt x="3" y="329"/>
                    </a:lnTo>
                    <a:lnTo>
                      <a:pt x="2" y="339"/>
                    </a:lnTo>
                    <a:lnTo>
                      <a:pt x="0" y="350"/>
                    </a:lnTo>
                    <a:lnTo>
                      <a:pt x="0" y="361"/>
                    </a:lnTo>
                    <a:lnTo>
                      <a:pt x="0" y="372"/>
                    </a:lnTo>
                    <a:lnTo>
                      <a:pt x="2" y="383"/>
                    </a:lnTo>
                    <a:lnTo>
                      <a:pt x="3" y="393"/>
                    </a:lnTo>
                    <a:lnTo>
                      <a:pt x="5" y="403"/>
                    </a:lnTo>
                    <a:lnTo>
                      <a:pt x="8" y="414"/>
                    </a:lnTo>
                    <a:lnTo>
                      <a:pt x="11" y="424"/>
                    </a:lnTo>
                    <a:lnTo>
                      <a:pt x="16" y="432"/>
                    </a:lnTo>
                    <a:lnTo>
                      <a:pt x="20" y="442"/>
                    </a:lnTo>
                    <a:lnTo>
                      <a:pt x="24" y="451"/>
                    </a:lnTo>
                    <a:lnTo>
                      <a:pt x="30" y="459"/>
                    </a:lnTo>
                    <a:lnTo>
                      <a:pt x="36" y="468"/>
                    </a:lnTo>
                    <a:lnTo>
                      <a:pt x="43" y="475"/>
                    </a:lnTo>
                    <a:lnTo>
                      <a:pt x="49" y="483"/>
                    </a:lnTo>
                    <a:lnTo>
                      <a:pt x="57" y="491"/>
                    </a:lnTo>
                    <a:lnTo>
                      <a:pt x="64" y="497"/>
                    </a:lnTo>
                    <a:lnTo>
                      <a:pt x="72" y="504"/>
                    </a:lnTo>
                    <a:lnTo>
                      <a:pt x="72" y="1045"/>
                    </a:lnTo>
                    <a:lnTo>
                      <a:pt x="73" y="1055"/>
                    </a:lnTo>
                    <a:lnTo>
                      <a:pt x="74" y="1066"/>
                    </a:lnTo>
                    <a:lnTo>
                      <a:pt x="77" y="1077"/>
                    </a:lnTo>
                    <a:lnTo>
                      <a:pt x="80" y="1087"/>
                    </a:lnTo>
                    <a:lnTo>
                      <a:pt x="85" y="1096"/>
                    </a:lnTo>
                    <a:lnTo>
                      <a:pt x="90" y="1105"/>
                    </a:lnTo>
                    <a:lnTo>
                      <a:pt x="97" y="1114"/>
                    </a:lnTo>
                    <a:lnTo>
                      <a:pt x="104" y="1121"/>
                    </a:lnTo>
                    <a:lnTo>
                      <a:pt x="112" y="1128"/>
                    </a:lnTo>
                    <a:lnTo>
                      <a:pt x="119" y="1134"/>
                    </a:lnTo>
                    <a:lnTo>
                      <a:pt x="129" y="1140"/>
                    </a:lnTo>
                    <a:lnTo>
                      <a:pt x="138" y="1144"/>
                    </a:lnTo>
                    <a:lnTo>
                      <a:pt x="148" y="1148"/>
                    </a:lnTo>
                    <a:lnTo>
                      <a:pt x="158" y="1150"/>
                    </a:lnTo>
                    <a:lnTo>
                      <a:pt x="169" y="1153"/>
                    </a:lnTo>
                    <a:lnTo>
                      <a:pt x="180" y="1153"/>
                    </a:lnTo>
                    <a:lnTo>
                      <a:pt x="191" y="1153"/>
                    </a:lnTo>
                    <a:lnTo>
                      <a:pt x="201" y="1150"/>
                    </a:lnTo>
                    <a:lnTo>
                      <a:pt x="212" y="1148"/>
                    </a:lnTo>
                    <a:lnTo>
                      <a:pt x="222" y="1144"/>
                    </a:lnTo>
                    <a:lnTo>
                      <a:pt x="232" y="1140"/>
                    </a:lnTo>
                    <a:lnTo>
                      <a:pt x="240" y="1134"/>
                    </a:lnTo>
                    <a:lnTo>
                      <a:pt x="249" y="1128"/>
                    </a:lnTo>
                    <a:lnTo>
                      <a:pt x="256" y="1121"/>
                    </a:lnTo>
                    <a:lnTo>
                      <a:pt x="263" y="1114"/>
                    </a:lnTo>
                    <a:lnTo>
                      <a:pt x="269" y="1105"/>
                    </a:lnTo>
                    <a:lnTo>
                      <a:pt x="275" y="1096"/>
                    </a:lnTo>
                    <a:lnTo>
                      <a:pt x="279" y="1087"/>
                    </a:lnTo>
                    <a:lnTo>
                      <a:pt x="283" y="1077"/>
                    </a:lnTo>
                    <a:lnTo>
                      <a:pt x="286" y="1066"/>
                    </a:lnTo>
                    <a:lnTo>
                      <a:pt x="288" y="1055"/>
                    </a:lnTo>
                    <a:lnTo>
                      <a:pt x="288" y="1045"/>
                    </a:lnTo>
                    <a:lnTo>
                      <a:pt x="288" y="504"/>
                    </a:lnTo>
                    <a:lnTo>
                      <a:pt x="296" y="497"/>
                    </a:lnTo>
                    <a:lnTo>
                      <a:pt x="304" y="491"/>
                    </a:lnTo>
                    <a:lnTo>
                      <a:pt x="310" y="483"/>
                    </a:lnTo>
                    <a:lnTo>
                      <a:pt x="318" y="475"/>
                    </a:lnTo>
                    <a:lnTo>
                      <a:pt x="324" y="468"/>
                    </a:lnTo>
                    <a:lnTo>
                      <a:pt x="330" y="459"/>
                    </a:lnTo>
                    <a:lnTo>
                      <a:pt x="335" y="451"/>
                    </a:lnTo>
                    <a:lnTo>
                      <a:pt x="341" y="442"/>
                    </a:lnTo>
                    <a:lnTo>
                      <a:pt x="345" y="432"/>
                    </a:lnTo>
                    <a:lnTo>
                      <a:pt x="348" y="424"/>
                    </a:lnTo>
                    <a:lnTo>
                      <a:pt x="353" y="414"/>
                    </a:lnTo>
                    <a:lnTo>
                      <a:pt x="355" y="403"/>
                    </a:lnTo>
                    <a:lnTo>
                      <a:pt x="357" y="393"/>
                    </a:lnTo>
                    <a:lnTo>
                      <a:pt x="359" y="383"/>
                    </a:lnTo>
                    <a:lnTo>
                      <a:pt x="360" y="372"/>
                    </a:lnTo>
                    <a:lnTo>
                      <a:pt x="360" y="361"/>
                    </a:lnTo>
                    <a:lnTo>
                      <a:pt x="360" y="350"/>
                    </a:lnTo>
                    <a:lnTo>
                      <a:pt x="359" y="339"/>
                    </a:lnTo>
                    <a:lnTo>
                      <a:pt x="357" y="329"/>
                    </a:lnTo>
                    <a:lnTo>
                      <a:pt x="355" y="318"/>
                    </a:lnTo>
                    <a:lnTo>
                      <a:pt x="353" y="308"/>
                    </a:lnTo>
                    <a:lnTo>
                      <a:pt x="348" y="298"/>
                    </a:lnTo>
                    <a:lnTo>
                      <a:pt x="345" y="289"/>
                    </a:lnTo>
                    <a:lnTo>
                      <a:pt x="341" y="280"/>
                    </a:lnTo>
                    <a:lnTo>
                      <a:pt x="335" y="270"/>
                    </a:lnTo>
                    <a:lnTo>
                      <a:pt x="330" y="262"/>
                    </a:lnTo>
                    <a:lnTo>
                      <a:pt x="324" y="254"/>
                    </a:lnTo>
                    <a:lnTo>
                      <a:pt x="318" y="245"/>
                    </a:lnTo>
                    <a:lnTo>
                      <a:pt x="310" y="238"/>
                    </a:lnTo>
                    <a:lnTo>
                      <a:pt x="304" y="230"/>
                    </a:lnTo>
                    <a:lnTo>
                      <a:pt x="296" y="224"/>
                    </a:lnTo>
                    <a:lnTo>
                      <a:pt x="288" y="2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a:solidFill>
                    <a:prstClr val="white">
                      <a:lumMod val="95000"/>
                    </a:prstClr>
                  </a:solidFill>
                  <a:latin typeface="微软雅黑" panose="020B0503020204020204" charset="-122"/>
                  <a:ea typeface="微软雅黑" panose="020B0503020204020204" charset="-122"/>
                </a:endParaRPr>
              </a:p>
            </p:txBody>
          </p:sp>
          <p:sp>
            <p:nvSpPr>
              <p:cNvPr id="48" name="Freeform 59"/>
              <p:cNvSpPr>
                <a:spLocks noEditPoints="1"/>
              </p:cNvSpPr>
              <p:nvPr/>
            </p:nvSpPr>
            <p:spPr bwMode="auto">
              <a:xfrm>
                <a:off x="7328694" y="2732484"/>
                <a:ext cx="142875" cy="457200"/>
              </a:xfrm>
              <a:custGeom>
                <a:avLst/>
                <a:gdLst>
                  <a:gd name="T0" fmla="*/ 268 w 360"/>
                  <a:gd name="T1" fmla="*/ 856 h 1153"/>
                  <a:gd name="T2" fmla="*/ 252 w 360"/>
                  <a:gd name="T3" fmla="*/ 873 h 1153"/>
                  <a:gd name="T4" fmla="*/ 231 w 360"/>
                  <a:gd name="T5" fmla="*/ 887 h 1153"/>
                  <a:gd name="T6" fmla="*/ 189 w 360"/>
                  <a:gd name="T7" fmla="*/ 900 h 1153"/>
                  <a:gd name="T8" fmla="*/ 144 w 360"/>
                  <a:gd name="T9" fmla="*/ 895 h 1153"/>
                  <a:gd name="T10" fmla="*/ 115 w 360"/>
                  <a:gd name="T11" fmla="*/ 878 h 1153"/>
                  <a:gd name="T12" fmla="*/ 93 w 360"/>
                  <a:gd name="T13" fmla="*/ 856 h 1153"/>
                  <a:gd name="T14" fmla="*/ 78 w 360"/>
                  <a:gd name="T15" fmla="*/ 825 h 1153"/>
                  <a:gd name="T16" fmla="*/ 72 w 360"/>
                  <a:gd name="T17" fmla="*/ 793 h 1153"/>
                  <a:gd name="T18" fmla="*/ 78 w 360"/>
                  <a:gd name="T19" fmla="*/ 760 h 1153"/>
                  <a:gd name="T20" fmla="*/ 93 w 360"/>
                  <a:gd name="T21" fmla="*/ 729 h 1153"/>
                  <a:gd name="T22" fmla="*/ 115 w 360"/>
                  <a:gd name="T23" fmla="*/ 707 h 1153"/>
                  <a:gd name="T24" fmla="*/ 144 w 360"/>
                  <a:gd name="T25" fmla="*/ 691 h 1153"/>
                  <a:gd name="T26" fmla="*/ 189 w 360"/>
                  <a:gd name="T27" fmla="*/ 685 h 1153"/>
                  <a:gd name="T28" fmla="*/ 231 w 360"/>
                  <a:gd name="T29" fmla="*/ 698 h 1153"/>
                  <a:gd name="T30" fmla="*/ 252 w 360"/>
                  <a:gd name="T31" fmla="*/ 712 h 1153"/>
                  <a:gd name="T32" fmla="*/ 268 w 360"/>
                  <a:gd name="T33" fmla="*/ 730 h 1153"/>
                  <a:gd name="T34" fmla="*/ 285 w 360"/>
                  <a:gd name="T35" fmla="*/ 770 h 1153"/>
                  <a:gd name="T36" fmla="*/ 286 w 360"/>
                  <a:gd name="T37" fmla="*/ 808 h 1153"/>
                  <a:gd name="T38" fmla="*/ 213 w 360"/>
                  <a:gd name="T39" fmla="*/ 1059 h 1153"/>
                  <a:gd name="T40" fmla="*/ 187 w 360"/>
                  <a:gd name="T41" fmla="*/ 1080 h 1153"/>
                  <a:gd name="T42" fmla="*/ 155 w 360"/>
                  <a:gd name="T43" fmla="*/ 1071 h 1153"/>
                  <a:gd name="T44" fmla="*/ 144 w 360"/>
                  <a:gd name="T45" fmla="*/ 969 h 1153"/>
                  <a:gd name="T46" fmla="*/ 189 w 360"/>
                  <a:gd name="T47" fmla="*/ 972 h 1153"/>
                  <a:gd name="T48" fmla="*/ 144 w 360"/>
                  <a:gd name="T49" fmla="*/ 108 h 1153"/>
                  <a:gd name="T50" fmla="*/ 160 w 360"/>
                  <a:gd name="T51" fmla="*/ 79 h 1153"/>
                  <a:gd name="T52" fmla="*/ 194 w 360"/>
                  <a:gd name="T53" fmla="*/ 76 h 1153"/>
                  <a:gd name="T54" fmla="*/ 215 w 360"/>
                  <a:gd name="T55" fmla="*/ 102 h 1153"/>
                  <a:gd name="T56" fmla="*/ 189 w 360"/>
                  <a:gd name="T57" fmla="*/ 613 h 1153"/>
                  <a:gd name="T58" fmla="*/ 144 w 360"/>
                  <a:gd name="T59" fmla="*/ 616 h 1153"/>
                  <a:gd name="T60" fmla="*/ 286 w 360"/>
                  <a:gd name="T61" fmla="*/ 87 h 1153"/>
                  <a:gd name="T62" fmla="*/ 264 w 360"/>
                  <a:gd name="T63" fmla="*/ 40 h 1153"/>
                  <a:gd name="T64" fmla="*/ 221 w 360"/>
                  <a:gd name="T65" fmla="*/ 9 h 1153"/>
                  <a:gd name="T66" fmla="*/ 169 w 360"/>
                  <a:gd name="T67" fmla="*/ 1 h 1153"/>
                  <a:gd name="T68" fmla="*/ 120 w 360"/>
                  <a:gd name="T69" fmla="*/ 20 h 1153"/>
                  <a:gd name="T70" fmla="*/ 85 w 360"/>
                  <a:gd name="T71" fmla="*/ 58 h 1153"/>
                  <a:gd name="T72" fmla="*/ 72 w 360"/>
                  <a:gd name="T73" fmla="*/ 108 h 1153"/>
                  <a:gd name="T74" fmla="*/ 42 w 360"/>
                  <a:gd name="T75" fmla="*/ 677 h 1153"/>
                  <a:gd name="T76" fmla="*/ 15 w 360"/>
                  <a:gd name="T77" fmla="*/ 721 h 1153"/>
                  <a:gd name="T78" fmla="*/ 1 w 360"/>
                  <a:gd name="T79" fmla="*/ 771 h 1153"/>
                  <a:gd name="T80" fmla="*/ 3 w 360"/>
                  <a:gd name="T81" fmla="*/ 825 h 1153"/>
                  <a:gd name="T82" fmla="*/ 20 w 360"/>
                  <a:gd name="T83" fmla="*/ 874 h 1153"/>
                  <a:gd name="T84" fmla="*/ 49 w 360"/>
                  <a:gd name="T85" fmla="*/ 915 h 1153"/>
                  <a:gd name="T86" fmla="*/ 72 w 360"/>
                  <a:gd name="T87" fmla="*/ 1055 h 1153"/>
                  <a:gd name="T88" fmla="*/ 91 w 360"/>
                  <a:gd name="T89" fmla="*/ 1105 h 1153"/>
                  <a:gd name="T90" fmla="*/ 129 w 360"/>
                  <a:gd name="T91" fmla="*/ 1140 h 1153"/>
                  <a:gd name="T92" fmla="*/ 180 w 360"/>
                  <a:gd name="T93" fmla="*/ 1153 h 1153"/>
                  <a:gd name="T94" fmla="*/ 231 w 360"/>
                  <a:gd name="T95" fmla="*/ 1140 h 1153"/>
                  <a:gd name="T96" fmla="*/ 269 w 360"/>
                  <a:gd name="T97" fmla="*/ 1105 h 1153"/>
                  <a:gd name="T98" fmla="*/ 287 w 360"/>
                  <a:gd name="T99" fmla="*/ 1055 h 1153"/>
                  <a:gd name="T100" fmla="*/ 311 w 360"/>
                  <a:gd name="T101" fmla="*/ 915 h 1153"/>
                  <a:gd name="T102" fmla="*/ 340 w 360"/>
                  <a:gd name="T103" fmla="*/ 874 h 1153"/>
                  <a:gd name="T104" fmla="*/ 358 w 360"/>
                  <a:gd name="T105" fmla="*/ 825 h 1153"/>
                  <a:gd name="T106" fmla="*/ 359 w 360"/>
                  <a:gd name="T107" fmla="*/ 771 h 1153"/>
                  <a:gd name="T108" fmla="*/ 345 w 360"/>
                  <a:gd name="T109" fmla="*/ 721 h 1153"/>
                  <a:gd name="T110" fmla="*/ 318 w 360"/>
                  <a:gd name="T111" fmla="*/ 677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0" h="1153">
                    <a:moveTo>
                      <a:pt x="283" y="823"/>
                    </a:moveTo>
                    <a:lnTo>
                      <a:pt x="282" y="825"/>
                    </a:lnTo>
                    <a:lnTo>
                      <a:pt x="281" y="829"/>
                    </a:lnTo>
                    <a:lnTo>
                      <a:pt x="275" y="843"/>
                    </a:lnTo>
                    <a:lnTo>
                      <a:pt x="268" y="856"/>
                    </a:lnTo>
                    <a:lnTo>
                      <a:pt x="268" y="856"/>
                    </a:lnTo>
                    <a:lnTo>
                      <a:pt x="267" y="856"/>
                    </a:lnTo>
                    <a:lnTo>
                      <a:pt x="263" y="862"/>
                    </a:lnTo>
                    <a:lnTo>
                      <a:pt x="257" y="868"/>
                    </a:lnTo>
                    <a:lnTo>
                      <a:pt x="252" y="873"/>
                    </a:lnTo>
                    <a:lnTo>
                      <a:pt x="245" y="878"/>
                    </a:lnTo>
                    <a:lnTo>
                      <a:pt x="245" y="878"/>
                    </a:lnTo>
                    <a:lnTo>
                      <a:pt x="245" y="878"/>
                    </a:lnTo>
                    <a:lnTo>
                      <a:pt x="238" y="884"/>
                    </a:lnTo>
                    <a:lnTo>
                      <a:pt x="231" y="887"/>
                    </a:lnTo>
                    <a:lnTo>
                      <a:pt x="224" y="891"/>
                    </a:lnTo>
                    <a:lnTo>
                      <a:pt x="216" y="895"/>
                    </a:lnTo>
                    <a:lnTo>
                      <a:pt x="207" y="897"/>
                    </a:lnTo>
                    <a:lnTo>
                      <a:pt x="199" y="899"/>
                    </a:lnTo>
                    <a:lnTo>
                      <a:pt x="189" y="900"/>
                    </a:lnTo>
                    <a:lnTo>
                      <a:pt x="180" y="901"/>
                    </a:lnTo>
                    <a:lnTo>
                      <a:pt x="171" y="900"/>
                    </a:lnTo>
                    <a:lnTo>
                      <a:pt x="161" y="899"/>
                    </a:lnTo>
                    <a:lnTo>
                      <a:pt x="152" y="897"/>
                    </a:lnTo>
                    <a:lnTo>
                      <a:pt x="144" y="895"/>
                    </a:lnTo>
                    <a:lnTo>
                      <a:pt x="136" y="891"/>
                    </a:lnTo>
                    <a:lnTo>
                      <a:pt x="129" y="887"/>
                    </a:lnTo>
                    <a:lnTo>
                      <a:pt x="122" y="884"/>
                    </a:lnTo>
                    <a:lnTo>
                      <a:pt x="116" y="878"/>
                    </a:lnTo>
                    <a:lnTo>
                      <a:pt x="115" y="878"/>
                    </a:lnTo>
                    <a:lnTo>
                      <a:pt x="115" y="878"/>
                    </a:lnTo>
                    <a:lnTo>
                      <a:pt x="109" y="873"/>
                    </a:lnTo>
                    <a:lnTo>
                      <a:pt x="103" y="868"/>
                    </a:lnTo>
                    <a:lnTo>
                      <a:pt x="97" y="862"/>
                    </a:lnTo>
                    <a:lnTo>
                      <a:pt x="93" y="856"/>
                    </a:lnTo>
                    <a:lnTo>
                      <a:pt x="93" y="856"/>
                    </a:lnTo>
                    <a:lnTo>
                      <a:pt x="92" y="856"/>
                    </a:lnTo>
                    <a:lnTo>
                      <a:pt x="84" y="843"/>
                    </a:lnTo>
                    <a:lnTo>
                      <a:pt x="79" y="829"/>
                    </a:lnTo>
                    <a:lnTo>
                      <a:pt x="78" y="825"/>
                    </a:lnTo>
                    <a:lnTo>
                      <a:pt x="77" y="823"/>
                    </a:lnTo>
                    <a:lnTo>
                      <a:pt x="75" y="816"/>
                    </a:lnTo>
                    <a:lnTo>
                      <a:pt x="74" y="808"/>
                    </a:lnTo>
                    <a:lnTo>
                      <a:pt x="72" y="801"/>
                    </a:lnTo>
                    <a:lnTo>
                      <a:pt x="72" y="793"/>
                    </a:lnTo>
                    <a:lnTo>
                      <a:pt x="72" y="785"/>
                    </a:lnTo>
                    <a:lnTo>
                      <a:pt x="74" y="777"/>
                    </a:lnTo>
                    <a:lnTo>
                      <a:pt x="75" y="770"/>
                    </a:lnTo>
                    <a:lnTo>
                      <a:pt x="77" y="763"/>
                    </a:lnTo>
                    <a:lnTo>
                      <a:pt x="78" y="760"/>
                    </a:lnTo>
                    <a:lnTo>
                      <a:pt x="79" y="757"/>
                    </a:lnTo>
                    <a:lnTo>
                      <a:pt x="84" y="743"/>
                    </a:lnTo>
                    <a:lnTo>
                      <a:pt x="92" y="730"/>
                    </a:lnTo>
                    <a:lnTo>
                      <a:pt x="93" y="730"/>
                    </a:lnTo>
                    <a:lnTo>
                      <a:pt x="93" y="729"/>
                    </a:lnTo>
                    <a:lnTo>
                      <a:pt x="97" y="724"/>
                    </a:lnTo>
                    <a:lnTo>
                      <a:pt x="103" y="717"/>
                    </a:lnTo>
                    <a:lnTo>
                      <a:pt x="109" y="712"/>
                    </a:lnTo>
                    <a:lnTo>
                      <a:pt x="115" y="707"/>
                    </a:lnTo>
                    <a:lnTo>
                      <a:pt x="115" y="707"/>
                    </a:lnTo>
                    <a:lnTo>
                      <a:pt x="116" y="707"/>
                    </a:lnTo>
                    <a:lnTo>
                      <a:pt x="122" y="702"/>
                    </a:lnTo>
                    <a:lnTo>
                      <a:pt x="129" y="698"/>
                    </a:lnTo>
                    <a:lnTo>
                      <a:pt x="136" y="695"/>
                    </a:lnTo>
                    <a:lnTo>
                      <a:pt x="144" y="691"/>
                    </a:lnTo>
                    <a:lnTo>
                      <a:pt x="152" y="688"/>
                    </a:lnTo>
                    <a:lnTo>
                      <a:pt x="161" y="686"/>
                    </a:lnTo>
                    <a:lnTo>
                      <a:pt x="171" y="685"/>
                    </a:lnTo>
                    <a:lnTo>
                      <a:pt x="180" y="685"/>
                    </a:lnTo>
                    <a:lnTo>
                      <a:pt x="189" y="685"/>
                    </a:lnTo>
                    <a:lnTo>
                      <a:pt x="199" y="686"/>
                    </a:lnTo>
                    <a:lnTo>
                      <a:pt x="207" y="688"/>
                    </a:lnTo>
                    <a:lnTo>
                      <a:pt x="216" y="691"/>
                    </a:lnTo>
                    <a:lnTo>
                      <a:pt x="224" y="695"/>
                    </a:lnTo>
                    <a:lnTo>
                      <a:pt x="231" y="698"/>
                    </a:lnTo>
                    <a:lnTo>
                      <a:pt x="238" y="702"/>
                    </a:lnTo>
                    <a:lnTo>
                      <a:pt x="245" y="707"/>
                    </a:lnTo>
                    <a:lnTo>
                      <a:pt x="245" y="707"/>
                    </a:lnTo>
                    <a:lnTo>
                      <a:pt x="245" y="707"/>
                    </a:lnTo>
                    <a:lnTo>
                      <a:pt x="252" y="712"/>
                    </a:lnTo>
                    <a:lnTo>
                      <a:pt x="257" y="717"/>
                    </a:lnTo>
                    <a:lnTo>
                      <a:pt x="263" y="724"/>
                    </a:lnTo>
                    <a:lnTo>
                      <a:pt x="267" y="729"/>
                    </a:lnTo>
                    <a:lnTo>
                      <a:pt x="268" y="730"/>
                    </a:lnTo>
                    <a:lnTo>
                      <a:pt x="268" y="730"/>
                    </a:lnTo>
                    <a:lnTo>
                      <a:pt x="275" y="743"/>
                    </a:lnTo>
                    <a:lnTo>
                      <a:pt x="281" y="757"/>
                    </a:lnTo>
                    <a:lnTo>
                      <a:pt x="282" y="760"/>
                    </a:lnTo>
                    <a:lnTo>
                      <a:pt x="283" y="763"/>
                    </a:lnTo>
                    <a:lnTo>
                      <a:pt x="285" y="770"/>
                    </a:lnTo>
                    <a:lnTo>
                      <a:pt x="286" y="777"/>
                    </a:lnTo>
                    <a:lnTo>
                      <a:pt x="287" y="785"/>
                    </a:lnTo>
                    <a:lnTo>
                      <a:pt x="288" y="793"/>
                    </a:lnTo>
                    <a:lnTo>
                      <a:pt x="287" y="801"/>
                    </a:lnTo>
                    <a:lnTo>
                      <a:pt x="286" y="808"/>
                    </a:lnTo>
                    <a:lnTo>
                      <a:pt x="285" y="816"/>
                    </a:lnTo>
                    <a:lnTo>
                      <a:pt x="283" y="823"/>
                    </a:lnTo>
                    <a:close/>
                    <a:moveTo>
                      <a:pt x="216" y="1045"/>
                    </a:moveTo>
                    <a:lnTo>
                      <a:pt x="215" y="1052"/>
                    </a:lnTo>
                    <a:lnTo>
                      <a:pt x="213" y="1059"/>
                    </a:lnTo>
                    <a:lnTo>
                      <a:pt x="210" y="1065"/>
                    </a:lnTo>
                    <a:lnTo>
                      <a:pt x="205" y="1071"/>
                    </a:lnTo>
                    <a:lnTo>
                      <a:pt x="200" y="1075"/>
                    </a:lnTo>
                    <a:lnTo>
                      <a:pt x="194" y="1078"/>
                    </a:lnTo>
                    <a:lnTo>
                      <a:pt x="187" y="1080"/>
                    </a:lnTo>
                    <a:lnTo>
                      <a:pt x="180" y="1080"/>
                    </a:lnTo>
                    <a:lnTo>
                      <a:pt x="173" y="1080"/>
                    </a:lnTo>
                    <a:lnTo>
                      <a:pt x="166" y="1078"/>
                    </a:lnTo>
                    <a:lnTo>
                      <a:pt x="160" y="1075"/>
                    </a:lnTo>
                    <a:lnTo>
                      <a:pt x="155" y="1071"/>
                    </a:lnTo>
                    <a:lnTo>
                      <a:pt x="150" y="1065"/>
                    </a:lnTo>
                    <a:lnTo>
                      <a:pt x="147" y="1059"/>
                    </a:lnTo>
                    <a:lnTo>
                      <a:pt x="145" y="1052"/>
                    </a:lnTo>
                    <a:lnTo>
                      <a:pt x="144" y="1045"/>
                    </a:lnTo>
                    <a:lnTo>
                      <a:pt x="144" y="969"/>
                    </a:lnTo>
                    <a:lnTo>
                      <a:pt x="152" y="971"/>
                    </a:lnTo>
                    <a:lnTo>
                      <a:pt x="162" y="972"/>
                    </a:lnTo>
                    <a:lnTo>
                      <a:pt x="171" y="972"/>
                    </a:lnTo>
                    <a:lnTo>
                      <a:pt x="180" y="972"/>
                    </a:lnTo>
                    <a:lnTo>
                      <a:pt x="189" y="972"/>
                    </a:lnTo>
                    <a:lnTo>
                      <a:pt x="198" y="972"/>
                    </a:lnTo>
                    <a:lnTo>
                      <a:pt x="207" y="971"/>
                    </a:lnTo>
                    <a:lnTo>
                      <a:pt x="216" y="969"/>
                    </a:lnTo>
                    <a:lnTo>
                      <a:pt x="216" y="1045"/>
                    </a:lnTo>
                    <a:close/>
                    <a:moveTo>
                      <a:pt x="144" y="108"/>
                    </a:moveTo>
                    <a:lnTo>
                      <a:pt x="145" y="102"/>
                    </a:lnTo>
                    <a:lnTo>
                      <a:pt x="147" y="94"/>
                    </a:lnTo>
                    <a:lnTo>
                      <a:pt x="150" y="89"/>
                    </a:lnTo>
                    <a:lnTo>
                      <a:pt x="155" y="83"/>
                    </a:lnTo>
                    <a:lnTo>
                      <a:pt x="160" y="79"/>
                    </a:lnTo>
                    <a:lnTo>
                      <a:pt x="166" y="76"/>
                    </a:lnTo>
                    <a:lnTo>
                      <a:pt x="173" y="74"/>
                    </a:lnTo>
                    <a:lnTo>
                      <a:pt x="180" y="73"/>
                    </a:lnTo>
                    <a:lnTo>
                      <a:pt x="187" y="74"/>
                    </a:lnTo>
                    <a:lnTo>
                      <a:pt x="194" y="76"/>
                    </a:lnTo>
                    <a:lnTo>
                      <a:pt x="200" y="79"/>
                    </a:lnTo>
                    <a:lnTo>
                      <a:pt x="205" y="83"/>
                    </a:lnTo>
                    <a:lnTo>
                      <a:pt x="210" y="89"/>
                    </a:lnTo>
                    <a:lnTo>
                      <a:pt x="213" y="94"/>
                    </a:lnTo>
                    <a:lnTo>
                      <a:pt x="215" y="102"/>
                    </a:lnTo>
                    <a:lnTo>
                      <a:pt x="216" y="108"/>
                    </a:lnTo>
                    <a:lnTo>
                      <a:pt x="216" y="616"/>
                    </a:lnTo>
                    <a:lnTo>
                      <a:pt x="207" y="615"/>
                    </a:lnTo>
                    <a:lnTo>
                      <a:pt x="199" y="614"/>
                    </a:lnTo>
                    <a:lnTo>
                      <a:pt x="189" y="613"/>
                    </a:lnTo>
                    <a:lnTo>
                      <a:pt x="180" y="613"/>
                    </a:lnTo>
                    <a:lnTo>
                      <a:pt x="171" y="613"/>
                    </a:lnTo>
                    <a:lnTo>
                      <a:pt x="162" y="614"/>
                    </a:lnTo>
                    <a:lnTo>
                      <a:pt x="152" y="615"/>
                    </a:lnTo>
                    <a:lnTo>
                      <a:pt x="144" y="616"/>
                    </a:lnTo>
                    <a:lnTo>
                      <a:pt x="144" y="108"/>
                    </a:lnTo>
                    <a:close/>
                    <a:moveTo>
                      <a:pt x="288" y="649"/>
                    </a:moveTo>
                    <a:lnTo>
                      <a:pt x="288" y="108"/>
                    </a:lnTo>
                    <a:lnTo>
                      <a:pt x="287" y="97"/>
                    </a:lnTo>
                    <a:lnTo>
                      <a:pt x="286" y="87"/>
                    </a:lnTo>
                    <a:lnTo>
                      <a:pt x="283" y="77"/>
                    </a:lnTo>
                    <a:lnTo>
                      <a:pt x="280" y="67"/>
                    </a:lnTo>
                    <a:lnTo>
                      <a:pt x="275" y="58"/>
                    </a:lnTo>
                    <a:lnTo>
                      <a:pt x="269" y="49"/>
                    </a:lnTo>
                    <a:lnTo>
                      <a:pt x="264" y="40"/>
                    </a:lnTo>
                    <a:lnTo>
                      <a:pt x="256" y="33"/>
                    </a:lnTo>
                    <a:lnTo>
                      <a:pt x="248" y="25"/>
                    </a:lnTo>
                    <a:lnTo>
                      <a:pt x="240" y="20"/>
                    </a:lnTo>
                    <a:lnTo>
                      <a:pt x="231" y="14"/>
                    </a:lnTo>
                    <a:lnTo>
                      <a:pt x="221" y="9"/>
                    </a:lnTo>
                    <a:lnTo>
                      <a:pt x="212" y="6"/>
                    </a:lnTo>
                    <a:lnTo>
                      <a:pt x="202" y="4"/>
                    </a:lnTo>
                    <a:lnTo>
                      <a:pt x="191" y="1"/>
                    </a:lnTo>
                    <a:lnTo>
                      <a:pt x="180" y="0"/>
                    </a:lnTo>
                    <a:lnTo>
                      <a:pt x="169" y="1"/>
                    </a:lnTo>
                    <a:lnTo>
                      <a:pt x="158" y="4"/>
                    </a:lnTo>
                    <a:lnTo>
                      <a:pt x="148" y="6"/>
                    </a:lnTo>
                    <a:lnTo>
                      <a:pt x="138" y="9"/>
                    </a:lnTo>
                    <a:lnTo>
                      <a:pt x="129" y="14"/>
                    </a:lnTo>
                    <a:lnTo>
                      <a:pt x="120" y="20"/>
                    </a:lnTo>
                    <a:lnTo>
                      <a:pt x="111" y="25"/>
                    </a:lnTo>
                    <a:lnTo>
                      <a:pt x="104" y="33"/>
                    </a:lnTo>
                    <a:lnTo>
                      <a:pt x="96" y="40"/>
                    </a:lnTo>
                    <a:lnTo>
                      <a:pt x="91" y="49"/>
                    </a:lnTo>
                    <a:lnTo>
                      <a:pt x="85" y="58"/>
                    </a:lnTo>
                    <a:lnTo>
                      <a:pt x="80" y="67"/>
                    </a:lnTo>
                    <a:lnTo>
                      <a:pt x="77" y="77"/>
                    </a:lnTo>
                    <a:lnTo>
                      <a:pt x="75" y="87"/>
                    </a:lnTo>
                    <a:lnTo>
                      <a:pt x="72" y="97"/>
                    </a:lnTo>
                    <a:lnTo>
                      <a:pt x="72" y="108"/>
                    </a:lnTo>
                    <a:lnTo>
                      <a:pt x="72" y="649"/>
                    </a:lnTo>
                    <a:lnTo>
                      <a:pt x="64" y="656"/>
                    </a:lnTo>
                    <a:lnTo>
                      <a:pt x="56" y="662"/>
                    </a:lnTo>
                    <a:lnTo>
                      <a:pt x="49" y="670"/>
                    </a:lnTo>
                    <a:lnTo>
                      <a:pt x="42" y="677"/>
                    </a:lnTo>
                    <a:lnTo>
                      <a:pt x="36" y="685"/>
                    </a:lnTo>
                    <a:lnTo>
                      <a:pt x="30" y="694"/>
                    </a:lnTo>
                    <a:lnTo>
                      <a:pt x="25" y="702"/>
                    </a:lnTo>
                    <a:lnTo>
                      <a:pt x="20" y="712"/>
                    </a:lnTo>
                    <a:lnTo>
                      <a:pt x="15" y="721"/>
                    </a:lnTo>
                    <a:lnTo>
                      <a:pt x="11" y="730"/>
                    </a:lnTo>
                    <a:lnTo>
                      <a:pt x="8" y="740"/>
                    </a:lnTo>
                    <a:lnTo>
                      <a:pt x="5" y="750"/>
                    </a:lnTo>
                    <a:lnTo>
                      <a:pt x="3" y="761"/>
                    </a:lnTo>
                    <a:lnTo>
                      <a:pt x="1" y="771"/>
                    </a:lnTo>
                    <a:lnTo>
                      <a:pt x="0" y="782"/>
                    </a:lnTo>
                    <a:lnTo>
                      <a:pt x="0" y="793"/>
                    </a:lnTo>
                    <a:lnTo>
                      <a:pt x="0" y="804"/>
                    </a:lnTo>
                    <a:lnTo>
                      <a:pt x="1" y="815"/>
                    </a:lnTo>
                    <a:lnTo>
                      <a:pt x="3" y="825"/>
                    </a:lnTo>
                    <a:lnTo>
                      <a:pt x="5" y="835"/>
                    </a:lnTo>
                    <a:lnTo>
                      <a:pt x="8" y="846"/>
                    </a:lnTo>
                    <a:lnTo>
                      <a:pt x="11" y="856"/>
                    </a:lnTo>
                    <a:lnTo>
                      <a:pt x="15" y="864"/>
                    </a:lnTo>
                    <a:lnTo>
                      <a:pt x="20" y="874"/>
                    </a:lnTo>
                    <a:lnTo>
                      <a:pt x="25" y="883"/>
                    </a:lnTo>
                    <a:lnTo>
                      <a:pt x="30" y="891"/>
                    </a:lnTo>
                    <a:lnTo>
                      <a:pt x="36" y="900"/>
                    </a:lnTo>
                    <a:lnTo>
                      <a:pt x="42" y="907"/>
                    </a:lnTo>
                    <a:lnTo>
                      <a:pt x="49" y="915"/>
                    </a:lnTo>
                    <a:lnTo>
                      <a:pt x="56" y="923"/>
                    </a:lnTo>
                    <a:lnTo>
                      <a:pt x="64" y="929"/>
                    </a:lnTo>
                    <a:lnTo>
                      <a:pt x="72" y="936"/>
                    </a:lnTo>
                    <a:lnTo>
                      <a:pt x="72" y="1045"/>
                    </a:lnTo>
                    <a:lnTo>
                      <a:pt x="72" y="1055"/>
                    </a:lnTo>
                    <a:lnTo>
                      <a:pt x="75" y="1066"/>
                    </a:lnTo>
                    <a:lnTo>
                      <a:pt x="77" y="1077"/>
                    </a:lnTo>
                    <a:lnTo>
                      <a:pt x="80" y="1087"/>
                    </a:lnTo>
                    <a:lnTo>
                      <a:pt x="85" y="1096"/>
                    </a:lnTo>
                    <a:lnTo>
                      <a:pt x="91" y="1105"/>
                    </a:lnTo>
                    <a:lnTo>
                      <a:pt x="96" y="1114"/>
                    </a:lnTo>
                    <a:lnTo>
                      <a:pt x="104" y="1121"/>
                    </a:lnTo>
                    <a:lnTo>
                      <a:pt x="111" y="1128"/>
                    </a:lnTo>
                    <a:lnTo>
                      <a:pt x="120" y="1134"/>
                    </a:lnTo>
                    <a:lnTo>
                      <a:pt x="129" y="1140"/>
                    </a:lnTo>
                    <a:lnTo>
                      <a:pt x="138" y="1144"/>
                    </a:lnTo>
                    <a:lnTo>
                      <a:pt x="148" y="1148"/>
                    </a:lnTo>
                    <a:lnTo>
                      <a:pt x="158" y="1150"/>
                    </a:lnTo>
                    <a:lnTo>
                      <a:pt x="169" y="1153"/>
                    </a:lnTo>
                    <a:lnTo>
                      <a:pt x="180" y="1153"/>
                    </a:lnTo>
                    <a:lnTo>
                      <a:pt x="191" y="1153"/>
                    </a:lnTo>
                    <a:lnTo>
                      <a:pt x="202" y="1150"/>
                    </a:lnTo>
                    <a:lnTo>
                      <a:pt x="212" y="1148"/>
                    </a:lnTo>
                    <a:lnTo>
                      <a:pt x="221" y="1144"/>
                    </a:lnTo>
                    <a:lnTo>
                      <a:pt x="231" y="1140"/>
                    </a:lnTo>
                    <a:lnTo>
                      <a:pt x="240" y="1134"/>
                    </a:lnTo>
                    <a:lnTo>
                      <a:pt x="248" y="1128"/>
                    </a:lnTo>
                    <a:lnTo>
                      <a:pt x="256" y="1121"/>
                    </a:lnTo>
                    <a:lnTo>
                      <a:pt x="264" y="1114"/>
                    </a:lnTo>
                    <a:lnTo>
                      <a:pt x="269" y="1105"/>
                    </a:lnTo>
                    <a:lnTo>
                      <a:pt x="274" y="1096"/>
                    </a:lnTo>
                    <a:lnTo>
                      <a:pt x="280" y="1087"/>
                    </a:lnTo>
                    <a:lnTo>
                      <a:pt x="283" y="1077"/>
                    </a:lnTo>
                    <a:lnTo>
                      <a:pt x="286" y="1066"/>
                    </a:lnTo>
                    <a:lnTo>
                      <a:pt x="287" y="1055"/>
                    </a:lnTo>
                    <a:lnTo>
                      <a:pt x="288" y="1045"/>
                    </a:lnTo>
                    <a:lnTo>
                      <a:pt x="288" y="936"/>
                    </a:lnTo>
                    <a:lnTo>
                      <a:pt x="296" y="929"/>
                    </a:lnTo>
                    <a:lnTo>
                      <a:pt x="304" y="923"/>
                    </a:lnTo>
                    <a:lnTo>
                      <a:pt x="311" y="915"/>
                    </a:lnTo>
                    <a:lnTo>
                      <a:pt x="318" y="907"/>
                    </a:lnTo>
                    <a:lnTo>
                      <a:pt x="324" y="900"/>
                    </a:lnTo>
                    <a:lnTo>
                      <a:pt x="329" y="891"/>
                    </a:lnTo>
                    <a:lnTo>
                      <a:pt x="335" y="883"/>
                    </a:lnTo>
                    <a:lnTo>
                      <a:pt x="340" y="874"/>
                    </a:lnTo>
                    <a:lnTo>
                      <a:pt x="345" y="864"/>
                    </a:lnTo>
                    <a:lnTo>
                      <a:pt x="349" y="856"/>
                    </a:lnTo>
                    <a:lnTo>
                      <a:pt x="352" y="846"/>
                    </a:lnTo>
                    <a:lnTo>
                      <a:pt x="354" y="835"/>
                    </a:lnTo>
                    <a:lnTo>
                      <a:pt x="358" y="825"/>
                    </a:lnTo>
                    <a:lnTo>
                      <a:pt x="359" y="815"/>
                    </a:lnTo>
                    <a:lnTo>
                      <a:pt x="360" y="804"/>
                    </a:lnTo>
                    <a:lnTo>
                      <a:pt x="360" y="793"/>
                    </a:lnTo>
                    <a:lnTo>
                      <a:pt x="360" y="782"/>
                    </a:lnTo>
                    <a:lnTo>
                      <a:pt x="359" y="771"/>
                    </a:lnTo>
                    <a:lnTo>
                      <a:pt x="358" y="761"/>
                    </a:lnTo>
                    <a:lnTo>
                      <a:pt x="354" y="750"/>
                    </a:lnTo>
                    <a:lnTo>
                      <a:pt x="352" y="740"/>
                    </a:lnTo>
                    <a:lnTo>
                      <a:pt x="349" y="730"/>
                    </a:lnTo>
                    <a:lnTo>
                      <a:pt x="345" y="721"/>
                    </a:lnTo>
                    <a:lnTo>
                      <a:pt x="340" y="712"/>
                    </a:lnTo>
                    <a:lnTo>
                      <a:pt x="335" y="702"/>
                    </a:lnTo>
                    <a:lnTo>
                      <a:pt x="329" y="694"/>
                    </a:lnTo>
                    <a:lnTo>
                      <a:pt x="324" y="685"/>
                    </a:lnTo>
                    <a:lnTo>
                      <a:pt x="318" y="677"/>
                    </a:lnTo>
                    <a:lnTo>
                      <a:pt x="311" y="670"/>
                    </a:lnTo>
                    <a:lnTo>
                      <a:pt x="304" y="662"/>
                    </a:lnTo>
                    <a:lnTo>
                      <a:pt x="296" y="656"/>
                    </a:lnTo>
                    <a:lnTo>
                      <a:pt x="288" y="6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a:solidFill>
                    <a:prstClr val="white">
                      <a:lumMod val="95000"/>
                    </a:prstClr>
                  </a:solidFill>
                  <a:latin typeface="微软雅黑" panose="020B0503020204020204" charset="-122"/>
                  <a:ea typeface="微软雅黑" panose="020B0503020204020204" charset="-122"/>
                </a:endParaRPr>
              </a:p>
            </p:txBody>
          </p:sp>
        </p:grpSp>
      </p:grpSp>
      <p:grpSp>
        <p:nvGrpSpPr>
          <p:cNvPr id="59" name="组合 58"/>
          <p:cNvGrpSpPr/>
          <p:nvPr/>
        </p:nvGrpSpPr>
        <p:grpSpPr>
          <a:xfrm>
            <a:off x="4444365" y="5168900"/>
            <a:ext cx="527050" cy="527050"/>
            <a:chOff x="5838736" y="4635780"/>
            <a:chExt cx="692411" cy="692411"/>
          </a:xfrm>
        </p:grpSpPr>
        <p:sp>
          <p:nvSpPr>
            <p:cNvPr id="43" name="Oval 128"/>
            <p:cNvSpPr/>
            <p:nvPr/>
          </p:nvSpPr>
          <p:spPr>
            <a:xfrm>
              <a:off x="5838736" y="4635780"/>
              <a:ext cx="692411" cy="692411"/>
            </a:xfrm>
            <a:prstGeom prst="ellipse">
              <a:avLst/>
            </a:prstGeom>
            <a:solidFill>
              <a:srgbClr val="F4B18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dirty="0">
                <a:solidFill>
                  <a:prstClr val="white">
                    <a:lumMod val="95000"/>
                  </a:prstClr>
                </a:solidFill>
                <a:latin typeface="微软雅黑" panose="020B0503020204020204" charset="-122"/>
                <a:ea typeface="微软雅黑" panose="020B0503020204020204" charset="-122"/>
              </a:endParaRPr>
            </a:p>
          </p:txBody>
        </p:sp>
        <p:grpSp>
          <p:nvGrpSpPr>
            <p:cNvPr id="49" name="Group 43"/>
            <p:cNvGrpSpPr/>
            <p:nvPr/>
          </p:nvGrpSpPr>
          <p:grpSpPr>
            <a:xfrm>
              <a:off x="6031213" y="4827752"/>
              <a:ext cx="352532" cy="308466"/>
              <a:chOff x="2734468" y="4611290"/>
              <a:chExt cx="457200" cy="400050"/>
            </a:xfrm>
            <a:solidFill>
              <a:schemeClr val="bg1"/>
            </a:solidFill>
          </p:grpSpPr>
          <p:sp>
            <p:nvSpPr>
              <p:cNvPr id="50" name="Freeform 104"/>
              <p:cNvSpPr/>
              <p:nvPr/>
            </p:nvSpPr>
            <p:spPr bwMode="auto">
              <a:xfrm>
                <a:off x="2805906" y="4682728"/>
                <a:ext cx="165100" cy="106363"/>
              </a:xfrm>
              <a:custGeom>
                <a:avLst/>
                <a:gdLst>
                  <a:gd name="T0" fmla="*/ 376 w 415"/>
                  <a:gd name="T1" fmla="*/ 1 h 270"/>
                  <a:gd name="T2" fmla="*/ 337 w 415"/>
                  <a:gd name="T3" fmla="*/ 3 h 270"/>
                  <a:gd name="T4" fmla="*/ 298 w 415"/>
                  <a:gd name="T5" fmla="*/ 8 h 270"/>
                  <a:gd name="T6" fmla="*/ 261 w 415"/>
                  <a:gd name="T7" fmla="*/ 16 h 270"/>
                  <a:gd name="T8" fmla="*/ 227 w 415"/>
                  <a:gd name="T9" fmla="*/ 26 h 270"/>
                  <a:gd name="T10" fmla="*/ 192 w 415"/>
                  <a:gd name="T11" fmla="*/ 37 h 270"/>
                  <a:gd name="T12" fmla="*/ 161 w 415"/>
                  <a:gd name="T13" fmla="*/ 50 h 270"/>
                  <a:gd name="T14" fmla="*/ 132 w 415"/>
                  <a:gd name="T15" fmla="*/ 67 h 270"/>
                  <a:gd name="T16" fmla="*/ 105 w 415"/>
                  <a:gd name="T17" fmla="*/ 84 h 270"/>
                  <a:gd name="T18" fmla="*/ 80 w 415"/>
                  <a:gd name="T19" fmla="*/ 102 h 270"/>
                  <a:gd name="T20" fmla="*/ 58 w 415"/>
                  <a:gd name="T21" fmla="*/ 123 h 270"/>
                  <a:gd name="T22" fmla="*/ 40 w 415"/>
                  <a:gd name="T23" fmla="*/ 143 h 270"/>
                  <a:gd name="T24" fmla="*/ 25 w 415"/>
                  <a:gd name="T25" fmla="*/ 166 h 270"/>
                  <a:gd name="T26" fmla="*/ 13 w 415"/>
                  <a:gd name="T27" fmla="*/ 190 h 270"/>
                  <a:gd name="T28" fmla="*/ 5 w 415"/>
                  <a:gd name="T29" fmla="*/ 215 h 270"/>
                  <a:gd name="T30" fmla="*/ 1 w 415"/>
                  <a:gd name="T31" fmla="*/ 239 h 270"/>
                  <a:gd name="T32" fmla="*/ 1 w 415"/>
                  <a:gd name="T33" fmla="*/ 256 h 270"/>
                  <a:gd name="T34" fmla="*/ 3 w 415"/>
                  <a:gd name="T35" fmla="*/ 262 h 270"/>
                  <a:gd name="T36" fmla="*/ 8 w 415"/>
                  <a:gd name="T37" fmla="*/ 266 h 270"/>
                  <a:gd name="T38" fmla="*/ 15 w 415"/>
                  <a:gd name="T39" fmla="*/ 270 h 270"/>
                  <a:gd name="T40" fmla="*/ 21 w 415"/>
                  <a:gd name="T41" fmla="*/ 270 h 270"/>
                  <a:gd name="T42" fmla="*/ 28 w 415"/>
                  <a:gd name="T43" fmla="*/ 266 h 270"/>
                  <a:gd name="T44" fmla="*/ 33 w 415"/>
                  <a:gd name="T45" fmla="*/ 262 h 270"/>
                  <a:gd name="T46" fmla="*/ 35 w 415"/>
                  <a:gd name="T47" fmla="*/ 256 h 270"/>
                  <a:gd name="T48" fmla="*/ 36 w 415"/>
                  <a:gd name="T49" fmla="*/ 242 h 270"/>
                  <a:gd name="T50" fmla="*/ 41 w 415"/>
                  <a:gd name="T51" fmla="*/ 220 h 270"/>
                  <a:gd name="T52" fmla="*/ 47 w 415"/>
                  <a:gd name="T53" fmla="*/ 199 h 270"/>
                  <a:gd name="T54" fmla="*/ 58 w 415"/>
                  <a:gd name="T55" fmla="*/ 179 h 270"/>
                  <a:gd name="T56" fmla="*/ 73 w 415"/>
                  <a:gd name="T57" fmla="*/ 161 h 270"/>
                  <a:gd name="T58" fmla="*/ 89 w 415"/>
                  <a:gd name="T59" fmla="*/ 142 h 270"/>
                  <a:gd name="T60" fmla="*/ 110 w 415"/>
                  <a:gd name="T61" fmla="*/ 125 h 270"/>
                  <a:gd name="T62" fmla="*/ 132 w 415"/>
                  <a:gd name="T63" fmla="*/ 109 h 270"/>
                  <a:gd name="T64" fmla="*/ 156 w 415"/>
                  <a:gd name="T65" fmla="*/ 94 h 270"/>
                  <a:gd name="T66" fmla="*/ 183 w 415"/>
                  <a:gd name="T67" fmla="*/ 80 h 270"/>
                  <a:gd name="T68" fmla="*/ 228 w 415"/>
                  <a:gd name="T69" fmla="*/ 62 h 270"/>
                  <a:gd name="T70" fmla="*/ 275 w 415"/>
                  <a:gd name="T71" fmla="*/ 49 h 270"/>
                  <a:gd name="T72" fmla="*/ 309 w 415"/>
                  <a:gd name="T73" fmla="*/ 43 h 270"/>
                  <a:gd name="T74" fmla="*/ 343 w 415"/>
                  <a:gd name="T75" fmla="*/ 39 h 270"/>
                  <a:gd name="T76" fmla="*/ 378 w 415"/>
                  <a:gd name="T77" fmla="*/ 36 h 270"/>
                  <a:gd name="T78" fmla="*/ 399 w 415"/>
                  <a:gd name="T79" fmla="*/ 35 h 270"/>
                  <a:gd name="T80" fmla="*/ 406 w 415"/>
                  <a:gd name="T81" fmla="*/ 33 h 270"/>
                  <a:gd name="T82" fmla="*/ 411 w 415"/>
                  <a:gd name="T83" fmla="*/ 28 h 270"/>
                  <a:gd name="T84" fmla="*/ 413 w 415"/>
                  <a:gd name="T85" fmla="*/ 21 h 270"/>
                  <a:gd name="T86" fmla="*/ 413 w 415"/>
                  <a:gd name="T87" fmla="*/ 15 h 270"/>
                  <a:gd name="T88" fmla="*/ 411 w 415"/>
                  <a:gd name="T89" fmla="*/ 8 h 270"/>
                  <a:gd name="T90" fmla="*/ 406 w 415"/>
                  <a:gd name="T91" fmla="*/ 3 h 270"/>
                  <a:gd name="T92" fmla="*/ 399 w 415"/>
                  <a:gd name="T93" fmla="*/ 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5" h="270">
                    <a:moveTo>
                      <a:pt x="396" y="0"/>
                    </a:moveTo>
                    <a:lnTo>
                      <a:pt x="376" y="1"/>
                    </a:lnTo>
                    <a:lnTo>
                      <a:pt x="356" y="1"/>
                    </a:lnTo>
                    <a:lnTo>
                      <a:pt x="337" y="3"/>
                    </a:lnTo>
                    <a:lnTo>
                      <a:pt x="317" y="5"/>
                    </a:lnTo>
                    <a:lnTo>
                      <a:pt x="298" y="8"/>
                    </a:lnTo>
                    <a:lnTo>
                      <a:pt x="280" y="12"/>
                    </a:lnTo>
                    <a:lnTo>
                      <a:pt x="261" y="16"/>
                    </a:lnTo>
                    <a:lnTo>
                      <a:pt x="244" y="20"/>
                    </a:lnTo>
                    <a:lnTo>
                      <a:pt x="227" y="26"/>
                    </a:lnTo>
                    <a:lnTo>
                      <a:pt x="209" y="31"/>
                    </a:lnTo>
                    <a:lnTo>
                      <a:pt x="192" y="37"/>
                    </a:lnTo>
                    <a:lnTo>
                      <a:pt x="177" y="44"/>
                    </a:lnTo>
                    <a:lnTo>
                      <a:pt x="161" y="50"/>
                    </a:lnTo>
                    <a:lnTo>
                      <a:pt x="146" y="58"/>
                    </a:lnTo>
                    <a:lnTo>
                      <a:pt x="132" y="67"/>
                    </a:lnTo>
                    <a:lnTo>
                      <a:pt x="117" y="74"/>
                    </a:lnTo>
                    <a:lnTo>
                      <a:pt x="105" y="84"/>
                    </a:lnTo>
                    <a:lnTo>
                      <a:pt x="92" y="93"/>
                    </a:lnTo>
                    <a:lnTo>
                      <a:pt x="80" y="102"/>
                    </a:lnTo>
                    <a:lnTo>
                      <a:pt x="69" y="112"/>
                    </a:lnTo>
                    <a:lnTo>
                      <a:pt x="58" y="123"/>
                    </a:lnTo>
                    <a:lnTo>
                      <a:pt x="48" y="132"/>
                    </a:lnTo>
                    <a:lnTo>
                      <a:pt x="40" y="143"/>
                    </a:lnTo>
                    <a:lnTo>
                      <a:pt x="32" y="155"/>
                    </a:lnTo>
                    <a:lnTo>
                      <a:pt x="25" y="166"/>
                    </a:lnTo>
                    <a:lnTo>
                      <a:pt x="18" y="178"/>
                    </a:lnTo>
                    <a:lnTo>
                      <a:pt x="13" y="190"/>
                    </a:lnTo>
                    <a:lnTo>
                      <a:pt x="8" y="202"/>
                    </a:lnTo>
                    <a:lnTo>
                      <a:pt x="5" y="215"/>
                    </a:lnTo>
                    <a:lnTo>
                      <a:pt x="2" y="226"/>
                    </a:lnTo>
                    <a:lnTo>
                      <a:pt x="1" y="239"/>
                    </a:lnTo>
                    <a:lnTo>
                      <a:pt x="0" y="252"/>
                    </a:lnTo>
                    <a:lnTo>
                      <a:pt x="1" y="256"/>
                    </a:lnTo>
                    <a:lnTo>
                      <a:pt x="2" y="259"/>
                    </a:lnTo>
                    <a:lnTo>
                      <a:pt x="3" y="262"/>
                    </a:lnTo>
                    <a:lnTo>
                      <a:pt x="5" y="264"/>
                    </a:lnTo>
                    <a:lnTo>
                      <a:pt x="8" y="266"/>
                    </a:lnTo>
                    <a:lnTo>
                      <a:pt x="11" y="269"/>
                    </a:lnTo>
                    <a:lnTo>
                      <a:pt x="15" y="270"/>
                    </a:lnTo>
                    <a:lnTo>
                      <a:pt x="18" y="270"/>
                    </a:lnTo>
                    <a:lnTo>
                      <a:pt x="21" y="270"/>
                    </a:lnTo>
                    <a:lnTo>
                      <a:pt x="25" y="269"/>
                    </a:lnTo>
                    <a:lnTo>
                      <a:pt x="28" y="266"/>
                    </a:lnTo>
                    <a:lnTo>
                      <a:pt x="31" y="264"/>
                    </a:lnTo>
                    <a:lnTo>
                      <a:pt x="33" y="262"/>
                    </a:lnTo>
                    <a:lnTo>
                      <a:pt x="34" y="259"/>
                    </a:lnTo>
                    <a:lnTo>
                      <a:pt x="35" y="256"/>
                    </a:lnTo>
                    <a:lnTo>
                      <a:pt x="36" y="252"/>
                    </a:lnTo>
                    <a:lnTo>
                      <a:pt x="36" y="242"/>
                    </a:lnTo>
                    <a:lnTo>
                      <a:pt x="38" y="231"/>
                    </a:lnTo>
                    <a:lnTo>
                      <a:pt x="41" y="220"/>
                    </a:lnTo>
                    <a:lnTo>
                      <a:pt x="44" y="209"/>
                    </a:lnTo>
                    <a:lnTo>
                      <a:pt x="47" y="199"/>
                    </a:lnTo>
                    <a:lnTo>
                      <a:pt x="53" y="190"/>
                    </a:lnTo>
                    <a:lnTo>
                      <a:pt x="58" y="179"/>
                    </a:lnTo>
                    <a:lnTo>
                      <a:pt x="66" y="169"/>
                    </a:lnTo>
                    <a:lnTo>
                      <a:pt x="73" y="161"/>
                    </a:lnTo>
                    <a:lnTo>
                      <a:pt x="81" y="151"/>
                    </a:lnTo>
                    <a:lnTo>
                      <a:pt x="89" y="142"/>
                    </a:lnTo>
                    <a:lnTo>
                      <a:pt x="99" y="132"/>
                    </a:lnTo>
                    <a:lnTo>
                      <a:pt x="110" y="125"/>
                    </a:lnTo>
                    <a:lnTo>
                      <a:pt x="121" y="116"/>
                    </a:lnTo>
                    <a:lnTo>
                      <a:pt x="132" y="109"/>
                    </a:lnTo>
                    <a:lnTo>
                      <a:pt x="145" y="101"/>
                    </a:lnTo>
                    <a:lnTo>
                      <a:pt x="156" y="94"/>
                    </a:lnTo>
                    <a:lnTo>
                      <a:pt x="170" y="86"/>
                    </a:lnTo>
                    <a:lnTo>
                      <a:pt x="183" y="80"/>
                    </a:lnTo>
                    <a:lnTo>
                      <a:pt x="197" y="74"/>
                    </a:lnTo>
                    <a:lnTo>
                      <a:pt x="228" y="62"/>
                    </a:lnTo>
                    <a:lnTo>
                      <a:pt x="259" y="54"/>
                    </a:lnTo>
                    <a:lnTo>
                      <a:pt x="275" y="49"/>
                    </a:lnTo>
                    <a:lnTo>
                      <a:pt x="291" y="46"/>
                    </a:lnTo>
                    <a:lnTo>
                      <a:pt x="309" y="43"/>
                    </a:lnTo>
                    <a:lnTo>
                      <a:pt x="326" y="41"/>
                    </a:lnTo>
                    <a:lnTo>
                      <a:pt x="343" y="39"/>
                    </a:lnTo>
                    <a:lnTo>
                      <a:pt x="361" y="37"/>
                    </a:lnTo>
                    <a:lnTo>
                      <a:pt x="378" y="36"/>
                    </a:lnTo>
                    <a:lnTo>
                      <a:pt x="396" y="36"/>
                    </a:lnTo>
                    <a:lnTo>
                      <a:pt x="399" y="35"/>
                    </a:lnTo>
                    <a:lnTo>
                      <a:pt x="403" y="34"/>
                    </a:lnTo>
                    <a:lnTo>
                      <a:pt x="406" y="33"/>
                    </a:lnTo>
                    <a:lnTo>
                      <a:pt x="409" y="31"/>
                    </a:lnTo>
                    <a:lnTo>
                      <a:pt x="411" y="28"/>
                    </a:lnTo>
                    <a:lnTo>
                      <a:pt x="412" y="24"/>
                    </a:lnTo>
                    <a:lnTo>
                      <a:pt x="413" y="21"/>
                    </a:lnTo>
                    <a:lnTo>
                      <a:pt x="415" y="18"/>
                    </a:lnTo>
                    <a:lnTo>
                      <a:pt x="413" y="15"/>
                    </a:lnTo>
                    <a:lnTo>
                      <a:pt x="412" y="10"/>
                    </a:lnTo>
                    <a:lnTo>
                      <a:pt x="411" y="8"/>
                    </a:lnTo>
                    <a:lnTo>
                      <a:pt x="409" y="5"/>
                    </a:lnTo>
                    <a:lnTo>
                      <a:pt x="406" y="3"/>
                    </a:lnTo>
                    <a:lnTo>
                      <a:pt x="403" y="2"/>
                    </a:lnTo>
                    <a:lnTo>
                      <a:pt x="399" y="1"/>
                    </a:lnTo>
                    <a:lnTo>
                      <a:pt x="3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a:solidFill>
                    <a:prstClr val="white">
                      <a:lumMod val="95000"/>
                    </a:prstClr>
                  </a:solidFill>
                  <a:latin typeface="微软雅黑" panose="020B0503020204020204" charset="-122"/>
                  <a:ea typeface="微软雅黑" panose="020B0503020204020204" charset="-122"/>
                </a:endParaRPr>
              </a:p>
            </p:txBody>
          </p:sp>
          <p:sp>
            <p:nvSpPr>
              <p:cNvPr id="51" name="Freeform 105"/>
              <p:cNvSpPr>
                <a:spLocks noEditPoints="1"/>
              </p:cNvSpPr>
              <p:nvPr/>
            </p:nvSpPr>
            <p:spPr bwMode="auto">
              <a:xfrm>
                <a:off x="2734468" y="4611290"/>
                <a:ext cx="457200" cy="400050"/>
              </a:xfrm>
              <a:custGeom>
                <a:avLst/>
                <a:gdLst>
                  <a:gd name="T0" fmla="*/ 476 w 1152"/>
                  <a:gd name="T1" fmla="*/ 784 h 1008"/>
                  <a:gd name="T2" fmla="*/ 441 w 1152"/>
                  <a:gd name="T3" fmla="*/ 788 h 1008"/>
                  <a:gd name="T4" fmla="*/ 409 w 1152"/>
                  <a:gd name="T5" fmla="*/ 810 h 1008"/>
                  <a:gd name="T6" fmla="*/ 352 w 1152"/>
                  <a:gd name="T7" fmla="*/ 864 h 1008"/>
                  <a:gd name="T8" fmla="*/ 316 w 1152"/>
                  <a:gd name="T9" fmla="*/ 850 h 1008"/>
                  <a:gd name="T10" fmla="*/ 325 w 1152"/>
                  <a:gd name="T11" fmla="*/ 792 h 1008"/>
                  <a:gd name="T12" fmla="*/ 314 w 1152"/>
                  <a:gd name="T13" fmla="*/ 752 h 1008"/>
                  <a:gd name="T14" fmla="*/ 261 w 1152"/>
                  <a:gd name="T15" fmla="*/ 712 h 1008"/>
                  <a:gd name="T16" fmla="*/ 159 w 1152"/>
                  <a:gd name="T17" fmla="*/ 633 h 1008"/>
                  <a:gd name="T18" fmla="*/ 94 w 1152"/>
                  <a:gd name="T19" fmla="*/ 537 h 1008"/>
                  <a:gd name="T20" fmla="*/ 72 w 1152"/>
                  <a:gd name="T21" fmla="*/ 432 h 1008"/>
                  <a:gd name="T22" fmla="*/ 88 w 1152"/>
                  <a:gd name="T23" fmla="*/ 342 h 1008"/>
                  <a:gd name="T24" fmla="*/ 133 w 1152"/>
                  <a:gd name="T25" fmla="*/ 261 h 1008"/>
                  <a:gd name="T26" fmla="*/ 204 w 1152"/>
                  <a:gd name="T27" fmla="*/ 190 h 1008"/>
                  <a:gd name="T28" fmla="*/ 294 w 1152"/>
                  <a:gd name="T29" fmla="*/ 133 h 1008"/>
                  <a:gd name="T30" fmla="*/ 403 w 1152"/>
                  <a:gd name="T31" fmla="*/ 93 h 1008"/>
                  <a:gd name="T32" fmla="*/ 524 w 1152"/>
                  <a:gd name="T33" fmla="*/ 74 h 1008"/>
                  <a:gd name="T34" fmla="*/ 653 w 1152"/>
                  <a:gd name="T35" fmla="*/ 76 h 1008"/>
                  <a:gd name="T36" fmla="*/ 772 w 1152"/>
                  <a:gd name="T37" fmla="*/ 100 h 1008"/>
                  <a:gd name="T38" fmla="*/ 877 w 1152"/>
                  <a:gd name="T39" fmla="*/ 144 h 1008"/>
                  <a:gd name="T40" fmla="*/ 965 w 1152"/>
                  <a:gd name="T41" fmla="*/ 203 h 1008"/>
                  <a:gd name="T42" fmla="*/ 1030 w 1152"/>
                  <a:gd name="T43" fmla="*/ 276 h 1008"/>
                  <a:gd name="T44" fmla="*/ 1070 w 1152"/>
                  <a:gd name="T45" fmla="*/ 359 h 1008"/>
                  <a:gd name="T46" fmla="*/ 1079 w 1152"/>
                  <a:gd name="T47" fmla="*/ 451 h 1008"/>
                  <a:gd name="T48" fmla="*/ 1057 w 1152"/>
                  <a:gd name="T49" fmla="*/ 539 h 1008"/>
                  <a:gd name="T50" fmla="*/ 1007 w 1152"/>
                  <a:gd name="T51" fmla="*/ 618 h 1008"/>
                  <a:gd name="T52" fmla="*/ 933 w 1152"/>
                  <a:gd name="T53" fmla="*/ 686 h 1008"/>
                  <a:gd name="T54" fmla="*/ 838 w 1152"/>
                  <a:gd name="T55" fmla="*/ 740 h 1008"/>
                  <a:gd name="T56" fmla="*/ 725 w 1152"/>
                  <a:gd name="T57" fmla="*/ 776 h 1008"/>
                  <a:gd name="T58" fmla="*/ 602 w 1152"/>
                  <a:gd name="T59" fmla="*/ 791 h 1008"/>
                  <a:gd name="T60" fmla="*/ 489 w 1152"/>
                  <a:gd name="T61" fmla="*/ 5 h 1008"/>
                  <a:gd name="T62" fmla="*/ 352 w 1152"/>
                  <a:gd name="T63" fmla="*/ 34 h 1008"/>
                  <a:gd name="T64" fmla="*/ 232 w 1152"/>
                  <a:gd name="T65" fmla="*/ 86 h 1008"/>
                  <a:gd name="T66" fmla="*/ 131 w 1152"/>
                  <a:gd name="T67" fmla="*/ 157 h 1008"/>
                  <a:gd name="T68" fmla="*/ 57 w 1152"/>
                  <a:gd name="T69" fmla="*/ 244 h 1008"/>
                  <a:gd name="T70" fmla="*/ 11 w 1152"/>
                  <a:gd name="T71" fmla="*/ 345 h 1008"/>
                  <a:gd name="T72" fmla="*/ 0 w 1152"/>
                  <a:gd name="T73" fmla="*/ 445 h 1008"/>
                  <a:gd name="T74" fmla="*/ 10 w 1152"/>
                  <a:gd name="T75" fmla="*/ 513 h 1008"/>
                  <a:gd name="T76" fmla="*/ 53 w 1152"/>
                  <a:gd name="T77" fmla="*/ 614 h 1008"/>
                  <a:gd name="T78" fmla="*/ 148 w 1152"/>
                  <a:gd name="T79" fmla="*/ 722 h 1008"/>
                  <a:gd name="T80" fmla="*/ 252 w 1152"/>
                  <a:gd name="T81" fmla="*/ 791 h 1008"/>
                  <a:gd name="T82" fmla="*/ 245 w 1152"/>
                  <a:gd name="T83" fmla="*/ 841 h 1008"/>
                  <a:gd name="T84" fmla="*/ 192 w 1152"/>
                  <a:gd name="T85" fmla="*/ 948 h 1008"/>
                  <a:gd name="T86" fmla="*/ 181 w 1152"/>
                  <a:gd name="T87" fmla="*/ 982 h 1008"/>
                  <a:gd name="T88" fmla="*/ 200 w 1152"/>
                  <a:gd name="T89" fmla="*/ 1005 h 1008"/>
                  <a:gd name="T90" fmla="*/ 242 w 1152"/>
                  <a:gd name="T91" fmla="*/ 1003 h 1008"/>
                  <a:gd name="T92" fmla="*/ 342 w 1152"/>
                  <a:gd name="T93" fmla="*/ 959 h 1008"/>
                  <a:gd name="T94" fmla="*/ 421 w 1152"/>
                  <a:gd name="T95" fmla="*/ 900 h 1008"/>
                  <a:gd name="T96" fmla="*/ 520 w 1152"/>
                  <a:gd name="T97" fmla="*/ 862 h 1008"/>
                  <a:gd name="T98" fmla="*/ 664 w 1152"/>
                  <a:gd name="T99" fmla="*/ 859 h 1008"/>
                  <a:gd name="T100" fmla="*/ 800 w 1152"/>
                  <a:gd name="T101" fmla="*/ 830 h 1008"/>
                  <a:gd name="T102" fmla="*/ 921 w 1152"/>
                  <a:gd name="T103" fmla="*/ 778 h 1008"/>
                  <a:gd name="T104" fmla="*/ 1020 w 1152"/>
                  <a:gd name="T105" fmla="*/ 707 h 1008"/>
                  <a:gd name="T106" fmla="*/ 1096 w 1152"/>
                  <a:gd name="T107" fmla="*/ 619 h 1008"/>
                  <a:gd name="T108" fmla="*/ 1140 w 1152"/>
                  <a:gd name="T109" fmla="*/ 519 h 1008"/>
                  <a:gd name="T110" fmla="*/ 1151 w 1152"/>
                  <a:gd name="T111" fmla="*/ 410 h 1008"/>
                  <a:gd name="T112" fmla="*/ 1126 w 1152"/>
                  <a:gd name="T113" fmla="*/ 304 h 1008"/>
                  <a:gd name="T114" fmla="*/ 1069 w 1152"/>
                  <a:gd name="T115" fmla="*/ 208 h 1008"/>
                  <a:gd name="T116" fmla="*/ 983 w 1152"/>
                  <a:gd name="T117" fmla="*/ 127 h 1008"/>
                  <a:gd name="T118" fmla="*/ 874 w 1152"/>
                  <a:gd name="T119" fmla="*/ 62 h 1008"/>
                  <a:gd name="T120" fmla="*/ 747 w 1152"/>
                  <a:gd name="T121" fmla="*/ 20 h 1008"/>
                  <a:gd name="T122" fmla="*/ 605 w 1152"/>
                  <a:gd name="T123"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2" h="1008">
                    <a:moveTo>
                      <a:pt x="576" y="792"/>
                    </a:moveTo>
                    <a:lnTo>
                      <a:pt x="551" y="791"/>
                    </a:lnTo>
                    <a:lnTo>
                      <a:pt x="526" y="790"/>
                    </a:lnTo>
                    <a:lnTo>
                      <a:pt x="501" y="788"/>
                    </a:lnTo>
                    <a:lnTo>
                      <a:pt x="476" y="784"/>
                    </a:lnTo>
                    <a:lnTo>
                      <a:pt x="470" y="783"/>
                    </a:lnTo>
                    <a:lnTo>
                      <a:pt x="465" y="783"/>
                    </a:lnTo>
                    <a:lnTo>
                      <a:pt x="457" y="784"/>
                    </a:lnTo>
                    <a:lnTo>
                      <a:pt x="449" y="786"/>
                    </a:lnTo>
                    <a:lnTo>
                      <a:pt x="441" y="788"/>
                    </a:lnTo>
                    <a:lnTo>
                      <a:pt x="435" y="791"/>
                    </a:lnTo>
                    <a:lnTo>
                      <a:pt x="427" y="794"/>
                    </a:lnTo>
                    <a:lnTo>
                      <a:pt x="421" y="798"/>
                    </a:lnTo>
                    <a:lnTo>
                      <a:pt x="415" y="804"/>
                    </a:lnTo>
                    <a:lnTo>
                      <a:pt x="409" y="810"/>
                    </a:lnTo>
                    <a:lnTo>
                      <a:pt x="402" y="818"/>
                    </a:lnTo>
                    <a:lnTo>
                      <a:pt x="393" y="828"/>
                    </a:lnTo>
                    <a:lnTo>
                      <a:pt x="381" y="840"/>
                    </a:lnTo>
                    <a:lnTo>
                      <a:pt x="368" y="851"/>
                    </a:lnTo>
                    <a:lnTo>
                      <a:pt x="352" y="864"/>
                    </a:lnTo>
                    <a:lnTo>
                      <a:pt x="335" y="876"/>
                    </a:lnTo>
                    <a:lnTo>
                      <a:pt x="317" y="889"/>
                    </a:lnTo>
                    <a:lnTo>
                      <a:pt x="299" y="901"/>
                    </a:lnTo>
                    <a:lnTo>
                      <a:pt x="308" y="876"/>
                    </a:lnTo>
                    <a:lnTo>
                      <a:pt x="316" y="850"/>
                    </a:lnTo>
                    <a:lnTo>
                      <a:pt x="319" y="837"/>
                    </a:lnTo>
                    <a:lnTo>
                      <a:pt x="321" y="823"/>
                    </a:lnTo>
                    <a:lnTo>
                      <a:pt x="323" y="809"/>
                    </a:lnTo>
                    <a:lnTo>
                      <a:pt x="323" y="796"/>
                    </a:lnTo>
                    <a:lnTo>
                      <a:pt x="325" y="792"/>
                    </a:lnTo>
                    <a:lnTo>
                      <a:pt x="325" y="789"/>
                    </a:lnTo>
                    <a:lnTo>
                      <a:pt x="323" y="779"/>
                    </a:lnTo>
                    <a:lnTo>
                      <a:pt x="321" y="769"/>
                    </a:lnTo>
                    <a:lnTo>
                      <a:pt x="318" y="761"/>
                    </a:lnTo>
                    <a:lnTo>
                      <a:pt x="314" y="752"/>
                    </a:lnTo>
                    <a:lnTo>
                      <a:pt x="308" y="743"/>
                    </a:lnTo>
                    <a:lnTo>
                      <a:pt x="302" y="737"/>
                    </a:lnTo>
                    <a:lnTo>
                      <a:pt x="293" y="730"/>
                    </a:lnTo>
                    <a:lnTo>
                      <a:pt x="285" y="725"/>
                    </a:lnTo>
                    <a:lnTo>
                      <a:pt x="261" y="712"/>
                    </a:lnTo>
                    <a:lnTo>
                      <a:pt x="238" y="698"/>
                    </a:lnTo>
                    <a:lnTo>
                      <a:pt x="215" y="683"/>
                    </a:lnTo>
                    <a:lnTo>
                      <a:pt x="196" y="667"/>
                    </a:lnTo>
                    <a:lnTo>
                      <a:pt x="177" y="651"/>
                    </a:lnTo>
                    <a:lnTo>
                      <a:pt x="159" y="633"/>
                    </a:lnTo>
                    <a:lnTo>
                      <a:pt x="143" y="615"/>
                    </a:lnTo>
                    <a:lnTo>
                      <a:pt x="129" y="597"/>
                    </a:lnTo>
                    <a:lnTo>
                      <a:pt x="116" y="577"/>
                    </a:lnTo>
                    <a:lnTo>
                      <a:pt x="104" y="558"/>
                    </a:lnTo>
                    <a:lnTo>
                      <a:pt x="94" y="537"/>
                    </a:lnTo>
                    <a:lnTo>
                      <a:pt x="87" y="517"/>
                    </a:lnTo>
                    <a:lnTo>
                      <a:pt x="80" y="496"/>
                    </a:lnTo>
                    <a:lnTo>
                      <a:pt x="76" y="474"/>
                    </a:lnTo>
                    <a:lnTo>
                      <a:pt x="73" y="454"/>
                    </a:lnTo>
                    <a:lnTo>
                      <a:pt x="72" y="432"/>
                    </a:lnTo>
                    <a:lnTo>
                      <a:pt x="73" y="413"/>
                    </a:lnTo>
                    <a:lnTo>
                      <a:pt x="75" y="396"/>
                    </a:lnTo>
                    <a:lnTo>
                      <a:pt x="78" y="377"/>
                    </a:lnTo>
                    <a:lnTo>
                      <a:pt x="83" y="359"/>
                    </a:lnTo>
                    <a:lnTo>
                      <a:pt x="88" y="342"/>
                    </a:lnTo>
                    <a:lnTo>
                      <a:pt x="94" y="325"/>
                    </a:lnTo>
                    <a:lnTo>
                      <a:pt x="103" y="308"/>
                    </a:lnTo>
                    <a:lnTo>
                      <a:pt x="112" y="292"/>
                    </a:lnTo>
                    <a:lnTo>
                      <a:pt x="121" y="276"/>
                    </a:lnTo>
                    <a:lnTo>
                      <a:pt x="133" y="261"/>
                    </a:lnTo>
                    <a:lnTo>
                      <a:pt x="145" y="246"/>
                    </a:lnTo>
                    <a:lnTo>
                      <a:pt x="158" y="230"/>
                    </a:lnTo>
                    <a:lnTo>
                      <a:pt x="172" y="216"/>
                    </a:lnTo>
                    <a:lnTo>
                      <a:pt x="187" y="203"/>
                    </a:lnTo>
                    <a:lnTo>
                      <a:pt x="204" y="190"/>
                    </a:lnTo>
                    <a:lnTo>
                      <a:pt x="220" y="177"/>
                    </a:lnTo>
                    <a:lnTo>
                      <a:pt x="237" y="166"/>
                    </a:lnTo>
                    <a:lnTo>
                      <a:pt x="255" y="154"/>
                    </a:lnTo>
                    <a:lnTo>
                      <a:pt x="275" y="144"/>
                    </a:lnTo>
                    <a:lnTo>
                      <a:pt x="294" y="133"/>
                    </a:lnTo>
                    <a:lnTo>
                      <a:pt x="315" y="125"/>
                    </a:lnTo>
                    <a:lnTo>
                      <a:pt x="336" y="116"/>
                    </a:lnTo>
                    <a:lnTo>
                      <a:pt x="358" y="107"/>
                    </a:lnTo>
                    <a:lnTo>
                      <a:pt x="380" y="100"/>
                    </a:lnTo>
                    <a:lnTo>
                      <a:pt x="403" y="93"/>
                    </a:lnTo>
                    <a:lnTo>
                      <a:pt x="426" y="88"/>
                    </a:lnTo>
                    <a:lnTo>
                      <a:pt x="450" y="84"/>
                    </a:lnTo>
                    <a:lnTo>
                      <a:pt x="475" y="79"/>
                    </a:lnTo>
                    <a:lnTo>
                      <a:pt x="499" y="76"/>
                    </a:lnTo>
                    <a:lnTo>
                      <a:pt x="524" y="74"/>
                    </a:lnTo>
                    <a:lnTo>
                      <a:pt x="550" y="73"/>
                    </a:lnTo>
                    <a:lnTo>
                      <a:pt x="576" y="72"/>
                    </a:lnTo>
                    <a:lnTo>
                      <a:pt x="602" y="73"/>
                    </a:lnTo>
                    <a:lnTo>
                      <a:pt x="628" y="74"/>
                    </a:lnTo>
                    <a:lnTo>
                      <a:pt x="653" y="76"/>
                    </a:lnTo>
                    <a:lnTo>
                      <a:pt x="678" y="79"/>
                    </a:lnTo>
                    <a:lnTo>
                      <a:pt x="701" y="84"/>
                    </a:lnTo>
                    <a:lnTo>
                      <a:pt x="725" y="88"/>
                    </a:lnTo>
                    <a:lnTo>
                      <a:pt x="749" y="93"/>
                    </a:lnTo>
                    <a:lnTo>
                      <a:pt x="772" y="100"/>
                    </a:lnTo>
                    <a:lnTo>
                      <a:pt x="794" y="107"/>
                    </a:lnTo>
                    <a:lnTo>
                      <a:pt x="816" y="116"/>
                    </a:lnTo>
                    <a:lnTo>
                      <a:pt x="838" y="125"/>
                    </a:lnTo>
                    <a:lnTo>
                      <a:pt x="858" y="133"/>
                    </a:lnTo>
                    <a:lnTo>
                      <a:pt x="877" y="144"/>
                    </a:lnTo>
                    <a:lnTo>
                      <a:pt x="897" y="154"/>
                    </a:lnTo>
                    <a:lnTo>
                      <a:pt x="914" y="166"/>
                    </a:lnTo>
                    <a:lnTo>
                      <a:pt x="933" y="177"/>
                    </a:lnTo>
                    <a:lnTo>
                      <a:pt x="949" y="190"/>
                    </a:lnTo>
                    <a:lnTo>
                      <a:pt x="965" y="203"/>
                    </a:lnTo>
                    <a:lnTo>
                      <a:pt x="980" y="216"/>
                    </a:lnTo>
                    <a:lnTo>
                      <a:pt x="994" y="230"/>
                    </a:lnTo>
                    <a:lnTo>
                      <a:pt x="1007" y="246"/>
                    </a:lnTo>
                    <a:lnTo>
                      <a:pt x="1019" y="261"/>
                    </a:lnTo>
                    <a:lnTo>
                      <a:pt x="1030" y="276"/>
                    </a:lnTo>
                    <a:lnTo>
                      <a:pt x="1041" y="292"/>
                    </a:lnTo>
                    <a:lnTo>
                      <a:pt x="1049" y="308"/>
                    </a:lnTo>
                    <a:lnTo>
                      <a:pt x="1057" y="325"/>
                    </a:lnTo>
                    <a:lnTo>
                      <a:pt x="1064" y="342"/>
                    </a:lnTo>
                    <a:lnTo>
                      <a:pt x="1070" y="359"/>
                    </a:lnTo>
                    <a:lnTo>
                      <a:pt x="1074" y="377"/>
                    </a:lnTo>
                    <a:lnTo>
                      <a:pt x="1077" y="396"/>
                    </a:lnTo>
                    <a:lnTo>
                      <a:pt x="1079" y="413"/>
                    </a:lnTo>
                    <a:lnTo>
                      <a:pt x="1081" y="432"/>
                    </a:lnTo>
                    <a:lnTo>
                      <a:pt x="1079" y="451"/>
                    </a:lnTo>
                    <a:lnTo>
                      <a:pt x="1077" y="469"/>
                    </a:lnTo>
                    <a:lnTo>
                      <a:pt x="1074" y="486"/>
                    </a:lnTo>
                    <a:lnTo>
                      <a:pt x="1070" y="505"/>
                    </a:lnTo>
                    <a:lnTo>
                      <a:pt x="1064" y="522"/>
                    </a:lnTo>
                    <a:lnTo>
                      <a:pt x="1057" y="539"/>
                    </a:lnTo>
                    <a:lnTo>
                      <a:pt x="1049" y="555"/>
                    </a:lnTo>
                    <a:lnTo>
                      <a:pt x="1041" y="572"/>
                    </a:lnTo>
                    <a:lnTo>
                      <a:pt x="1030" y="588"/>
                    </a:lnTo>
                    <a:lnTo>
                      <a:pt x="1019" y="603"/>
                    </a:lnTo>
                    <a:lnTo>
                      <a:pt x="1007" y="618"/>
                    </a:lnTo>
                    <a:lnTo>
                      <a:pt x="994" y="633"/>
                    </a:lnTo>
                    <a:lnTo>
                      <a:pt x="980" y="647"/>
                    </a:lnTo>
                    <a:lnTo>
                      <a:pt x="965" y="660"/>
                    </a:lnTo>
                    <a:lnTo>
                      <a:pt x="949" y="674"/>
                    </a:lnTo>
                    <a:lnTo>
                      <a:pt x="933" y="686"/>
                    </a:lnTo>
                    <a:lnTo>
                      <a:pt x="914" y="698"/>
                    </a:lnTo>
                    <a:lnTo>
                      <a:pt x="897" y="710"/>
                    </a:lnTo>
                    <a:lnTo>
                      <a:pt x="877" y="721"/>
                    </a:lnTo>
                    <a:lnTo>
                      <a:pt x="858" y="730"/>
                    </a:lnTo>
                    <a:lnTo>
                      <a:pt x="838" y="740"/>
                    </a:lnTo>
                    <a:lnTo>
                      <a:pt x="816" y="749"/>
                    </a:lnTo>
                    <a:lnTo>
                      <a:pt x="794" y="756"/>
                    </a:lnTo>
                    <a:lnTo>
                      <a:pt x="772" y="764"/>
                    </a:lnTo>
                    <a:lnTo>
                      <a:pt x="749" y="770"/>
                    </a:lnTo>
                    <a:lnTo>
                      <a:pt x="725" y="776"/>
                    </a:lnTo>
                    <a:lnTo>
                      <a:pt x="701" y="780"/>
                    </a:lnTo>
                    <a:lnTo>
                      <a:pt x="678" y="784"/>
                    </a:lnTo>
                    <a:lnTo>
                      <a:pt x="653" y="788"/>
                    </a:lnTo>
                    <a:lnTo>
                      <a:pt x="628" y="790"/>
                    </a:lnTo>
                    <a:lnTo>
                      <a:pt x="602" y="791"/>
                    </a:lnTo>
                    <a:lnTo>
                      <a:pt x="576" y="792"/>
                    </a:lnTo>
                    <a:close/>
                    <a:moveTo>
                      <a:pt x="576" y="0"/>
                    </a:moveTo>
                    <a:lnTo>
                      <a:pt x="546" y="0"/>
                    </a:lnTo>
                    <a:lnTo>
                      <a:pt x="517" y="3"/>
                    </a:lnTo>
                    <a:lnTo>
                      <a:pt x="489" y="5"/>
                    </a:lnTo>
                    <a:lnTo>
                      <a:pt x="460" y="9"/>
                    </a:lnTo>
                    <a:lnTo>
                      <a:pt x="433" y="13"/>
                    </a:lnTo>
                    <a:lnTo>
                      <a:pt x="404" y="20"/>
                    </a:lnTo>
                    <a:lnTo>
                      <a:pt x="377" y="26"/>
                    </a:lnTo>
                    <a:lnTo>
                      <a:pt x="352" y="34"/>
                    </a:lnTo>
                    <a:lnTo>
                      <a:pt x="327" y="42"/>
                    </a:lnTo>
                    <a:lnTo>
                      <a:pt x="302" y="52"/>
                    </a:lnTo>
                    <a:lnTo>
                      <a:pt x="277" y="62"/>
                    </a:lnTo>
                    <a:lnTo>
                      <a:pt x="254" y="74"/>
                    </a:lnTo>
                    <a:lnTo>
                      <a:pt x="232" y="86"/>
                    </a:lnTo>
                    <a:lnTo>
                      <a:pt x="210" y="99"/>
                    </a:lnTo>
                    <a:lnTo>
                      <a:pt x="188" y="112"/>
                    </a:lnTo>
                    <a:lnTo>
                      <a:pt x="169" y="127"/>
                    </a:lnTo>
                    <a:lnTo>
                      <a:pt x="150" y="142"/>
                    </a:lnTo>
                    <a:lnTo>
                      <a:pt x="131" y="157"/>
                    </a:lnTo>
                    <a:lnTo>
                      <a:pt x="114" y="173"/>
                    </a:lnTo>
                    <a:lnTo>
                      <a:pt x="99" y="190"/>
                    </a:lnTo>
                    <a:lnTo>
                      <a:pt x="84" y="208"/>
                    </a:lnTo>
                    <a:lnTo>
                      <a:pt x="70" y="226"/>
                    </a:lnTo>
                    <a:lnTo>
                      <a:pt x="57" y="244"/>
                    </a:lnTo>
                    <a:lnTo>
                      <a:pt x="45" y="264"/>
                    </a:lnTo>
                    <a:lnTo>
                      <a:pt x="35" y="283"/>
                    </a:lnTo>
                    <a:lnTo>
                      <a:pt x="26" y="304"/>
                    </a:lnTo>
                    <a:lnTo>
                      <a:pt x="18" y="324"/>
                    </a:lnTo>
                    <a:lnTo>
                      <a:pt x="11" y="345"/>
                    </a:lnTo>
                    <a:lnTo>
                      <a:pt x="7" y="366"/>
                    </a:lnTo>
                    <a:lnTo>
                      <a:pt x="3" y="388"/>
                    </a:lnTo>
                    <a:lnTo>
                      <a:pt x="0" y="410"/>
                    </a:lnTo>
                    <a:lnTo>
                      <a:pt x="0" y="432"/>
                    </a:lnTo>
                    <a:lnTo>
                      <a:pt x="0" y="445"/>
                    </a:lnTo>
                    <a:lnTo>
                      <a:pt x="2" y="459"/>
                    </a:lnTo>
                    <a:lnTo>
                      <a:pt x="3" y="473"/>
                    </a:lnTo>
                    <a:lnTo>
                      <a:pt x="5" y="486"/>
                    </a:lnTo>
                    <a:lnTo>
                      <a:pt x="7" y="500"/>
                    </a:lnTo>
                    <a:lnTo>
                      <a:pt x="10" y="513"/>
                    </a:lnTo>
                    <a:lnTo>
                      <a:pt x="13" y="526"/>
                    </a:lnTo>
                    <a:lnTo>
                      <a:pt x="18" y="539"/>
                    </a:lnTo>
                    <a:lnTo>
                      <a:pt x="27" y="565"/>
                    </a:lnTo>
                    <a:lnTo>
                      <a:pt x="39" y="590"/>
                    </a:lnTo>
                    <a:lnTo>
                      <a:pt x="53" y="614"/>
                    </a:lnTo>
                    <a:lnTo>
                      <a:pt x="69" y="638"/>
                    </a:lnTo>
                    <a:lnTo>
                      <a:pt x="87" y="659"/>
                    </a:lnTo>
                    <a:lnTo>
                      <a:pt x="105" y="681"/>
                    </a:lnTo>
                    <a:lnTo>
                      <a:pt x="126" y="701"/>
                    </a:lnTo>
                    <a:lnTo>
                      <a:pt x="148" y="722"/>
                    </a:lnTo>
                    <a:lnTo>
                      <a:pt x="172" y="740"/>
                    </a:lnTo>
                    <a:lnTo>
                      <a:pt x="198" y="757"/>
                    </a:lnTo>
                    <a:lnTo>
                      <a:pt x="224" y="774"/>
                    </a:lnTo>
                    <a:lnTo>
                      <a:pt x="252" y="789"/>
                    </a:lnTo>
                    <a:lnTo>
                      <a:pt x="252" y="791"/>
                    </a:lnTo>
                    <a:lnTo>
                      <a:pt x="252" y="792"/>
                    </a:lnTo>
                    <a:lnTo>
                      <a:pt x="251" y="804"/>
                    </a:lnTo>
                    <a:lnTo>
                      <a:pt x="250" y="816"/>
                    </a:lnTo>
                    <a:lnTo>
                      <a:pt x="248" y="829"/>
                    </a:lnTo>
                    <a:lnTo>
                      <a:pt x="245" y="841"/>
                    </a:lnTo>
                    <a:lnTo>
                      <a:pt x="236" y="864"/>
                    </a:lnTo>
                    <a:lnTo>
                      <a:pt x="225" y="888"/>
                    </a:lnTo>
                    <a:lnTo>
                      <a:pt x="214" y="910"/>
                    </a:lnTo>
                    <a:lnTo>
                      <a:pt x="202" y="929"/>
                    </a:lnTo>
                    <a:lnTo>
                      <a:pt x="192" y="948"/>
                    </a:lnTo>
                    <a:lnTo>
                      <a:pt x="183" y="963"/>
                    </a:lnTo>
                    <a:lnTo>
                      <a:pt x="183" y="963"/>
                    </a:lnTo>
                    <a:lnTo>
                      <a:pt x="181" y="968"/>
                    </a:lnTo>
                    <a:lnTo>
                      <a:pt x="180" y="976"/>
                    </a:lnTo>
                    <a:lnTo>
                      <a:pt x="181" y="982"/>
                    </a:lnTo>
                    <a:lnTo>
                      <a:pt x="183" y="987"/>
                    </a:lnTo>
                    <a:lnTo>
                      <a:pt x="185" y="994"/>
                    </a:lnTo>
                    <a:lnTo>
                      <a:pt x="189" y="998"/>
                    </a:lnTo>
                    <a:lnTo>
                      <a:pt x="195" y="1003"/>
                    </a:lnTo>
                    <a:lnTo>
                      <a:pt x="200" y="1005"/>
                    </a:lnTo>
                    <a:lnTo>
                      <a:pt x="206" y="1007"/>
                    </a:lnTo>
                    <a:lnTo>
                      <a:pt x="212" y="1008"/>
                    </a:lnTo>
                    <a:lnTo>
                      <a:pt x="219" y="1008"/>
                    </a:lnTo>
                    <a:lnTo>
                      <a:pt x="222" y="1007"/>
                    </a:lnTo>
                    <a:lnTo>
                      <a:pt x="242" y="1003"/>
                    </a:lnTo>
                    <a:lnTo>
                      <a:pt x="264" y="997"/>
                    </a:lnTo>
                    <a:lnTo>
                      <a:pt x="283" y="990"/>
                    </a:lnTo>
                    <a:lnTo>
                      <a:pt x="304" y="980"/>
                    </a:lnTo>
                    <a:lnTo>
                      <a:pt x="323" y="970"/>
                    </a:lnTo>
                    <a:lnTo>
                      <a:pt x="342" y="959"/>
                    </a:lnTo>
                    <a:lnTo>
                      <a:pt x="359" y="948"/>
                    </a:lnTo>
                    <a:lnTo>
                      <a:pt x="376" y="936"/>
                    </a:lnTo>
                    <a:lnTo>
                      <a:pt x="393" y="924"/>
                    </a:lnTo>
                    <a:lnTo>
                      <a:pt x="407" y="912"/>
                    </a:lnTo>
                    <a:lnTo>
                      <a:pt x="421" y="900"/>
                    </a:lnTo>
                    <a:lnTo>
                      <a:pt x="433" y="889"/>
                    </a:lnTo>
                    <a:lnTo>
                      <a:pt x="452" y="870"/>
                    </a:lnTo>
                    <a:lnTo>
                      <a:pt x="465" y="856"/>
                    </a:lnTo>
                    <a:lnTo>
                      <a:pt x="492" y="859"/>
                    </a:lnTo>
                    <a:lnTo>
                      <a:pt x="520" y="862"/>
                    </a:lnTo>
                    <a:lnTo>
                      <a:pt x="548" y="863"/>
                    </a:lnTo>
                    <a:lnTo>
                      <a:pt x="576" y="864"/>
                    </a:lnTo>
                    <a:lnTo>
                      <a:pt x="605" y="863"/>
                    </a:lnTo>
                    <a:lnTo>
                      <a:pt x="634" y="861"/>
                    </a:lnTo>
                    <a:lnTo>
                      <a:pt x="664" y="859"/>
                    </a:lnTo>
                    <a:lnTo>
                      <a:pt x="692" y="855"/>
                    </a:lnTo>
                    <a:lnTo>
                      <a:pt x="720" y="850"/>
                    </a:lnTo>
                    <a:lnTo>
                      <a:pt x="747" y="845"/>
                    </a:lnTo>
                    <a:lnTo>
                      <a:pt x="774" y="837"/>
                    </a:lnTo>
                    <a:lnTo>
                      <a:pt x="800" y="830"/>
                    </a:lnTo>
                    <a:lnTo>
                      <a:pt x="826" y="821"/>
                    </a:lnTo>
                    <a:lnTo>
                      <a:pt x="850" y="811"/>
                    </a:lnTo>
                    <a:lnTo>
                      <a:pt x="874" y="802"/>
                    </a:lnTo>
                    <a:lnTo>
                      <a:pt x="898" y="790"/>
                    </a:lnTo>
                    <a:lnTo>
                      <a:pt x="921" y="778"/>
                    </a:lnTo>
                    <a:lnTo>
                      <a:pt x="942" y="765"/>
                    </a:lnTo>
                    <a:lnTo>
                      <a:pt x="963" y="752"/>
                    </a:lnTo>
                    <a:lnTo>
                      <a:pt x="983" y="737"/>
                    </a:lnTo>
                    <a:lnTo>
                      <a:pt x="1003" y="722"/>
                    </a:lnTo>
                    <a:lnTo>
                      <a:pt x="1020" y="707"/>
                    </a:lnTo>
                    <a:lnTo>
                      <a:pt x="1037" y="690"/>
                    </a:lnTo>
                    <a:lnTo>
                      <a:pt x="1054" y="673"/>
                    </a:lnTo>
                    <a:lnTo>
                      <a:pt x="1069" y="656"/>
                    </a:lnTo>
                    <a:lnTo>
                      <a:pt x="1083" y="638"/>
                    </a:lnTo>
                    <a:lnTo>
                      <a:pt x="1096" y="619"/>
                    </a:lnTo>
                    <a:lnTo>
                      <a:pt x="1106" y="600"/>
                    </a:lnTo>
                    <a:lnTo>
                      <a:pt x="1117" y="580"/>
                    </a:lnTo>
                    <a:lnTo>
                      <a:pt x="1126" y="560"/>
                    </a:lnTo>
                    <a:lnTo>
                      <a:pt x="1133" y="540"/>
                    </a:lnTo>
                    <a:lnTo>
                      <a:pt x="1140" y="519"/>
                    </a:lnTo>
                    <a:lnTo>
                      <a:pt x="1145" y="497"/>
                    </a:lnTo>
                    <a:lnTo>
                      <a:pt x="1149" y="476"/>
                    </a:lnTo>
                    <a:lnTo>
                      <a:pt x="1151" y="454"/>
                    </a:lnTo>
                    <a:lnTo>
                      <a:pt x="1152" y="432"/>
                    </a:lnTo>
                    <a:lnTo>
                      <a:pt x="1151" y="410"/>
                    </a:lnTo>
                    <a:lnTo>
                      <a:pt x="1149" y="388"/>
                    </a:lnTo>
                    <a:lnTo>
                      <a:pt x="1145" y="366"/>
                    </a:lnTo>
                    <a:lnTo>
                      <a:pt x="1140" y="345"/>
                    </a:lnTo>
                    <a:lnTo>
                      <a:pt x="1133" y="324"/>
                    </a:lnTo>
                    <a:lnTo>
                      <a:pt x="1126" y="304"/>
                    </a:lnTo>
                    <a:lnTo>
                      <a:pt x="1117" y="283"/>
                    </a:lnTo>
                    <a:lnTo>
                      <a:pt x="1106" y="264"/>
                    </a:lnTo>
                    <a:lnTo>
                      <a:pt x="1096" y="244"/>
                    </a:lnTo>
                    <a:lnTo>
                      <a:pt x="1083" y="226"/>
                    </a:lnTo>
                    <a:lnTo>
                      <a:pt x="1069" y="208"/>
                    </a:lnTo>
                    <a:lnTo>
                      <a:pt x="1054" y="190"/>
                    </a:lnTo>
                    <a:lnTo>
                      <a:pt x="1037" y="173"/>
                    </a:lnTo>
                    <a:lnTo>
                      <a:pt x="1020" y="157"/>
                    </a:lnTo>
                    <a:lnTo>
                      <a:pt x="1003" y="142"/>
                    </a:lnTo>
                    <a:lnTo>
                      <a:pt x="983" y="127"/>
                    </a:lnTo>
                    <a:lnTo>
                      <a:pt x="963" y="112"/>
                    </a:lnTo>
                    <a:lnTo>
                      <a:pt x="942" y="99"/>
                    </a:lnTo>
                    <a:lnTo>
                      <a:pt x="921" y="86"/>
                    </a:lnTo>
                    <a:lnTo>
                      <a:pt x="898" y="74"/>
                    </a:lnTo>
                    <a:lnTo>
                      <a:pt x="874" y="62"/>
                    </a:lnTo>
                    <a:lnTo>
                      <a:pt x="850" y="52"/>
                    </a:lnTo>
                    <a:lnTo>
                      <a:pt x="826" y="42"/>
                    </a:lnTo>
                    <a:lnTo>
                      <a:pt x="800" y="34"/>
                    </a:lnTo>
                    <a:lnTo>
                      <a:pt x="774" y="26"/>
                    </a:lnTo>
                    <a:lnTo>
                      <a:pt x="747" y="20"/>
                    </a:lnTo>
                    <a:lnTo>
                      <a:pt x="720" y="13"/>
                    </a:lnTo>
                    <a:lnTo>
                      <a:pt x="692" y="9"/>
                    </a:lnTo>
                    <a:lnTo>
                      <a:pt x="664" y="5"/>
                    </a:lnTo>
                    <a:lnTo>
                      <a:pt x="634" y="3"/>
                    </a:lnTo>
                    <a:lnTo>
                      <a:pt x="605" y="0"/>
                    </a:lnTo>
                    <a:lnTo>
                      <a:pt x="5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a:solidFill>
                    <a:prstClr val="white">
                      <a:lumMod val="95000"/>
                    </a:prstClr>
                  </a:solidFill>
                  <a:latin typeface="微软雅黑" panose="020B0503020204020204" charset="-122"/>
                  <a:ea typeface="微软雅黑" panose="020B0503020204020204" charset="-122"/>
                </a:endParaRPr>
              </a:p>
            </p:txBody>
          </p:sp>
        </p:grpSp>
      </p:grpSp>
      <p:grpSp>
        <p:nvGrpSpPr>
          <p:cNvPr id="52" name="组合 51"/>
          <p:cNvGrpSpPr/>
          <p:nvPr/>
        </p:nvGrpSpPr>
        <p:grpSpPr>
          <a:xfrm>
            <a:off x="515620" y="3559175"/>
            <a:ext cx="1987549" cy="1675765"/>
            <a:chOff x="4617051" y="-1183599"/>
            <a:chExt cx="2367744" cy="2201166"/>
          </a:xfrm>
        </p:grpSpPr>
        <p:sp>
          <p:nvSpPr>
            <p:cNvPr id="53" name="TextBox 53"/>
            <p:cNvSpPr txBox="1"/>
            <p:nvPr/>
          </p:nvSpPr>
          <p:spPr>
            <a:xfrm>
              <a:off x="4620833" y="-679808"/>
              <a:ext cx="2363962" cy="169737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400" dirty="0">
                  <a:solidFill>
                    <a:schemeClr val="bg1"/>
                  </a:solidFill>
                  <a:latin typeface="微软雅黑" panose="020B0503020204020204" charset="-122"/>
                  <a:ea typeface="微软雅黑" panose="020B0503020204020204" charset="-122"/>
                </a:rPr>
                <a:t>车辆失控、车辆被盗、拖欠租金等风险多是在车辆租赁过程中发生的，采取如下措施，可以减少风险：</a:t>
              </a:r>
              <a:endParaRPr lang="zh-CN" altLang="en-US" sz="1400" dirty="0">
                <a:solidFill>
                  <a:schemeClr val="bg1"/>
                </a:solidFill>
                <a:latin typeface="微软雅黑" panose="020B0503020204020204" charset="-122"/>
                <a:ea typeface="微软雅黑" panose="020B0503020204020204" charset="-122"/>
              </a:endParaRPr>
            </a:p>
          </p:txBody>
        </p:sp>
        <p:sp>
          <p:nvSpPr>
            <p:cNvPr id="54" name="TextBox 42"/>
            <p:cNvSpPr txBox="1"/>
            <p:nvPr/>
          </p:nvSpPr>
          <p:spPr>
            <a:xfrm>
              <a:off x="4617051" y="-1183599"/>
              <a:ext cx="1640128" cy="363664"/>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zh-CN" altLang="en-US" sz="1800" dirty="0"/>
                <a:t>合同履行中</a:t>
              </a:r>
              <a:endParaRPr lang="zh-CN" altLang="en-US" sz="1800" dirty="0"/>
            </a:p>
          </p:txBody>
        </p:sp>
      </p:grpSp>
      <p:sp>
        <p:nvSpPr>
          <p:cNvPr id="55" name="TextBox 53"/>
          <p:cNvSpPr txBox="1"/>
          <p:nvPr/>
        </p:nvSpPr>
        <p:spPr>
          <a:xfrm>
            <a:off x="5359400" y="3105150"/>
            <a:ext cx="6050280" cy="64579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（1）定期与承租方接触。。对于长租客户，除定期收取租金外，应设法采取各种方式定期与承租人接触。</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56" name="TextBox 53"/>
          <p:cNvSpPr txBox="1"/>
          <p:nvPr/>
        </p:nvSpPr>
        <p:spPr>
          <a:xfrm>
            <a:off x="5630545" y="4022090"/>
            <a:ext cx="6186805" cy="969010"/>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（2）定期检查和更换防盗装置。租赁车辆的防盗装置应定期检查或更换，GPS 等电子防盗装置应保持运行可靠，对突然失去踪迹的车辆及怀疑车辆应注意发生时间、地点和规律。</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57" name="TextBox 53"/>
          <p:cNvSpPr txBox="1"/>
          <p:nvPr/>
        </p:nvSpPr>
        <p:spPr>
          <a:xfrm>
            <a:off x="5474970" y="5262245"/>
            <a:ext cx="5368925" cy="64579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（3）随时注意交款情况。随时注意承租人的交款情况，如多次出现迟交租金的情况，应考虑终止合同，以免损失扩大。</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pic>
        <p:nvPicPr>
          <p:cNvPr id="16" name="图片 15"/>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441575" y="3776980"/>
            <a:ext cx="1959610" cy="13455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par>
                                <p:cTn id="36" presetID="10" presetClass="entr" presetSubtype="0" fill="hold"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par>
                                <p:cTn id="39" presetID="10" presetClass="entr" presetSubtype="0"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par>
                                <p:cTn id="42" presetID="10" presetClass="entr" presetSubtype="0"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500"/>
                                        <p:tgtEl>
                                          <p:spTgt spid="5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fade">
                                      <p:cBhvr>
                                        <p:cTn id="59" dur="500"/>
                                        <p:tgtEl>
                                          <p:spTgt spid="5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childTnLst>
                                </p:cTn>
                              </p:par>
                              <p:par>
                                <p:cTn id="63" presetID="10" presetClass="entr" presetSubtype="0" fill="hold"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8" grpId="0" animBg="1"/>
      <p:bldP spid="18" grpId="1" animBg="1"/>
      <p:bldP spid="8" grpId="0" animBg="1"/>
      <p:bldP spid="8" grpId="1" animBg="1"/>
      <p:bldP spid="55" grpId="0"/>
      <p:bldP spid="55" grpId="1"/>
      <p:bldP spid="56" grpId="0"/>
      <p:bldP spid="56" grpId="1"/>
      <p:bldP spid="57" grpId="0"/>
      <p:bldP spid="5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594735" y="1193800"/>
            <a:ext cx="5002530" cy="491490"/>
            <a:chOff x="5661" y="1960"/>
            <a:chExt cx="7878" cy="774"/>
          </a:xfrm>
        </p:grpSpPr>
        <p:sp>
          <p:nvSpPr>
            <p:cNvPr id="5" name="矩形: 圆角 43"/>
            <p:cNvSpPr/>
            <p:nvPr/>
          </p:nvSpPr>
          <p:spPr>
            <a:xfrm>
              <a:off x="5661" y="1960"/>
              <a:ext cx="787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7" name="文本框 6"/>
            <p:cNvSpPr txBox="1"/>
            <p:nvPr/>
          </p:nvSpPr>
          <p:spPr>
            <a:xfrm>
              <a:off x="5717"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四、汽车风险防范措施</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1192530" y="1967865"/>
            <a:ext cx="3880485" cy="465455"/>
            <a:chOff x="1397" y="3848"/>
            <a:chExt cx="6111" cy="733"/>
          </a:xfrm>
        </p:grpSpPr>
        <p:grpSp>
          <p:nvGrpSpPr>
            <p:cNvPr id="13" name="组合 12"/>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4"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4. 善后处理</a:t>
              </a:r>
              <a:endParaRPr lang="zh-CN" altLang="en-US" sz="1600" b="0" dirty="0">
                <a:solidFill>
                  <a:srgbClr val="080808"/>
                </a:solidFill>
              </a:endParaRPr>
            </a:p>
          </p:txBody>
        </p:sp>
      </p:grpSp>
      <p:sp>
        <p:nvSpPr>
          <p:cNvPr id="9" name="矩形 8"/>
          <p:cNvSpPr/>
          <p:nvPr/>
        </p:nvSpPr>
        <p:spPr>
          <a:xfrm>
            <a:off x="0" y="4217988"/>
            <a:ext cx="12192000" cy="2640012"/>
          </a:xfrm>
          <a:prstGeom prst="rect">
            <a:avLst/>
          </a:prstGeom>
          <a:solidFill>
            <a:srgbClr val="ED7D31">
              <a:alpha val="30000"/>
            </a:srgbClr>
          </a:solidFill>
          <a:ln w="12700" cap="flat" cmpd="sng" algn="ctr">
            <a:noFill/>
            <a:prstDash val="solid"/>
            <a:miter lim="800000"/>
          </a:ln>
          <a:effectLst/>
        </p:spPr>
        <p:txBody>
          <a:bodyPr wrap="square" rtlCol="0" anchor="ctr">
            <a:noAutofit/>
          </a:bodyPr>
          <a:lstStyle/>
          <a:p>
            <a:pPr algn="ctr" defTabSz="457200"/>
            <a:endParaRPr lang="zh-CN" altLang="en-US" kern="0" dirty="0">
              <a:gradFill>
                <a:gsLst>
                  <a:gs pos="0">
                    <a:srgbClr val="8BC9F5">
                      <a:alpha val="84000"/>
                    </a:srgbClr>
                  </a:gs>
                  <a:gs pos="100000">
                    <a:srgbClr val="8BC9F5">
                      <a:lumMod val="75000"/>
                    </a:srgbClr>
                  </a:gs>
                </a:gsLst>
                <a:lin ang="12000000" scaled="0"/>
              </a:gradFill>
              <a:latin typeface="微软雅黑" panose="020B0503020204020204" charset="-122"/>
              <a:ea typeface="微软雅黑" panose="020B0503020204020204" charset="-122"/>
            </a:endParaRPr>
          </a:p>
        </p:txBody>
      </p:sp>
      <p:sp>
        <p:nvSpPr>
          <p:cNvPr id="12" name="形状"/>
          <p:cNvSpPr/>
          <p:nvPr/>
        </p:nvSpPr>
        <p:spPr bwMode="auto">
          <a:xfrm>
            <a:off x="1219835" y="3815080"/>
            <a:ext cx="2705100" cy="2232660"/>
          </a:xfrm>
          <a:prstGeom prst="roundRect">
            <a:avLst>
              <a:gd name="adj" fmla="val 8724"/>
            </a:avLst>
          </a:prstGeom>
          <a:gradFill flip="none" rotWithShape="1">
            <a:gsLst>
              <a:gs pos="0">
                <a:srgbClr val="F4B183"/>
              </a:gs>
              <a:gs pos="75000">
                <a:srgbClr val="ED7D31"/>
              </a:gs>
            </a:gsLst>
            <a:lin ang="12000000" scaled="0"/>
            <a:tileRect/>
          </a:gradFill>
          <a:ln w="12700" cap="flat" cmpd="sng" algn="ctr">
            <a:noFill/>
            <a:prstDash val="solid"/>
            <a:miter lim="800000"/>
          </a:ln>
          <a:effectLst>
            <a:outerShdw blurRad="635000" dist="762000" dir="3600000" algn="ctr" rotWithShape="0">
              <a:prstClr val="black">
                <a:alpha val="20000"/>
              </a:prstClr>
            </a:outerShdw>
          </a:effectLst>
        </p:spPr>
        <p:txBody>
          <a:bodyPr wrap="square" rtlCol="0" anchor="ctr">
            <a:noAutofit/>
          </a:bodyPr>
          <a:lstStyle/>
          <a:p>
            <a:pPr algn="ctr" defTabSz="914400"/>
            <a:endParaRPr lang="en-US" kern="0">
              <a:solidFill>
                <a:prstClr val="white"/>
              </a:solidFill>
              <a:latin typeface="微软雅黑" panose="020B0503020204020204" charset="-122"/>
              <a:ea typeface="微软雅黑" panose="020B0503020204020204" charset="-122"/>
              <a:sym typeface="思源宋体 CN" panose="02020400000000000000" pitchFamily="18" charset="-122"/>
            </a:endParaRPr>
          </a:p>
        </p:txBody>
      </p:sp>
      <p:sp>
        <p:nvSpPr>
          <p:cNvPr id="15" name="文本"/>
          <p:cNvSpPr/>
          <p:nvPr/>
        </p:nvSpPr>
        <p:spPr bwMode="auto">
          <a:xfrm>
            <a:off x="1278890" y="4626610"/>
            <a:ext cx="2566035" cy="1433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t"/>
          <a:lstStyle/>
          <a:p>
            <a:pPr algn="ctr" defTabSz="914400">
              <a:lnSpc>
                <a:spcPct val="150000"/>
              </a:lnSpc>
              <a:defRPr/>
            </a:pPr>
            <a:r>
              <a:rPr lang="zh-CN" altLang="en-US" sz="1400" dirty="0">
                <a:solidFill>
                  <a:prstClr val="white"/>
                </a:solidFill>
                <a:latin typeface="微软雅黑" panose="020B0503020204020204" charset="-122"/>
                <a:ea typeface="微软雅黑" panose="020B0503020204020204" charset="-122"/>
              </a:rPr>
              <a:t>确认车辆失控后应尽快寻找承租人及相关人员和车辆的下落，整</a:t>
            </a:r>
            <a:endParaRPr lang="zh-CN" altLang="en-US" sz="1400" dirty="0">
              <a:solidFill>
                <a:prstClr val="white"/>
              </a:solidFill>
              <a:latin typeface="微软雅黑" panose="020B0503020204020204" charset="-122"/>
              <a:ea typeface="微软雅黑" panose="020B0503020204020204" charset="-122"/>
            </a:endParaRPr>
          </a:p>
          <a:p>
            <a:pPr algn="ctr" defTabSz="914400">
              <a:lnSpc>
                <a:spcPct val="150000"/>
              </a:lnSpc>
              <a:defRPr/>
            </a:pPr>
            <a:r>
              <a:rPr lang="zh-CN" altLang="en-US" sz="1400" dirty="0">
                <a:solidFill>
                  <a:prstClr val="white"/>
                </a:solidFill>
                <a:latin typeface="微软雅黑" panose="020B0503020204020204" charset="-122"/>
                <a:ea typeface="微软雅黑" panose="020B0503020204020204" charset="-122"/>
              </a:rPr>
              <a:t>理、收集租赁合同、收款通知书等证据</a:t>
            </a:r>
            <a:endParaRPr lang="zh-CN" altLang="en-US" sz="1400" dirty="0">
              <a:solidFill>
                <a:prstClr val="white"/>
              </a:solidFill>
              <a:latin typeface="微软雅黑" panose="020B0503020204020204" charset="-122"/>
              <a:ea typeface="微软雅黑" panose="020B0503020204020204" charset="-122"/>
            </a:endParaRPr>
          </a:p>
        </p:txBody>
      </p:sp>
      <p:sp>
        <p:nvSpPr>
          <p:cNvPr id="25" name="文本"/>
          <p:cNvSpPr txBox="1"/>
          <p:nvPr/>
        </p:nvSpPr>
        <p:spPr>
          <a:xfrm>
            <a:off x="1625600" y="4246880"/>
            <a:ext cx="1891030" cy="364490"/>
          </a:xfrm>
          <a:prstGeom prst="rect">
            <a:avLst/>
          </a:prstGeom>
          <a:noFill/>
          <a:ln>
            <a:noFill/>
          </a:ln>
        </p:spPr>
        <p:txBody>
          <a:bodyPr lIns="45725" tIns="22856" rIns="45725" bIns="22856" anchor="ctr" anchorCtr="0">
            <a:noAutofit/>
          </a:bodyPr>
          <a:lstStyle/>
          <a:p>
            <a:pPr lvl="0" algn="ctr" defTabSz="914400">
              <a:lnSpc>
                <a:spcPct val="150000"/>
              </a:lnSpc>
              <a:defRPr/>
            </a:pPr>
            <a:r>
              <a:rPr lang="zh-CN" altLang="en-US" sz="1600" b="1" dirty="0">
                <a:solidFill>
                  <a:schemeClr val="bg1"/>
                </a:solidFill>
                <a:latin typeface="微软雅黑" panose="020B0503020204020204" charset="-122"/>
                <a:ea typeface="微软雅黑" panose="020B0503020204020204" charset="-122"/>
              </a:rPr>
              <a:t>车辆失控</a:t>
            </a:r>
            <a:endParaRPr lang="zh-CN" altLang="en-US" sz="1600" b="1" dirty="0">
              <a:solidFill>
                <a:schemeClr val="bg1"/>
              </a:solidFill>
              <a:latin typeface="微软雅黑" panose="020B0503020204020204" charset="-122"/>
              <a:ea typeface="微软雅黑" panose="020B0503020204020204" charset="-122"/>
            </a:endParaRPr>
          </a:p>
        </p:txBody>
      </p:sp>
      <p:grpSp>
        <p:nvGrpSpPr>
          <p:cNvPr id="30" name="组合 29"/>
          <p:cNvGrpSpPr/>
          <p:nvPr/>
        </p:nvGrpSpPr>
        <p:grpSpPr>
          <a:xfrm>
            <a:off x="4789084" y="3815344"/>
            <a:ext cx="2705400" cy="2247813"/>
            <a:chOff x="1251800" y="3302000"/>
            <a:chExt cx="2705400" cy="2247813"/>
          </a:xfrm>
        </p:grpSpPr>
        <p:sp>
          <p:nvSpPr>
            <p:cNvPr id="31" name="形状"/>
            <p:cNvSpPr/>
            <p:nvPr/>
          </p:nvSpPr>
          <p:spPr bwMode="auto">
            <a:xfrm>
              <a:off x="1251800" y="3302000"/>
              <a:ext cx="2705400" cy="2232530"/>
            </a:xfrm>
            <a:prstGeom prst="roundRect">
              <a:avLst>
                <a:gd name="adj" fmla="val 8724"/>
              </a:avLst>
            </a:prstGeom>
            <a:gradFill flip="none" rotWithShape="1">
              <a:gsLst>
                <a:gs pos="0">
                  <a:schemeClr val="accent2">
                    <a:lumMod val="40000"/>
                    <a:lumOff val="60000"/>
                  </a:schemeClr>
                </a:gs>
                <a:gs pos="75000">
                  <a:srgbClr val="ED7D31"/>
                </a:gs>
              </a:gsLst>
              <a:lin ang="12000000" scaled="0"/>
              <a:tileRect/>
            </a:gradFill>
            <a:ln w="12700" cap="flat" cmpd="sng" algn="ctr">
              <a:noFill/>
              <a:prstDash val="solid"/>
              <a:miter lim="800000"/>
            </a:ln>
            <a:effectLst>
              <a:outerShdw blurRad="635000" dist="762000" dir="3600000" algn="ctr" rotWithShape="0">
                <a:prstClr val="black">
                  <a:alpha val="20000"/>
                </a:prstClr>
              </a:outerShdw>
            </a:effectLst>
          </p:spPr>
          <p:txBody>
            <a:bodyPr wrap="square" rtlCol="0" anchor="ctr">
              <a:noAutofit/>
            </a:bodyPr>
            <a:lstStyle/>
            <a:p>
              <a:pPr algn="ctr" defTabSz="914400"/>
              <a:endParaRPr lang="en-US" kern="0" dirty="0">
                <a:solidFill>
                  <a:prstClr val="white"/>
                </a:solidFill>
                <a:latin typeface="微软雅黑" panose="020B0503020204020204" charset="-122"/>
                <a:ea typeface="微软雅黑" panose="020B0503020204020204" charset="-122"/>
                <a:sym typeface="思源宋体 CN" panose="02020400000000000000" pitchFamily="18" charset="-122"/>
              </a:endParaRPr>
            </a:p>
          </p:txBody>
        </p:sp>
        <p:sp>
          <p:nvSpPr>
            <p:cNvPr id="32" name="文本"/>
            <p:cNvSpPr/>
            <p:nvPr/>
          </p:nvSpPr>
          <p:spPr bwMode="auto">
            <a:xfrm>
              <a:off x="1347685" y="4254413"/>
              <a:ext cx="2529205" cy="1295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t"/>
            <a:lstStyle/>
            <a:p>
              <a:pPr algn="ctr" defTabSz="914400">
                <a:lnSpc>
                  <a:spcPct val="150000"/>
                </a:lnSpc>
                <a:defRPr/>
              </a:pPr>
              <a:r>
                <a:rPr lang="zh-CN" altLang="en-US" sz="1400" dirty="0">
                  <a:solidFill>
                    <a:prstClr val="white"/>
                  </a:solidFill>
                  <a:latin typeface="微软雅黑" panose="020B0503020204020204" charset="-122"/>
                  <a:ea typeface="微软雅黑" panose="020B0503020204020204" charset="-122"/>
                </a:rPr>
                <a:t>应立即协同承租人到当地派出所报案，汽车租赁企业同时通知保险公司</a:t>
              </a:r>
              <a:endParaRPr lang="zh-CN" altLang="en-US" sz="1400" dirty="0">
                <a:solidFill>
                  <a:prstClr val="white"/>
                </a:solidFill>
                <a:latin typeface="微软雅黑" panose="020B0503020204020204" charset="-122"/>
                <a:ea typeface="微软雅黑" panose="020B0503020204020204" charset="-122"/>
              </a:endParaRPr>
            </a:p>
          </p:txBody>
        </p:sp>
        <p:sp>
          <p:nvSpPr>
            <p:cNvPr id="33" name="文本"/>
            <p:cNvSpPr txBox="1"/>
            <p:nvPr/>
          </p:nvSpPr>
          <p:spPr>
            <a:xfrm>
              <a:off x="1657778" y="3733357"/>
              <a:ext cx="1891337" cy="364436"/>
            </a:xfrm>
            <a:prstGeom prst="rect">
              <a:avLst/>
            </a:prstGeom>
            <a:noFill/>
            <a:ln>
              <a:noFill/>
            </a:ln>
          </p:spPr>
          <p:txBody>
            <a:bodyPr lIns="45725" tIns="22856" rIns="45725" bIns="22856" anchor="ctr" anchorCtr="0">
              <a:noAutofit/>
            </a:bodyPr>
            <a:lstStyle/>
            <a:p>
              <a:pPr lvl="0" algn="ctr" defTabSz="914400">
                <a:lnSpc>
                  <a:spcPct val="150000"/>
                </a:lnSpc>
                <a:buClrTx/>
                <a:buSzTx/>
                <a:buFontTx/>
                <a:defRPr/>
              </a:pPr>
              <a:r>
                <a:rPr lang="zh-CN" altLang="en-US" sz="1600" b="1" dirty="0">
                  <a:solidFill>
                    <a:schemeClr val="bg1"/>
                  </a:solidFill>
                  <a:latin typeface="微软雅黑" panose="020B0503020204020204" charset="-122"/>
                  <a:ea typeface="微软雅黑" panose="020B0503020204020204" charset="-122"/>
                </a:rPr>
                <a:t>车辆被盗</a:t>
              </a:r>
              <a:endParaRPr lang="zh-CN" altLang="en-US" sz="1600" b="1" dirty="0">
                <a:solidFill>
                  <a:schemeClr val="bg1"/>
                </a:solidFill>
                <a:latin typeface="微软雅黑" panose="020B0503020204020204" charset="-122"/>
                <a:ea typeface="微软雅黑" panose="020B0503020204020204" charset="-122"/>
              </a:endParaRPr>
            </a:p>
          </p:txBody>
        </p:sp>
      </p:grpSp>
      <p:grpSp>
        <p:nvGrpSpPr>
          <p:cNvPr id="35" name="组合 34"/>
          <p:cNvGrpSpPr/>
          <p:nvPr/>
        </p:nvGrpSpPr>
        <p:grpSpPr>
          <a:xfrm>
            <a:off x="8358452" y="3815344"/>
            <a:ext cx="2705400" cy="2232530"/>
            <a:chOff x="1251800" y="3302000"/>
            <a:chExt cx="2705400" cy="2232530"/>
          </a:xfrm>
        </p:grpSpPr>
        <p:sp>
          <p:nvSpPr>
            <p:cNvPr id="39" name="形状"/>
            <p:cNvSpPr/>
            <p:nvPr/>
          </p:nvSpPr>
          <p:spPr bwMode="auto">
            <a:xfrm>
              <a:off x="1251800" y="3302000"/>
              <a:ext cx="2705400" cy="2232530"/>
            </a:xfrm>
            <a:prstGeom prst="roundRect">
              <a:avLst>
                <a:gd name="adj" fmla="val 8724"/>
              </a:avLst>
            </a:prstGeom>
            <a:gradFill flip="none" rotWithShape="1">
              <a:gsLst>
                <a:gs pos="0">
                  <a:schemeClr val="accent2">
                    <a:lumMod val="40000"/>
                    <a:lumOff val="60000"/>
                  </a:schemeClr>
                </a:gs>
                <a:gs pos="75000">
                  <a:srgbClr val="ED7D31"/>
                </a:gs>
              </a:gsLst>
              <a:lin ang="12000000" scaled="0"/>
              <a:tileRect/>
            </a:gradFill>
            <a:ln w="12700" cap="flat" cmpd="sng" algn="ctr">
              <a:noFill/>
              <a:prstDash val="solid"/>
              <a:miter lim="800000"/>
            </a:ln>
            <a:effectLst>
              <a:outerShdw blurRad="635000" dist="762000" dir="3600000" algn="ctr" rotWithShape="0">
                <a:prstClr val="black">
                  <a:alpha val="20000"/>
                </a:prstClr>
              </a:outerShdw>
            </a:effectLst>
          </p:spPr>
          <p:txBody>
            <a:bodyPr wrap="square" rtlCol="0" anchor="ctr">
              <a:noAutofit/>
            </a:bodyPr>
            <a:lstStyle/>
            <a:p>
              <a:pPr algn="ctr" defTabSz="914400"/>
              <a:endParaRPr lang="en-US" kern="0">
                <a:solidFill>
                  <a:prstClr val="white"/>
                </a:solidFill>
                <a:latin typeface="微软雅黑" panose="020B0503020204020204" charset="-122"/>
                <a:ea typeface="微软雅黑" panose="020B0503020204020204" charset="-122"/>
                <a:sym typeface="思源宋体 CN" panose="02020400000000000000" pitchFamily="18" charset="-122"/>
              </a:endParaRPr>
            </a:p>
          </p:txBody>
        </p:sp>
        <p:sp>
          <p:nvSpPr>
            <p:cNvPr id="40" name="文本"/>
            <p:cNvSpPr/>
            <p:nvPr/>
          </p:nvSpPr>
          <p:spPr bwMode="auto">
            <a:xfrm>
              <a:off x="1347685" y="4254413"/>
              <a:ext cx="2529205" cy="10750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t"/>
            <a:lstStyle/>
            <a:p>
              <a:pPr algn="ctr" defTabSz="914400">
                <a:lnSpc>
                  <a:spcPct val="150000"/>
                </a:lnSpc>
                <a:defRPr/>
              </a:pPr>
              <a:r>
                <a:rPr lang="zh-CN" altLang="en-US" sz="1400" dirty="0">
                  <a:solidFill>
                    <a:prstClr val="white"/>
                  </a:solidFill>
                  <a:latin typeface="微软雅黑" panose="020B0503020204020204" charset="-122"/>
                  <a:ea typeface="微软雅黑" panose="020B0503020204020204" charset="-122"/>
                </a:rPr>
                <a:t>通常情况下，汽车租赁企业应在合同履行期间根据承租人拖欠租金情况</a:t>
              </a:r>
              <a:endParaRPr lang="zh-CN" altLang="en-US" sz="1400" dirty="0">
                <a:solidFill>
                  <a:prstClr val="white"/>
                </a:solidFill>
                <a:latin typeface="微软雅黑" panose="020B0503020204020204" charset="-122"/>
                <a:ea typeface="微软雅黑" panose="020B0503020204020204" charset="-122"/>
              </a:endParaRPr>
            </a:p>
          </p:txBody>
        </p:sp>
        <p:sp>
          <p:nvSpPr>
            <p:cNvPr id="60" name="文本"/>
            <p:cNvSpPr txBox="1"/>
            <p:nvPr/>
          </p:nvSpPr>
          <p:spPr>
            <a:xfrm>
              <a:off x="1657778" y="3733357"/>
              <a:ext cx="1891337" cy="364436"/>
            </a:xfrm>
            <a:prstGeom prst="rect">
              <a:avLst/>
            </a:prstGeom>
            <a:noFill/>
            <a:ln>
              <a:noFill/>
            </a:ln>
          </p:spPr>
          <p:txBody>
            <a:bodyPr lIns="45725" tIns="22856" rIns="45725" bIns="22856" anchor="ctr" anchorCtr="0">
              <a:noAutofit/>
            </a:bodyPr>
            <a:lstStyle/>
            <a:p>
              <a:pPr lvl="0" algn="ctr" defTabSz="914400">
                <a:lnSpc>
                  <a:spcPct val="150000"/>
                </a:lnSpc>
                <a:buClrTx/>
                <a:buSzTx/>
                <a:buFontTx/>
                <a:defRPr/>
              </a:pPr>
              <a:r>
                <a:rPr lang="zh-CN" altLang="en-US" sz="1600" b="1" dirty="0">
                  <a:solidFill>
                    <a:schemeClr val="bg1"/>
                  </a:solidFill>
                  <a:latin typeface="微软雅黑" panose="020B0503020204020204" charset="-122"/>
                  <a:ea typeface="微软雅黑" panose="020B0503020204020204" charset="-122"/>
                </a:rPr>
                <a:t>拖欠租金</a:t>
              </a:r>
              <a:endParaRPr lang="zh-CN" altLang="en-US" sz="1600" b="1" dirty="0">
                <a:solidFill>
                  <a:schemeClr val="bg1"/>
                </a:solidFill>
                <a:latin typeface="微软雅黑" panose="020B0503020204020204" charset="-122"/>
                <a:ea typeface="微软雅黑" panose="020B0503020204020204" charset="-122"/>
              </a:endParaRPr>
            </a:p>
          </p:txBody>
        </p:sp>
      </p:grpSp>
      <p:pic>
        <p:nvPicPr>
          <p:cNvPr id="62" name="图片 61"/>
          <p:cNvPicPr/>
          <p:nvPr/>
        </p:nvPicPr>
        <p:blipFill>
          <a:blip r:embed="rId1"/>
          <a:srcRect l="16710" t="7798" r="4456" b="17267"/>
          <a:stretch>
            <a:fillRect/>
          </a:stretch>
        </p:blipFill>
        <p:spPr>
          <a:xfrm>
            <a:off x="1856105" y="2771140"/>
            <a:ext cx="1440000" cy="1440000"/>
          </a:xfrm>
          <a:prstGeom prst="ellipse">
            <a:avLst/>
          </a:prstGeom>
        </p:spPr>
      </p:pic>
      <p:pic>
        <p:nvPicPr>
          <p:cNvPr id="63" name="图片 62"/>
          <p:cNvPicPr>
            <a:picLocks noChangeAspect="1"/>
          </p:cNvPicPr>
          <p:nvPr/>
        </p:nvPicPr>
        <p:blipFill>
          <a:blip r:embed="rId2"/>
          <a:srcRect t="6188" r="23963"/>
          <a:stretch>
            <a:fillRect/>
          </a:stretch>
        </p:blipFill>
        <p:spPr>
          <a:xfrm>
            <a:off x="5374640" y="2771140"/>
            <a:ext cx="1440000" cy="1440000"/>
          </a:xfrm>
          <a:prstGeom prst="ellipse">
            <a:avLst/>
          </a:prstGeom>
        </p:spPr>
      </p:pic>
      <p:pic>
        <p:nvPicPr>
          <p:cNvPr id="64" name="图片 63"/>
          <p:cNvPicPr>
            <a:picLocks noChangeAspect="1"/>
          </p:cNvPicPr>
          <p:nvPr/>
        </p:nvPicPr>
        <p:blipFill>
          <a:blip r:embed="rId3"/>
          <a:srcRect l="8087" r="9411"/>
          <a:stretch>
            <a:fillRect/>
          </a:stretch>
        </p:blipFill>
        <p:spPr>
          <a:xfrm>
            <a:off x="9055100" y="2771140"/>
            <a:ext cx="1440000" cy="1440000"/>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par>
                                <p:cTn id="15" presetID="3" presetClass="entr" presetSubtype="1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linds(horizontal)">
                                      <p:cBhvr>
                                        <p:cTn id="26" dur="500"/>
                                        <p:tgtEl>
                                          <p:spTgt spid="15"/>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blinds(horizontal)">
                                      <p:cBhvr>
                                        <p:cTn id="29" dur="500"/>
                                        <p:tgtEl>
                                          <p:spTgt spid="25"/>
                                        </p:tgtEl>
                                      </p:cBhvr>
                                    </p:animEffect>
                                  </p:childTnLst>
                                </p:cTn>
                              </p:par>
                              <p:par>
                                <p:cTn id="30" presetID="3" presetClass="entr" presetSubtype="10"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blinds(horizontal)">
                                      <p:cBhvr>
                                        <p:cTn id="32" dur="500"/>
                                        <p:tgtEl>
                                          <p:spTgt spid="30"/>
                                        </p:tgtEl>
                                      </p:cBhvr>
                                    </p:animEffect>
                                  </p:childTnLst>
                                </p:cTn>
                              </p:par>
                              <p:par>
                                <p:cTn id="33" presetID="3" presetClass="entr" presetSubtype="10"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linds(horizontal)">
                                      <p:cBhvr>
                                        <p:cTn id="35" dur="500"/>
                                        <p:tgtEl>
                                          <p:spTgt spid="35"/>
                                        </p:tgtEl>
                                      </p:cBhvr>
                                    </p:animEffect>
                                  </p:childTnLst>
                                </p:cTn>
                              </p:par>
                              <p:par>
                                <p:cTn id="36" presetID="3" presetClass="entr" presetSubtype="10" fill="hold" nodeType="with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blinds(horizontal)">
                                      <p:cBhvr>
                                        <p:cTn id="38" dur="500"/>
                                        <p:tgtEl>
                                          <p:spTgt spid="62"/>
                                        </p:tgtEl>
                                      </p:cBhvr>
                                    </p:animEffect>
                                  </p:childTnLst>
                                </p:cTn>
                              </p:par>
                              <p:par>
                                <p:cTn id="39" presetID="3" presetClass="entr" presetSubtype="10" fill="hold"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blinds(horizontal)">
                                      <p:cBhvr>
                                        <p:cTn id="41" dur="500"/>
                                        <p:tgtEl>
                                          <p:spTgt spid="63"/>
                                        </p:tgtEl>
                                      </p:cBhvr>
                                    </p:animEffect>
                                  </p:childTnLst>
                                </p:cTn>
                              </p:par>
                              <p:par>
                                <p:cTn id="42" presetID="3" presetClass="entr" presetSubtype="10" fill="hold"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blinds(horizontal)">
                                      <p:cBhvr>
                                        <p:cTn id="4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9" grpId="0" animBg="1"/>
      <p:bldP spid="9" grpId="1" animBg="1"/>
      <p:bldP spid="12" grpId="0" animBg="1"/>
      <p:bldP spid="12" grpId="1" animBg="1"/>
      <p:bldP spid="15" grpId="0" animBg="1"/>
      <p:bldP spid="15" grpId="1" animBg="1"/>
      <p:bldP spid="25" grpId="0"/>
      <p:bldP spid="2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p:nvPr/>
        </p:nvPicPr>
        <p:blipFill>
          <a:blip r:embed="rId1"/>
          <a:srcRect t="5963" b="36076"/>
          <a:stretch>
            <a:fillRect/>
          </a:stretch>
        </p:blipFill>
        <p:spPr>
          <a:xfrm>
            <a:off x="1184910" y="2101850"/>
            <a:ext cx="6346825" cy="2376000"/>
          </a:xfrm>
          <a:prstGeom prst="rect">
            <a:avLst/>
          </a:prstGeom>
        </p:spPr>
      </p:pic>
      <p:sp>
        <p:nvSpPr>
          <p:cNvPr id="2" name="文本框 1"/>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594735" y="1193800"/>
            <a:ext cx="5002530" cy="491490"/>
            <a:chOff x="5661" y="1960"/>
            <a:chExt cx="7878" cy="774"/>
          </a:xfrm>
        </p:grpSpPr>
        <p:sp>
          <p:nvSpPr>
            <p:cNvPr id="5" name="矩形: 圆角 43"/>
            <p:cNvSpPr/>
            <p:nvPr/>
          </p:nvSpPr>
          <p:spPr>
            <a:xfrm>
              <a:off x="5661" y="1960"/>
              <a:ext cx="787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7" name="文本框 6"/>
            <p:cNvSpPr txBox="1"/>
            <p:nvPr/>
          </p:nvSpPr>
          <p:spPr>
            <a:xfrm>
              <a:off x="5717"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五、内部风险控制</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10" name="组合 9"/>
          <p:cNvGrpSpPr/>
          <p:nvPr/>
        </p:nvGrpSpPr>
        <p:grpSpPr>
          <a:xfrm>
            <a:off x="7532048" y="2104259"/>
            <a:ext cx="4086226" cy="2386461"/>
            <a:chOff x="7243758" y="1671189"/>
            <a:chExt cx="4086226" cy="2386461"/>
          </a:xfrm>
        </p:grpSpPr>
        <p:sp>
          <p:nvSpPr>
            <p:cNvPr id="11" name="2"/>
            <p:cNvSpPr/>
            <p:nvPr/>
          </p:nvSpPr>
          <p:spPr>
            <a:xfrm>
              <a:off x="7243758" y="1671189"/>
              <a:ext cx="4086226" cy="2386461"/>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16" name="TextBox 13"/>
            <p:cNvSpPr txBox="1"/>
            <p:nvPr/>
          </p:nvSpPr>
          <p:spPr>
            <a:xfrm flipH="1">
              <a:off x="7406318" y="1810889"/>
              <a:ext cx="3801110" cy="459105"/>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lvl="0" algn="l" defTabSz="457200">
                <a:lnSpc>
                  <a:spcPct val="150000"/>
                </a:lnSpc>
                <a:buSzPct val="25000"/>
                <a:defRPr/>
              </a:pPr>
              <a:r>
                <a:rPr lang="zh-CN" altLang="en-US" sz="1600" dirty="0">
                  <a:solidFill>
                    <a:schemeClr val="bg1"/>
                  </a:solidFill>
                  <a:latin typeface="思源宋体 CN" panose="02020400000000000000" pitchFamily="18" charset="-122"/>
                  <a:ea typeface="思源宋体 CN" panose="02020400000000000000" pitchFamily="18" charset="-122"/>
                </a:rPr>
                <a:t>（1）常见的非法侵害企业利益的方式</a:t>
              </a:r>
              <a:endParaRPr lang="zh-CN" altLang="en-US" sz="1600" dirty="0">
                <a:solidFill>
                  <a:schemeClr val="bg1"/>
                </a:solidFill>
                <a:latin typeface="思源宋体 CN" panose="02020400000000000000" pitchFamily="18" charset="-122"/>
                <a:ea typeface="思源宋体 CN" panose="02020400000000000000" pitchFamily="18" charset="-122"/>
              </a:endParaRPr>
            </a:p>
          </p:txBody>
        </p:sp>
        <p:sp>
          <p:nvSpPr>
            <p:cNvPr id="18" name="TextBox 14"/>
            <p:cNvSpPr txBox="1"/>
            <p:nvPr/>
          </p:nvSpPr>
          <p:spPr>
            <a:xfrm>
              <a:off x="7543820" y="2270000"/>
              <a:ext cx="3525233" cy="1568450"/>
            </a:xfrm>
            <a:prstGeom prst="rect">
              <a:avLst/>
            </a:prstGeom>
            <a:noFill/>
          </p:spPr>
          <p:txBody>
            <a:bodyPr wrap="square" rtlCol="0">
              <a:spAutoFit/>
            </a:bodyPr>
            <a:lstStyle/>
            <a:p>
              <a:pPr lvl="0" defTabSz="457200">
                <a:lnSpc>
                  <a:spcPct val="150000"/>
                </a:lnSpc>
                <a:buSzPct val="25000"/>
                <a:defRPr/>
              </a:pPr>
              <a:r>
                <a:rPr lang="zh-CN" altLang="en-US" sz="1600" dirty="0">
                  <a:solidFill>
                    <a:schemeClr val="bg1"/>
                  </a:solidFill>
                  <a:latin typeface="思源宋体 CN" panose="02020400000000000000" pitchFamily="18" charset="-122"/>
                  <a:ea typeface="思源宋体 CN" panose="02020400000000000000" pitchFamily="18" charset="-122"/>
                </a:rPr>
                <a:t>①现金交易中侵吞钱款</a:t>
              </a:r>
              <a:endParaRPr lang="zh-CN" altLang="en-US" sz="1600" dirty="0">
                <a:solidFill>
                  <a:schemeClr val="bg1"/>
                </a:solidFill>
                <a:latin typeface="思源宋体 CN" panose="02020400000000000000" pitchFamily="18" charset="-122"/>
                <a:ea typeface="思源宋体 CN" panose="02020400000000000000" pitchFamily="18" charset="-122"/>
              </a:endParaRPr>
            </a:p>
            <a:p>
              <a:pPr lvl="0" defTabSz="457200">
                <a:lnSpc>
                  <a:spcPct val="150000"/>
                </a:lnSpc>
                <a:buSzPct val="25000"/>
                <a:defRPr/>
              </a:pPr>
              <a:r>
                <a:rPr lang="zh-CN" altLang="en-US" sz="1600" dirty="0">
                  <a:solidFill>
                    <a:schemeClr val="bg1"/>
                  </a:solidFill>
                  <a:latin typeface="思源宋体 CN" panose="02020400000000000000" pitchFamily="18" charset="-122"/>
                  <a:ea typeface="思源宋体 CN" panose="02020400000000000000" pitchFamily="18" charset="-122"/>
                </a:rPr>
                <a:t>②信用卡交易中侵吞钱款</a:t>
              </a:r>
              <a:endParaRPr lang="zh-CN" altLang="en-US" sz="1600" dirty="0">
                <a:solidFill>
                  <a:schemeClr val="bg1"/>
                </a:solidFill>
                <a:latin typeface="思源宋体 CN" panose="02020400000000000000" pitchFamily="18" charset="-122"/>
                <a:ea typeface="思源宋体 CN" panose="02020400000000000000" pitchFamily="18" charset="-122"/>
              </a:endParaRPr>
            </a:p>
            <a:p>
              <a:pPr lvl="0" defTabSz="457200">
                <a:lnSpc>
                  <a:spcPct val="150000"/>
                </a:lnSpc>
                <a:buSzPct val="25000"/>
                <a:defRPr/>
              </a:pPr>
              <a:r>
                <a:rPr lang="zh-CN" altLang="en-US" sz="1600" dirty="0">
                  <a:solidFill>
                    <a:schemeClr val="bg1"/>
                  </a:solidFill>
                  <a:latin typeface="思源宋体 CN" panose="02020400000000000000" pitchFamily="18" charset="-122"/>
                  <a:ea typeface="思源宋体 CN" panose="02020400000000000000" pitchFamily="18" charset="-122"/>
                </a:rPr>
                <a:t>③租车不入账</a:t>
              </a:r>
              <a:endParaRPr lang="zh-CN" altLang="en-US" sz="1600" dirty="0">
                <a:solidFill>
                  <a:schemeClr val="bg1"/>
                </a:solidFill>
                <a:latin typeface="思源宋体 CN" panose="02020400000000000000" pitchFamily="18" charset="-122"/>
                <a:ea typeface="思源宋体 CN" panose="02020400000000000000" pitchFamily="18" charset="-122"/>
              </a:endParaRPr>
            </a:p>
            <a:p>
              <a:pPr lvl="0" defTabSz="457200">
                <a:lnSpc>
                  <a:spcPct val="150000"/>
                </a:lnSpc>
                <a:buSzPct val="25000"/>
                <a:defRPr/>
              </a:pPr>
              <a:r>
                <a:rPr lang="zh-CN" altLang="en-US" sz="1600" dirty="0">
                  <a:solidFill>
                    <a:schemeClr val="bg1"/>
                  </a:solidFill>
                  <a:latin typeface="思源宋体 CN" panose="02020400000000000000" pitchFamily="18" charset="-122"/>
                  <a:ea typeface="思源宋体 CN" panose="02020400000000000000" pitchFamily="18" charset="-122"/>
                </a:rPr>
                <a:t>④私自使用租赁车辆</a:t>
              </a:r>
              <a:endParaRPr lang="zh-CN" altLang="en-US" sz="1600" dirty="0">
                <a:solidFill>
                  <a:schemeClr val="bg1"/>
                </a:solidFill>
                <a:latin typeface="思源宋体 CN" panose="02020400000000000000" pitchFamily="18" charset="-122"/>
                <a:ea typeface="思源宋体 CN" panose="02020400000000000000" pitchFamily="18" charset="-122"/>
              </a:endParaRPr>
            </a:p>
          </p:txBody>
        </p:sp>
      </p:grpSp>
      <p:sp>
        <p:nvSpPr>
          <p:cNvPr id="19" name="矩形 18"/>
          <p:cNvSpPr/>
          <p:nvPr/>
        </p:nvSpPr>
        <p:spPr>
          <a:xfrm>
            <a:off x="3317895" y="4472806"/>
            <a:ext cx="8314665" cy="1910687"/>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nvGrpSpPr>
          <p:cNvPr id="20" name="组合 19"/>
          <p:cNvGrpSpPr/>
          <p:nvPr/>
        </p:nvGrpSpPr>
        <p:grpSpPr>
          <a:xfrm>
            <a:off x="1188844" y="4472806"/>
            <a:ext cx="2129051" cy="1910687"/>
            <a:chOff x="1327904" y="4039736"/>
            <a:chExt cx="2129051" cy="1910687"/>
          </a:xfrm>
        </p:grpSpPr>
        <p:sp>
          <p:nvSpPr>
            <p:cNvPr id="36" name="矩形 35"/>
            <p:cNvSpPr/>
            <p:nvPr/>
          </p:nvSpPr>
          <p:spPr>
            <a:xfrm>
              <a:off x="1327904" y="4039736"/>
              <a:ext cx="2129051" cy="191068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panose="02020400000000000000" pitchFamily="18" charset="-122"/>
                <a:ea typeface="思源宋体 CN" panose="02020400000000000000" pitchFamily="18" charset="-122"/>
                <a:sym typeface="思源黑体 CN Bold" panose="020B0800000000000000" pitchFamily="34" charset="-122"/>
              </a:endParaRPr>
            </a:p>
          </p:txBody>
        </p:sp>
        <p:sp>
          <p:nvSpPr>
            <p:cNvPr id="37" name="Freeform 232"/>
            <p:cNvSpPr>
              <a:spLocks noEditPoints="1"/>
            </p:cNvSpPr>
            <p:nvPr/>
          </p:nvSpPr>
          <p:spPr bwMode="auto">
            <a:xfrm>
              <a:off x="2043547" y="4687152"/>
              <a:ext cx="697765" cy="645108"/>
            </a:xfrm>
            <a:custGeom>
              <a:avLst/>
              <a:gdLst>
                <a:gd name="T0" fmla="*/ 42 w 67"/>
                <a:gd name="T1" fmla="*/ 22 h 62"/>
                <a:gd name="T2" fmla="*/ 27 w 67"/>
                <a:gd name="T3" fmla="*/ 37 h 62"/>
                <a:gd name="T4" fmla="*/ 42 w 67"/>
                <a:gd name="T5" fmla="*/ 52 h 62"/>
                <a:gd name="T6" fmla="*/ 56 w 67"/>
                <a:gd name="T7" fmla="*/ 37 h 62"/>
                <a:gd name="T8" fmla="*/ 42 w 67"/>
                <a:gd name="T9" fmla="*/ 22 h 62"/>
                <a:gd name="T10" fmla="*/ 42 w 67"/>
                <a:gd name="T11" fmla="*/ 47 h 62"/>
                <a:gd name="T12" fmla="*/ 31 w 67"/>
                <a:gd name="T13" fmla="*/ 37 h 62"/>
                <a:gd name="T14" fmla="*/ 42 w 67"/>
                <a:gd name="T15" fmla="*/ 26 h 62"/>
                <a:gd name="T16" fmla="*/ 52 w 67"/>
                <a:gd name="T17" fmla="*/ 37 h 62"/>
                <a:gd name="T18" fmla="*/ 42 w 67"/>
                <a:gd name="T19" fmla="*/ 47 h 62"/>
                <a:gd name="T20" fmla="*/ 57 w 67"/>
                <a:gd name="T21" fmla="*/ 12 h 62"/>
                <a:gd name="T22" fmla="*/ 10 w 67"/>
                <a:gd name="T23" fmla="*/ 12 h 62"/>
                <a:gd name="T24" fmla="*/ 0 w 67"/>
                <a:gd name="T25" fmla="*/ 23 h 62"/>
                <a:gd name="T26" fmla="*/ 0 w 67"/>
                <a:gd name="T27" fmla="*/ 52 h 62"/>
                <a:gd name="T28" fmla="*/ 10 w 67"/>
                <a:gd name="T29" fmla="*/ 62 h 62"/>
                <a:gd name="T30" fmla="*/ 57 w 67"/>
                <a:gd name="T31" fmla="*/ 62 h 62"/>
                <a:gd name="T32" fmla="*/ 67 w 67"/>
                <a:gd name="T33" fmla="*/ 52 h 62"/>
                <a:gd name="T34" fmla="*/ 67 w 67"/>
                <a:gd name="T35" fmla="*/ 23 h 62"/>
                <a:gd name="T36" fmla="*/ 57 w 67"/>
                <a:gd name="T37" fmla="*/ 12 h 62"/>
                <a:gd name="T38" fmla="*/ 23 w 67"/>
                <a:gd name="T39" fmla="*/ 22 h 62"/>
                <a:gd name="T40" fmla="*/ 9 w 67"/>
                <a:gd name="T41" fmla="*/ 22 h 62"/>
                <a:gd name="T42" fmla="*/ 9 w 67"/>
                <a:gd name="T43" fmla="*/ 18 h 62"/>
                <a:gd name="T44" fmla="*/ 23 w 67"/>
                <a:gd name="T45" fmla="*/ 18 h 62"/>
                <a:gd name="T46" fmla="*/ 23 w 67"/>
                <a:gd name="T47" fmla="*/ 22 h 62"/>
                <a:gd name="T48" fmla="*/ 42 w 67"/>
                <a:gd name="T49" fmla="*/ 55 h 62"/>
                <a:gd name="T50" fmla="*/ 23 w 67"/>
                <a:gd name="T51" fmla="*/ 37 h 62"/>
                <a:gd name="T52" fmla="*/ 42 w 67"/>
                <a:gd name="T53" fmla="*/ 18 h 62"/>
                <a:gd name="T54" fmla="*/ 60 w 67"/>
                <a:gd name="T55" fmla="*/ 37 h 62"/>
                <a:gd name="T56" fmla="*/ 42 w 67"/>
                <a:gd name="T57" fmla="*/ 55 h 62"/>
                <a:gd name="T58" fmla="*/ 43 w 67"/>
                <a:gd name="T59" fmla="*/ 0 h 62"/>
                <a:gd name="T60" fmla="*/ 23 w 67"/>
                <a:gd name="T61" fmla="*/ 0 h 62"/>
                <a:gd name="T62" fmla="*/ 23 w 67"/>
                <a:gd name="T63" fmla="*/ 10 h 62"/>
                <a:gd name="T64" fmla="*/ 43 w 67"/>
                <a:gd name="T65" fmla="*/ 10 h 62"/>
                <a:gd name="T66" fmla="*/ 43 w 67"/>
                <a:gd name="T6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2">
                  <a:moveTo>
                    <a:pt x="42" y="22"/>
                  </a:moveTo>
                  <a:cubicBezTo>
                    <a:pt x="33" y="22"/>
                    <a:pt x="27" y="29"/>
                    <a:pt x="27" y="37"/>
                  </a:cubicBezTo>
                  <a:cubicBezTo>
                    <a:pt x="27" y="45"/>
                    <a:pt x="33" y="52"/>
                    <a:pt x="42" y="52"/>
                  </a:cubicBezTo>
                  <a:cubicBezTo>
                    <a:pt x="50" y="52"/>
                    <a:pt x="56" y="45"/>
                    <a:pt x="56" y="37"/>
                  </a:cubicBezTo>
                  <a:cubicBezTo>
                    <a:pt x="56" y="29"/>
                    <a:pt x="50" y="22"/>
                    <a:pt x="42" y="22"/>
                  </a:cubicBezTo>
                  <a:close/>
                  <a:moveTo>
                    <a:pt x="42" y="47"/>
                  </a:moveTo>
                  <a:cubicBezTo>
                    <a:pt x="36" y="47"/>
                    <a:pt x="31" y="43"/>
                    <a:pt x="31" y="37"/>
                  </a:cubicBezTo>
                  <a:cubicBezTo>
                    <a:pt x="31" y="31"/>
                    <a:pt x="36" y="26"/>
                    <a:pt x="42" y="26"/>
                  </a:cubicBezTo>
                  <a:cubicBezTo>
                    <a:pt x="47" y="26"/>
                    <a:pt x="52" y="31"/>
                    <a:pt x="52" y="37"/>
                  </a:cubicBezTo>
                  <a:cubicBezTo>
                    <a:pt x="52" y="43"/>
                    <a:pt x="47" y="47"/>
                    <a:pt x="42" y="47"/>
                  </a:cubicBezTo>
                  <a:close/>
                  <a:moveTo>
                    <a:pt x="57" y="12"/>
                  </a:moveTo>
                  <a:cubicBezTo>
                    <a:pt x="10" y="12"/>
                    <a:pt x="10" y="12"/>
                    <a:pt x="10" y="12"/>
                  </a:cubicBezTo>
                  <a:cubicBezTo>
                    <a:pt x="4" y="12"/>
                    <a:pt x="0" y="17"/>
                    <a:pt x="0" y="23"/>
                  </a:cubicBezTo>
                  <a:cubicBezTo>
                    <a:pt x="0" y="52"/>
                    <a:pt x="0" y="52"/>
                    <a:pt x="0" y="52"/>
                  </a:cubicBezTo>
                  <a:cubicBezTo>
                    <a:pt x="0" y="57"/>
                    <a:pt x="4" y="62"/>
                    <a:pt x="10" y="62"/>
                  </a:cubicBezTo>
                  <a:cubicBezTo>
                    <a:pt x="57" y="62"/>
                    <a:pt x="57" y="62"/>
                    <a:pt x="57" y="62"/>
                  </a:cubicBezTo>
                  <a:cubicBezTo>
                    <a:pt x="62" y="62"/>
                    <a:pt x="67" y="57"/>
                    <a:pt x="67" y="52"/>
                  </a:cubicBezTo>
                  <a:cubicBezTo>
                    <a:pt x="67" y="23"/>
                    <a:pt x="67" y="23"/>
                    <a:pt x="67" y="23"/>
                  </a:cubicBezTo>
                  <a:cubicBezTo>
                    <a:pt x="67" y="17"/>
                    <a:pt x="62" y="12"/>
                    <a:pt x="57" y="12"/>
                  </a:cubicBezTo>
                  <a:close/>
                  <a:moveTo>
                    <a:pt x="23" y="22"/>
                  </a:moveTo>
                  <a:cubicBezTo>
                    <a:pt x="9" y="22"/>
                    <a:pt x="9" y="22"/>
                    <a:pt x="9" y="22"/>
                  </a:cubicBezTo>
                  <a:cubicBezTo>
                    <a:pt x="9" y="18"/>
                    <a:pt x="9" y="18"/>
                    <a:pt x="9" y="18"/>
                  </a:cubicBezTo>
                  <a:cubicBezTo>
                    <a:pt x="23" y="18"/>
                    <a:pt x="23" y="18"/>
                    <a:pt x="23" y="18"/>
                  </a:cubicBezTo>
                  <a:lnTo>
                    <a:pt x="23" y="22"/>
                  </a:lnTo>
                  <a:close/>
                  <a:moveTo>
                    <a:pt x="42" y="55"/>
                  </a:moveTo>
                  <a:cubicBezTo>
                    <a:pt x="31" y="55"/>
                    <a:pt x="23" y="47"/>
                    <a:pt x="23" y="37"/>
                  </a:cubicBezTo>
                  <a:cubicBezTo>
                    <a:pt x="23" y="27"/>
                    <a:pt x="31" y="18"/>
                    <a:pt x="42" y="18"/>
                  </a:cubicBezTo>
                  <a:cubicBezTo>
                    <a:pt x="52" y="18"/>
                    <a:pt x="60" y="27"/>
                    <a:pt x="60" y="37"/>
                  </a:cubicBezTo>
                  <a:cubicBezTo>
                    <a:pt x="60" y="47"/>
                    <a:pt x="52" y="55"/>
                    <a:pt x="42" y="55"/>
                  </a:cubicBezTo>
                  <a:close/>
                  <a:moveTo>
                    <a:pt x="43" y="0"/>
                  </a:moveTo>
                  <a:cubicBezTo>
                    <a:pt x="23" y="0"/>
                    <a:pt x="23" y="0"/>
                    <a:pt x="23" y="0"/>
                  </a:cubicBezTo>
                  <a:cubicBezTo>
                    <a:pt x="23" y="10"/>
                    <a:pt x="23" y="10"/>
                    <a:pt x="23" y="10"/>
                  </a:cubicBezTo>
                  <a:cubicBezTo>
                    <a:pt x="43" y="10"/>
                    <a:pt x="43" y="10"/>
                    <a:pt x="43" y="10"/>
                  </a:cubicBezTo>
                  <a:lnTo>
                    <a:pt x="43" y="0"/>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思源宋体 CN" panose="02020400000000000000" pitchFamily="18" charset="-122"/>
                <a:ea typeface="思源宋体 CN" panose="02020400000000000000" pitchFamily="18" charset="-122"/>
                <a:sym typeface="思源黑体 CN Bold" panose="020B0800000000000000" pitchFamily="34" charset="-122"/>
              </a:endParaRPr>
            </a:p>
          </p:txBody>
        </p:sp>
      </p:grpSp>
      <p:sp>
        <p:nvSpPr>
          <p:cNvPr id="38" name="矩形 47"/>
          <p:cNvSpPr>
            <a:spLocks noChangeArrowheads="1"/>
          </p:cNvSpPr>
          <p:nvPr/>
        </p:nvSpPr>
        <p:spPr bwMode="auto">
          <a:xfrm>
            <a:off x="4247515" y="5289550"/>
            <a:ext cx="6941820" cy="43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lvl="0" defTabSz="457200">
              <a:lnSpc>
                <a:spcPct val="150000"/>
              </a:lnSpc>
              <a:buSzPct val="25000"/>
              <a:defRPr/>
            </a:pPr>
            <a:r>
              <a:rPr lang="zh-CN" altLang="en-US" sz="1600" dirty="0">
                <a:solidFill>
                  <a:prstClr val="white"/>
                </a:solidFill>
                <a:latin typeface="思源宋体 CN" panose="02020400000000000000" pitchFamily="18" charset="-122"/>
                <a:ea typeface="思源宋体 CN" panose="02020400000000000000" pitchFamily="18" charset="-122"/>
              </a:rPr>
              <a:t>①管理制度</a:t>
            </a:r>
            <a:r>
              <a:rPr lang="en-US" altLang="zh-CN" sz="1600" dirty="0">
                <a:solidFill>
                  <a:prstClr val="white"/>
                </a:solidFill>
                <a:latin typeface="思源宋体 CN" panose="02020400000000000000" pitchFamily="18" charset="-122"/>
                <a:ea typeface="思源宋体 CN" panose="02020400000000000000" pitchFamily="18" charset="-122"/>
              </a:rPr>
              <a:t>     ②结算方式    ③审核异常情况      ④严格执行车辆监控制度       </a:t>
            </a:r>
            <a:endParaRPr lang="en-US" altLang="zh-CN" sz="1600" dirty="0">
              <a:solidFill>
                <a:prstClr val="white"/>
              </a:solidFill>
              <a:latin typeface="思源宋体 CN" panose="02020400000000000000" pitchFamily="18" charset="-122"/>
              <a:ea typeface="思源宋体 CN" panose="02020400000000000000" pitchFamily="18" charset="-122"/>
            </a:endParaRPr>
          </a:p>
        </p:txBody>
      </p:sp>
      <p:sp>
        <p:nvSpPr>
          <p:cNvPr id="41" name="矩形 3"/>
          <p:cNvSpPr>
            <a:spLocks noChangeArrowheads="1"/>
          </p:cNvSpPr>
          <p:nvPr/>
        </p:nvSpPr>
        <p:spPr bwMode="auto">
          <a:xfrm>
            <a:off x="6535169" y="4849534"/>
            <a:ext cx="1880235" cy="43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lvl="0" algn="l" defTabSz="457200">
              <a:lnSpc>
                <a:spcPct val="150000"/>
              </a:lnSpc>
              <a:buSzPct val="25000"/>
              <a:defRPr/>
            </a:pPr>
            <a:r>
              <a:rPr lang="zh-CN" altLang="en-US" sz="1600" b="1" dirty="0">
                <a:solidFill>
                  <a:prstClr val="white"/>
                </a:solidFill>
                <a:latin typeface="思源宋体 CN" panose="02020400000000000000" pitchFamily="18" charset="-122"/>
                <a:ea typeface="思源宋体 CN" panose="02020400000000000000" pitchFamily="18" charset="-122"/>
              </a:rPr>
              <a:t>（2）主要防范措施</a:t>
            </a:r>
            <a:endParaRPr lang="zh-CN" altLang="en-US" sz="1600" b="1" dirty="0">
              <a:solidFill>
                <a:prstClr val="white"/>
              </a:solidFill>
              <a:latin typeface="思源宋体 CN" panose="02020400000000000000" pitchFamily="18" charset="-122"/>
              <a:ea typeface="思源宋体 CN" panose="02020400000000000000"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childTnLst>
                                </p:cTn>
                              </p:par>
                              <p:par>
                                <p:cTn id="15" presetID="10"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9" grpId="0" animBg="1"/>
      <p:bldP spid="19" grpId="1" animBg="1"/>
      <p:bldP spid="38" grpId="0"/>
      <p:bldP spid="38" grpId="1"/>
      <p:bldP spid="41" grpId="0"/>
      <p:bldP spid="41"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44" name="TextBox 70"/>
          <p:cNvSpPr txBox="1"/>
          <p:nvPr/>
        </p:nvSpPr>
        <p:spPr>
          <a:xfrm>
            <a:off x="1379855" y="1505585"/>
            <a:ext cx="10009505" cy="737235"/>
          </a:xfrm>
          <a:prstGeom prst="rect">
            <a:avLst/>
          </a:prstGeom>
          <a:solidFill>
            <a:schemeClr val="accent2">
              <a:lumMod val="40000"/>
              <a:lumOff val="60000"/>
            </a:schemeClr>
          </a:solidFill>
        </p:spPr>
        <p:txBody>
          <a:bodyPr wrap="square" rtlCol="0">
            <a:spAutoFit/>
          </a:bodyPr>
          <a:lstStyle/>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易鑫集团有限公司（以下简称易鑫）是我国专业的互联网汽车金融交易平台，主要从事汽车交易平台业务及自营融资业务。本任务将以其作为案例对汽车融资租赁等相关知识进行介绍。</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2" name="图片 1"/>
          <p:cNvPicPr>
            <a:picLocks noChangeAspect="1"/>
          </p:cNvPicPr>
          <p:nvPr/>
        </p:nvPicPr>
        <p:blipFill>
          <a:blip r:embed="rId1"/>
          <a:stretch>
            <a:fillRect/>
          </a:stretch>
        </p:blipFill>
        <p:spPr>
          <a:xfrm>
            <a:off x="635" y="2740025"/>
            <a:ext cx="12191365" cy="2844165"/>
          </a:xfrm>
          <a:prstGeom prst="rect">
            <a:avLst/>
          </a:prstGeom>
        </p:spPr>
      </p:pic>
      <p:sp>
        <p:nvSpPr>
          <p:cNvPr id="6" name="矩形 5"/>
          <p:cNvSpPr/>
          <p:nvPr/>
        </p:nvSpPr>
        <p:spPr>
          <a:xfrm>
            <a:off x="4008120" y="5664200"/>
            <a:ext cx="4175760" cy="306705"/>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2">
                    <a:lumMod val="60000"/>
                    <a:lumOff val="40000"/>
                  </a:schemeClr>
                </a:solidFill>
              </a14:hiddenFill>
            </a:ext>
          </a:extLst>
        </p:spPr>
        <p:txBody>
          <a:bodyPr anchor="ctr"/>
          <a:lstStyle/>
          <a:p>
            <a:pPr algn="ctr" defTabSz="1218565">
              <a:defRPr/>
            </a:pPr>
            <a:r>
              <a:rPr lang="en-US" altLang="zh-CN" sz="1200" kern="0" dirty="0">
                <a:solidFill>
                  <a:schemeClr val="tx1"/>
                </a:solidFill>
                <a:latin typeface="微软雅黑" panose="020B0503020204020204" charset="-122"/>
                <a:ea typeface="微软雅黑" panose="020B0503020204020204" charset="-122"/>
              </a:rPr>
              <a:t>易鑫汽车金融网站</a:t>
            </a:r>
            <a:endParaRPr lang="en-US" altLang="zh-CN" sz="1200" kern="0"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additive="base">
                                        <p:cTn id="14" dur="500" fill="hold"/>
                                        <p:tgtEl>
                                          <p:spTgt spid="44"/>
                                        </p:tgtEl>
                                        <p:attrNameLst>
                                          <p:attrName>ppt_x</p:attrName>
                                        </p:attrNameLst>
                                      </p:cBhvr>
                                      <p:tavLst>
                                        <p:tav tm="0">
                                          <p:val>
                                            <p:strVal val="#ppt_x"/>
                                          </p:val>
                                        </p:tav>
                                        <p:tav tm="100000">
                                          <p:val>
                                            <p:strVal val="#ppt_x"/>
                                          </p:val>
                                        </p:tav>
                                      </p:tavLst>
                                    </p:anim>
                                    <p:anim calcmode="lin" valueType="num">
                                      <p:cBhvr additive="base">
                                        <p:cTn id="15" dur="500" fill="hold"/>
                                        <p:tgtEl>
                                          <p:spTgt spid="44"/>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44" grpId="0" animBg="1"/>
      <p:bldP spid="44" grpId="1" animBg="1"/>
      <p:bldP spid="6" grpId="0" animBg="1"/>
      <p:bldP spid="6"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矩形 1"/>
          <p:cNvSpPr/>
          <p:nvPr/>
        </p:nvSpPr>
        <p:spPr>
          <a:xfrm>
            <a:off x="3918585" y="1170305"/>
            <a:ext cx="4175760" cy="591820"/>
          </a:xfrm>
          <a:prstGeom prst="rect">
            <a:avLst/>
          </a:prstGeom>
          <a:solidFill>
            <a:schemeClr val="accent2">
              <a:lumMod val="20000"/>
              <a:lumOff val="80000"/>
            </a:schemeClr>
          </a:solidFill>
          <a:ln w="12700" cap="flat" cmpd="sng" algn="ctr">
            <a:noFill/>
            <a:prstDash val="solid"/>
            <a:miter lim="800000"/>
          </a:ln>
          <a:effectLst/>
        </p:spPr>
        <p:txBody>
          <a:bodyPr anchor="ctr"/>
          <a:lstStyle/>
          <a:p>
            <a:pPr algn="ctr" defTabSz="1218565">
              <a:defRPr/>
            </a:pPr>
            <a:r>
              <a:rPr lang="en-US" altLang="zh-CN" sz="2000" b="1" kern="0" dirty="0">
                <a:solidFill>
                  <a:schemeClr val="accent2">
                    <a:lumMod val="50000"/>
                  </a:schemeClr>
                </a:solidFill>
                <a:latin typeface="微软雅黑" panose="020B0503020204020204" charset="-122"/>
                <a:ea typeface="微软雅黑" panose="020B0503020204020204" charset="-122"/>
              </a:rPr>
              <a:t>1. 易鑫经营现状</a:t>
            </a:r>
            <a:endParaRPr lang="en-US" altLang="zh-CN" sz="2000" b="1" kern="0" dirty="0">
              <a:solidFill>
                <a:schemeClr val="accent2">
                  <a:lumMod val="50000"/>
                </a:schemeClr>
              </a:solidFill>
              <a:latin typeface="微软雅黑" panose="020B0503020204020204" charset="-122"/>
              <a:ea typeface="微软雅黑" panose="020B0503020204020204" charset="-122"/>
            </a:endParaRPr>
          </a:p>
        </p:txBody>
      </p:sp>
      <p:sp>
        <p:nvSpPr>
          <p:cNvPr id="18" name="Rectangle 36"/>
          <p:cNvSpPr/>
          <p:nvPr/>
        </p:nvSpPr>
        <p:spPr>
          <a:xfrm>
            <a:off x="899160" y="2062480"/>
            <a:ext cx="5871845" cy="4199890"/>
          </a:xfrm>
          <a:prstGeom prst="rect">
            <a:avLst/>
          </a:prstGeom>
        </p:spPr>
        <p:txBody>
          <a:bodyPr wrap="square">
            <a:spAutoFit/>
          </a:bodyPr>
          <a:lstStyle/>
          <a:p>
            <a:pPr indent="355600" algn="l" fontAlgn="auto">
              <a:lnSpc>
                <a:spcPct val="150000"/>
              </a:lnSpc>
              <a:spcAft>
                <a:spcPts val="600"/>
              </a:spcAft>
            </a:pPr>
            <a:r>
              <a:rPr sz="1400" b="1" dirty="0">
                <a:latin typeface="微软雅黑" panose="020B0503020204020204" charset="-122"/>
                <a:ea typeface="微软雅黑" panose="020B0503020204020204" charset="-122"/>
                <a:sym typeface="+mn-ea"/>
              </a:rPr>
              <a:t>（1）交易平台业务和自营融资平台业务齐头并进。</a:t>
            </a:r>
            <a:endParaRPr sz="1400" b="1"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易鑫的业务模式可以概括为面向消费者、汽车品牌和经销商、金融机构提供一站式服务，利用互联网平台建立起全面的生态系统，为参与者提供便利。易鑫两大业务部门：交易平台业务和自营融资业务。交易平台业务包括广告及会员服务和交易促成及增值服务，如成交促成服务、贷款促成服务、其他增值服务；自营融资业务则主要包括融资租赁业务和经营租赁业务，回租是开展业务的主要形式。</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b="1" dirty="0">
                <a:latin typeface="微软雅黑" panose="020B0503020204020204" charset="-122"/>
                <a:ea typeface="微软雅黑" panose="020B0503020204020204" charset="-122"/>
                <a:sym typeface="+mn-ea"/>
              </a:rPr>
              <a:t>（2）公司业务量迅猛增长。</a:t>
            </a:r>
            <a:endParaRPr sz="1400" b="1"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截至 2021 年上半年，公司累计成交量超过 220 万台，累计交易规模近 2,000 亿元。易鑫依托领先的平台优势，以及腾讯、京东等股东资源，加速构建汽车消费及生活闭环。公司业务遍及中国 340 多个城市，连接超过 26,000 家合作伙伴。</a:t>
            </a:r>
            <a:endParaRPr sz="1400" dirty="0">
              <a:latin typeface="微软雅黑" panose="020B0503020204020204" charset="-122"/>
              <a:ea typeface="微软雅黑" panose="020B0503020204020204" charset="-122"/>
              <a:sym typeface="+mn-ea"/>
            </a:endParaRPr>
          </a:p>
        </p:txBody>
      </p:sp>
      <p:pic>
        <p:nvPicPr>
          <p:cNvPr id="19" name="图片 18"/>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6948805" y="2351405"/>
            <a:ext cx="4636135" cy="36226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heckerboard(across)">
                                      <p:cBhvr>
                                        <p:cTn id="14" dur="500"/>
                                        <p:tgtEl>
                                          <p:spTgt spid="2"/>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checkerboard(across)">
                                      <p:cBhvr>
                                        <p:cTn id="17" dur="500"/>
                                        <p:tgtEl>
                                          <p:spTgt spid="18"/>
                                        </p:tgtEl>
                                      </p:cBhvr>
                                    </p:animEffect>
                                  </p:childTnLst>
                                </p:cTn>
                              </p:par>
                              <p:par>
                                <p:cTn id="18" presetID="5" presetClass="entr" presetSubtype="10" fill="hold"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checkerboard(across)">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2" grpId="0" animBg="1"/>
      <p:bldP spid="2" grpId="1" animBg="1"/>
      <p:bldP spid="18" grpId="0"/>
      <p:bldP spid="1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grpSp>
        <p:nvGrpSpPr>
          <p:cNvPr id="2" name="组合 1"/>
          <p:cNvGrpSpPr/>
          <p:nvPr/>
        </p:nvGrpSpPr>
        <p:grpSpPr>
          <a:xfrm>
            <a:off x="3924300" y="3134360"/>
            <a:ext cx="2259330" cy="782955"/>
            <a:chOff x="6140" y="4209"/>
            <a:chExt cx="3558" cy="1233"/>
          </a:xfrm>
        </p:grpSpPr>
        <p:sp>
          <p:nvSpPr>
            <p:cNvPr id="3" name="文本框 2"/>
            <p:cNvSpPr txBox="1"/>
            <p:nvPr/>
          </p:nvSpPr>
          <p:spPr>
            <a:xfrm>
              <a:off x="6140" y="4209"/>
              <a:ext cx="2848" cy="919"/>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学习准备</a:t>
              </a:r>
              <a:endParaRPr lang="zh-CN" altLang="en-US" sz="3200" dirty="0">
                <a:latin typeface="方正粗黑宋简体" panose="02000000000000000000" charset="-122"/>
                <a:ea typeface="方正粗黑宋简体" panose="02000000000000000000" charset="-122"/>
              </a:endParaRPr>
            </a:p>
          </p:txBody>
        </p:sp>
        <p:sp>
          <p:nvSpPr>
            <p:cNvPr id="6" name="文本框 5"/>
            <p:cNvSpPr txBox="1"/>
            <p:nvPr/>
          </p:nvSpPr>
          <p:spPr>
            <a:xfrm>
              <a:off x="6140" y="5056"/>
              <a:ext cx="3559" cy="386"/>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STUDY PREPARATION</a:t>
              </a:r>
              <a:endParaRPr lang="en-US" altLang="zh-CN" sz="1000" spc="300" dirty="0">
                <a:latin typeface="方正粗黑宋简体" panose="02000000000000000000" charset="-122"/>
                <a:ea typeface="方正粗黑宋简体" panose="02000000000000000000" charset="-122"/>
              </a:endParaRPr>
            </a:p>
          </p:txBody>
        </p:sp>
      </p:grpSp>
      <p:sp>
        <p:nvSpPr>
          <p:cNvPr id="11" name="矩形: 圆角 8"/>
          <p:cNvSpPr/>
          <p:nvPr/>
        </p:nvSpPr>
        <p:spPr>
          <a:xfrm>
            <a:off x="1562735" y="2374733"/>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2" name="矩形: 圆角 9"/>
          <p:cNvSpPr/>
          <p:nvPr/>
        </p:nvSpPr>
        <p:spPr>
          <a:xfrm>
            <a:off x="1562735" y="3250932"/>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27" name="矩形: 圆角 12"/>
          <p:cNvSpPr/>
          <p:nvPr/>
        </p:nvSpPr>
        <p:spPr>
          <a:xfrm>
            <a:off x="1562735" y="4127131"/>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28" name="文本框 27"/>
          <p:cNvSpPr txBox="1"/>
          <p:nvPr/>
        </p:nvSpPr>
        <p:spPr>
          <a:xfrm>
            <a:off x="1887410" y="2374733"/>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29" name="文本框 28"/>
          <p:cNvSpPr txBox="1"/>
          <p:nvPr/>
        </p:nvSpPr>
        <p:spPr>
          <a:xfrm>
            <a:off x="1887410" y="3252910"/>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30" name="文本框 29"/>
          <p:cNvSpPr txBox="1"/>
          <p:nvPr/>
        </p:nvSpPr>
        <p:spPr>
          <a:xfrm>
            <a:off x="1887410" y="4131087"/>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31" name="文本框 30"/>
          <p:cNvSpPr txBox="1"/>
          <p:nvPr/>
        </p:nvSpPr>
        <p:spPr>
          <a:xfrm>
            <a:off x="3924419" y="2248756"/>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32" name="文本框 31"/>
          <p:cNvSpPr txBox="1"/>
          <p:nvPr/>
        </p:nvSpPr>
        <p:spPr>
          <a:xfrm>
            <a:off x="3924419" y="2774843"/>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33" name="文本框 32"/>
          <p:cNvSpPr txBox="1"/>
          <p:nvPr/>
        </p:nvSpPr>
        <p:spPr>
          <a:xfrm>
            <a:off x="3949819" y="4040143"/>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34" name="文本框 33"/>
          <p:cNvSpPr txBox="1"/>
          <p:nvPr/>
        </p:nvSpPr>
        <p:spPr>
          <a:xfrm>
            <a:off x="3949819" y="4624918"/>
            <a:ext cx="194627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00"/>
                                        <p:tgtEl>
                                          <p:spTgt spid="28"/>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down)">
                                      <p:cBhvr>
                                        <p:cTn id="34" dur="500"/>
                                        <p:tgtEl>
                                          <p:spTgt spid="29"/>
                                        </p:tgtEl>
                                      </p:cBhvr>
                                    </p:animEffect>
                                  </p:childTnLst>
                                </p:cTn>
                              </p:par>
                              <p:par>
                                <p:cTn id="35" presetID="22" presetClass="entr" presetSubtype="4"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down)">
                                      <p:cBhvr>
                                        <p:cTn id="44" dur="500"/>
                                        <p:tgtEl>
                                          <p:spTgt spid="30"/>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500"/>
                                        <p:tgtEl>
                                          <p:spTgt spid="34"/>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down)">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11" grpId="0" bldLvl="0" animBg="1"/>
      <p:bldP spid="12" grpId="0" bldLvl="0" animBg="1"/>
      <p:bldP spid="27" grpId="0" bldLvl="0" animBg="1"/>
      <p:bldP spid="28" grpId="0"/>
      <p:bldP spid="29" grpId="0"/>
      <p:bldP spid="30" grpId="0"/>
      <p:bldP spid="31" grpId="0"/>
      <p:bldP spid="32" grpId="0"/>
      <p:bldP spid="33"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矩形 1"/>
          <p:cNvSpPr/>
          <p:nvPr/>
        </p:nvSpPr>
        <p:spPr>
          <a:xfrm>
            <a:off x="3918585" y="1170305"/>
            <a:ext cx="4175760" cy="591820"/>
          </a:xfrm>
          <a:prstGeom prst="rect">
            <a:avLst/>
          </a:prstGeom>
          <a:solidFill>
            <a:schemeClr val="accent2">
              <a:lumMod val="20000"/>
              <a:lumOff val="80000"/>
            </a:schemeClr>
          </a:solidFill>
          <a:ln w="12700" cap="flat" cmpd="sng" algn="ctr">
            <a:noFill/>
            <a:prstDash val="solid"/>
            <a:miter lim="800000"/>
          </a:ln>
          <a:effectLst/>
        </p:spPr>
        <p:txBody>
          <a:bodyPr anchor="ctr"/>
          <a:lstStyle/>
          <a:p>
            <a:pPr algn="ctr" defTabSz="1218565">
              <a:defRPr/>
            </a:pPr>
            <a:r>
              <a:rPr lang="en-US" altLang="zh-CN" sz="2000" b="1" kern="0" dirty="0">
                <a:solidFill>
                  <a:schemeClr val="accent2">
                    <a:lumMod val="50000"/>
                  </a:schemeClr>
                </a:solidFill>
                <a:latin typeface="微软雅黑" panose="020B0503020204020204" charset="-122"/>
                <a:ea typeface="微软雅黑" panose="020B0503020204020204" charset="-122"/>
              </a:rPr>
              <a:t>2. 易鑫经营模式</a:t>
            </a:r>
            <a:endParaRPr lang="en-US" altLang="zh-CN" sz="2000" b="1" kern="0" dirty="0">
              <a:solidFill>
                <a:schemeClr val="accent2">
                  <a:lumMod val="50000"/>
                </a:schemeClr>
              </a:solidFill>
              <a:latin typeface="微软雅黑" panose="020B0503020204020204" charset="-122"/>
              <a:ea typeface="微软雅黑" panose="020B0503020204020204" charset="-122"/>
            </a:endParaRPr>
          </a:p>
        </p:txBody>
      </p:sp>
      <p:sp>
        <p:nvSpPr>
          <p:cNvPr id="37" name="Rectangle 36"/>
          <p:cNvSpPr/>
          <p:nvPr/>
        </p:nvSpPr>
        <p:spPr>
          <a:xfrm>
            <a:off x="1115695" y="2023745"/>
            <a:ext cx="9961245" cy="2106930"/>
          </a:xfrm>
          <a:prstGeom prst="rect">
            <a:avLst/>
          </a:prstGeom>
        </p:spPr>
        <p:txBody>
          <a:bodyPr wrap="square">
            <a:spAutoFit/>
          </a:bodyPr>
          <a:lstStyle/>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互联网汽车零售和自营融资齐头并进，以消费者为中心，汽车消费全周期服务提供商是易鑫汽车金融经营模式，如下图所示。在此过程中，易鑫与 15000 余家经销店合作，拥有 100 家易鑫体验店，以满足消费者需求。</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易鑫汽车金融（自营融资业务）是公司主要收入来源，包括融资租赁和经营租赁两种，其中融资租赁业务是公司主要收入来源。该业务自 2015 年 6 月成立以来发展最为快速，截至 2021 年累计汽车金融交易量突破 200 万台。其中 2015 年全年、2016年全年、2017 年上半年的收入约为 6550 万元、13 亿元及 12 亿元，分别占总收入的24.1%、85.7% 及 79.3%。收入来源为向消费者收取中介费和利息费。</a:t>
            </a:r>
            <a:endParaRPr sz="1400" dirty="0">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329690" y="4208145"/>
            <a:ext cx="9532620" cy="2057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blinds(horizontal)">
                                      <p:cBhvr>
                                        <p:cTn id="17" dur="500"/>
                                        <p:tgtEl>
                                          <p:spTgt spid="37"/>
                                        </p:tgtEl>
                                      </p:cBhvr>
                                    </p:animEffect>
                                  </p:childTnLst>
                                </p:cTn>
                              </p:par>
                              <p:par>
                                <p:cTn id="18" presetID="3" presetClass="entr" presetSubtype="1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2" grpId="0" animBg="1"/>
      <p:bldP spid="2" grpId="1" animBg="1"/>
      <p:bldP spid="37" grpId="0"/>
      <p:bldP spid="3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矩形 1"/>
          <p:cNvSpPr/>
          <p:nvPr/>
        </p:nvSpPr>
        <p:spPr>
          <a:xfrm>
            <a:off x="3918585" y="1170305"/>
            <a:ext cx="4175760" cy="591820"/>
          </a:xfrm>
          <a:prstGeom prst="rect">
            <a:avLst/>
          </a:prstGeom>
          <a:solidFill>
            <a:schemeClr val="accent2">
              <a:lumMod val="20000"/>
              <a:lumOff val="80000"/>
            </a:schemeClr>
          </a:solidFill>
          <a:ln w="12700" cap="flat" cmpd="sng" algn="ctr">
            <a:noFill/>
            <a:prstDash val="solid"/>
            <a:miter lim="800000"/>
          </a:ln>
          <a:effectLst/>
        </p:spPr>
        <p:txBody>
          <a:bodyPr anchor="ctr"/>
          <a:lstStyle/>
          <a:p>
            <a:pPr algn="ctr" defTabSz="1218565">
              <a:defRPr/>
            </a:pPr>
            <a:r>
              <a:rPr lang="en-US" altLang="zh-CN" sz="2000" b="1" kern="0" dirty="0">
                <a:solidFill>
                  <a:schemeClr val="accent2">
                    <a:lumMod val="50000"/>
                  </a:schemeClr>
                </a:solidFill>
                <a:latin typeface="微软雅黑" panose="020B0503020204020204" charset="-122"/>
                <a:ea typeface="微软雅黑" panose="020B0503020204020204" charset="-122"/>
              </a:rPr>
              <a:t>3. 易鑫汽车金融（融资租赁）</a:t>
            </a:r>
            <a:endParaRPr lang="en-US" altLang="zh-CN" sz="2000" b="1" kern="0" dirty="0">
              <a:solidFill>
                <a:schemeClr val="accent2">
                  <a:lumMod val="50000"/>
                </a:schemeClr>
              </a:solidFill>
              <a:latin typeface="微软雅黑" panose="020B0503020204020204" charset="-122"/>
              <a:ea typeface="微软雅黑" panose="020B0503020204020204" charset="-122"/>
            </a:endParaRPr>
          </a:p>
        </p:txBody>
      </p:sp>
      <p:sp>
        <p:nvSpPr>
          <p:cNvPr id="37" name="Rectangle 36"/>
          <p:cNvSpPr/>
          <p:nvPr/>
        </p:nvSpPr>
        <p:spPr>
          <a:xfrm>
            <a:off x="1115060" y="1947545"/>
            <a:ext cx="9961245" cy="1460500"/>
          </a:xfrm>
          <a:prstGeom prst="rect">
            <a:avLst/>
          </a:prstGeom>
        </p:spPr>
        <p:txBody>
          <a:bodyPr wrap="square">
            <a:spAutoFit/>
          </a:bodyPr>
          <a:lstStyle/>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易鑫汽车金融（融资租赁）是主要的业务增长引擎。易鑫的融资租赁产品和银行以及汽车金融公司提供的产品相比，更加丰富，效率更高，更加灵活。根据历史数据统计，2017 年上半年，每个消费者通过易鑫进行融资租赁的平均融资额及平均期限分别是 7 万元和 33 个月，易鑫的净融资应收账的平均收益率为 13%。</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公司对于新车有一证贷、两证通、鑫动融等融资方案；对于二手车有一证贷、两证通等融资方案，具体见下表。</a:t>
            </a:r>
            <a:endParaRPr sz="14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308100" y="3408045"/>
            <a:ext cx="9575800" cy="30714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2" presetClass="entr" presetSubtype="4"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p:tgtEl>
                                          <p:spTgt spid="37"/>
                                        </p:tgtEl>
                                        <p:attrNameLst>
                                          <p:attrName>ppt_y</p:attrName>
                                        </p:attrNameLst>
                                      </p:cBhvr>
                                      <p:tavLst>
                                        <p:tav tm="0">
                                          <p:val>
                                            <p:strVal val="#ppt_y+#ppt_h*1.125000"/>
                                          </p:val>
                                        </p:tav>
                                        <p:tav tm="100000">
                                          <p:val>
                                            <p:strVal val="#ppt_y"/>
                                          </p:val>
                                        </p:tav>
                                      </p:tavLst>
                                    </p:anim>
                                    <p:animEffect transition="in" filter="wipe(up)">
                                      <p:cBhvr>
                                        <p:cTn id="19" dur="500"/>
                                        <p:tgtEl>
                                          <p:spTgt spid="37"/>
                                        </p:tgtEl>
                                      </p:cBhvr>
                                    </p:animEffect>
                                  </p:childTnLst>
                                </p:cTn>
                              </p:par>
                              <p:par>
                                <p:cTn id="20" presetID="12" presetClass="entr" presetSubtype="4"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up)">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2" grpId="0" animBg="1"/>
      <p:bldP spid="2" grpId="1" animBg="1"/>
      <p:bldP spid="37" grpId="0"/>
      <p:bldP spid="3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矩形 1"/>
          <p:cNvSpPr/>
          <p:nvPr/>
        </p:nvSpPr>
        <p:spPr>
          <a:xfrm>
            <a:off x="3918585" y="1170305"/>
            <a:ext cx="4175760" cy="591820"/>
          </a:xfrm>
          <a:prstGeom prst="rect">
            <a:avLst/>
          </a:prstGeom>
          <a:solidFill>
            <a:schemeClr val="accent2">
              <a:lumMod val="20000"/>
              <a:lumOff val="80000"/>
            </a:schemeClr>
          </a:solidFill>
          <a:ln w="12700" cap="flat" cmpd="sng" algn="ctr">
            <a:noFill/>
            <a:prstDash val="solid"/>
            <a:miter lim="800000"/>
          </a:ln>
          <a:effectLst/>
        </p:spPr>
        <p:txBody>
          <a:bodyPr anchor="ctr"/>
          <a:lstStyle/>
          <a:p>
            <a:pPr algn="ctr" defTabSz="1218565">
              <a:defRPr/>
            </a:pPr>
            <a:r>
              <a:rPr lang="en-US" altLang="zh-CN" sz="2000" b="1" kern="0" dirty="0">
                <a:solidFill>
                  <a:schemeClr val="accent2">
                    <a:lumMod val="50000"/>
                  </a:schemeClr>
                </a:solidFill>
                <a:latin typeface="微软雅黑" panose="020B0503020204020204" charset="-122"/>
                <a:ea typeface="微软雅黑" panose="020B0503020204020204" charset="-122"/>
              </a:rPr>
              <a:t>4. 易鑫汽车金融（经营租赁）</a:t>
            </a:r>
            <a:endParaRPr lang="en-US" altLang="zh-CN" sz="2000" b="1" kern="0" dirty="0">
              <a:solidFill>
                <a:schemeClr val="accent2">
                  <a:lumMod val="50000"/>
                </a:schemeClr>
              </a:solidFill>
              <a:latin typeface="微软雅黑" panose="020B0503020204020204" charset="-122"/>
              <a:ea typeface="微软雅黑" panose="020B0503020204020204" charset="-122"/>
            </a:endParaRPr>
          </a:p>
        </p:txBody>
      </p:sp>
      <p:sp>
        <p:nvSpPr>
          <p:cNvPr id="37" name="Rectangle 36"/>
          <p:cNvSpPr/>
          <p:nvPr/>
        </p:nvSpPr>
        <p:spPr>
          <a:xfrm>
            <a:off x="1093470" y="2164715"/>
            <a:ext cx="6259830" cy="3954145"/>
          </a:xfrm>
          <a:prstGeom prst="rect">
            <a:avLst/>
          </a:prstGeom>
        </p:spPr>
        <p:txBody>
          <a:bodyPr wrap="square">
            <a:spAutoFit/>
          </a:bodyPr>
          <a:lstStyle/>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易鑫汽车金融（经营租赁）明星产品“开走吧”在 2017 年取得较大关注。“开走吧”产品于 2017 年 2 月推出，具有灵活的支付条款，较低的首付（10%）以及较低的每月还款等特点，面向具有良好工作前景的年轻消费者。按照经营租赁模式，易鑫向汽车经销商购买汽车并充当出租人，将汽车租给消费者（承租人），以收取租金。在租赁期间内，易鑫保有汽车所有权，消费者仅拥有使用权，在租赁期满后，将汽车返还给易鑫。在第一个 12 月期间结束时，消费者有 4 个选择：</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（1）转为 3 年融资租赁；</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（2）再次支付首期付款以租赁新车；</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（3）作为一次性付款购买该汽车；</a:t>
            </a:r>
            <a:endParaRPr sz="1400" dirty="0">
              <a:latin typeface="微软雅黑" panose="020B0503020204020204" charset="-122"/>
              <a:ea typeface="微软雅黑" panose="020B0503020204020204" charset="-122"/>
              <a:sym typeface="+mn-ea"/>
            </a:endParaRPr>
          </a:p>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（4）汽车返还给易鑫，无须支付额外费用。</a:t>
            </a:r>
            <a:endParaRPr sz="1400" dirty="0">
              <a:latin typeface="微软雅黑" panose="020B0503020204020204" charset="-122"/>
              <a:ea typeface="微软雅黑" panose="020B0503020204020204" charset="-122"/>
              <a:sym typeface="+mn-ea"/>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502525" y="2190115"/>
            <a:ext cx="4498975" cy="44989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fill="hold"/>
                                        <p:tgtEl>
                                          <p:spTgt spid="37"/>
                                        </p:tgtEl>
                                        <p:attrNameLst>
                                          <p:attrName>ppt_x</p:attrName>
                                        </p:attrNameLst>
                                      </p:cBhvr>
                                      <p:tavLst>
                                        <p:tav tm="0">
                                          <p:val>
                                            <p:strVal val="#ppt_x"/>
                                          </p:val>
                                        </p:tav>
                                        <p:tav tm="100000">
                                          <p:val>
                                            <p:strVal val="#ppt_x"/>
                                          </p:val>
                                        </p:tav>
                                      </p:tavLst>
                                    </p:anim>
                                    <p:anim calcmode="lin" valueType="num">
                                      <p:cBhvr additive="base">
                                        <p:cTn id="19" dur="500" fill="hold"/>
                                        <p:tgtEl>
                                          <p:spTgt spid="37"/>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2" grpId="0" animBg="1"/>
      <p:bldP spid="2" grpId="1" animBg="1"/>
      <p:bldP spid="37" grpId="0"/>
      <p:bldP spid="3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矩形 1"/>
          <p:cNvSpPr/>
          <p:nvPr/>
        </p:nvSpPr>
        <p:spPr>
          <a:xfrm>
            <a:off x="3918585" y="1170305"/>
            <a:ext cx="4175760" cy="591820"/>
          </a:xfrm>
          <a:prstGeom prst="rect">
            <a:avLst/>
          </a:prstGeom>
          <a:solidFill>
            <a:schemeClr val="accent2">
              <a:lumMod val="20000"/>
              <a:lumOff val="80000"/>
            </a:schemeClr>
          </a:solidFill>
          <a:ln w="12700" cap="flat" cmpd="sng" algn="ctr">
            <a:noFill/>
            <a:prstDash val="solid"/>
            <a:miter lim="800000"/>
          </a:ln>
          <a:effectLst/>
        </p:spPr>
        <p:txBody>
          <a:bodyPr anchor="ctr"/>
          <a:lstStyle/>
          <a:p>
            <a:pPr algn="ctr" defTabSz="1218565">
              <a:defRPr/>
            </a:pPr>
            <a:r>
              <a:rPr lang="en-US" altLang="zh-CN" sz="2000" b="1" kern="0" dirty="0">
                <a:solidFill>
                  <a:schemeClr val="accent2">
                    <a:lumMod val="50000"/>
                  </a:schemeClr>
                </a:solidFill>
                <a:latin typeface="微软雅黑" panose="020B0503020204020204" charset="-122"/>
                <a:ea typeface="微软雅黑" panose="020B0503020204020204" charset="-122"/>
              </a:rPr>
              <a:t>5. 易鑫平台开展汽车金融的优势</a:t>
            </a:r>
            <a:endParaRPr lang="en-US" altLang="zh-CN" sz="2000" b="1" kern="0" dirty="0">
              <a:solidFill>
                <a:schemeClr val="accent2">
                  <a:lumMod val="50000"/>
                </a:schemeClr>
              </a:solidFill>
              <a:latin typeface="微软雅黑" panose="020B0503020204020204" charset="-122"/>
              <a:ea typeface="微软雅黑" panose="020B0503020204020204" charset="-122"/>
            </a:endParaRPr>
          </a:p>
        </p:txBody>
      </p:sp>
      <p:sp>
        <p:nvSpPr>
          <p:cNvPr id="18" name="Freeform 215"/>
          <p:cNvSpPr/>
          <p:nvPr/>
        </p:nvSpPr>
        <p:spPr bwMode="auto">
          <a:xfrm>
            <a:off x="4867910" y="2705100"/>
            <a:ext cx="2313940" cy="2316480"/>
          </a:xfrm>
          <a:custGeom>
            <a:avLst/>
            <a:gdLst>
              <a:gd name="T0" fmla="*/ 1924 w 1925"/>
              <a:gd name="T1" fmla="*/ 913 h 1926"/>
              <a:gd name="T2" fmla="*/ 1904 w 1925"/>
              <a:gd name="T3" fmla="*/ 769 h 1926"/>
              <a:gd name="T4" fmla="*/ 1866 w 1925"/>
              <a:gd name="T5" fmla="*/ 632 h 1926"/>
              <a:gd name="T6" fmla="*/ 1808 w 1925"/>
              <a:gd name="T7" fmla="*/ 504 h 1926"/>
              <a:gd name="T8" fmla="*/ 1734 w 1925"/>
              <a:gd name="T9" fmla="*/ 387 h 1926"/>
              <a:gd name="T10" fmla="*/ 1642 w 1925"/>
              <a:gd name="T11" fmla="*/ 283 h 1926"/>
              <a:gd name="T12" fmla="*/ 1537 w 1925"/>
              <a:gd name="T13" fmla="*/ 191 h 1926"/>
              <a:gd name="T14" fmla="*/ 1421 w 1925"/>
              <a:gd name="T15" fmla="*/ 117 h 1926"/>
              <a:gd name="T16" fmla="*/ 1293 w 1925"/>
              <a:gd name="T17" fmla="*/ 59 h 1926"/>
              <a:gd name="T18" fmla="*/ 1156 w 1925"/>
              <a:gd name="T19" fmla="*/ 20 h 1926"/>
              <a:gd name="T20" fmla="*/ 1011 w 1925"/>
              <a:gd name="T21" fmla="*/ 1 h 1926"/>
              <a:gd name="T22" fmla="*/ 913 w 1925"/>
              <a:gd name="T23" fmla="*/ 1 h 1926"/>
              <a:gd name="T24" fmla="*/ 768 w 1925"/>
              <a:gd name="T25" fmla="*/ 20 h 1926"/>
              <a:gd name="T26" fmla="*/ 631 w 1925"/>
              <a:gd name="T27" fmla="*/ 59 h 1926"/>
              <a:gd name="T28" fmla="*/ 503 w 1925"/>
              <a:gd name="T29" fmla="*/ 117 h 1926"/>
              <a:gd name="T30" fmla="*/ 387 w 1925"/>
              <a:gd name="T31" fmla="*/ 191 h 1926"/>
              <a:gd name="T32" fmla="*/ 282 w 1925"/>
              <a:gd name="T33" fmla="*/ 283 h 1926"/>
              <a:gd name="T34" fmla="*/ 191 w 1925"/>
              <a:gd name="T35" fmla="*/ 387 h 1926"/>
              <a:gd name="T36" fmla="*/ 116 w 1925"/>
              <a:gd name="T37" fmla="*/ 504 h 1926"/>
              <a:gd name="T38" fmla="*/ 58 w 1925"/>
              <a:gd name="T39" fmla="*/ 632 h 1926"/>
              <a:gd name="T40" fmla="*/ 20 w 1925"/>
              <a:gd name="T41" fmla="*/ 769 h 1926"/>
              <a:gd name="T42" fmla="*/ 2 w 1925"/>
              <a:gd name="T43" fmla="*/ 913 h 1926"/>
              <a:gd name="T44" fmla="*/ 2 w 1925"/>
              <a:gd name="T45" fmla="*/ 1012 h 1926"/>
              <a:gd name="T46" fmla="*/ 20 w 1925"/>
              <a:gd name="T47" fmla="*/ 1157 h 1926"/>
              <a:gd name="T48" fmla="*/ 58 w 1925"/>
              <a:gd name="T49" fmla="*/ 1294 h 1926"/>
              <a:gd name="T50" fmla="*/ 116 w 1925"/>
              <a:gd name="T51" fmla="*/ 1421 h 1926"/>
              <a:gd name="T52" fmla="*/ 191 w 1925"/>
              <a:gd name="T53" fmla="*/ 1538 h 1926"/>
              <a:gd name="T54" fmla="*/ 282 w 1925"/>
              <a:gd name="T55" fmla="*/ 1643 h 1926"/>
              <a:gd name="T56" fmla="*/ 387 w 1925"/>
              <a:gd name="T57" fmla="*/ 1734 h 1926"/>
              <a:gd name="T58" fmla="*/ 503 w 1925"/>
              <a:gd name="T59" fmla="*/ 1809 h 1926"/>
              <a:gd name="T60" fmla="*/ 631 w 1925"/>
              <a:gd name="T61" fmla="*/ 1867 h 1926"/>
              <a:gd name="T62" fmla="*/ 768 w 1925"/>
              <a:gd name="T63" fmla="*/ 1905 h 1926"/>
              <a:gd name="T64" fmla="*/ 913 w 1925"/>
              <a:gd name="T65" fmla="*/ 1924 h 1926"/>
              <a:gd name="T66" fmla="*/ 1011 w 1925"/>
              <a:gd name="T67" fmla="*/ 1924 h 1926"/>
              <a:gd name="T68" fmla="*/ 1156 w 1925"/>
              <a:gd name="T69" fmla="*/ 1905 h 1926"/>
              <a:gd name="T70" fmla="*/ 1293 w 1925"/>
              <a:gd name="T71" fmla="*/ 1867 h 1926"/>
              <a:gd name="T72" fmla="*/ 1421 w 1925"/>
              <a:gd name="T73" fmla="*/ 1809 h 1926"/>
              <a:gd name="T74" fmla="*/ 1537 w 1925"/>
              <a:gd name="T75" fmla="*/ 1734 h 1926"/>
              <a:gd name="T76" fmla="*/ 1642 w 1925"/>
              <a:gd name="T77" fmla="*/ 1643 h 1926"/>
              <a:gd name="T78" fmla="*/ 1734 w 1925"/>
              <a:gd name="T79" fmla="*/ 1538 h 1926"/>
              <a:gd name="T80" fmla="*/ 1808 w 1925"/>
              <a:gd name="T81" fmla="*/ 1421 h 1926"/>
              <a:gd name="T82" fmla="*/ 1866 w 1925"/>
              <a:gd name="T83" fmla="*/ 1294 h 1926"/>
              <a:gd name="T84" fmla="*/ 1904 w 1925"/>
              <a:gd name="T85" fmla="*/ 1157 h 1926"/>
              <a:gd name="T86" fmla="*/ 1924 w 1925"/>
              <a:gd name="T87" fmla="*/ 1012 h 1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5" h="1926">
                <a:moveTo>
                  <a:pt x="1925" y="963"/>
                </a:moveTo>
                <a:lnTo>
                  <a:pt x="1925" y="963"/>
                </a:lnTo>
                <a:lnTo>
                  <a:pt x="1924" y="913"/>
                </a:lnTo>
                <a:lnTo>
                  <a:pt x="1919" y="864"/>
                </a:lnTo>
                <a:lnTo>
                  <a:pt x="1913" y="816"/>
                </a:lnTo>
                <a:lnTo>
                  <a:pt x="1904" y="769"/>
                </a:lnTo>
                <a:lnTo>
                  <a:pt x="1894" y="722"/>
                </a:lnTo>
                <a:lnTo>
                  <a:pt x="1882" y="676"/>
                </a:lnTo>
                <a:lnTo>
                  <a:pt x="1866" y="632"/>
                </a:lnTo>
                <a:lnTo>
                  <a:pt x="1849" y="588"/>
                </a:lnTo>
                <a:lnTo>
                  <a:pt x="1830" y="545"/>
                </a:lnTo>
                <a:lnTo>
                  <a:pt x="1808" y="504"/>
                </a:lnTo>
                <a:lnTo>
                  <a:pt x="1785" y="463"/>
                </a:lnTo>
                <a:lnTo>
                  <a:pt x="1760" y="425"/>
                </a:lnTo>
                <a:lnTo>
                  <a:pt x="1734" y="387"/>
                </a:lnTo>
                <a:lnTo>
                  <a:pt x="1705" y="350"/>
                </a:lnTo>
                <a:lnTo>
                  <a:pt x="1675" y="315"/>
                </a:lnTo>
                <a:lnTo>
                  <a:pt x="1642" y="283"/>
                </a:lnTo>
                <a:lnTo>
                  <a:pt x="1610" y="250"/>
                </a:lnTo>
                <a:lnTo>
                  <a:pt x="1575" y="220"/>
                </a:lnTo>
                <a:lnTo>
                  <a:pt x="1537" y="191"/>
                </a:lnTo>
                <a:lnTo>
                  <a:pt x="1500" y="165"/>
                </a:lnTo>
                <a:lnTo>
                  <a:pt x="1462" y="139"/>
                </a:lnTo>
                <a:lnTo>
                  <a:pt x="1421" y="117"/>
                </a:lnTo>
                <a:lnTo>
                  <a:pt x="1380" y="95"/>
                </a:lnTo>
                <a:lnTo>
                  <a:pt x="1336" y="76"/>
                </a:lnTo>
                <a:lnTo>
                  <a:pt x="1293" y="59"/>
                </a:lnTo>
                <a:lnTo>
                  <a:pt x="1249" y="43"/>
                </a:lnTo>
                <a:lnTo>
                  <a:pt x="1203" y="31"/>
                </a:lnTo>
                <a:lnTo>
                  <a:pt x="1156" y="20"/>
                </a:lnTo>
                <a:lnTo>
                  <a:pt x="1109" y="12"/>
                </a:lnTo>
                <a:lnTo>
                  <a:pt x="1061" y="5"/>
                </a:lnTo>
                <a:lnTo>
                  <a:pt x="1011" y="1"/>
                </a:lnTo>
                <a:lnTo>
                  <a:pt x="962" y="0"/>
                </a:lnTo>
                <a:lnTo>
                  <a:pt x="962" y="0"/>
                </a:lnTo>
                <a:lnTo>
                  <a:pt x="913" y="1"/>
                </a:lnTo>
                <a:lnTo>
                  <a:pt x="863" y="5"/>
                </a:lnTo>
                <a:lnTo>
                  <a:pt x="815" y="12"/>
                </a:lnTo>
                <a:lnTo>
                  <a:pt x="768" y="20"/>
                </a:lnTo>
                <a:lnTo>
                  <a:pt x="721" y="31"/>
                </a:lnTo>
                <a:lnTo>
                  <a:pt x="676" y="43"/>
                </a:lnTo>
                <a:lnTo>
                  <a:pt x="631" y="59"/>
                </a:lnTo>
                <a:lnTo>
                  <a:pt x="588" y="76"/>
                </a:lnTo>
                <a:lnTo>
                  <a:pt x="546" y="95"/>
                </a:lnTo>
                <a:lnTo>
                  <a:pt x="503" y="117"/>
                </a:lnTo>
                <a:lnTo>
                  <a:pt x="464" y="139"/>
                </a:lnTo>
                <a:lnTo>
                  <a:pt x="424" y="165"/>
                </a:lnTo>
                <a:lnTo>
                  <a:pt x="387" y="191"/>
                </a:lnTo>
                <a:lnTo>
                  <a:pt x="351" y="220"/>
                </a:lnTo>
                <a:lnTo>
                  <a:pt x="316" y="250"/>
                </a:lnTo>
                <a:lnTo>
                  <a:pt x="282" y="283"/>
                </a:lnTo>
                <a:lnTo>
                  <a:pt x="250" y="315"/>
                </a:lnTo>
                <a:lnTo>
                  <a:pt x="219" y="350"/>
                </a:lnTo>
                <a:lnTo>
                  <a:pt x="191" y="387"/>
                </a:lnTo>
                <a:lnTo>
                  <a:pt x="164" y="425"/>
                </a:lnTo>
                <a:lnTo>
                  <a:pt x="139" y="463"/>
                </a:lnTo>
                <a:lnTo>
                  <a:pt x="116" y="504"/>
                </a:lnTo>
                <a:lnTo>
                  <a:pt x="94" y="545"/>
                </a:lnTo>
                <a:lnTo>
                  <a:pt x="75" y="588"/>
                </a:lnTo>
                <a:lnTo>
                  <a:pt x="58" y="632"/>
                </a:lnTo>
                <a:lnTo>
                  <a:pt x="44" y="676"/>
                </a:lnTo>
                <a:lnTo>
                  <a:pt x="30" y="722"/>
                </a:lnTo>
                <a:lnTo>
                  <a:pt x="20" y="769"/>
                </a:lnTo>
                <a:lnTo>
                  <a:pt x="11" y="816"/>
                </a:lnTo>
                <a:lnTo>
                  <a:pt x="5" y="864"/>
                </a:lnTo>
                <a:lnTo>
                  <a:pt x="2" y="913"/>
                </a:lnTo>
                <a:lnTo>
                  <a:pt x="0" y="963"/>
                </a:lnTo>
                <a:lnTo>
                  <a:pt x="0" y="963"/>
                </a:lnTo>
                <a:lnTo>
                  <a:pt x="2" y="1012"/>
                </a:lnTo>
                <a:lnTo>
                  <a:pt x="5" y="1061"/>
                </a:lnTo>
                <a:lnTo>
                  <a:pt x="11" y="1110"/>
                </a:lnTo>
                <a:lnTo>
                  <a:pt x="20" y="1157"/>
                </a:lnTo>
                <a:lnTo>
                  <a:pt x="30" y="1203"/>
                </a:lnTo>
                <a:lnTo>
                  <a:pt x="44" y="1249"/>
                </a:lnTo>
                <a:lnTo>
                  <a:pt x="58" y="1294"/>
                </a:lnTo>
                <a:lnTo>
                  <a:pt x="75" y="1337"/>
                </a:lnTo>
                <a:lnTo>
                  <a:pt x="94" y="1380"/>
                </a:lnTo>
                <a:lnTo>
                  <a:pt x="116" y="1421"/>
                </a:lnTo>
                <a:lnTo>
                  <a:pt x="139" y="1462"/>
                </a:lnTo>
                <a:lnTo>
                  <a:pt x="164" y="1501"/>
                </a:lnTo>
                <a:lnTo>
                  <a:pt x="191" y="1538"/>
                </a:lnTo>
                <a:lnTo>
                  <a:pt x="219" y="1575"/>
                </a:lnTo>
                <a:lnTo>
                  <a:pt x="250" y="1610"/>
                </a:lnTo>
                <a:lnTo>
                  <a:pt x="282" y="1643"/>
                </a:lnTo>
                <a:lnTo>
                  <a:pt x="316" y="1675"/>
                </a:lnTo>
                <a:lnTo>
                  <a:pt x="351" y="1705"/>
                </a:lnTo>
                <a:lnTo>
                  <a:pt x="387" y="1734"/>
                </a:lnTo>
                <a:lnTo>
                  <a:pt x="424" y="1761"/>
                </a:lnTo>
                <a:lnTo>
                  <a:pt x="464" y="1786"/>
                </a:lnTo>
                <a:lnTo>
                  <a:pt x="503" y="1809"/>
                </a:lnTo>
                <a:lnTo>
                  <a:pt x="546" y="1831"/>
                </a:lnTo>
                <a:lnTo>
                  <a:pt x="588" y="1850"/>
                </a:lnTo>
                <a:lnTo>
                  <a:pt x="631" y="1867"/>
                </a:lnTo>
                <a:lnTo>
                  <a:pt x="676" y="1882"/>
                </a:lnTo>
                <a:lnTo>
                  <a:pt x="721" y="1896"/>
                </a:lnTo>
                <a:lnTo>
                  <a:pt x="768" y="1905"/>
                </a:lnTo>
                <a:lnTo>
                  <a:pt x="815" y="1914"/>
                </a:lnTo>
                <a:lnTo>
                  <a:pt x="863" y="1921"/>
                </a:lnTo>
                <a:lnTo>
                  <a:pt x="913" y="1924"/>
                </a:lnTo>
                <a:lnTo>
                  <a:pt x="962" y="1926"/>
                </a:lnTo>
                <a:lnTo>
                  <a:pt x="962" y="1926"/>
                </a:lnTo>
                <a:lnTo>
                  <a:pt x="1011" y="1924"/>
                </a:lnTo>
                <a:lnTo>
                  <a:pt x="1061" y="1921"/>
                </a:lnTo>
                <a:lnTo>
                  <a:pt x="1109" y="1914"/>
                </a:lnTo>
                <a:lnTo>
                  <a:pt x="1156" y="1905"/>
                </a:lnTo>
                <a:lnTo>
                  <a:pt x="1203" y="1896"/>
                </a:lnTo>
                <a:lnTo>
                  <a:pt x="1249" y="1882"/>
                </a:lnTo>
                <a:lnTo>
                  <a:pt x="1293" y="1867"/>
                </a:lnTo>
                <a:lnTo>
                  <a:pt x="1336" y="1850"/>
                </a:lnTo>
                <a:lnTo>
                  <a:pt x="1380" y="1831"/>
                </a:lnTo>
                <a:lnTo>
                  <a:pt x="1421" y="1809"/>
                </a:lnTo>
                <a:lnTo>
                  <a:pt x="1462" y="1786"/>
                </a:lnTo>
                <a:lnTo>
                  <a:pt x="1500" y="1761"/>
                </a:lnTo>
                <a:lnTo>
                  <a:pt x="1537" y="1734"/>
                </a:lnTo>
                <a:lnTo>
                  <a:pt x="1575" y="1705"/>
                </a:lnTo>
                <a:lnTo>
                  <a:pt x="1610" y="1675"/>
                </a:lnTo>
                <a:lnTo>
                  <a:pt x="1642" y="1643"/>
                </a:lnTo>
                <a:lnTo>
                  <a:pt x="1675" y="1610"/>
                </a:lnTo>
                <a:lnTo>
                  <a:pt x="1705" y="1575"/>
                </a:lnTo>
                <a:lnTo>
                  <a:pt x="1734" y="1538"/>
                </a:lnTo>
                <a:lnTo>
                  <a:pt x="1760" y="1501"/>
                </a:lnTo>
                <a:lnTo>
                  <a:pt x="1785" y="1462"/>
                </a:lnTo>
                <a:lnTo>
                  <a:pt x="1808" y="1421"/>
                </a:lnTo>
                <a:lnTo>
                  <a:pt x="1830" y="1380"/>
                </a:lnTo>
                <a:lnTo>
                  <a:pt x="1849" y="1337"/>
                </a:lnTo>
                <a:lnTo>
                  <a:pt x="1866" y="1294"/>
                </a:lnTo>
                <a:lnTo>
                  <a:pt x="1882" y="1249"/>
                </a:lnTo>
                <a:lnTo>
                  <a:pt x="1894" y="1203"/>
                </a:lnTo>
                <a:lnTo>
                  <a:pt x="1904" y="1157"/>
                </a:lnTo>
                <a:lnTo>
                  <a:pt x="1913" y="1110"/>
                </a:lnTo>
                <a:lnTo>
                  <a:pt x="1919" y="1061"/>
                </a:lnTo>
                <a:lnTo>
                  <a:pt x="1924" y="1012"/>
                </a:lnTo>
                <a:lnTo>
                  <a:pt x="1925" y="963"/>
                </a:lnTo>
                <a:lnTo>
                  <a:pt x="1925" y="963"/>
                </a:lnTo>
                <a:close/>
              </a:path>
            </a:pathLst>
          </a:custGeom>
          <a:solidFill>
            <a:schemeClr val="accent2"/>
          </a:solidFill>
          <a:ln>
            <a:noFill/>
          </a:ln>
        </p:spPr>
        <p:txBody>
          <a:bodyPr vert="horz" wrap="square" lIns="182880" tIns="91440" rIns="182880" bIns="91440" numCol="1" anchor="t" anchorCtr="0" compatLnSpc="1"/>
          <a:lstStyle/>
          <a:p>
            <a:pPr algn="l" defTabSz="1828800" rtl="0"/>
            <a:endParaRPr lang="en-US" sz="3600" kern="1200">
              <a:solidFill>
                <a:prstClr val="black"/>
              </a:solidFill>
              <a:latin typeface="微软雅黑" panose="020B0503020204020204" charset="-122"/>
              <a:ea typeface="微软雅黑" panose="020B0503020204020204" charset="-122"/>
            </a:endParaRPr>
          </a:p>
        </p:txBody>
      </p:sp>
      <p:sp>
        <p:nvSpPr>
          <p:cNvPr id="19" name="Freeform 216"/>
          <p:cNvSpPr/>
          <p:nvPr/>
        </p:nvSpPr>
        <p:spPr bwMode="auto">
          <a:xfrm>
            <a:off x="5354320" y="3281045"/>
            <a:ext cx="1792605" cy="1706245"/>
          </a:xfrm>
          <a:custGeom>
            <a:avLst/>
            <a:gdLst>
              <a:gd name="T0" fmla="*/ 1528 w 1537"/>
              <a:gd name="T1" fmla="*/ 376 h 1463"/>
              <a:gd name="T2" fmla="*/ 1153 w 1537"/>
              <a:gd name="T3" fmla="*/ 0 h 1463"/>
              <a:gd name="T4" fmla="*/ 0 w 1537"/>
              <a:gd name="T5" fmla="*/ 1006 h 1463"/>
              <a:gd name="T6" fmla="*/ 446 w 1537"/>
              <a:gd name="T7" fmla="*/ 1454 h 1463"/>
              <a:gd name="T8" fmla="*/ 446 w 1537"/>
              <a:gd name="T9" fmla="*/ 1454 h 1463"/>
              <a:gd name="T10" fmla="*/ 478 w 1537"/>
              <a:gd name="T11" fmla="*/ 1458 h 1463"/>
              <a:gd name="T12" fmla="*/ 509 w 1537"/>
              <a:gd name="T13" fmla="*/ 1460 h 1463"/>
              <a:gd name="T14" fmla="*/ 542 w 1537"/>
              <a:gd name="T15" fmla="*/ 1461 h 1463"/>
              <a:gd name="T16" fmla="*/ 574 w 1537"/>
              <a:gd name="T17" fmla="*/ 1463 h 1463"/>
              <a:gd name="T18" fmla="*/ 574 w 1537"/>
              <a:gd name="T19" fmla="*/ 1463 h 1463"/>
              <a:gd name="T20" fmla="*/ 623 w 1537"/>
              <a:gd name="T21" fmla="*/ 1461 h 1463"/>
              <a:gd name="T22" fmla="*/ 673 w 1537"/>
              <a:gd name="T23" fmla="*/ 1458 h 1463"/>
              <a:gd name="T24" fmla="*/ 721 w 1537"/>
              <a:gd name="T25" fmla="*/ 1451 h 1463"/>
              <a:gd name="T26" fmla="*/ 768 w 1537"/>
              <a:gd name="T27" fmla="*/ 1442 h 1463"/>
              <a:gd name="T28" fmla="*/ 815 w 1537"/>
              <a:gd name="T29" fmla="*/ 1433 h 1463"/>
              <a:gd name="T30" fmla="*/ 861 w 1537"/>
              <a:gd name="T31" fmla="*/ 1419 h 1463"/>
              <a:gd name="T32" fmla="*/ 905 w 1537"/>
              <a:gd name="T33" fmla="*/ 1404 h 1463"/>
              <a:gd name="T34" fmla="*/ 948 w 1537"/>
              <a:gd name="T35" fmla="*/ 1387 h 1463"/>
              <a:gd name="T36" fmla="*/ 992 w 1537"/>
              <a:gd name="T37" fmla="*/ 1368 h 1463"/>
              <a:gd name="T38" fmla="*/ 1033 w 1537"/>
              <a:gd name="T39" fmla="*/ 1346 h 1463"/>
              <a:gd name="T40" fmla="*/ 1074 w 1537"/>
              <a:gd name="T41" fmla="*/ 1323 h 1463"/>
              <a:gd name="T42" fmla="*/ 1112 w 1537"/>
              <a:gd name="T43" fmla="*/ 1298 h 1463"/>
              <a:gd name="T44" fmla="*/ 1149 w 1537"/>
              <a:gd name="T45" fmla="*/ 1271 h 1463"/>
              <a:gd name="T46" fmla="*/ 1187 w 1537"/>
              <a:gd name="T47" fmla="*/ 1242 h 1463"/>
              <a:gd name="T48" fmla="*/ 1222 w 1537"/>
              <a:gd name="T49" fmla="*/ 1212 h 1463"/>
              <a:gd name="T50" fmla="*/ 1254 w 1537"/>
              <a:gd name="T51" fmla="*/ 1180 h 1463"/>
              <a:gd name="T52" fmla="*/ 1287 w 1537"/>
              <a:gd name="T53" fmla="*/ 1147 h 1463"/>
              <a:gd name="T54" fmla="*/ 1317 w 1537"/>
              <a:gd name="T55" fmla="*/ 1112 h 1463"/>
              <a:gd name="T56" fmla="*/ 1346 w 1537"/>
              <a:gd name="T57" fmla="*/ 1075 h 1463"/>
              <a:gd name="T58" fmla="*/ 1372 w 1537"/>
              <a:gd name="T59" fmla="*/ 1038 h 1463"/>
              <a:gd name="T60" fmla="*/ 1397 w 1537"/>
              <a:gd name="T61" fmla="*/ 999 h 1463"/>
              <a:gd name="T62" fmla="*/ 1420 w 1537"/>
              <a:gd name="T63" fmla="*/ 958 h 1463"/>
              <a:gd name="T64" fmla="*/ 1442 w 1537"/>
              <a:gd name="T65" fmla="*/ 917 h 1463"/>
              <a:gd name="T66" fmla="*/ 1461 w 1537"/>
              <a:gd name="T67" fmla="*/ 874 h 1463"/>
              <a:gd name="T68" fmla="*/ 1478 w 1537"/>
              <a:gd name="T69" fmla="*/ 831 h 1463"/>
              <a:gd name="T70" fmla="*/ 1494 w 1537"/>
              <a:gd name="T71" fmla="*/ 786 h 1463"/>
              <a:gd name="T72" fmla="*/ 1506 w 1537"/>
              <a:gd name="T73" fmla="*/ 740 h 1463"/>
              <a:gd name="T74" fmla="*/ 1516 w 1537"/>
              <a:gd name="T75" fmla="*/ 694 h 1463"/>
              <a:gd name="T76" fmla="*/ 1525 w 1537"/>
              <a:gd name="T77" fmla="*/ 647 h 1463"/>
              <a:gd name="T78" fmla="*/ 1531 w 1537"/>
              <a:gd name="T79" fmla="*/ 598 h 1463"/>
              <a:gd name="T80" fmla="*/ 1536 w 1537"/>
              <a:gd name="T81" fmla="*/ 549 h 1463"/>
              <a:gd name="T82" fmla="*/ 1537 w 1537"/>
              <a:gd name="T83" fmla="*/ 500 h 1463"/>
              <a:gd name="T84" fmla="*/ 1537 w 1537"/>
              <a:gd name="T85" fmla="*/ 500 h 1463"/>
              <a:gd name="T86" fmla="*/ 1536 w 1537"/>
              <a:gd name="T87" fmla="*/ 468 h 1463"/>
              <a:gd name="T88" fmla="*/ 1535 w 1537"/>
              <a:gd name="T89" fmla="*/ 437 h 1463"/>
              <a:gd name="T90" fmla="*/ 1532 w 1537"/>
              <a:gd name="T91" fmla="*/ 407 h 1463"/>
              <a:gd name="T92" fmla="*/ 1528 w 1537"/>
              <a:gd name="T93" fmla="*/ 376 h 1463"/>
              <a:gd name="T94" fmla="*/ 1528 w 1537"/>
              <a:gd name="T95" fmla="*/ 376 h 1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7" h="1463">
                <a:moveTo>
                  <a:pt x="1528" y="376"/>
                </a:moveTo>
                <a:lnTo>
                  <a:pt x="1153" y="0"/>
                </a:lnTo>
                <a:lnTo>
                  <a:pt x="0" y="1006"/>
                </a:lnTo>
                <a:lnTo>
                  <a:pt x="446" y="1454"/>
                </a:lnTo>
                <a:lnTo>
                  <a:pt x="446" y="1454"/>
                </a:lnTo>
                <a:lnTo>
                  <a:pt x="478" y="1458"/>
                </a:lnTo>
                <a:lnTo>
                  <a:pt x="509" y="1460"/>
                </a:lnTo>
                <a:lnTo>
                  <a:pt x="542" y="1461"/>
                </a:lnTo>
                <a:lnTo>
                  <a:pt x="574" y="1463"/>
                </a:lnTo>
                <a:lnTo>
                  <a:pt x="574" y="1463"/>
                </a:lnTo>
                <a:lnTo>
                  <a:pt x="623" y="1461"/>
                </a:lnTo>
                <a:lnTo>
                  <a:pt x="673" y="1458"/>
                </a:lnTo>
                <a:lnTo>
                  <a:pt x="721" y="1451"/>
                </a:lnTo>
                <a:lnTo>
                  <a:pt x="768" y="1442"/>
                </a:lnTo>
                <a:lnTo>
                  <a:pt x="815" y="1433"/>
                </a:lnTo>
                <a:lnTo>
                  <a:pt x="861" y="1419"/>
                </a:lnTo>
                <a:lnTo>
                  <a:pt x="905" y="1404"/>
                </a:lnTo>
                <a:lnTo>
                  <a:pt x="948" y="1387"/>
                </a:lnTo>
                <a:lnTo>
                  <a:pt x="992" y="1368"/>
                </a:lnTo>
                <a:lnTo>
                  <a:pt x="1033" y="1346"/>
                </a:lnTo>
                <a:lnTo>
                  <a:pt x="1074" y="1323"/>
                </a:lnTo>
                <a:lnTo>
                  <a:pt x="1112" y="1298"/>
                </a:lnTo>
                <a:lnTo>
                  <a:pt x="1149" y="1271"/>
                </a:lnTo>
                <a:lnTo>
                  <a:pt x="1187" y="1242"/>
                </a:lnTo>
                <a:lnTo>
                  <a:pt x="1222" y="1212"/>
                </a:lnTo>
                <a:lnTo>
                  <a:pt x="1254" y="1180"/>
                </a:lnTo>
                <a:lnTo>
                  <a:pt x="1287" y="1147"/>
                </a:lnTo>
                <a:lnTo>
                  <a:pt x="1317" y="1112"/>
                </a:lnTo>
                <a:lnTo>
                  <a:pt x="1346" y="1075"/>
                </a:lnTo>
                <a:lnTo>
                  <a:pt x="1372" y="1038"/>
                </a:lnTo>
                <a:lnTo>
                  <a:pt x="1397" y="999"/>
                </a:lnTo>
                <a:lnTo>
                  <a:pt x="1420" y="958"/>
                </a:lnTo>
                <a:lnTo>
                  <a:pt x="1442" y="917"/>
                </a:lnTo>
                <a:lnTo>
                  <a:pt x="1461" y="874"/>
                </a:lnTo>
                <a:lnTo>
                  <a:pt x="1478" y="831"/>
                </a:lnTo>
                <a:lnTo>
                  <a:pt x="1494" y="786"/>
                </a:lnTo>
                <a:lnTo>
                  <a:pt x="1506" y="740"/>
                </a:lnTo>
                <a:lnTo>
                  <a:pt x="1516" y="694"/>
                </a:lnTo>
                <a:lnTo>
                  <a:pt x="1525" y="647"/>
                </a:lnTo>
                <a:lnTo>
                  <a:pt x="1531" y="598"/>
                </a:lnTo>
                <a:lnTo>
                  <a:pt x="1536" y="549"/>
                </a:lnTo>
                <a:lnTo>
                  <a:pt x="1537" y="500"/>
                </a:lnTo>
                <a:lnTo>
                  <a:pt x="1537" y="500"/>
                </a:lnTo>
                <a:lnTo>
                  <a:pt x="1536" y="468"/>
                </a:lnTo>
                <a:lnTo>
                  <a:pt x="1535" y="437"/>
                </a:lnTo>
                <a:lnTo>
                  <a:pt x="1532" y="407"/>
                </a:lnTo>
                <a:lnTo>
                  <a:pt x="1528" y="376"/>
                </a:lnTo>
                <a:lnTo>
                  <a:pt x="1528" y="37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dirty="0">
              <a:solidFill>
                <a:prstClr val="black"/>
              </a:solidFill>
              <a:latin typeface="微软雅黑" panose="020B0503020204020204" charset="-122"/>
              <a:ea typeface="微软雅黑" panose="020B0503020204020204" charset="-122"/>
            </a:endParaRPr>
          </a:p>
        </p:txBody>
      </p:sp>
      <p:sp>
        <p:nvSpPr>
          <p:cNvPr id="20" name="Oval 37"/>
          <p:cNvSpPr/>
          <p:nvPr/>
        </p:nvSpPr>
        <p:spPr>
          <a:xfrm>
            <a:off x="6073140" y="4242435"/>
            <a:ext cx="178435" cy="1129030"/>
          </a:xfrm>
          <a:prstGeom prst="ellipse">
            <a:avLst/>
          </a:prstGeom>
          <a:gradFill>
            <a:gsLst>
              <a:gs pos="36000">
                <a:schemeClr val="tx1">
                  <a:alpha val="46000"/>
                </a:schemeClr>
              </a:gs>
              <a:gs pos="100000">
                <a:schemeClr val="tx1">
                  <a:alpha val="0"/>
                </a:schemeClr>
              </a:gs>
            </a:gsLst>
            <a:path path="shap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1828800" rtl="0"/>
            <a:endParaRPr lang="id-ID" sz="3600" kern="1200">
              <a:solidFill>
                <a:prstClr val="white"/>
              </a:solidFill>
              <a:latin typeface="微软雅黑" panose="020B0503020204020204" charset="-122"/>
              <a:ea typeface="微软雅黑" panose="020B0503020204020204" charset="-122"/>
            </a:endParaRPr>
          </a:p>
        </p:txBody>
      </p:sp>
      <p:sp>
        <p:nvSpPr>
          <p:cNvPr id="21" name="Oval 36"/>
          <p:cNvSpPr/>
          <p:nvPr/>
        </p:nvSpPr>
        <p:spPr>
          <a:xfrm>
            <a:off x="5815330" y="4242435"/>
            <a:ext cx="178435" cy="1129030"/>
          </a:xfrm>
          <a:prstGeom prst="ellipse">
            <a:avLst/>
          </a:prstGeom>
          <a:gradFill>
            <a:gsLst>
              <a:gs pos="36000">
                <a:schemeClr val="tx1">
                  <a:alpha val="46000"/>
                </a:schemeClr>
              </a:gs>
              <a:gs pos="100000">
                <a:schemeClr val="tx1">
                  <a:alpha val="0"/>
                </a:schemeClr>
              </a:gs>
            </a:gsLst>
            <a:path path="shap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1828800" rtl="0"/>
            <a:endParaRPr lang="id-ID" sz="3600" kern="1200">
              <a:solidFill>
                <a:prstClr val="white"/>
              </a:solidFill>
              <a:latin typeface="微软雅黑" panose="020B0503020204020204" charset="-122"/>
              <a:ea typeface="微软雅黑" panose="020B0503020204020204" charset="-122"/>
            </a:endParaRPr>
          </a:p>
        </p:txBody>
      </p:sp>
      <p:sp>
        <p:nvSpPr>
          <p:cNvPr id="22" name="Oval 35"/>
          <p:cNvSpPr/>
          <p:nvPr/>
        </p:nvSpPr>
        <p:spPr>
          <a:xfrm>
            <a:off x="6125210" y="2894965"/>
            <a:ext cx="1320165" cy="152400"/>
          </a:xfrm>
          <a:prstGeom prst="ellipse">
            <a:avLst/>
          </a:prstGeom>
          <a:gradFill>
            <a:gsLst>
              <a:gs pos="36000">
                <a:schemeClr val="tx1">
                  <a:alpha val="46000"/>
                </a:schemeClr>
              </a:gs>
              <a:gs pos="100000">
                <a:schemeClr val="tx1">
                  <a:alpha val="0"/>
                </a:schemeClr>
              </a:gs>
            </a:gsLst>
            <a:path path="shap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1828800" rtl="0"/>
            <a:endParaRPr lang="id-ID" sz="3600" kern="1200">
              <a:solidFill>
                <a:prstClr val="white"/>
              </a:solidFill>
              <a:latin typeface="微软雅黑" panose="020B0503020204020204" charset="-122"/>
              <a:ea typeface="微软雅黑" panose="020B0503020204020204" charset="-122"/>
            </a:endParaRPr>
          </a:p>
        </p:txBody>
      </p:sp>
      <p:sp>
        <p:nvSpPr>
          <p:cNvPr id="23" name="Freeform 217"/>
          <p:cNvSpPr/>
          <p:nvPr/>
        </p:nvSpPr>
        <p:spPr bwMode="auto">
          <a:xfrm>
            <a:off x="5289550" y="2970530"/>
            <a:ext cx="1788160" cy="1785620"/>
          </a:xfrm>
          <a:custGeom>
            <a:avLst/>
            <a:gdLst>
              <a:gd name="T0" fmla="*/ 1529 w 1531"/>
              <a:gd name="T1" fmla="*/ 726 h 1531"/>
              <a:gd name="T2" fmla="*/ 1515 w 1531"/>
              <a:gd name="T3" fmla="*/ 612 h 1531"/>
              <a:gd name="T4" fmla="*/ 1484 w 1531"/>
              <a:gd name="T5" fmla="*/ 502 h 1531"/>
              <a:gd name="T6" fmla="*/ 1438 w 1531"/>
              <a:gd name="T7" fmla="*/ 401 h 1531"/>
              <a:gd name="T8" fmla="*/ 1378 w 1531"/>
              <a:gd name="T9" fmla="*/ 308 h 1531"/>
              <a:gd name="T10" fmla="*/ 1307 w 1531"/>
              <a:gd name="T11" fmla="*/ 224 h 1531"/>
              <a:gd name="T12" fmla="*/ 1222 w 1531"/>
              <a:gd name="T13" fmla="*/ 153 h 1531"/>
              <a:gd name="T14" fmla="*/ 1130 w 1531"/>
              <a:gd name="T15" fmla="*/ 93 h 1531"/>
              <a:gd name="T16" fmla="*/ 1029 w 1531"/>
              <a:gd name="T17" fmla="*/ 47 h 1531"/>
              <a:gd name="T18" fmla="*/ 919 w 1531"/>
              <a:gd name="T19" fmla="*/ 16 h 1531"/>
              <a:gd name="T20" fmla="*/ 805 w 1531"/>
              <a:gd name="T21" fmla="*/ 1 h 1531"/>
              <a:gd name="T22" fmla="*/ 725 w 1531"/>
              <a:gd name="T23" fmla="*/ 1 h 1531"/>
              <a:gd name="T24" fmla="*/ 611 w 1531"/>
              <a:gd name="T25" fmla="*/ 16 h 1531"/>
              <a:gd name="T26" fmla="*/ 503 w 1531"/>
              <a:gd name="T27" fmla="*/ 47 h 1531"/>
              <a:gd name="T28" fmla="*/ 400 w 1531"/>
              <a:gd name="T29" fmla="*/ 93 h 1531"/>
              <a:gd name="T30" fmla="*/ 308 w 1531"/>
              <a:gd name="T31" fmla="*/ 153 h 1531"/>
              <a:gd name="T32" fmla="*/ 225 w 1531"/>
              <a:gd name="T33" fmla="*/ 224 h 1531"/>
              <a:gd name="T34" fmla="*/ 152 w 1531"/>
              <a:gd name="T35" fmla="*/ 308 h 1531"/>
              <a:gd name="T36" fmla="*/ 92 w 1531"/>
              <a:gd name="T37" fmla="*/ 401 h 1531"/>
              <a:gd name="T38" fmla="*/ 47 w 1531"/>
              <a:gd name="T39" fmla="*/ 502 h 1531"/>
              <a:gd name="T40" fmla="*/ 15 w 1531"/>
              <a:gd name="T41" fmla="*/ 612 h 1531"/>
              <a:gd name="T42" fmla="*/ 1 w 1531"/>
              <a:gd name="T43" fmla="*/ 726 h 1531"/>
              <a:gd name="T44" fmla="*/ 1 w 1531"/>
              <a:gd name="T45" fmla="*/ 805 h 1531"/>
              <a:gd name="T46" fmla="*/ 15 w 1531"/>
              <a:gd name="T47" fmla="*/ 920 h 1531"/>
              <a:gd name="T48" fmla="*/ 47 w 1531"/>
              <a:gd name="T49" fmla="*/ 1029 h 1531"/>
              <a:gd name="T50" fmla="*/ 92 w 1531"/>
              <a:gd name="T51" fmla="*/ 1130 h 1531"/>
              <a:gd name="T52" fmla="*/ 152 w 1531"/>
              <a:gd name="T53" fmla="*/ 1223 h 1531"/>
              <a:gd name="T54" fmla="*/ 225 w 1531"/>
              <a:gd name="T55" fmla="*/ 1307 h 1531"/>
              <a:gd name="T56" fmla="*/ 308 w 1531"/>
              <a:gd name="T57" fmla="*/ 1378 h 1531"/>
              <a:gd name="T58" fmla="*/ 400 w 1531"/>
              <a:gd name="T59" fmla="*/ 1439 h 1531"/>
              <a:gd name="T60" fmla="*/ 503 w 1531"/>
              <a:gd name="T61" fmla="*/ 1484 h 1531"/>
              <a:gd name="T62" fmla="*/ 611 w 1531"/>
              <a:gd name="T63" fmla="*/ 1516 h 1531"/>
              <a:gd name="T64" fmla="*/ 725 w 1531"/>
              <a:gd name="T65" fmla="*/ 1530 h 1531"/>
              <a:gd name="T66" fmla="*/ 805 w 1531"/>
              <a:gd name="T67" fmla="*/ 1530 h 1531"/>
              <a:gd name="T68" fmla="*/ 919 w 1531"/>
              <a:gd name="T69" fmla="*/ 1516 h 1531"/>
              <a:gd name="T70" fmla="*/ 1029 w 1531"/>
              <a:gd name="T71" fmla="*/ 1484 h 1531"/>
              <a:gd name="T72" fmla="*/ 1130 w 1531"/>
              <a:gd name="T73" fmla="*/ 1439 h 1531"/>
              <a:gd name="T74" fmla="*/ 1222 w 1531"/>
              <a:gd name="T75" fmla="*/ 1378 h 1531"/>
              <a:gd name="T76" fmla="*/ 1307 w 1531"/>
              <a:gd name="T77" fmla="*/ 1307 h 1531"/>
              <a:gd name="T78" fmla="*/ 1378 w 1531"/>
              <a:gd name="T79" fmla="*/ 1223 h 1531"/>
              <a:gd name="T80" fmla="*/ 1438 w 1531"/>
              <a:gd name="T81" fmla="*/ 1130 h 1531"/>
              <a:gd name="T82" fmla="*/ 1484 w 1531"/>
              <a:gd name="T83" fmla="*/ 1029 h 1531"/>
              <a:gd name="T84" fmla="*/ 1515 w 1531"/>
              <a:gd name="T85" fmla="*/ 920 h 1531"/>
              <a:gd name="T86" fmla="*/ 1529 w 1531"/>
              <a:gd name="T87" fmla="*/ 805 h 1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31" h="1531">
                <a:moveTo>
                  <a:pt x="1531" y="766"/>
                </a:moveTo>
                <a:lnTo>
                  <a:pt x="1531" y="766"/>
                </a:lnTo>
                <a:lnTo>
                  <a:pt x="1529" y="726"/>
                </a:lnTo>
                <a:lnTo>
                  <a:pt x="1526" y="688"/>
                </a:lnTo>
                <a:lnTo>
                  <a:pt x="1521" y="649"/>
                </a:lnTo>
                <a:lnTo>
                  <a:pt x="1515" y="612"/>
                </a:lnTo>
                <a:lnTo>
                  <a:pt x="1506" y="574"/>
                </a:lnTo>
                <a:lnTo>
                  <a:pt x="1496" y="538"/>
                </a:lnTo>
                <a:lnTo>
                  <a:pt x="1484" y="502"/>
                </a:lnTo>
                <a:lnTo>
                  <a:pt x="1470" y="468"/>
                </a:lnTo>
                <a:lnTo>
                  <a:pt x="1455" y="434"/>
                </a:lnTo>
                <a:lnTo>
                  <a:pt x="1438" y="401"/>
                </a:lnTo>
                <a:lnTo>
                  <a:pt x="1420" y="369"/>
                </a:lnTo>
                <a:lnTo>
                  <a:pt x="1399" y="338"/>
                </a:lnTo>
                <a:lnTo>
                  <a:pt x="1378" y="308"/>
                </a:lnTo>
                <a:lnTo>
                  <a:pt x="1356" y="280"/>
                </a:lnTo>
                <a:lnTo>
                  <a:pt x="1332" y="252"/>
                </a:lnTo>
                <a:lnTo>
                  <a:pt x="1307" y="224"/>
                </a:lnTo>
                <a:lnTo>
                  <a:pt x="1279" y="199"/>
                </a:lnTo>
                <a:lnTo>
                  <a:pt x="1251" y="175"/>
                </a:lnTo>
                <a:lnTo>
                  <a:pt x="1222" y="153"/>
                </a:lnTo>
                <a:lnTo>
                  <a:pt x="1192" y="131"/>
                </a:lnTo>
                <a:lnTo>
                  <a:pt x="1162" y="111"/>
                </a:lnTo>
                <a:lnTo>
                  <a:pt x="1130" y="93"/>
                </a:lnTo>
                <a:lnTo>
                  <a:pt x="1097" y="76"/>
                </a:lnTo>
                <a:lnTo>
                  <a:pt x="1064" y="60"/>
                </a:lnTo>
                <a:lnTo>
                  <a:pt x="1029" y="47"/>
                </a:lnTo>
                <a:lnTo>
                  <a:pt x="993" y="35"/>
                </a:lnTo>
                <a:lnTo>
                  <a:pt x="956" y="24"/>
                </a:lnTo>
                <a:lnTo>
                  <a:pt x="919" y="16"/>
                </a:lnTo>
                <a:lnTo>
                  <a:pt x="882" y="10"/>
                </a:lnTo>
                <a:lnTo>
                  <a:pt x="843" y="5"/>
                </a:lnTo>
                <a:lnTo>
                  <a:pt x="805" y="1"/>
                </a:lnTo>
                <a:lnTo>
                  <a:pt x="765" y="0"/>
                </a:lnTo>
                <a:lnTo>
                  <a:pt x="765" y="0"/>
                </a:lnTo>
                <a:lnTo>
                  <a:pt x="725" y="1"/>
                </a:lnTo>
                <a:lnTo>
                  <a:pt x="687" y="5"/>
                </a:lnTo>
                <a:lnTo>
                  <a:pt x="648" y="10"/>
                </a:lnTo>
                <a:lnTo>
                  <a:pt x="611" y="16"/>
                </a:lnTo>
                <a:lnTo>
                  <a:pt x="574" y="24"/>
                </a:lnTo>
                <a:lnTo>
                  <a:pt x="538" y="35"/>
                </a:lnTo>
                <a:lnTo>
                  <a:pt x="503" y="47"/>
                </a:lnTo>
                <a:lnTo>
                  <a:pt x="468" y="60"/>
                </a:lnTo>
                <a:lnTo>
                  <a:pt x="434" y="76"/>
                </a:lnTo>
                <a:lnTo>
                  <a:pt x="400" y="93"/>
                </a:lnTo>
                <a:lnTo>
                  <a:pt x="369" y="111"/>
                </a:lnTo>
                <a:lnTo>
                  <a:pt x="338" y="131"/>
                </a:lnTo>
                <a:lnTo>
                  <a:pt x="308" y="153"/>
                </a:lnTo>
                <a:lnTo>
                  <a:pt x="279" y="175"/>
                </a:lnTo>
                <a:lnTo>
                  <a:pt x="251" y="199"/>
                </a:lnTo>
                <a:lnTo>
                  <a:pt x="225" y="224"/>
                </a:lnTo>
                <a:lnTo>
                  <a:pt x="199" y="252"/>
                </a:lnTo>
                <a:lnTo>
                  <a:pt x="175" y="280"/>
                </a:lnTo>
                <a:lnTo>
                  <a:pt x="152" y="308"/>
                </a:lnTo>
                <a:lnTo>
                  <a:pt x="131" y="338"/>
                </a:lnTo>
                <a:lnTo>
                  <a:pt x="112" y="369"/>
                </a:lnTo>
                <a:lnTo>
                  <a:pt x="92" y="401"/>
                </a:lnTo>
                <a:lnTo>
                  <a:pt x="75" y="434"/>
                </a:lnTo>
                <a:lnTo>
                  <a:pt x="60" y="468"/>
                </a:lnTo>
                <a:lnTo>
                  <a:pt x="47" y="502"/>
                </a:lnTo>
                <a:lnTo>
                  <a:pt x="34" y="538"/>
                </a:lnTo>
                <a:lnTo>
                  <a:pt x="24" y="574"/>
                </a:lnTo>
                <a:lnTo>
                  <a:pt x="15" y="612"/>
                </a:lnTo>
                <a:lnTo>
                  <a:pt x="9" y="649"/>
                </a:lnTo>
                <a:lnTo>
                  <a:pt x="4" y="688"/>
                </a:lnTo>
                <a:lnTo>
                  <a:pt x="1" y="726"/>
                </a:lnTo>
                <a:lnTo>
                  <a:pt x="0" y="766"/>
                </a:lnTo>
                <a:lnTo>
                  <a:pt x="0" y="766"/>
                </a:lnTo>
                <a:lnTo>
                  <a:pt x="1" y="805"/>
                </a:lnTo>
                <a:lnTo>
                  <a:pt x="4" y="844"/>
                </a:lnTo>
                <a:lnTo>
                  <a:pt x="9" y="883"/>
                </a:lnTo>
                <a:lnTo>
                  <a:pt x="15" y="920"/>
                </a:lnTo>
                <a:lnTo>
                  <a:pt x="24" y="957"/>
                </a:lnTo>
                <a:lnTo>
                  <a:pt x="34" y="993"/>
                </a:lnTo>
                <a:lnTo>
                  <a:pt x="47" y="1029"/>
                </a:lnTo>
                <a:lnTo>
                  <a:pt x="60" y="1063"/>
                </a:lnTo>
                <a:lnTo>
                  <a:pt x="75" y="1098"/>
                </a:lnTo>
                <a:lnTo>
                  <a:pt x="92" y="1130"/>
                </a:lnTo>
                <a:lnTo>
                  <a:pt x="112" y="1163"/>
                </a:lnTo>
                <a:lnTo>
                  <a:pt x="131" y="1193"/>
                </a:lnTo>
                <a:lnTo>
                  <a:pt x="152" y="1223"/>
                </a:lnTo>
                <a:lnTo>
                  <a:pt x="175" y="1252"/>
                </a:lnTo>
                <a:lnTo>
                  <a:pt x="199" y="1280"/>
                </a:lnTo>
                <a:lnTo>
                  <a:pt x="225" y="1307"/>
                </a:lnTo>
                <a:lnTo>
                  <a:pt x="251" y="1333"/>
                </a:lnTo>
                <a:lnTo>
                  <a:pt x="279" y="1357"/>
                </a:lnTo>
                <a:lnTo>
                  <a:pt x="308" y="1378"/>
                </a:lnTo>
                <a:lnTo>
                  <a:pt x="338" y="1400"/>
                </a:lnTo>
                <a:lnTo>
                  <a:pt x="369" y="1421"/>
                </a:lnTo>
                <a:lnTo>
                  <a:pt x="400" y="1439"/>
                </a:lnTo>
                <a:lnTo>
                  <a:pt x="434" y="1455"/>
                </a:lnTo>
                <a:lnTo>
                  <a:pt x="468" y="1471"/>
                </a:lnTo>
                <a:lnTo>
                  <a:pt x="503" y="1484"/>
                </a:lnTo>
                <a:lnTo>
                  <a:pt x="538" y="1496"/>
                </a:lnTo>
                <a:lnTo>
                  <a:pt x="574" y="1507"/>
                </a:lnTo>
                <a:lnTo>
                  <a:pt x="611" y="1516"/>
                </a:lnTo>
                <a:lnTo>
                  <a:pt x="648" y="1522"/>
                </a:lnTo>
                <a:lnTo>
                  <a:pt x="687" y="1526"/>
                </a:lnTo>
                <a:lnTo>
                  <a:pt x="725" y="1530"/>
                </a:lnTo>
                <a:lnTo>
                  <a:pt x="765" y="1531"/>
                </a:lnTo>
                <a:lnTo>
                  <a:pt x="765" y="1531"/>
                </a:lnTo>
                <a:lnTo>
                  <a:pt x="805" y="1530"/>
                </a:lnTo>
                <a:lnTo>
                  <a:pt x="843" y="1526"/>
                </a:lnTo>
                <a:lnTo>
                  <a:pt x="882" y="1522"/>
                </a:lnTo>
                <a:lnTo>
                  <a:pt x="919" y="1516"/>
                </a:lnTo>
                <a:lnTo>
                  <a:pt x="956" y="1507"/>
                </a:lnTo>
                <a:lnTo>
                  <a:pt x="993" y="1496"/>
                </a:lnTo>
                <a:lnTo>
                  <a:pt x="1029" y="1484"/>
                </a:lnTo>
                <a:lnTo>
                  <a:pt x="1064" y="1471"/>
                </a:lnTo>
                <a:lnTo>
                  <a:pt x="1097" y="1455"/>
                </a:lnTo>
                <a:lnTo>
                  <a:pt x="1130" y="1439"/>
                </a:lnTo>
                <a:lnTo>
                  <a:pt x="1162" y="1421"/>
                </a:lnTo>
                <a:lnTo>
                  <a:pt x="1192" y="1400"/>
                </a:lnTo>
                <a:lnTo>
                  <a:pt x="1222" y="1378"/>
                </a:lnTo>
                <a:lnTo>
                  <a:pt x="1251" y="1357"/>
                </a:lnTo>
                <a:lnTo>
                  <a:pt x="1279" y="1333"/>
                </a:lnTo>
                <a:lnTo>
                  <a:pt x="1307" y="1307"/>
                </a:lnTo>
                <a:lnTo>
                  <a:pt x="1332" y="1280"/>
                </a:lnTo>
                <a:lnTo>
                  <a:pt x="1356" y="1252"/>
                </a:lnTo>
                <a:lnTo>
                  <a:pt x="1378" y="1223"/>
                </a:lnTo>
                <a:lnTo>
                  <a:pt x="1399" y="1193"/>
                </a:lnTo>
                <a:lnTo>
                  <a:pt x="1420" y="1163"/>
                </a:lnTo>
                <a:lnTo>
                  <a:pt x="1438" y="1130"/>
                </a:lnTo>
                <a:lnTo>
                  <a:pt x="1455" y="1098"/>
                </a:lnTo>
                <a:lnTo>
                  <a:pt x="1470" y="1063"/>
                </a:lnTo>
                <a:lnTo>
                  <a:pt x="1484" y="1029"/>
                </a:lnTo>
                <a:lnTo>
                  <a:pt x="1496" y="993"/>
                </a:lnTo>
                <a:lnTo>
                  <a:pt x="1506" y="957"/>
                </a:lnTo>
                <a:lnTo>
                  <a:pt x="1515" y="920"/>
                </a:lnTo>
                <a:lnTo>
                  <a:pt x="1521" y="883"/>
                </a:lnTo>
                <a:lnTo>
                  <a:pt x="1526" y="844"/>
                </a:lnTo>
                <a:lnTo>
                  <a:pt x="1529" y="805"/>
                </a:lnTo>
                <a:lnTo>
                  <a:pt x="1531" y="766"/>
                </a:lnTo>
                <a:lnTo>
                  <a:pt x="1531" y="766"/>
                </a:lnTo>
                <a:close/>
              </a:path>
            </a:pathLst>
          </a:custGeom>
          <a:solidFill>
            <a:schemeClr val="accent2">
              <a:lumMod val="20000"/>
              <a:lumOff val="80000"/>
            </a:schemeClr>
          </a:solidFill>
          <a:ln>
            <a:noFill/>
          </a:ln>
        </p:spPr>
        <p:txBody>
          <a:bodyPr vert="horz" wrap="square" lIns="182880" tIns="91440" rIns="182880" bIns="91440" numCol="1" anchor="t" anchorCtr="0" compatLnSpc="1"/>
          <a:lstStyle/>
          <a:p>
            <a:pPr algn="l" defTabSz="1828800" rtl="0"/>
            <a:endParaRPr lang="en-US" sz="3600" kern="1200">
              <a:solidFill>
                <a:prstClr val="black"/>
              </a:solidFill>
              <a:latin typeface="微软雅黑" panose="020B0503020204020204" charset="-122"/>
              <a:ea typeface="微软雅黑" panose="020B0503020204020204" charset="-122"/>
            </a:endParaRPr>
          </a:p>
        </p:txBody>
      </p:sp>
      <p:sp>
        <p:nvSpPr>
          <p:cNvPr id="24" name="Freeform 223"/>
          <p:cNvSpPr/>
          <p:nvPr/>
        </p:nvSpPr>
        <p:spPr bwMode="auto">
          <a:xfrm>
            <a:off x="5415280" y="3252470"/>
            <a:ext cx="1218565" cy="1235075"/>
          </a:xfrm>
          <a:custGeom>
            <a:avLst/>
            <a:gdLst>
              <a:gd name="T0" fmla="*/ 1043 w 1044"/>
              <a:gd name="T1" fmla="*/ 502 h 1058"/>
              <a:gd name="T2" fmla="*/ 1034 w 1044"/>
              <a:gd name="T3" fmla="*/ 423 h 1058"/>
              <a:gd name="T4" fmla="*/ 1013 w 1044"/>
              <a:gd name="T5" fmla="*/ 347 h 1058"/>
              <a:gd name="T6" fmla="*/ 982 w 1044"/>
              <a:gd name="T7" fmla="*/ 277 h 1058"/>
              <a:gd name="T8" fmla="*/ 941 w 1044"/>
              <a:gd name="T9" fmla="*/ 213 h 1058"/>
              <a:gd name="T10" fmla="*/ 892 w 1044"/>
              <a:gd name="T11" fmla="*/ 156 h 1058"/>
              <a:gd name="T12" fmla="*/ 835 w 1044"/>
              <a:gd name="T13" fmla="*/ 105 h 1058"/>
              <a:gd name="T14" fmla="*/ 771 w 1044"/>
              <a:gd name="T15" fmla="*/ 64 h 1058"/>
              <a:gd name="T16" fmla="*/ 701 w 1044"/>
              <a:gd name="T17" fmla="*/ 33 h 1058"/>
              <a:gd name="T18" fmla="*/ 628 w 1044"/>
              <a:gd name="T19" fmla="*/ 11 h 1058"/>
              <a:gd name="T20" fmla="*/ 549 w 1044"/>
              <a:gd name="T21" fmla="*/ 2 h 1058"/>
              <a:gd name="T22" fmla="*/ 496 w 1044"/>
              <a:gd name="T23" fmla="*/ 2 h 1058"/>
              <a:gd name="T24" fmla="*/ 417 w 1044"/>
              <a:gd name="T25" fmla="*/ 11 h 1058"/>
              <a:gd name="T26" fmla="*/ 343 w 1044"/>
              <a:gd name="T27" fmla="*/ 33 h 1058"/>
              <a:gd name="T28" fmla="*/ 273 w 1044"/>
              <a:gd name="T29" fmla="*/ 64 h 1058"/>
              <a:gd name="T30" fmla="*/ 209 w 1044"/>
              <a:gd name="T31" fmla="*/ 105 h 1058"/>
              <a:gd name="T32" fmla="*/ 153 w 1044"/>
              <a:gd name="T33" fmla="*/ 156 h 1058"/>
              <a:gd name="T34" fmla="*/ 103 w 1044"/>
              <a:gd name="T35" fmla="*/ 213 h 1058"/>
              <a:gd name="T36" fmla="*/ 63 w 1044"/>
              <a:gd name="T37" fmla="*/ 277 h 1058"/>
              <a:gd name="T38" fmla="*/ 31 w 1044"/>
              <a:gd name="T39" fmla="*/ 347 h 1058"/>
              <a:gd name="T40" fmla="*/ 11 w 1044"/>
              <a:gd name="T41" fmla="*/ 423 h 1058"/>
              <a:gd name="T42" fmla="*/ 1 w 1044"/>
              <a:gd name="T43" fmla="*/ 502 h 1058"/>
              <a:gd name="T44" fmla="*/ 1 w 1044"/>
              <a:gd name="T45" fmla="*/ 556 h 1058"/>
              <a:gd name="T46" fmla="*/ 11 w 1044"/>
              <a:gd name="T47" fmla="*/ 636 h 1058"/>
              <a:gd name="T48" fmla="*/ 31 w 1044"/>
              <a:gd name="T49" fmla="*/ 712 h 1058"/>
              <a:gd name="T50" fmla="*/ 63 w 1044"/>
              <a:gd name="T51" fmla="*/ 782 h 1058"/>
              <a:gd name="T52" fmla="*/ 103 w 1044"/>
              <a:gd name="T53" fmla="*/ 847 h 1058"/>
              <a:gd name="T54" fmla="*/ 153 w 1044"/>
              <a:gd name="T55" fmla="*/ 904 h 1058"/>
              <a:gd name="T56" fmla="*/ 209 w 1044"/>
              <a:gd name="T57" fmla="*/ 954 h 1058"/>
              <a:gd name="T58" fmla="*/ 273 w 1044"/>
              <a:gd name="T59" fmla="*/ 995 h 1058"/>
              <a:gd name="T60" fmla="*/ 343 w 1044"/>
              <a:gd name="T61" fmla="*/ 1027 h 1058"/>
              <a:gd name="T62" fmla="*/ 417 w 1044"/>
              <a:gd name="T63" fmla="*/ 1048 h 1058"/>
              <a:gd name="T64" fmla="*/ 496 w 1044"/>
              <a:gd name="T65" fmla="*/ 1058 h 1058"/>
              <a:gd name="T66" fmla="*/ 549 w 1044"/>
              <a:gd name="T67" fmla="*/ 1058 h 1058"/>
              <a:gd name="T68" fmla="*/ 628 w 1044"/>
              <a:gd name="T69" fmla="*/ 1048 h 1058"/>
              <a:gd name="T70" fmla="*/ 701 w 1044"/>
              <a:gd name="T71" fmla="*/ 1027 h 1058"/>
              <a:gd name="T72" fmla="*/ 771 w 1044"/>
              <a:gd name="T73" fmla="*/ 995 h 1058"/>
              <a:gd name="T74" fmla="*/ 835 w 1044"/>
              <a:gd name="T75" fmla="*/ 954 h 1058"/>
              <a:gd name="T76" fmla="*/ 892 w 1044"/>
              <a:gd name="T77" fmla="*/ 904 h 1058"/>
              <a:gd name="T78" fmla="*/ 941 w 1044"/>
              <a:gd name="T79" fmla="*/ 847 h 1058"/>
              <a:gd name="T80" fmla="*/ 982 w 1044"/>
              <a:gd name="T81" fmla="*/ 782 h 1058"/>
              <a:gd name="T82" fmla="*/ 1013 w 1044"/>
              <a:gd name="T83" fmla="*/ 712 h 1058"/>
              <a:gd name="T84" fmla="*/ 1034 w 1044"/>
              <a:gd name="T85" fmla="*/ 636 h 1058"/>
              <a:gd name="T86" fmla="*/ 1043 w 1044"/>
              <a:gd name="T87" fmla="*/ 556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44" h="1058">
                <a:moveTo>
                  <a:pt x="1044" y="530"/>
                </a:moveTo>
                <a:lnTo>
                  <a:pt x="1044" y="530"/>
                </a:lnTo>
                <a:lnTo>
                  <a:pt x="1043" y="502"/>
                </a:lnTo>
                <a:lnTo>
                  <a:pt x="1042" y="476"/>
                </a:lnTo>
                <a:lnTo>
                  <a:pt x="1038" y="449"/>
                </a:lnTo>
                <a:lnTo>
                  <a:pt x="1034" y="423"/>
                </a:lnTo>
                <a:lnTo>
                  <a:pt x="1028" y="398"/>
                </a:lnTo>
                <a:lnTo>
                  <a:pt x="1022" y="372"/>
                </a:lnTo>
                <a:lnTo>
                  <a:pt x="1013" y="347"/>
                </a:lnTo>
                <a:lnTo>
                  <a:pt x="1003" y="324"/>
                </a:lnTo>
                <a:lnTo>
                  <a:pt x="993" y="300"/>
                </a:lnTo>
                <a:lnTo>
                  <a:pt x="982" y="277"/>
                </a:lnTo>
                <a:lnTo>
                  <a:pt x="969" y="256"/>
                </a:lnTo>
                <a:lnTo>
                  <a:pt x="955" y="234"/>
                </a:lnTo>
                <a:lnTo>
                  <a:pt x="941" y="213"/>
                </a:lnTo>
                <a:lnTo>
                  <a:pt x="925" y="193"/>
                </a:lnTo>
                <a:lnTo>
                  <a:pt x="908" y="174"/>
                </a:lnTo>
                <a:lnTo>
                  <a:pt x="892" y="156"/>
                </a:lnTo>
                <a:lnTo>
                  <a:pt x="873" y="138"/>
                </a:lnTo>
                <a:lnTo>
                  <a:pt x="854" y="121"/>
                </a:lnTo>
                <a:lnTo>
                  <a:pt x="835" y="105"/>
                </a:lnTo>
                <a:lnTo>
                  <a:pt x="815" y="91"/>
                </a:lnTo>
                <a:lnTo>
                  <a:pt x="793" y="77"/>
                </a:lnTo>
                <a:lnTo>
                  <a:pt x="771" y="64"/>
                </a:lnTo>
                <a:lnTo>
                  <a:pt x="748" y="52"/>
                </a:lnTo>
                <a:lnTo>
                  <a:pt x="725" y="43"/>
                </a:lnTo>
                <a:lnTo>
                  <a:pt x="701" y="33"/>
                </a:lnTo>
                <a:lnTo>
                  <a:pt x="677" y="24"/>
                </a:lnTo>
                <a:lnTo>
                  <a:pt x="653" y="17"/>
                </a:lnTo>
                <a:lnTo>
                  <a:pt x="628" y="11"/>
                </a:lnTo>
                <a:lnTo>
                  <a:pt x="601" y="6"/>
                </a:lnTo>
                <a:lnTo>
                  <a:pt x="575" y="3"/>
                </a:lnTo>
                <a:lnTo>
                  <a:pt x="549" y="2"/>
                </a:lnTo>
                <a:lnTo>
                  <a:pt x="522" y="0"/>
                </a:lnTo>
                <a:lnTo>
                  <a:pt x="522" y="0"/>
                </a:lnTo>
                <a:lnTo>
                  <a:pt x="496" y="2"/>
                </a:lnTo>
                <a:lnTo>
                  <a:pt x="469" y="3"/>
                </a:lnTo>
                <a:lnTo>
                  <a:pt x="443" y="6"/>
                </a:lnTo>
                <a:lnTo>
                  <a:pt x="417" y="11"/>
                </a:lnTo>
                <a:lnTo>
                  <a:pt x="392" y="17"/>
                </a:lnTo>
                <a:lnTo>
                  <a:pt x="367" y="24"/>
                </a:lnTo>
                <a:lnTo>
                  <a:pt x="343" y="33"/>
                </a:lnTo>
                <a:lnTo>
                  <a:pt x="319" y="43"/>
                </a:lnTo>
                <a:lnTo>
                  <a:pt x="296" y="52"/>
                </a:lnTo>
                <a:lnTo>
                  <a:pt x="273" y="64"/>
                </a:lnTo>
                <a:lnTo>
                  <a:pt x="251" y="77"/>
                </a:lnTo>
                <a:lnTo>
                  <a:pt x="230" y="91"/>
                </a:lnTo>
                <a:lnTo>
                  <a:pt x="209" y="105"/>
                </a:lnTo>
                <a:lnTo>
                  <a:pt x="190" y="121"/>
                </a:lnTo>
                <a:lnTo>
                  <a:pt x="171" y="138"/>
                </a:lnTo>
                <a:lnTo>
                  <a:pt x="153" y="156"/>
                </a:lnTo>
                <a:lnTo>
                  <a:pt x="136" y="174"/>
                </a:lnTo>
                <a:lnTo>
                  <a:pt x="119" y="193"/>
                </a:lnTo>
                <a:lnTo>
                  <a:pt x="103" y="213"/>
                </a:lnTo>
                <a:lnTo>
                  <a:pt x="89" y="234"/>
                </a:lnTo>
                <a:lnTo>
                  <a:pt x="76" y="256"/>
                </a:lnTo>
                <a:lnTo>
                  <a:pt x="63" y="277"/>
                </a:lnTo>
                <a:lnTo>
                  <a:pt x="51" y="300"/>
                </a:lnTo>
                <a:lnTo>
                  <a:pt x="41" y="324"/>
                </a:lnTo>
                <a:lnTo>
                  <a:pt x="31" y="347"/>
                </a:lnTo>
                <a:lnTo>
                  <a:pt x="24" y="372"/>
                </a:lnTo>
                <a:lnTo>
                  <a:pt x="17" y="398"/>
                </a:lnTo>
                <a:lnTo>
                  <a:pt x="11" y="423"/>
                </a:lnTo>
                <a:lnTo>
                  <a:pt x="6" y="449"/>
                </a:lnTo>
                <a:lnTo>
                  <a:pt x="2" y="476"/>
                </a:lnTo>
                <a:lnTo>
                  <a:pt x="1" y="502"/>
                </a:lnTo>
                <a:lnTo>
                  <a:pt x="0" y="530"/>
                </a:lnTo>
                <a:lnTo>
                  <a:pt x="0" y="530"/>
                </a:lnTo>
                <a:lnTo>
                  <a:pt x="1" y="556"/>
                </a:lnTo>
                <a:lnTo>
                  <a:pt x="2" y="584"/>
                </a:lnTo>
                <a:lnTo>
                  <a:pt x="6" y="611"/>
                </a:lnTo>
                <a:lnTo>
                  <a:pt x="11" y="636"/>
                </a:lnTo>
                <a:lnTo>
                  <a:pt x="17" y="662"/>
                </a:lnTo>
                <a:lnTo>
                  <a:pt x="24" y="686"/>
                </a:lnTo>
                <a:lnTo>
                  <a:pt x="31" y="712"/>
                </a:lnTo>
                <a:lnTo>
                  <a:pt x="41" y="736"/>
                </a:lnTo>
                <a:lnTo>
                  <a:pt x="51" y="759"/>
                </a:lnTo>
                <a:lnTo>
                  <a:pt x="63" y="782"/>
                </a:lnTo>
                <a:lnTo>
                  <a:pt x="76" y="804"/>
                </a:lnTo>
                <a:lnTo>
                  <a:pt x="89" y="826"/>
                </a:lnTo>
                <a:lnTo>
                  <a:pt x="103" y="847"/>
                </a:lnTo>
                <a:lnTo>
                  <a:pt x="119" y="866"/>
                </a:lnTo>
                <a:lnTo>
                  <a:pt x="136" y="885"/>
                </a:lnTo>
                <a:lnTo>
                  <a:pt x="153" y="904"/>
                </a:lnTo>
                <a:lnTo>
                  <a:pt x="171" y="921"/>
                </a:lnTo>
                <a:lnTo>
                  <a:pt x="190" y="938"/>
                </a:lnTo>
                <a:lnTo>
                  <a:pt x="209" y="954"/>
                </a:lnTo>
                <a:lnTo>
                  <a:pt x="230" y="968"/>
                </a:lnTo>
                <a:lnTo>
                  <a:pt x="251" y="983"/>
                </a:lnTo>
                <a:lnTo>
                  <a:pt x="273" y="995"/>
                </a:lnTo>
                <a:lnTo>
                  <a:pt x="296" y="1007"/>
                </a:lnTo>
                <a:lnTo>
                  <a:pt x="319" y="1017"/>
                </a:lnTo>
                <a:lnTo>
                  <a:pt x="343" y="1027"/>
                </a:lnTo>
                <a:lnTo>
                  <a:pt x="367" y="1036"/>
                </a:lnTo>
                <a:lnTo>
                  <a:pt x="392" y="1043"/>
                </a:lnTo>
                <a:lnTo>
                  <a:pt x="417" y="1048"/>
                </a:lnTo>
                <a:lnTo>
                  <a:pt x="443" y="1052"/>
                </a:lnTo>
                <a:lnTo>
                  <a:pt x="469" y="1056"/>
                </a:lnTo>
                <a:lnTo>
                  <a:pt x="496" y="1058"/>
                </a:lnTo>
                <a:lnTo>
                  <a:pt x="522" y="1058"/>
                </a:lnTo>
                <a:lnTo>
                  <a:pt x="522" y="1058"/>
                </a:lnTo>
                <a:lnTo>
                  <a:pt x="549" y="1058"/>
                </a:lnTo>
                <a:lnTo>
                  <a:pt x="575" y="1056"/>
                </a:lnTo>
                <a:lnTo>
                  <a:pt x="601" y="1052"/>
                </a:lnTo>
                <a:lnTo>
                  <a:pt x="628" y="1048"/>
                </a:lnTo>
                <a:lnTo>
                  <a:pt x="653" y="1043"/>
                </a:lnTo>
                <a:lnTo>
                  <a:pt x="677" y="1036"/>
                </a:lnTo>
                <a:lnTo>
                  <a:pt x="701" y="1027"/>
                </a:lnTo>
                <a:lnTo>
                  <a:pt x="725" y="1017"/>
                </a:lnTo>
                <a:lnTo>
                  <a:pt x="748" y="1007"/>
                </a:lnTo>
                <a:lnTo>
                  <a:pt x="771" y="995"/>
                </a:lnTo>
                <a:lnTo>
                  <a:pt x="793" y="983"/>
                </a:lnTo>
                <a:lnTo>
                  <a:pt x="815" y="968"/>
                </a:lnTo>
                <a:lnTo>
                  <a:pt x="835" y="954"/>
                </a:lnTo>
                <a:lnTo>
                  <a:pt x="854" y="938"/>
                </a:lnTo>
                <a:lnTo>
                  <a:pt x="873" y="921"/>
                </a:lnTo>
                <a:lnTo>
                  <a:pt x="892" y="904"/>
                </a:lnTo>
                <a:lnTo>
                  <a:pt x="908" y="885"/>
                </a:lnTo>
                <a:lnTo>
                  <a:pt x="925" y="866"/>
                </a:lnTo>
                <a:lnTo>
                  <a:pt x="941" y="847"/>
                </a:lnTo>
                <a:lnTo>
                  <a:pt x="955" y="826"/>
                </a:lnTo>
                <a:lnTo>
                  <a:pt x="969" y="804"/>
                </a:lnTo>
                <a:lnTo>
                  <a:pt x="982" y="782"/>
                </a:lnTo>
                <a:lnTo>
                  <a:pt x="993" y="759"/>
                </a:lnTo>
                <a:lnTo>
                  <a:pt x="1003" y="736"/>
                </a:lnTo>
                <a:lnTo>
                  <a:pt x="1013" y="712"/>
                </a:lnTo>
                <a:lnTo>
                  <a:pt x="1022" y="686"/>
                </a:lnTo>
                <a:lnTo>
                  <a:pt x="1028" y="662"/>
                </a:lnTo>
                <a:lnTo>
                  <a:pt x="1034" y="636"/>
                </a:lnTo>
                <a:lnTo>
                  <a:pt x="1038" y="611"/>
                </a:lnTo>
                <a:lnTo>
                  <a:pt x="1042" y="584"/>
                </a:lnTo>
                <a:lnTo>
                  <a:pt x="1043" y="556"/>
                </a:lnTo>
                <a:lnTo>
                  <a:pt x="1044" y="530"/>
                </a:lnTo>
                <a:lnTo>
                  <a:pt x="1044" y="530"/>
                </a:lnTo>
                <a:close/>
              </a:path>
            </a:pathLst>
          </a:custGeom>
          <a:solidFill>
            <a:srgbClr val="ED7D31"/>
          </a:solidFill>
          <a:ln>
            <a:noFill/>
          </a:ln>
        </p:spPr>
        <p:txBody>
          <a:bodyPr vert="horz" wrap="square" lIns="182880" tIns="91440" rIns="182880" bIns="91440" numCol="1" anchor="t" anchorCtr="0" compatLnSpc="1"/>
          <a:lstStyle/>
          <a:p>
            <a:pPr algn="l" defTabSz="1828800" rtl="0"/>
            <a:endParaRPr lang="en-US" sz="3600" kern="1200" dirty="0">
              <a:solidFill>
                <a:prstClr val="black"/>
              </a:solidFill>
              <a:latin typeface="微软雅黑" panose="020B0503020204020204" charset="-122"/>
              <a:ea typeface="微软雅黑" panose="020B0503020204020204" charset="-122"/>
            </a:endParaRPr>
          </a:p>
        </p:txBody>
      </p:sp>
      <p:sp>
        <p:nvSpPr>
          <p:cNvPr id="25" name="Freeform 227"/>
          <p:cNvSpPr/>
          <p:nvPr/>
        </p:nvSpPr>
        <p:spPr bwMode="auto">
          <a:xfrm>
            <a:off x="5723255" y="3561080"/>
            <a:ext cx="601980" cy="604520"/>
          </a:xfrm>
          <a:custGeom>
            <a:avLst/>
            <a:gdLst>
              <a:gd name="T0" fmla="*/ 518 w 518"/>
              <a:gd name="T1" fmla="*/ 259 h 518"/>
              <a:gd name="T2" fmla="*/ 513 w 518"/>
              <a:gd name="T3" fmla="*/ 207 h 518"/>
              <a:gd name="T4" fmla="*/ 497 w 518"/>
              <a:gd name="T5" fmla="*/ 158 h 518"/>
              <a:gd name="T6" fmla="*/ 474 w 518"/>
              <a:gd name="T7" fmla="*/ 114 h 518"/>
              <a:gd name="T8" fmla="*/ 442 w 518"/>
              <a:gd name="T9" fmla="*/ 76 h 518"/>
              <a:gd name="T10" fmla="*/ 403 w 518"/>
              <a:gd name="T11" fmla="*/ 45 h 518"/>
              <a:gd name="T12" fmla="*/ 360 w 518"/>
              <a:gd name="T13" fmla="*/ 20 h 518"/>
              <a:gd name="T14" fmla="*/ 311 w 518"/>
              <a:gd name="T15" fmla="*/ 5 h 518"/>
              <a:gd name="T16" fmla="*/ 259 w 518"/>
              <a:gd name="T17" fmla="*/ 0 h 518"/>
              <a:gd name="T18" fmla="*/ 233 w 518"/>
              <a:gd name="T19" fmla="*/ 1 h 518"/>
              <a:gd name="T20" fmla="*/ 182 w 518"/>
              <a:gd name="T21" fmla="*/ 11 h 518"/>
              <a:gd name="T22" fmla="*/ 136 w 518"/>
              <a:gd name="T23" fmla="*/ 31 h 518"/>
              <a:gd name="T24" fmla="*/ 94 w 518"/>
              <a:gd name="T25" fmla="*/ 59 h 518"/>
              <a:gd name="T26" fmla="*/ 59 w 518"/>
              <a:gd name="T27" fmla="*/ 94 h 518"/>
              <a:gd name="T28" fmla="*/ 32 w 518"/>
              <a:gd name="T29" fmla="*/ 135 h 518"/>
              <a:gd name="T30" fmla="*/ 12 w 518"/>
              <a:gd name="T31" fmla="*/ 182 h 518"/>
              <a:gd name="T32" fmla="*/ 1 w 518"/>
              <a:gd name="T33" fmla="*/ 232 h 518"/>
              <a:gd name="T34" fmla="*/ 0 w 518"/>
              <a:gd name="T35" fmla="*/ 259 h 518"/>
              <a:gd name="T36" fmla="*/ 5 w 518"/>
              <a:gd name="T37" fmla="*/ 311 h 518"/>
              <a:gd name="T38" fmla="*/ 21 w 518"/>
              <a:gd name="T39" fmla="*/ 360 h 518"/>
              <a:gd name="T40" fmla="*/ 45 w 518"/>
              <a:gd name="T41" fmla="*/ 403 h 518"/>
              <a:gd name="T42" fmla="*/ 76 w 518"/>
              <a:gd name="T43" fmla="*/ 442 h 518"/>
              <a:gd name="T44" fmla="*/ 115 w 518"/>
              <a:gd name="T45" fmla="*/ 474 h 518"/>
              <a:gd name="T46" fmla="*/ 158 w 518"/>
              <a:gd name="T47" fmla="*/ 497 h 518"/>
              <a:gd name="T48" fmla="*/ 207 w 518"/>
              <a:gd name="T49" fmla="*/ 513 h 518"/>
              <a:gd name="T50" fmla="*/ 259 w 518"/>
              <a:gd name="T51" fmla="*/ 518 h 518"/>
              <a:gd name="T52" fmla="*/ 286 w 518"/>
              <a:gd name="T53" fmla="*/ 516 h 518"/>
              <a:gd name="T54" fmla="*/ 336 w 518"/>
              <a:gd name="T55" fmla="*/ 507 h 518"/>
              <a:gd name="T56" fmla="*/ 383 w 518"/>
              <a:gd name="T57" fmla="*/ 486 h 518"/>
              <a:gd name="T58" fmla="*/ 424 w 518"/>
              <a:gd name="T59" fmla="*/ 459 h 518"/>
              <a:gd name="T60" fmla="*/ 459 w 518"/>
              <a:gd name="T61" fmla="*/ 424 h 518"/>
              <a:gd name="T62" fmla="*/ 487 w 518"/>
              <a:gd name="T63" fmla="*/ 383 h 518"/>
              <a:gd name="T64" fmla="*/ 507 w 518"/>
              <a:gd name="T65" fmla="*/ 336 h 518"/>
              <a:gd name="T66" fmla="*/ 517 w 518"/>
              <a:gd name="T67" fmla="*/ 285 h 518"/>
              <a:gd name="T68" fmla="*/ 518 w 518"/>
              <a:gd name="T69" fmla="*/ 259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8" h="518">
                <a:moveTo>
                  <a:pt x="518" y="259"/>
                </a:moveTo>
                <a:lnTo>
                  <a:pt x="518" y="259"/>
                </a:lnTo>
                <a:lnTo>
                  <a:pt x="517" y="232"/>
                </a:lnTo>
                <a:lnTo>
                  <a:pt x="513" y="207"/>
                </a:lnTo>
                <a:lnTo>
                  <a:pt x="507" y="182"/>
                </a:lnTo>
                <a:lnTo>
                  <a:pt x="497" y="158"/>
                </a:lnTo>
                <a:lnTo>
                  <a:pt x="487" y="135"/>
                </a:lnTo>
                <a:lnTo>
                  <a:pt x="474" y="114"/>
                </a:lnTo>
                <a:lnTo>
                  <a:pt x="459" y="94"/>
                </a:lnTo>
                <a:lnTo>
                  <a:pt x="442" y="76"/>
                </a:lnTo>
                <a:lnTo>
                  <a:pt x="424" y="59"/>
                </a:lnTo>
                <a:lnTo>
                  <a:pt x="403" y="45"/>
                </a:lnTo>
                <a:lnTo>
                  <a:pt x="383" y="31"/>
                </a:lnTo>
                <a:lnTo>
                  <a:pt x="360" y="20"/>
                </a:lnTo>
                <a:lnTo>
                  <a:pt x="336" y="11"/>
                </a:lnTo>
                <a:lnTo>
                  <a:pt x="311" y="5"/>
                </a:lnTo>
                <a:lnTo>
                  <a:pt x="286" y="1"/>
                </a:lnTo>
                <a:lnTo>
                  <a:pt x="259" y="0"/>
                </a:lnTo>
                <a:lnTo>
                  <a:pt x="259" y="0"/>
                </a:lnTo>
                <a:lnTo>
                  <a:pt x="233" y="1"/>
                </a:lnTo>
                <a:lnTo>
                  <a:pt x="207" y="5"/>
                </a:lnTo>
                <a:lnTo>
                  <a:pt x="182" y="11"/>
                </a:lnTo>
                <a:lnTo>
                  <a:pt x="158" y="20"/>
                </a:lnTo>
                <a:lnTo>
                  <a:pt x="136" y="31"/>
                </a:lnTo>
                <a:lnTo>
                  <a:pt x="115" y="45"/>
                </a:lnTo>
                <a:lnTo>
                  <a:pt x="94" y="59"/>
                </a:lnTo>
                <a:lnTo>
                  <a:pt x="76" y="76"/>
                </a:lnTo>
                <a:lnTo>
                  <a:pt x="59" y="94"/>
                </a:lnTo>
                <a:lnTo>
                  <a:pt x="45" y="114"/>
                </a:lnTo>
                <a:lnTo>
                  <a:pt x="32" y="135"/>
                </a:lnTo>
                <a:lnTo>
                  <a:pt x="21" y="158"/>
                </a:lnTo>
                <a:lnTo>
                  <a:pt x="12" y="182"/>
                </a:lnTo>
                <a:lnTo>
                  <a:pt x="5" y="207"/>
                </a:lnTo>
                <a:lnTo>
                  <a:pt x="1" y="232"/>
                </a:lnTo>
                <a:lnTo>
                  <a:pt x="0" y="259"/>
                </a:lnTo>
                <a:lnTo>
                  <a:pt x="0" y="259"/>
                </a:lnTo>
                <a:lnTo>
                  <a:pt x="1" y="285"/>
                </a:lnTo>
                <a:lnTo>
                  <a:pt x="5" y="311"/>
                </a:lnTo>
                <a:lnTo>
                  <a:pt x="12" y="336"/>
                </a:lnTo>
                <a:lnTo>
                  <a:pt x="21" y="360"/>
                </a:lnTo>
                <a:lnTo>
                  <a:pt x="32" y="383"/>
                </a:lnTo>
                <a:lnTo>
                  <a:pt x="45" y="403"/>
                </a:lnTo>
                <a:lnTo>
                  <a:pt x="59" y="424"/>
                </a:lnTo>
                <a:lnTo>
                  <a:pt x="76" y="442"/>
                </a:lnTo>
                <a:lnTo>
                  <a:pt x="94" y="459"/>
                </a:lnTo>
                <a:lnTo>
                  <a:pt x="115" y="474"/>
                </a:lnTo>
                <a:lnTo>
                  <a:pt x="136" y="486"/>
                </a:lnTo>
                <a:lnTo>
                  <a:pt x="158" y="497"/>
                </a:lnTo>
                <a:lnTo>
                  <a:pt x="182" y="507"/>
                </a:lnTo>
                <a:lnTo>
                  <a:pt x="207" y="513"/>
                </a:lnTo>
                <a:lnTo>
                  <a:pt x="233" y="516"/>
                </a:lnTo>
                <a:lnTo>
                  <a:pt x="259" y="518"/>
                </a:lnTo>
                <a:lnTo>
                  <a:pt x="259" y="518"/>
                </a:lnTo>
                <a:lnTo>
                  <a:pt x="286" y="516"/>
                </a:lnTo>
                <a:lnTo>
                  <a:pt x="311" y="513"/>
                </a:lnTo>
                <a:lnTo>
                  <a:pt x="336" y="507"/>
                </a:lnTo>
                <a:lnTo>
                  <a:pt x="360" y="497"/>
                </a:lnTo>
                <a:lnTo>
                  <a:pt x="383" y="486"/>
                </a:lnTo>
                <a:lnTo>
                  <a:pt x="403" y="474"/>
                </a:lnTo>
                <a:lnTo>
                  <a:pt x="424" y="459"/>
                </a:lnTo>
                <a:lnTo>
                  <a:pt x="442" y="442"/>
                </a:lnTo>
                <a:lnTo>
                  <a:pt x="459" y="424"/>
                </a:lnTo>
                <a:lnTo>
                  <a:pt x="474" y="403"/>
                </a:lnTo>
                <a:lnTo>
                  <a:pt x="487" y="383"/>
                </a:lnTo>
                <a:lnTo>
                  <a:pt x="497" y="360"/>
                </a:lnTo>
                <a:lnTo>
                  <a:pt x="507" y="336"/>
                </a:lnTo>
                <a:lnTo>
                  <a:pt x="513" y="311"/>
                </a:lnTo>
                <a:lnTo>
                  <a:pt x="517" y="285"/>
                </a:lnTo>
                <a:lnTo>
                  <a:pt x="518" y="259"/>
                </a:lnTo>
                <a:lnTo>
                  <a:pt x="518" y="259"/>
                </a:ln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a:solidFill>
                <a:prstClr val="black"/>
              </a:solidFill>
              <a:latin typeface="微软雅黑" panose="020B0503020204020204" charset="-122"/>
              <a:ea typeface="微软雅黑" panose="020B0503020204020204" charset="-122"/>
            </a:endParaRPr>
          </a:p>
        </p:txBody>
      </p:sp>
      <p:sp>
        <p:nvSpPr>
          <p:cNvPr id="26" name="Freeform 228"/>
          <p:cNvSpPr/>
          <p:nvPr/>
        </p:nvSpPr>
        <p:spPr bwMode="auto">
          <a:xfrm>
            <a:off x="5831205" y="3669030"/>
            <a:ext cx="386715" cy="388620"/>
          </a:xfrm>
          <a:custGeom>
            <a:avLst/>
            <a:gdLst>
              <a:gd name="T0" fmla="*/ 488 w 488"/>
              <a:gd name="T1" fmla="*/ 245 h 489"/>
              <a:gd name="T2" fmla="*/ 484 w 488"/>
              <a:gd name="T3" fmla="*/ 195 h 489"/>
              <a:gd name="T4" fmla="*/ 469 w 488"/>
              <a:gd name="T5" fmla="*/ 150 h 489"/>
              <a:gd name="T6" fmla="*/ 446 w 488"/>
              <a:gd name="T7" fmla="*/ 109 h 489"/>
              <a:gd name="T8" fmla="*/ 417 w 488"/>
              <a:gd name="T9" fmla="*/ 73 h 489"/>
              <a:gd name="T10" fmla="*/ 381 w 488"/>
              <a:gd name="T11" fmla="*/ 43 h 489"/>
              <a:gd name="T12" fmla="*/ 339 w 488"/>
              <a:gd name="T13" fmla="*/ 20 h 489"/>
              <a:gd name="T14" fmla="*/ 293 w 488"/>
              <a:gd name="T15" fmla="*/ 5 h 489"/>
              <a:gd name="T16" fmla="*/ 244 w 488"/>
              <a:gd name="T17" fmla="*/ 0 h 489"/>
              <a:gd name="T18" fmla="*/ 219 w 488"/>
              <a:gd name="T19" fmla="*/ 2 h 489"/>
              <a:gd name="T20" fmla="*/ 172 w 488"/>
              <a:gd name="T21" fmla="*/ 11 h 489"/>
              <a:gd name="T22" fmla="*/ 127 w 488"/>
              <a:gd name="T23" fmla="*/ 31 h 489"/>
              <a:gd name="T24" fmla="*/ 89 w 488"/>
              <a:gd name="T25" fmla="*/ 56 h 489"/>
              <a:gd name="T26" fmla="*/ 56 w 488"/>
              <a:gd name="T27" fmla="*/ 90 h 489"/>
              <a:gd name="T28" fmla="*/ 30 w 488"/>
              <a:gd name="T29" fmla="*/ 128 h 489"/>
              <a:gd name="T30" fmla="*/ 11 w 488"/>
              <a:gd name="T31" fmla="*/ 173 h 489"/>
              <a:gd name="T32" fmla="*/ 1 w 488"/>
              <a:gd name="T33" fmla="*/ 219 h 489"/>
              <a:gd name="T34" fmla="*/ 0 w 488"/>
              <a:gd name="T35" fmla="*/ 245 h 489"/>
              <a:gd name="T36" fmla="*/ 5 w 488"/>
              <a:gd name="T37" fmla="*/ 294 h 489"/>
              <a:gd name="T38" fmla="*/ 19 w 488"/>
              <a:gd name="T39" fmla="*/ 340 h 489"/>
              <a:gd name="T40" fmla="*/ 42 w 488"/>
              <a:gd name="T41" fmla="*/ 381 h 489"/>
              <a:gd name="T42" fmla="*/ 72 w 488"/>
              <a:gd name="T43" fmla="*/ 418 h 489"/>
              <a:gd name="T44" fmla="*/ 108 w 488"/>
              <a:gd name="T45" fmla="*/ 447 h 489"/>
              <a:gd name="T46" fmla="*/ 149 w 488"/>
              <a:gd name="T47" fmla="*/ 470 h 489"/>
              <a:gd name="T48" fmla="*/ 195 w 488"/>
              <a:gd name="T49" fmla="*/ 484 h 489"/>
              <a:gd name="T50" fmla="*/ 244 w 488"/>
              <a:gd name="T51" fmla="*/ 489 h 489"/>
              <a:gd name="T52" fmla="*/ 269 w 488"/>
              <a:gd name="T53" fmla="*/ 488 h 489"/>
              <a:gd name="T54" fmla="*/ 316 w 488"/>
              <a:gd name="T55" fmla="*/ 478 h 489"/>
              <a:gd name="T56" fmla="*/ 361 w 488"/>
              <a:gd name="T57" fmla="*/ 459 h 489"/>
              <a:gd name="T58" fmla="*/ 399 w 488"/>
              <a:gd name="T59" fmla="*/ 434 h 489"/>
              <a:gd name="T60" fmla="*/ 433 w 488"/>
              <a:gd name="T61" fmla="*/ 400 h 489"/>
              <a:gd name="T62" fmla="*/ 458 w 488"/>
              <a:gd name="T63" fmla="*/ 362 h 489"/>
              <a:gd name="T64" fmla="*/ 478 w 488"/>
              <a:gd name="T65" fmla="*/ 317 h 489"/>
              <a:gd name="T66" fmla="*/ 487 w 488"/>
              <a:gd name="T67" fmla="*/ 270 h 489"/>
              <a:gd name="T68" fmla="*/ 488 w 488"/>
              <a:gd name="T69" fmla="*/ 245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9">
                <a:moveTo>
                  <a:pt x="488" y="245"/>
                </a:moveTo>
                <a:lnTo>
                  <a:pt x="488" y="245"/>
                </a:lnTo>
                <a:lnTo>
                  <a:pt x="487" y="219"/>
                </a:lnTo>
                <a:lnTo>
                  <a:pt x="484" y="195"/>
                </a:lnTo>
                <a:lnTo>
                  <a:pt x="478" y="173"/>
                </a:lnTo>
                <a:lnTo>
                  <a:pt x="469" y="150"/>
                </a:lnTo>
                <a:lnTo>
                  <a:pt x="458" y="128"/>
                </a:lnTo>
                <a:lnTo>
                  <a:pt x="446" y="109"/>
                </a:lnTo>
                <a:lnTo>
                  <a:pt x="433" y="90"/>
                </a:lnTo>
                <a:lnTo>
                  <a:pt x="417" y="73"/>
                </a:lnTo>
                <a:lnTo>
                  <a:pt x="399" y="56"/>
                </a:lnTo>
                <a:lnTo>
                  <a:pt x="381" y="43"/>
                </a:lnTo>
                <a:lnTo>
                  <a:pt x="361" y="31"/>
                </a:lnTo>
                <a:lnTo>
                  <a:pt x="339" y="20"/>
                </a:lnTo>
                <a:lnTo>
                  <a:pt x="316" y="11"/>
                </a:lnTo>
                <a:lnTo>
                  <a:pt x="293" y="5"/>
                </a:lnTo>
                <a:lnTo>
                  <a:pt x="269" y="2"/>
                </a:lnTo>
                <a:lnTo>
                  <a:pt x="244" y="0"/>
                </a:lnTo>
                <a:lnTo>
                  <a:pt x="244" y="0"/>
                </a:lnTo>
                <a:lnTo>
                  <a:pt x="219" y="2"/>
                </a:lnTo>
                <a:lnTo>
                  <a:pt x="195" y="5"/>
                </a:lnTo>
                <a:lnTo>
                  <a:pt x="172" y="11"/>
                </a:lnTo>
                <a:lnTo>
                  <a:pt x="149" y="20"/>
                </a:lnTo>
                <a:lnTo>
                  <a:pt x="127" y="31"/>
                </a:lnTo>
                <a:lnTo>
                  <a:pt x="108" y="43"/>
                </a:lnTo>
                <a:lnTo>
                  <a:pt x="89" y="56"/>
                </a:lnTo>
                <a:lnTo>
                  <a:pt x="72" y="73"/>
                </a:lnTo>
                <a:lnTo>
                  <a:pt x="56" y="90"/>
                </a:lnTo>
                <a:lnTo>
                  <a:pt x="42" y="109"/>
                </a:lnTo>
                <a:lnTo>
                  <a:pt x="30" y="128"/>
                </a:lnTo>
                <a:lnTo>
                  <a:pt x="19" y="150"/>
                </a:lnTo>
                <a:lnTo>
                  <a:pt x="11" y="173"/>
                </a:lnTo>
                <a:lnTo>
                  <a:pt x="5" y="195"/>
                </a:lnTo>
                <a:lnTo>
                  <a:pt x="1" y="219"/>
                </a:lnTo>
                <a:lnTo>
                  <a:pt x="0" y="245"/>
                </a:lnTo>
                <a:lnTo>
                  <a:pt x="0" y="245"/>
                </a:lnTo>
                <a:lnTo>
                  <a:pt x="1" y="270"/>
                </a:lnTo>
                <a:lnTo>
                  <a:pt x="5" y="294"/>
                </a:lnTo>
                <a:lnTo>
                  <a:pt x="11" y="317"/>
                </a:lnTo>
                <a:lnTo>
                  <a:pt x="19" y="340"/>
                </a:lnTo>
                <a:lnTo>
                  <a:pt x="30" y="362"/>
                </a:lnTo>
                <a:lnTo>
                  <a:pt x="42" y="381"/>
                </a:lnTo>
                <a:lnTo>
                  <a:pt x="56" y="400"/>
                </a:lnTo>
                <a:lnTo>
                  <a:pt x="72" y="418"/>
                </a:lnTo>
                <a:lnTo>
                  <a:pt x="89" y="434"/>
                </a:lnTo>
                <a:lnTo>
                  <a:pt x="108" y="447"/>
                </a:lnTo>
                <a:lnTo>
                  <a:pt x="127" y="459"/>
                </a:lnTo>
                <a:lnTo>
                  <a:pt x="149" y="470"/>
                </a:lnTo>
                <a:lnTo>
                  <a:pt x="172" y="478"/>
                </a:lnTo>
                <a:lnTo>
                  <a:pt x="195" y="484"/>
                </a:lnTo>
                <a:lnTo>
                  <a:pt x="219" y="488"/>
                </a:lnTo>
                <a:lnTo>
                  <a:pt x="244" y="489"/>
                </a:lnTo>
                <a:lnTo>
                  <a:pt x="244" y="489"/>
                </a:lnTo>
                <a:lnTo>
                  <a:pt x="269" y="488"/>
                </a:lnTo>
                <a:lnTo>
                  <a:pt x="293" y="484"/>
                </a:lnTo>
                <a:lnTo>
                  <a:pt x="316" y="478"/>
                </a:lnTo>
                <a:lnTo>
                  <a:pt x="339" y="470"/>
                </a:lnTo>
                <a:lnTo>
                  <a:pt x="361" y="459"/>
                </a:lnTo>
                <a:lnTo>
                  <a:pt x="381" y="447"/>
                </a:lnTo>
                <a:lnTo>
                  <a:pt x="399" y="434"/>
                </a:lnTo>
                <a:lnTo>
                  <a:pt x="417" y="418"/>
                </a:lnTo>
                <a:lnTo>
                  <a:pt x="433" y="400"/>
                </a:lnTo>
                <a:lnTo>
                  <a:pt x="446" y="381"/>
                </a:lnTo>
                <a:lnTo>
                  <a:pt x="458" y="362"/>
                </a:lnTo>
                <a:lnTo>
                  <a:pt x="469" y="340"/>
                </a:lnTo>
                <a:lnTo>
                  <a:pt x="478" y="317"/>
                </a:lnTo>
                <a:lnTo>
                  <a:pt x="484" y="294"/>
                </a:lnTo>
                <a:lnTo>
                  <a:pt x="487" y="270"/>
                </a:lnTo>
                <a:lnTo>
                  <a:pt x="488" y="245"/>
                </a:lnTo>
                <a:lnTo>
                  <a:pt x="488" y="245"/>
                </a:lnTo>
                <a:close/>
              </a:path>
            </a:pathLst>
          </a:custGeom>
          <a:solidFill>
            <a:schemeClr val="bg1"/>
          </a:solidFill>
          <a:ln w="9525">
            <a:solidFill>
              <a:schemeClr val="bg1">
                <a:lumMod val="65000"/>
              </a:schemeClr>
            </a:solidFill>
            <a:prstDash val="dash"/>
            <a:round/>
          </a:ln>
        </p:spPr>
        <p:txBody>
          <a:bodyPr vert="horz" wrap="square" lIns="182880" tIns="91440" rIns="182880" bIns="91440" numCol="1" anchor="t" anchorCtr="0" compatLnSpc="1"/>
          <a:lstStyle/>
          <a:p>
            <a:pPr algn="l" defTabSz="1828800" rtl="0"/>
            <a:endParaRPr lang="en-US" sz="3600" kern="1200">
              <a:solidFill>
                <a:prstClr val="black"/>
              </a:solidFill>
              <a:latin typeface="微软雅黑" panose="020B0503020204020204" charset="-122"/>
              <a:ea typeface="微软雅黑" panose="020B0503020204020204" charset="-122"/>
            </a:endParaRPr>
          </a:p>
        </p:txBody>
      </p:sp>
      <p:sp>
        <p:nvSpPr>
          <p:cNvPr id="27" name="Freeform 229"/>
          <p:cNvSpPr/>
          <p:nvPr/>
        </p:nvSpPr>
        <p:spPr bwMode="auto">
          <a:xfrm>
            <a:off x="6001385" y="3841115"/>
            <a:ext cx="62865" cy="74930"/>
          </a:xfrm>
          <a:custGeom>
            <a:avLst/>
            <a:gdLst>
              <a:gd name="T0" fmla="*/ 55 w 55"/>
              <a:gd name="T1" fmla="*/ 32 h 64"/>
              <a:gd name="T2" fmla="*/ 55 w 55"/>
              <a:gd name="T3" fmla="*/ 32 h 64"/>
              <a:gd name="T4" fmla="*/ 55 w 55"/>
              <a:gd name="T5" fmla="*/ 38 h 64"/>
              <a:gd name="T6" fmla="*/ 54 w 55"/>
              <a:gd name="T7" fmla="*/ 44 h 64"/>
              <a:gd name="T8" fmla="*/ 50 w 55"/>
              <a:gd name="T9" fmla="*/ 50 h 64"/>
              <a:gd name="T10" fmla="*/ 48 w 55"/>
              <a:gd name="T11" fmla="*/ 55 h 64"/>
              <a:gd name="T12" fmla="*/ 43 w 55"/>
              <a:gd name="T13" fmla="*/ 59 h 64"/>
              <a:gd name="T14" fmla="*/ 38 w 55"/>
              <a:gd name="T15" fmla="*/ 61 h 64"/>
              <a:gd name="T16" fmla="*/ 33 w 55"/>
              <a:gd name="T17" fmla="*/ 64 h 64"/>
              <a:gd name="T18" fmla="*/ 27 w 55"/>
              <a:gd name="T19" fmla="*/ 64 h 64"/>
              <a:gd name="T20" fmla="*/ 27 w 55"/>
              <a:gd name="T21" fmla="*/ 64 h 64"/>
              <a:gd name="T22" fmla="*/ 21 w 55"/>
              <a:gd name="T23" fmla="*/ 64 h 64"/>
              <a:gd name="T24" fmla="*/ 16 w 55"/>
              <a:gd name="T25" fmla="*/ 61 h 64"/>
              <a:gd name="T26" fmla="*/ 12 w 55"/>
              <a:gd name="T27" fmla="*/ 59 h 64"/>
              <a:gd name="T28" fmla="*/ 8 w 55"/>
              <a:gd name="T29" fmla="*/ 55 h 64"/>
              <a:gd name="T30" fmla="*/ 4 w 55"/>
              <a:gd name="T31" fmla="*/ 50 h 64"/>
              <a:gd name="T32" fmla="*/ 2 w 55"/>
              <a:gd name="T33" fmla="*/ 44 h 64"/>
              <a:gd name="T34" fmla="*/ 0 w 55"/>
              <a:gd name="T35" fmla="*/ 38 h 64"/>
              <a:gd name="T36" fmla="*/ 0 w 55"/>
              <a:gd name="T37" fmla="*/ 32 h 64"/>
              <a:gd name="T38" fmla="*/ 0 w 55"/>
              <a:gd name="T39" fmla="*/ 32 h 64"/>
              <a:gd name="T40" fmla="*/ 0 w 55"/>
              <a:gd name="T41" fmla="*/ 26 h 64"/>
              <a:gd name="T42" fmla="*/ 2 w 55"/>
              <a:gd name="T43" fmla="*/ 20 h 64"/>
              <a:gd name="T44" fmla="*/ 4 w 55"/>
              <a:gd name="T45" fmla="*/ 14 h 64"/>
              <a:gd name="T46" fmla="*/ 8 w 55"/>
              <a:gd name="T47" fmla="*/ 9 h 64"/>
              <a:gd name="T48" fmla="*/ 12 w 55"/>
              <a:gd name="T49" fmla="*/ 6 h 64"/>
              <a:gd name="T50" fmla="*/ 16 w 55"/>
              <a:gd name="T51" fmla="*/ 2 h 64"/>
              <a:gd name="T52" fmla="*/ 21 w 55"/>
              <a:gd name="T53" fmla="*/ 1 h 64"/>
              <a:gd name="T54" fmla="*/ 27 w 55"/>
              <a:gd name="T55" fmla="*/ 0 h 64"/>
              <a:gd name="T56" fmla="*/ 27 w 55"/>
              <a:gd name="T57" fmla="*/ 0 h 64"/>
              <a:gd name="T58" fmla="*/ 33 w 55"/>
              <a:gd name="T59" fmla="*/ 1 h 64"/>
              <a:gd name="T60" fmla="*/ 38 w 55"/>
              <a:gd name="T61" fmla="*/ 2 h 64"/>
              <a:gd name="T62" fmla="*/ 43 w 55"/>
              <a:gd name="T63" fmla="*/ 6 h 64"/>
              <a:gd name="T64" fmla="*/ 48 w 55"/>
              <a:gd name="T65" fmla="*/ 9 h 64"/>
              <a:gd name="T66" fmla="*/ 50 w 55"/>
              <a:gd name="T67" fmla="*/ 14 h 64"/>
              <a:gd name="T68" fmla="*/ 54 w 55"/>
              <a:gd name="T69" fmla="*/ 20 h 64"/>
              <a:gd name="T70" fmla="*/ 55 w 55"/>
              <a:gd name="T71" fmla="*/ 26 h 64"/>
              <a:gd name="T72" fmla="*/ 55 w 55"/>
              <a:gd name="T73" fmla="*/ 32 h 64"/>
              <a:gd name="T74" fmla="*/ 55 w 55"/>
              <a:gd name="T7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 h="64">
                <a:moveTo>
                  <a:pt x="55" y="32"/>
                </a:moveTo>
                <a:lnTo>
                  <a:pt x="55" y="32"/>
                </a:lnTo>
                <a:lnTo>
                  <a:pt x="55" y="38"/>
                </a:lnTo>
                <a:lnTo>
                  <a:pt x="54" y="44"/>
                </a:lnTo>
                <a:lnTo>
                  <a:pt x="50" y="50"/>
                </a:lnTo>
                <a:lnTo>
                  <a:pt x="48" y="55"/>
                </a:lnTo>
                <a:lnTo>
                  <a:pt x="43" y="59"/>
                </a:lnTo>
                <a:lnTo>
                  <a:pt x="38" y="61"/>
                </a:lnTo>
                <a:lnTo>
                  <a:pt x="33" y="64"/>
                </a:lnTo>
                <a:lnTo>
                  <a:pt x="27" y="64"/>
                </a:lnTo>
                <a:lnTo>
                  <a:pt x="27" y="64"/>
                </a:lnTo>
                <a:lnTo>
                  <a:pt x="21" y="64"/>
                </a:lnTo>
                <a:lnTo>
                  <a:pt x="16" y="61"/>
                </a:lnTo>
                <a:lnTo>
                  <a:pt x="12" y="59"/>
                </a:lnTo>
                <a:lnTo>
                  <a:pt x="8" y="55"/>
                </a:lnTo>
                <a:lnTo>
                  <a:pt x="4" y="50"/>
                </a:lnTo>
                <a:lnTo>
                  <a:pt x="2" y="44"/>
                </a:lnTo>
                <a:lnTo>
                  <a:pt x="0" y="38"/>
                </a:lnTo>
                <a:lnTo>
                  <a:pt x="0" y="32"/>
                </a:lnTo>
                <a:lnTo>
                  <a:pt x="0" y="32"/>
                </a:lnTo>
                <a:lnTo>
                  <a:pt x="0" y="26"/>
                </a:lnTo>
                <a:lnTo>
                  <a:pt x="2" y="20"/>
                </a:lnTo>
                <a:lnTo>
                  <a:pt x="4" y="14"/>
                </a:lnTo>
                <a:lnTo>
                  <a:pt x="8" y="9"/>
                </a:lnTo>
                <a:lnTo>
                  <a:pt x="12" y="6"/>
                </a:lnTo>
                <a:lnTo>
                  <a:pt x="16" y="2"/>
                </a:lnTo>
                <a:lnTo>
                  <a:pt x="21" y="1"/>
                </a:lnTo>
                <a:lnTo>
                  <a:pt x="27" y="0"/>
                </a:lnTo>
                <a:lnTo>
                  <a:pt x="27" y="0"/>
                </a:lnTo>
                <a:lnTo>
                  <a:pt x="33" y="1"/>
                </a:lnTo>
                <a:lnTo>
                  <a:pt x="38" y="2"/>
                </a:lnTo>
                <a:lnTo>
                  <a:pt x="43" y="6"/>
                </a:lnTo>
                <a:lnTo>
                  <a:pt x="48" y="9"/>
                </a:lnTo>
                <a:lnTo>
                  <a:pt x="50" y="14"/>
                </a:lnTo>
                <a:lnTo>
                  <a:pt x="54" y="20"/>
                </a:lnTo>
                <a:lnTo>
                  <a:pt x="55" y="26"/>
                </a:lnTo>
                <a:lnTo>
                  <a:pt x="55" y="32"/>
                </a:lnTo>
                <a:lnTo>
                  <a:pt x="55" y="32"/>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a:solidFill>
                <a:prstClr val="black"/>
              </a:solidFill>
              <a:latin typeface="微软雅黑" panose="020B0503020204020204" charset="-122"/>
              <a:ea typeface="微软雅黑" panose="020B0503020204020204" charset="-122"/>
            </a:endParaRPr>
          </a:p>
        </p:txBody>
      </p:sp>
      <p:grpSp>
        <p:nvGrpSpPr>
          <p:cNvPr id="28" name="Group 30"/>
          <p:cNvGrpSpPr/>
          <p:nvPr/>
        </p:nvGrpSpPr>
        <p:grpSpPr>
          <a:xfrm>
            <a:off x="6001385" y="3220085"/>
            <a:ext cx="847725" cy="695960"/>
            <a:chOff x="6010784" y="3315255"/>
            <a:chExt cx="1014209" cy="832603"/>
          </a:xfrm>
        </p:grpSpPr>
        <p:sp>
          <p:nvSpPr>
            <p:cNvPr id="29" name="Freeform 233"/>
            <p:cNvSpPr/>
            <p:nvPr/>
          </p:nvSpPr>
          <p:spPr bwMode="auto">
            <a:xfrm>
              <a:off x="6575164" y="3315255"/>
              <a:ext cx="349246" cy="463798"/>
            </a:xfrm>
            <a:custGeom>
              <a:avLst/>
              <a:gdLst>
                <a:gd name="T0" fmla="*/ 0 w 249"/>
                <a:gd name="T1" fmla="*/ 332 h 332"/>
                <a:gd name="T2" fmla="*/ 24 w 249"/>
                <a:gd name="T3" fmla="*/ 178 h 332"/>
                <a:gd name="T4" fmla="*/ 249 w 249"/>
                <a:gd name="T5" fmla="*/ 0 h 332"/>
                <a:gd name="T6" fmla="*/ 221 w 249"/>
                <a:gd name="T7" fmla="*/ 208 h 332"/>
                <a:gd name="T8" fmla="*/ 0 w 249"/>
                <a:gd name="T9" fmla="*/ 332 h 332"/>
              </a:gdLst>
              <a:ahLst/>
              <a:cxnLst>
                <a:cxn ang="0">
                  <a:pos x="T0" y="T1"/>
                </a:cxn>
                <a:cxn ang="0">
                  <a:pos x="T2" y="T3"/>
                </a:cxn>
                <a:cxn ang="0">
                  <a:pos x="T4" y="T5"/>
                </a:cxn>
                <a:cxn ang="0">
                  <a:pos x="T6" y="T7"/>
                </a:cxn>
                <a:cxn ang="0">
                  <a:pos x="T8" y="T9"/>
                </a:cxn>
              </a:cxnLst>
              <a:rect l="0" t="0" r="r" b="b"/>
              <a:pathLst>
                <a:path w="249" h="332">
                  <a:moveTo>
                    <a:pt x="0" y="332"/>
                  </a:moveTo>
                  <a:lnTo>
                    <a:pt x="24" y="178"/>
                  </a:lnTo>
                  <a:lnTo>
                    <a:pt x="249" y="0"/>
                  </a:lnTo>
                  <a:lnTo>
                    <a:pt x="221" y="208"/>
                  </a:lnTo>
                  <a:lnTo>
                    <a:pt x="0" y="332"/>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a:solidFill>
                  <a:prstClr val="black"/>
                </a:solidFill>
                <a:latin typeface="微软雅黑" panose="020B0503020204020204" charset="-122"/>
                <a:ea typeface="微软雅黑" panose="020B0503020204020204" charset="-122"/>
              </a:endParaRPr>
            </a:p>
          </p:txBody>
        </p:sp>
        <p:sp>
          <p:nvSpPr>
            <p:cNvPr id="30" name="Freeform 234"/>
            <p:cNvSpPr/>
            <p:nvPr/>
          </p:nvSpPr>
          <p:spPr bwMode="auto">
            <a:xfrm>
              <a:off x="6558400" y="3834932"/>
              <a:ext cx="296160" cy="301748"/>
            </a:xfrm>
            <a:custGeom>
              <a:avLst/>
              <a:gdLst>
                <a:gd name="T0" fmla="*/ 6 w 213"/>
                <a:gd name="T1" fmla="*/ 78 h 215"/>
                <a:gd name="T2" fmla="*/ 0 w 213"/>
                <a:gd name="T3" fmla="*/ 173 h 215"/>
                <a:gd name="T4" fmla="*/ 178 w 213"/>
                <a:gd name="T5" fmla="*/ 215 h 215"/>
                <a:gd name="T6" fmla="*/ 213 w 213"/>
                <a:gd name="T7" fmla="*/ 0 h 215"/>
                <a:gd name="T8" fmla="*/ 6 w 213"/>
                <a:gd name="T9" fmla="*/ 78 h 215"/>
              </a:gdLst>
              <a:ahLst/>
              <a:cxnLst>
                <a:cxn ang="0">
                  <a:pos x="T0" y="T1"/>
                </a:cxn>
                <a:cxn ang="0">
                  <a:pos x="T2" y="T3"/>
                </a:cxn>
                <a:cxn ang="0">
                  <a:pos x="T4" y="T5"/>
                </a:cxn>
                <a:cxn ang="0">
                  <a:pos x="T6" y="T7"/>
                </a:cxn>
                <a:cxn ang="0">
                  <a:pos x="T8" y="T9"/>
                </a:cxn>
              </a:cxnLst>
              <a:rect l="0" t="0" r="r" b="b"/>
              <a:pathLst>
                <a:path w="213" h="215">
                  <a:moveTo>
                    <a:pt x="6" y="78"/>
                  </a:moveTo>
                  <a:lnTo>
                    <a:pt x="0" y="173"/>
                  </a:lnTo>
                  <a:lnTo>
                    <a:pt x="178" y="215"/>
                  </a:lnTo>
                  <a:lnTo>
                    <a:pt x="213" y="0"/>
                  </a:lnTo>
                  <a:lnTo>
                    <a:pt x="6" y="78"/>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a:solidFill>
                  <a:prstClr val="black"/>
                </a:solidFill>
                <a:latin typeface="微软雅黑" panose="020B0503020204020204" charset="-122"/>
                <a:ea typeface="微软雅黑" panose="020B0503020204020204" charset="-122"/>
              </a:endParaRPr>
            </a:p>
          </p:txBody>
        </p:sp>
        <p:sp>
          <p:nvSpPr>
            <p:cNvPr id="31" name="Freeform 235"/>
            <p:cNvSpPr/>
            <p:nvPr/>
          </p:nvSpPr>
          <p:spPr bwMode="auto">
            <a:xfrm>
              <a:off x="6885295" y="3315255"/>
              <a:ext cx="64262" cy="290572"/>
            </a:xfrm>
            <a:custGeom>
              <a:avLst/>
              <a:gdLst>
                <a:gd name="T0" fmla="*/ 28 w 47"/>
                <a:gd name="T1" fmla="*/ 0 h 208"/>
                <a:gd name="T2" fmla="*/ 47 w 47"/>
                <a:gd name="T3" fmla="*/ 3 h 208"/>
                <a:gd name="T4" fmla="*/ 21 w 47"/>
                <a:gd name="T5" fmla="*/ 203 h 208"/>
                <a:gd name="T6" fmla="*/ 0 w 47"/>
                <a:gd name="T7" fmla="*/ 208 h 208"/>
                <a:gd name="T8" fmla="*/ 28 w 47"/>
                <a:gd name="T9" fmla="*/ 0 h 208"/>
              </a:gdLst>
              <a:ahLst/>
              <a:cxnLst>
                <a:cxn ang="0">
                  <a:pos x="T0" y="T1"/>
                </a:cxn>
                <a:cxn ang="0">
                  <a:pos x="T2" y="T3"/>
                </a:cxn>
                <a:cxn ang="0">
                  <a:pos x="T4" y="T5"/>
                </a:cxn>
                <a:cxn ang="0">
                  <a:pos x="T6" y="T7"/>
                </a:cxn>
                <a:cxn ang="0">
                  <a:pos x="T8" y="T9"/>
                </a:cxn>
              </a:cxnLst>
              <a:rect l="0" t="0" r="r" b="b"/>
              <a:pathLst>
                <a:path w="47" h="208">
                  <a:moveTo>
                    <a:pt x="28" y="0"/>
                  </a:moveTo>
                  <a:lnTo>
                    <a:pt x="47" y="3"/>
                  </a:lnTo>
                  <a:lnTo>
                    <a:pt x="21" y="203"/>
                  </a:lnTo>
                  <a:lnTo>
                    <a:pt x="0" y="208"/>
                  </a:lnTo>
                  <a:lnTo>
                    <a:pt x="28" y="0"/>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a:solidFill>
                  <a:prstClr val="black"/>
                </a:solidFill>
                <a:latin typeface="微软雅黑" panose="020B0503020204020204" charset="-122"/>
                <a:ea typeface="微软雅黑" panose="020B0503020204020204" charset="-122"/>
              </a:endParaRPr>
            </a:p>
          </p:txBody>
        </p:sp>
        <p:sp>
          <p:nvSpPr>
            <p:cNvPr id="32" name="Freeform 236"/>
            <p:cNvSpPr/>
            <p:nvPr/>
          </p:nvSpPr>
          <p:spPr bwMode="auto">
            <a:xfrm>
              <a:off x="6807064" y="3826551"/>
              <a:ext cx="69850" cy="312924"/>
            </a:xfrm>
            <a:custGeom>
              <a:avLst/>
              <a:gdLst>
                <a:gd name="T0" fmla="*/ 35 w 51"/>
                <a:gd name="T1" fmla="*/ 6 h 223"/>
                <a:gd name="T2" fmla="*/ 0 w 51"/>
                <a:gd name="T3" fmla="*/ 221 h 223"/>
                <a:gd name="T4" fmla="*/ 15 w 51"/>
                <a:gd name="T5" fmla="*/ 223 h 223"/>
                <a:gd name="T6" fmla="*/ 51 w 51"/>
                <a:gd name="T7" fmla="*/ 0 h 223"/>
                <a:gd name="T8" fmla="*/ 49 w 51"/>
                <a:gd name="T9" fmla="*/ 0 h 223"/>
                <a:gd name="T10" fmla="*/ 35 w 51"/>
                <a:gd name="T11" fmla="*/ 6 h 223"/>
              </a:gdLst>
              <a:ahLst/>
              <a:cxnLst>
                <a:cxn ang="0">
                  <a:pos x="T0" y="T1"/>
                </a:cxn>
                <a:cxn ang="0">
                  <a:pos x="T2" y="T3"/>
                </a:cxn>
                <a:cxn ang="0">
                  <a:pos x="T4" y="T5"/>
                </a:cxn>
                <a:cxn ang="0">
                  <a:pos x="T6" y="T7"/>
                </a:cxn>
                <a:cxn ang="0">
                  <a:pos x="T8" y="T9"/>
                </a:cxn>
                <a:cxn ang="0">
                  <a:pos x="T10" y="T11"/>
                </a:cxn>
              </a:cxnLst>
              <a:rect l="0" t="0" r="r" b="b"/>
              <a:pathLst>
                <a:path w="51" h="223">
                  <a:moveTo>
                    <a:pt x="35" y="6"/>
                  </a:moveTo>
                  <a:lnTo>
                    <a:pt x="0" y="221"/>
                  </a:lnTo>
                  <a:lnTo>
                    <a:pt x="15" y="223"/>
                  </a:lnTo>
                  <a:lnTo>
                    <a:pt x="51" y="0"/>
                  </a:lnTo>
                  <a:lnTo>
                    <a:pt x="49" y="0"/>
                  </a:lnTo>
                  <a:lnTo>
                    <a:pt x="35" y="6"/>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a:solidFill>
                  <a:prstClr val="black"/>
                </a:solidFill>
                <a:latin typeface="微软雅黑" panose="020B0503020204020204" charset="-122"/>
                <a:ea typeface="微软雅黑" panose="020B0503020204020204" charset="-122"/>
              </a:endParaRPr>
            </a:p>
          </p:txBody>
        </p:sp>
        <p:sp>
          <p:nvSpPr>
            <p:cNvPr id="33" name="Freeform 237"/>
            <p:cNvSpPr/>
            <p:nvPr/>
          </p:nvSpPr>
          <p:spPr bwMode="auto">
            <a:xfrm>
              <a:off x="6010784" y="3597446"/>
              <a:ext cx="938771" cy="550412"/>
            </a:xfrm>
            <a:custGeom>
              <a:avLst/>
              <a:gdLst>
                <a:gd name="T0" fmla="*/ 671 w 671"/>
                <a:gd name="T1" fmla="*/ 150 h 394"/>
                <a:gd name="T2" fmla="*/ 629 w 671"/>
                <a:gd name="T3" fmla="*/ 0 h 394"/>
                <a:gd name="T4" fmla="*/ 23 w 671"/>
                <a:gd name="T5" fmla="*/ 331 h 394"/>
                <a:gd name="T6" fmla="*/ 23 w 671"/>
                <a:gd name="T7" fmla="*/ 331 h 394"/>
                <a:gd name="T8" fmla="*/ 14 w 671"/>
                <a:gd name="T9" fmla="*/ 335 h 394"/>
                <a:gd name="T10" fmla="*/ 8 w 671"/>
                <a:gd name="T11" fmla="*/ 341 h 394"/>
                <a:gd name="T12" fmla="*/ 2 w 671"/>
                <a:gd name="T13" fmla="*/ 348 h 394"/>
                <a:gd name="T14" fmla="*/ 1 w 671"/>
                <a:gd name="T15" fmla="*/ 351 h 394"/>
                <a:gd name="T16" fmla="*/ 0 w 671"/>
                <a:gd name="T17" fmla="*/ 356 h 394"/>
                <a:gd name="T18" fmla="*/ 0 w 671"/>
                <a:gd name="T19" fmla="*/ 356 h 394"/>
                <a:gd name="T20" fmla="*/ 0 w 671"/>
                <a:gd name="T21" fmla="*/ 362 h 394"/>
                <a:gd name="T22" fmla="*/ 0 w 671"/>
                <a:gd name="T23" fmla="*/ 369 h 394"/>
                <a:gd name="T24" fmla="*/ 2 w 671"/>
                <a:gd name="T25" fmla="*/ 374 h 394"/>
                <a:gd name="T26" fmla="*/ 6 w 671"/>
                <a:gd name="T27" fmla="*/ 380 h 394"/>
                <a:gd name="T28" fmla="*/ 9 w 671"/>
                <a:gd name="T29" fmla="*/ 385 h 394"/>
                <a:gd name="T30" fmla="*/ 14 w 671"/>
                <a:gd name="T31" fmla="*/ 389 h 394"/>
                <a:gd name="T32" fmla="*/ 20 w 671"/>
                <a:gd name="T33" fmla="*/ 391 h 394"/>
                <a:gd name="T34" fmla="*/ 26 w 671"/>
                <a:gd name="T35" fmla="*/ 394 h 394"/>
                <a:gd name="T36" fmla="*/ 26 w 671"/>
                <a:gd name="T37" fmla="*/ 394 h 394"/>
                <a:gd name="T38" fmla="*/ 33 w 671"/>
                <a:gd name="T39" fmla="*/ 392 h 394"/>
                <a:gd name="T40" fmla="*/ 41 w 671"/>
                <a:gd name="T41" fmla="*/ 391 h 394"/>
                <a:gd name="T42" fmla="*/ 49 w 671"/>
                <a:gd name="T43" fmla="*/ 389 h 394"/>
                <a:gd name="T44" fmla="*/ 671 w 671"/>
                <a:gd name="T45" fmla="*/ 150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71" h="394">
                  <a:moveTo>
                    <a:pt x="671" y="150"/>
                  </a:moveTo>
                  <a:lnTo>
                    <a:pt x="629" y="0"/>
                  </a:lnTo>
                  <a:lnTo>
                    <a:pt x="23" y="331"/>
                  </a:lnTo>
                  <a:lnTo>
                    <a:pt x="23" y="331"/>
                  </a:lnTo>
                  <a:lnTo>
                    <a:pt x="14" y="335"/>
                  </a:lnTo>
                  <a:lnTo>
                    <a:pt x="8" y="341"/>
                  </a:lnTo>
                  <a:lnTo>
                    <a:pt x="2" y="348"/>
                  </a:lnTo>
                  <a:lnTo>
                    <a:pt x="1" y="351"/>
                  </a:lnTo>
                  <a:lnTo>
                    <a:pt x="0" y="356"/>
                  </a:lnTo>
                  <a:lnTo>
                    <a:pt x="0" y="356"/>
                  </a:lnTo>
                  <a:lnTo>
                    <a:pt x="0" y="362"/>
                  </a:lnTo>
                  <a:lnTo>
                    <a:pt x="0" y="369"/>
                  </a:lnTo>
                  <a:lnTo>
                    <a:pt x="2" y="374"/>
                  </a:lnTo>
                  <a:lnTo>
                    <a:pt x="6" y="380"/>
                  </a:lnTo>
                  <a:lnTo>
                    <a:pt x="9" y="385"/>
                  </a:lnTo>
                  <a:lnTo>
                    <a:pt x="14" y="389"/>
                  </a:lnTo>
                  <a:lnTo>
                    <a:pt x="20" y="391"/>
                  </a:lnTo>
                  <a:lnTo>
                    <a:pt x="26" y="394"/>
                  </a:lnTo>
                  <a:lnTo>
                    <a:pt x="26" y="394"/>
                  </a:lnTo>
                  <a:lnTo>
                    <a:pt x="33" y="392"/>
                  </a:lnTo>
                  <a:lnTo>
                    <a:pt x="41" y="391"/>
                  </a:lnTo>
                  <a:lnTo>
                    <a:pt x="49" y="389"/>
                  </a:lnTo>
                  <a:lnTo>
                    <a:pt x="671" y="150"/>
                  </a:lnTo>
                  <a:close/>
                </a:path>
              </a:pathLst>
            </a:custGeom>
            <a:solidFill>
              <a:srgbClr val="58595B"/>
            </a:solid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a:solidFill>
                  <a:prstClr val="black"/>
                </a:solidFill>
                <a:latin typeface="微软雅黑" panose="020B0503020204020204" charset="-122"/>
                <a:ea typeface="微软雅黑" panose="020B0503020204020204" charset="-122"/>
              </a:endParaRPr>
            </a:p>
          </p:txBody>
        </p:sp>
        <p:sp>
          <p:nvSpPr>
            <p:cNvPr id="34" name="Freeform 238"/>
            <p:cNvSpPr/>
            <p:nvPr/>
          </p:nvSpPr>
          <p:spPr bwMode="auto">
            <a:xfrm>
              <a:off x="6837797" y="3589064"/>
              <a:ext cx="187196" cy="223517"/>
            </a:xfrm>
            <a:custGeom>
              <a:avLst/>
              <a:gdLst>
                <a:gd name="T0" fmla="*/ 133 w 133"/>
                <a:gd name="T1" fmla="*/ 77 h 160"/>
                <a:gd name="T2" fmla="*/ 133 w 133"/>
                <a:gd name="T3" fmla="*/ 77 h 160"/>
                <a:gd name="T4" fmla="*/ 132 w 133"/>
                <a:gd name="T5" fmla="*/ 94 h 160"/>
                <a:gd name="T6" fmla="*/ 129 w 133"/>
                <a:gd name="T7" fmla="*/ 108 h 160"/>
                <a:gd name="T8" fmla="*/ 123 w 133"/>
                <a:gd name="T9" fmla="*/ 122 h 160"/>
                <a:gd name="T10" fmla="*/ 115 w 133"/>
                <a:gd name="T11" fmla="*/ 135 h 160"/>
                <a:gd name="T12" fmla="*/ 106 w 133"/>
                <a:gd name="T13" fmla="*/ 144 h 160"/>
                <a:gd name="T14" fmla="*/ 95 w 133"/>
                <a:gd name="T15" fmla="*/ 153 h 160"/>
                <a:gd name="T16" fmla="*/ 89 w 133"/>
                <a:gd name="T17" fmla="*/ 155 h 160"/>
                <a:gd name="T18" fmla="*/ 83 w 133"/>
                <a:gd name="T19" fmla="*/ 157 h 160"/>
                <a:gd name="T20" fmla="*/ 76 w 133"/>
                <a:gd name="T21" fmla="*/ 159 h 160"/>
                <a:gd name="T22" fmla="*/ 70 w 133"/>
                <a:gd name="T23" fmla="*/ 160 h 160"/>
                <a:gd name="T24" fmla="*/ 70 w 133"/>
                <a:gd name="T25" fmla="*/ 160 h 160"/>
                <a:gd name="T26" fmla="*/ 62 w 133"/>
                <a:gd name="T27" fmla="*/ 159 h 160"/>
                <a:gd name="T28" fmla="*/ 56 w 133"/>
                <a:gd name="T29" fmla="*/ 159 h 160"/>
                <a:gd name="T30" fmla="*/ 49 w 133"/>
                <a:gd name="T31" fmla="*/ 156 h 160"/>
                <a:gd name="T32" fmla="*/ 43 w 133"/>
                <a:gd name="T33" fmla="*/ 154 h 160"/>
                <a:gd name="T34" fmla="*/ 32 w 133"/>
                <a:gd name="T35" fmla="*/ 147 h 160"/>
                <a:gd name="T36" fmla="*/ 21 w 133"/>
                <a:gd name="T37" fmla="*/ 138 h 160"/>
                <a:gd name="T38" fmla="*/ 13 w 133"/>
                <a:gd name="T39" fmla="*/ 126 h 160"/>
                <a:gd name="T40" fmla="*/ 6 w 133"/>
                <a:gd name="T41" fmla="*/ 113 h 160"/>
                <a:gd name="T42" fmla="*/ 2 w 133"/>
                <a:gd name="T43" fmla="*/ 98 h 160"/>
                <a:gd name="T44" fmla="*/ 0 w 133"/>
                <a:gd name="T45" fmla="*/ 82 h 160"/>
                <a:gd name="T46" fmla="*/ 0 w 133"/>
                <a:gd name="T47" fmla="*/ 82 h 160"/>
                <a:gd name="T48" fmla="*/ 1 w 133"/>
                <a:gd name="T49" fmla="*/ 66 h 160"/>
                <a:gd name="T50" fmla="*/ 5 w 133"/>
                <a:gd name="T51" fmla="*/ 50 h 160"/>
                <a:gd name="T52" fmla="*/ 9 w 133"/>
                <a:gd name="T53" fmla="*/ 37 h 160"/>
                <a:gd name="T54" fmla="*/ 18 w 133"/>
                <a:gd name="T55" fmla="*/ 25 h 160"/>
                <a:gd name="T56" fmla="*/ 26 w 133"/>
                <a:gd name="T57" fmla="*/ 14 h 160"/>
                <a:gd name="T58" fmla="*/ 38 w 133"/>
                <a:gd name="T59" fmla="*/ 7 h 160"/>
                <a:gd name="T60" fmla="*/ 44 w 133"/>
                <a:gd name="T61" fmla="*/ 5 h 160"/>
                <a:gd name="T62" fmla="*/ 50 w 133"/>
                <a:gd name="T63" fmla="*/ 2 h 160"/>
                <a:gd name="T64" fmla="*/ 56 w 133"/>
                <a:gd name="T65" fmla="*/ 1 h 160"/>
                <a:gd name="T66" fmla="*/ 64 w 133"/>
                <a:gd name="T67" fmla="*/ 0 h 160"/>
                <a:gd name="T68" fmla="*/ 64 w 133"/>
                <a:gd name="T69" fmla="*/ 0 h 160"/>
                <a:gd name="T70" fmla="*/ 71 w 133"/>
                <a:gd name="T71" fmla="*/ 0 h 160"/>
                <a:gd name="T72" fmla="*/ 77 w 133"/>
                <a:gd name="T73" fmla="*/ 1 h 160"/>
                <a:gd name="T74" fmla="*/ 83 w 133"/>
                <a:gd name="T75" fmla="*/ 2 h 160"/>
                <a:gd name="T76" fmla="*/ 90 w 133"/>
                <a:gd name="T77" fmla="*/ 5 h 160"/>
                <a:gd name="T78" fmla="*/ 101 w 133"/>
                <a:gd name="T79" fmla="*/ 12 h 160"/>
                <a:gd name="T80" fmla="*/ 112 w 133"/>
                <a:gd name="T81" fmla="*/ 21 h 160"/>
                <a:gd name="T82" fmla="*/ 120 w 133"/>
                <a:gd name="T83" fmla="*/ 33 h 160"/>
                <a:gd name="T84" fmla="*/ 126 w 133"/>
                <a:gd name="T85" fmla="*/ 47 h 160"/>
                <a:gd name="T86" fmla="*/ 131 w 133"/>
                <a:gd name="T87" fmla="*/ 61 h 160"/>
                <a:gd name="T88" fmla="*/ 133 w 133"/>
                <a:gd name="T89" fmla="*/ 77 h 160"/>
                <a:gd name="T90" fmla="*/ 133 w 133"/>
                <a:gd name="T91" fmla="*/ 7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3" h="160">
                  <a:moveTo>
                    <a:pt x="133" y="77"/>
                  </a:moveTo>
                  <a:lnTo>
                    <a:pt x="133" y="77"/>
                  </a:lnTo>
                  <a:lnTo>
                    <a:pt x="132" y="94"/>
                  </a:lnTo>
                  <a:lnTo>
                    <a:pt x="129" y="108"/>
                  </a:lnTo>
                  <a:lnTo>
                    <a:pt x="123" y="122"/>
                  </a:lnTo>
                  <a:lnTo>
                    <a:pt x="115" y="135"/>
                  </a:lnTo>
                  <a:lnTo>
                    <a:pt x="106" y="144"/>
                  </a:lnTo>
                  <a:lnTo>
                    <a:pt x="95" y="153"/>
                  </a:lnTo>
                  <a:lnTo>
                    <a:pt x="89" y="155"/>
                  </a:lnTo>
                  <a:lnTo>
                    <a:pt x="83" y="157"/>
                  </a:lnTo>
                  <a:lnTo>
                    <a:pt x="76" y="159"/>
                  </a:lnTo>
                  <a:lnTo>
                    <a:pt x="70" y="160"/>
                  </a:lnTo>
                  <a:lnTo>
                    <a:pt x="70" y="160"/>
                  </a:lnTo>
                  <a:lnTo>
                    <a:pt x="62" y="159"/>
                  </a:lnTo>
                  <a:lnTo>
                    <a:pt x="56" y="159"/>
                  </a:lnTo>
                  <a:lnTo>
                    <a:pt x="49" y="156"/>
                  </a:lnTo>
                  <a:lnTo>
                    <a:pt x="43" y="154"/>
                  </a:lnTo>
                  <a:lnTo>
                    <a:pt x="32" y="147"/>
                  </a:lnTo>
                  <a:lnTo>
                    <a:pt x="21" y="138"/>
                  </a:lnTo>
                  <a:lnTo>
                    <a:pt x="13" y="126"/>
                  </a:lnTo>
                  <a:lnTo>
                    <a:pt x="6" y="113"/>
                  </a:lnTo>
                  <a:lnTo>
                    <a:pt x="2" y="98"/>
                  </a:lnTo>
                  <a:lnTo>
                    <a:pt x="0" y="82"/>
                  </a:lnTo>
                  <a:lnTo>
                    <a:pt x="0" y="82"/>
                  </a:lnTo>
                  <a:lnTo>
                    <a:pt x="1" y="66"/>
                  </a:lnTo>
                  <a:lnTo>
                    <a:pt x="5" y="50"/>
                  </a:lnTo>
                  <a:lnTo>
                    <a:pt x="9" y="37"/>
                  </a:lnTo>
                  <a:lnTo>
                    <a:pt x="18" y="25"/>
                  </a:lnTo>
                  <a:lnTo>
                    <a:pt x="26" y="14"/>
                  </a:lnTo>
                  <a:lnTo>
                    <a:pt x="38" y="7"/>
                  </a:lnTo>
                  <a:lnTo>
                    <a:pt x="44" y="5"/>
                  </a:lnTo>
                  <a:lnTo>
                    <a:pt x="50" y="2"/>
                  </a:lnTo>
                  <a:lnTo>
                    <a:pt x="56" y="1"/>
                  </a:lnTo>
                  <a:lnTo>
                    <a:pt x="64" y="0"/>
                  </a:lnTo>
                  <a:lnTo>
                    <a:pt x="64" y="0"/>
                  </a:lnTo>
                  <a:lnTo>
                    <a:pt x="71" y="0"/>
                  </a:lnTo>
                  <a:lnTo>
                    <a:pt x="77" y="1"/>
                  </a:lnTo>
                  <a:lnTo>
                    <a:pt x="83" y="2"/>
                  </a:lnTo>
                  <a:lnTo>
                    <a:pt x="90" y="5"/>
                  </a:lnTo>
                  <a:lnTo>
                    <a:pt x="101" y="12"/>
                  </a:lnTo>
                  <a:lnTo>
                    <a:pt x="112" y="21"/>
                  </a:lnTo>
                  <a:lnTo>
                    <a:pt x="120" y="33"/>
                  </a:lnTo>
                  <a:lnTo>
                    <a:pt x="126" y="47"/>
                  </a:lnTo>
                  <a:lnTo>
                    <a:pt x="131" y="61"/>
                  </a:lnTo>
                  <a:lnTo>
                    <a:pt x="133" y="77"/>
                  </a:lnTo>
                  <a:lnTo>
                    <a:pt x="133" y="77"/>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3600" kern="1200">
                <a:solidFill>
                  <a:prstClr val="black"/>
                </a:solidFill>
                <a:latin typeface="微软雅黑" panose="020B0503020204020204" charset="-122"/>
                <a:ea typeface="微软雅黑" panose="020B0503020204020204" charset="-122"/>
              </a:endParaRPr>
            </a:p>
          </p:txBody>
        </p:sp>
      </p:grpSp>
      <p:sp>
        <p:nvSpPr>
          <p:cNvPr id="35" name="Rectangle 31"/>
          <p:cNvSpPr/>
          <p:nvPr/>
        </p:nvSpPr>
        <p:spPr>
          <a:xfrm>
            <a:off x="6064250" y="2714625"/>
            <a:ext cx="6127115" cy="248285"/>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dirty="0">
              <a:solidFill>
                <a:prstClr val="white"/>
              </a:solidFill>
              <a:latin typeface="微软雅黑" panose="020B0503020204020204" charset="-122"/>
              <a:ea typeface="微软雅黑" panose="020B0503020204020204" charset="-122"/>
            </a:endParaRPr>
          </a:p>
        </p:txBody>
      </p:sp>
      <p:sp>
        <p:nvSpPr>
          <p:cNvPr id="36" name="Freeform 226"/>
          <p:cNvSpPr/>
          <p:nvPr/>
        </p:nvSpPr>
        <p:spPr bwMode="auto">
          <a:xfrm rot="18927256">
            <a:off x="6861810" y="2757805"/>
            <a:ext cx="184150" cy="185420"/>
          </a:xfrm>
          <a:custGeom>
            <a:avLst/>
            <a:gdLst>
              <a:gd name="T0" fmla="*/ 168 w 255"/>
              <a:gd name="T1" fmla="*/ 24 h 256"/>
              <a:gd name="T2" fmla="*/ 9 w 255"/>
              <a:gd name="T3" fmla="*/ 0 h 256"/>
              <a:gd name="T4" fmla="*/ 9 w 255"/>
              <a:gd name="T5" fmla="*/ 0 h 256"/>
              <a:gd name="T6" fmla="*/ 5 w 255"/>
              <a:gd name="T7" fmla="*/ 0 h 256"/>
              <a:gd name="T8" fmla="*/ 1 w 255"/>
              <a:gd name="T9" fmla="*/ 1 h 256"/>
              <a:gd name="T10" fmla="*/ 0 w 255"/>
              <a:gd name="T11" fmla="*/ 5 h 256"/>
              <a:gd name="T12" fmla="*/ 0 w 255"/>
              <a:gd name="T13" fmla="*/ 10 h 256"/>
              <a:gd name="T14" fmla="*/ 24 w 255"/>
              <a:gd name="T15" fmla="*/ 168 h 256"/>
              <a:gd name="T16" fmla="*/ 24 w 255"/>
              <a:gd name="T17" fmla="*/ 168 h 256"/>
              <a:gd name="T18" fmla="*/ 25 w 255"/>
              <a:gd name="T19" fmla="*/ 172 h 256"/>
              <a:gd name="T20" fmla="*/ 27 w 255"/>
              <a:gd name="T21" fmla="*/ 177 h 256"/>
              <a:gd name="T22" fmla="*/ 27 w 255"/>
              <a:gd name="T23" fmla="*/ 177 h 256"/>
              <a:gd name="T24" fmla="*/ 32 w 255"/>
              <a:gd name="T25" fmla="*/ 180 h 256"/>
              <a:gd name="T26" fmla="*/ 37 w 255"/>
              <a:gd name="T27" fmla="*/ 183 h 256"/>
              <a:gd name="T28" fmla="*/ 77 w 255"/>
              <a:gd name="T29" fmla="*/ 143 h 256"/>
              <a:gd name="T30" fmla="*/ 190 w 255"/>
              <a:gd name="T31" fmla="*/ 256 h 256"/>
              <a:gd name="T32" fmla="*/ 255 w 255"/>
              <a:gd name="T33" fmla="*/ 190 h 256"/>
              <a:gd name="T34" fmla="*/ 143 w 255"/>
              <a:gd name="T35" fmla="*/ 77 h 256"/>
              <a:gd name="T36" fmla="*/ 181 w 255"/>
              <a:gd name="T37" fmla="*/ 38 h 256"/>
              <a:gd name="T38" fmla="*/ 181 w 255"/>
              <a:gd name="T39" fmla="*/ 38 h 256"/>
              <a:gd name="T40" fmla="*/ 180 w 255"/>
              <a:gd name="T41" fmla="*/ 32 h 256"/>
              <a:gd name="T42" fmla="*/ 177 w 255"/>
              <a:gd name="T43" fmla="*/ 29 h 256"/>
              <a:gd name="T44" fmla="*/ 173 w 255"/>
              <a:gd name="T45" fmla="*/ 25 h 256"/>
              <a:gd name="T46" fmla="*/ 168 w 255"/>
              <a:gd name="T47" fmla="*/ 24 h 256"/>
              <a:gd name="T48" fmla="*/ 168 w 255"/>
              <a:gd name="T49" fmla="*/ 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5" h="256">
                <a:moveTo>
                  <a:pt x="168" y="24"/>
                </a:moveTo>
                <a:lnTo>
                  <a:pt x="9" y="0"/>
                </a:lnTo>
                <a:lnTo>
                  <a:pt x="9" y="0"/>
                </a:lnTo>
                <a:lnTo>
                  <a:pt x="5" y="0"/>
                </a:lnTo>
                <a:lnTo>
                  <a:pt x="1" y="1"/>
                </a:lnTo>
                <a:lnTo>
                  <a:pt x="0" y="5"/>
                </a:lnTo>
                <a:lnTo>
                  <a:pt x="0" y="10"/>
                </a:lnTo>
                <a:lnTo>
                  <a:pt x="24" y="168"/>
                </a:lnTo>
                <a:lnTo>
                  <a:pt x="24" y="168"/>
                </a:lnTo>
                <a:lnTo>
                  <a:pt x="25" y="172"/>
                </a:lnTo>
                <a:lnTo>
                  <a:pt x="27" y="177"/>
                </a:lnTo>
                <a:lnTo>
                  <a:pt x="27" y="177"/>
                </a:lnTo>
                <a:lnTo>
                  <a:pt x="32" y="180"/>
                </a:lnTo>
                <a:lnTo>
                  <a:pt x="37" y="183"/>
                </a:lnTo>
                <a:lnTo>
                  <a:pt x="77" y="143"/>
                </a:lnTo>
                <a:lnTo>
                  <a:pt x="190" y="256"/>
                </a:lnTo>
                <a:lnTo>
                  <a:pt x="255" y="190"/>
                </a:lnTo>
                <a:lnTo>
                  <a:pt x="143" y="77"/>
                </a:lnTo>
                <a:lnTo>
                  <a:pt x="181" y="38"/>
                </a:lnTo>
                <a:lnTo>
                  <a:pt x="181" y="38"/>
                </a:lnTo>
                <a:lnTo>
                  <a:pt x="180" y="32"/>
                </a:lnTo>
                <a:lnTo>
                  <a:pt x="177" y="29"/>
                </a:lnTo>
                <a:lnTo>
                  <a:pt x="173" y="25"/>
                </a:lnTo>
                <a:lnTo>
                  <a:pt x="168" y="24"/>
                </a:lnTo>
                <a:lnTo>
                  <a:pt x="168" y="24"/>
                </a:lnTo>
                <a:close/>
              </a:path>
            </a:pathLst>
          </a:custGeom>
          <a:solidFill>
            <a:schemeClr val="bg1"/>
          </a:solidFill>
          <a:ln>
            <a:noFill/>
          </a:ln>
        </p:spPr>
        <p:txBody>
          <a:bodyPr vert="horz" wrap="square" lIns="182880" tIns="91440" rIns="182880" bIns="91440" numCol="1" anchor="t" anchorCtr="0" compatLnSpc="1"/>
          <a:lstStyle/>
          <a:p>
            <a:pPr algn="l" defTabSz="1828800" rtl="0"/>
            <a:endParaRPr lang="en-US" sz="3600" kern="1200">
              <a:solidFill>
                <a:prstClr val="black"/>
              </a:solidFill>
              <a:latin typeface="微软雅黑" panose="020B0503020204020204" charset="-122"/>
              <a:ea typeface="微软雅黑" panose="020B0503020204020204" charset="-122"/>
            </a:endParaRPr>
          </a:p>
        </p:txBody>
      </p:sp>
      <p:sp>
        <p:nvSpPr>
          <p:cNvPr id="6" name="Rectangle 33"/>
          <p:cNvSpPr/>
          <p:nvPr/>
        </p:nvSpPr>
        <p:spPr>
          <a:xfrm>
            <a:off x="5881370" y="4487545"/>
            <a:ext cx="302260" cy="237553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a:solidFill>
                <a:prstClr val="white"/>
              </a:solidFill>
              <a:latin typeface="微软雅黑" panose="020B0503020204020204" charset="-122"/>
              <a:ea typeface="微软雅黑" panose="020B0503020204020204" charset="-122"/>
            </a:endParaRPr>
          </a:p>
        </p:txBody>
      </p:sp>
      <p:sp>
        <p:nvSpPr>
          <p:cNvPr id="38" name="Oval 34"/>
          <p:cNvSpPr/>
          <p:nvPr/>
        </p:nvSpPr>
        <p:spPr>
          <a:xfrm>
            <a:off x="4160520" y="3646170"/>
            <a:ext cx="1320165" cy="223520"/>
          </a:xfrm>
          <a:prstGeom prst="ellipse">
            <a:avLst/>
          </a:prstGeom>
          <a:gradFill>
            <a:gsLst>
              <a:gs pos="36000">
                <a:schemeClr val="tx1">
                  <a:alpha val="46000"/>
                </a:schemeClr>
              </a:gs>
              <a:gs pos="100000">
                <a:schemeClr val="tx1">
                  <a:alpha val="0"/>
                </a:schemeClr>
              </a:gs>
            </a:gsLst>
            <a:path path="shap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1828800" rtl="0"/>
            <a:endParaRPr lang="id-ID" sz="3600" kern="1200">
              <a:solidFill>
                <a:prstClr val="white"/>
              </a:solidFill>
              <a:latin typeface="微软雅黑" panose="020B0503020204020204" charset="-122"/>
              <a:ea typeface="微软雅黑" panose="020B0503020204020204" charset="-122"/>
            </a:endParaRPr>
          </a:p>
        </p:txBody>
      </p:sp>
      <p:sp>
        <p:nvSpPr>
          <p:cNvPr id="39" name="Rectangle 32"/>
          <p:cNvSpPr/>
          <p:nvPr/>
        </p:nvSpPr>
        <p:spPr>
          <a:xfrm>
            <a:off x="1905" y="3514090"/>
            <a:ext cx="5745480" cy="2730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3600" kern="1200" dirty="0">
              <a:solidFill>
                <a:prstClr val="white"/>
              </a:solidFill>
              <a:latin typeface="微软雅黑" panose="020B0503020204020204" charset="-122"/>
              <a:ea typeface="微软雅黑" panose="020B0503020204020204" charset="-122"/>
            </a:endParaRPr>
          </a:p>
        </p:txBody>
      </p:sp>
      <p:sp>
        <p:nvSpPr>
          <p:cNvPr id="40" name="Freeform 226"/>
          <p:cNvSpPr/>
          <p:nvPr/>
        </p:nvSpPr>
        <p:spPr bwMode="auto">
          <a:xfrm rot="2672744" flipH="1">
            <a:off x="5313045" y="3552190"/>
            <a:ext cx="184150" cy="185420"/>
          </a:xfrm>
          <a:custGeom>
            <a:avLst/>
            <a:gdLst>
              <a:gd name="T0" fmla="*/ 168 w 255"/>
              <a:gd name="T1" fmla="*/ 24 h 256"/>
              <a:gd name="T2" fmla="*/ 9 w 255"/>
              <a:gd name="T3" fmla="*/ 0 h 256"/>
              <a:gd name="T4" fmla="*/ 9 w 255"/>
              <a:gd name="T5" fmla="*/ 0 h 256"/>
              <a:gd name="T6" fmla="*/ 5 w 255"/>
              <a:gd name="T7" fmla="*/ 0 h 256"/>
              <a:gd name="T8" fmla="*/ 1 w 255"/>
              <a:gd name="T9" fmla="*/ 1 h 256"/>
              <a:gd name="T10" fmla="*/ 0 w 255"/>
              <a:gd name="T11" fmla="*/ 5 h 256"/>
              <a:gd name="T12" fmla="*/ 0 w 255"/>
              <a:gd name="T13" fmla="*/ 10 h 256"/>
              <a:gd name="T14" fmla="*/ 24 w 255"/>
              <a:gd name="T15" fmla="*/ 168 h 256"/>
              <a:gd name="T16" fmla="*/ 24 w 255"/>
              <a:gd name="T17" fmla="*/ 168 h 256"/>
              <a:gd name="T18" fmla="*/ 25 w 255"/>
              <a:gd name="T19" fmla="*/ 172 h 256"/>
              <a:gd name="T20" fmla="*/ 27 w 255"/>
              <a:gd name="T21" fmla="*/ 177 h 256"/>
              <a:gd name="T22" fmla="*/ 27 w 255"/>
              <a:gd name="T23" fmla="*/ 177 h 256"/>
              <a:gd name="T24" fmla="*/ 32 w 255"/>
              <a:gd name="T25" fmla="*/ 180 h 256"/>
              <a:gd name="T26" fmla="*/ 37 w 255"/>
              <a:gd name="T27" fmla="*/ 183 h 256"/>
              <a:gd name="T28" fmla="*/ 77 w 255"/>
              <a:gd name="T29" fmla="*/ 143 h 256"/>
              <a:gd name="T30" fmla="*/ 190 w 255"/>
              <a:gd name="T31" fmla="*/ 256 h 256"/>
              <a:gd name="T32" fmla="*/ 255 w 255"/>
              <a:gd name="T33" fmla="*/ 190 h 256"/>
              <a:gd name="T34" fmla="*/ 143 w 255"/>
              <a:gd name="T35" fmla="*/ 77 h 256"/>
              <a:gd name="T36" fmla="*/ 181 w 255"/>
              <a:gd name="T37" fmla="*/ 38 h 256"/>
              <a:gd name="T38" fmla="*/ 181 w 255"/>
              <a:gd name="T39" fmla="*/ 38 h 256"/>
              <a:gd name="T40" fmla="*/ 180 w 255"/>
              <a:gd name="T41" fmla="*/ 32 h 256"/>
              <a:gd name="T42" fmla="*/ 177 w 255"/>
              <a:gd name="T43" fmla="*/ 29 h 256"/>
              <a:gd name="T44" fmla="*/ 173 w 255"/>
              <a:gd name="T45" fmla="*/ 25 h 256"/>
              <a:gd name="T46" fmla="*/ 168 w 255"/>
              <a:gd name="T47" fmla="*/ 24 h 256"/>
              <a:gd name="T48" fmla="*/ 168 w 255"/>
              <a:gd name="T49" fmla="*/ 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5" h="256">
                <a:moveTo>
                  <a:pt x="168" y="24"/>
                </a:moveTo>
                <a:lnTo>
                  <a:pt x="9" y="0"/>
                </a:lnTo>
                <a:lnTo>
                  <a:pt x="9" y="0"/>
                </a:lnTo>
                <a:lnTo>
                  <a:pt x="5" y="0"/>
                </a:lnTo>
                <a:lnTo>
                  <a:pt x="1" y="1"/>
                </a:lnTo>
                <a:lnTo>
                  <a:pt x="0" y="5"/>
                </a:lnTo>
                <a:lnTo>
                  <a:pt x="0" y="10"/>
                </a:lnTo>
                <a:lnTo>
                  <a:pt x="24" y="168"/>
                </a:lnTo>
                <a:lnTo>
                  <a:pt x="24" y="168"/>
                </a:lnTo>
                <a:lnTo>
                  <a:pt x="25" y="172"/>
                </a:lnTo>
                <a:lnTo>
                  <a:pt x="27" y="177"/>
                </a:lnTo>
                <a:lnTo>
                  <a:pt x="27" y="177"/>
                </a:lnTo>
                <a:lnTo>
                  <a:pt x="32" y="180"/>
                </a:lnTo>
                <a:lnTo>
                  <a:pt x="37" y="183"/>
                </a:lnTo>
                <a:lnTo>
                  <a:pt x="77" y="143"/>
                </a:lnTo>
                <a:lnTo>
                  <a:pt x="190" y="256"/>
                </a:lnTo>
                <a:lnTo>
                  <a:pt x="255" y="190"/>
                </a:lnTo>
                <a:lnTo>
                  <a:pt x="143" y="77"/>
                </a:lnTo>
                <a:lnTo>
                  <a:pt x="181" y="38"/>
                </a:lnTo>
                <a:lnTo>
                  <a:pt x="181" y="38"/>
                </a:lnTo>
                <a:lnTo>
                  <a:pt x="180" y="32"/>
                </a:lnTo>
                <a:lnTo>
                  <a:pt x="177" y="29"/>
                </a:lnTo>
                <a:lnTo>
                  <a:pt x="173" y="25"/>
                </a:lnTo>
                <a:lnTo>
                  <a:pt x="168" y="24"/>
                </a:lnTo>
                <a:lnTo>
                  <a:pt x="168" y="24"/>
                </a:lnTo>
                <a:close/>
              </a:path>
            </a:pathLst>
          </a:custGeom>
          <a:solidFill>
            <a:schemeClr val="bg1"/>
          </a:solidFill>
          <a:ln>
            <a:noFill/>
          </a:ln>
        </p:spPr>
        <p:txBody>
          <a:bodyPr vert="horz" wrap="square" lIns="182880" tIns="91440" rIns="182880" bIns="91440" numCol="1" anchor="t" anchorCtr="0" compatLnSpc="1"/>
          <a:lstStyle/>
          <a:p>
            <a:pPr algn="l" defTabSz="1828800" rtl="0"/>
            <a:endParaRPr lang="en-US" sz="3600" kern="1200">
              <a:solidFill>
                <a:prstClr val="black"/>
              </a:solidFill>
              <a:latin typeface="微软雅黑" panose="020B0503020204020204" charset="-122"/>
              <a:ea typeface="微软雅黑" panose="020B0503020204020204" charset="-122"/>
            </a:endParaRPr>
          </a:p>
        </p:txBody>
      </p:sp>
      <p:sp>
        <p:nvSpPr>
          <p:cNvPr id="41" name="Freeform 226"/>
          <p:cNvSpPr/>
          <p:nvPr/>
        </p:nvSpPr>
        <p:spPr bwMode="auto">
          <a:xfrm rot="18924015" flipH="1">
            <a:off x="5938520" y="5032375"/>
            <a:ext cx="184150" cy="185420"/>
          </a:xfrm>
          <a:custGeom>
            <a:avLst/>
            <a:gdLst>
              <a:gd name="T0" fmla="*/ 168 w 255"/>
              <a:gd name="T1" fmla="*/ 24 h 256"/>
              <a:gd name="T2" fmla="*/ 9 w 255"/>
              <a:gd name="T3" fmla="*/ 0 h 256"/>
              <a:gd name="T4" fmla="*/ 9 w 255"/>
              <a:gd name="T5" fmla="*/ 0 h 256"/>
              <a:gd name="T6" fmla="*/ 5 w 255"/>
              <a:gd name="T7" fmla="*/ 0 h 256"/>
              <a:gd name="T8" fmla="*/ 1 w 255"/>
              <a:gd name="T9" fmla="*/ 1 h 256"/>
              <a:gd name="T10" fmla="*/ 0 w 255"/>
              <a:gd name="T11" fmla="*/ 5 h 256"/>
              <a:gd name="T12" fmla="*/ 0 w 255"/>
              <a:gd name="T13" fmla="*/ 10 h 256"/>
              <a:gd name="T14" fmla="*/ 24 w 255"/>
              <a:gd name="T15" fmla="*/ 168 h 256"/>
              <a:gd name="T16" fmla="*/ 24 w 255"/>
              <a:gd name="T17" fmla="*/ 168 h 256"/>
              <a:gd name="T18" fmla="*/ 25 w 255"/>
              <a:gd name="T19" fmla="*/ 172 h 256"/>
              <a:gd name="T20" fmla="*/ 27 w 255"/>
              <a:gd name="T21" fmla="*/ 177 h 256"/>
              <a:gd name="T22" fmla="*/ 27 w 255"/>
              <a:gd name="T23" fmla="*/ 177 h 256"/>
              <a:gd name="T24" fmla="*/ 32 w 255"/>
              <a:gd name="T25" fmla="*/ 180 h 256"/>
              <a:gd name="T26" fmla="*/ 37 w 255"/>
              <a:gd name="T27" fmla="*/ 183 h 256"/>
              <a:gd name="T28" fmla="*/ 77 w 255"/>
              <a:gd name="T29" fmla="*/ 143 h 256"/>
              <a:gd name="T30" fmla="*/ 190 w 255"/>
              <a:gd name="T31" fmla="*/ 256 h 256"/>
              <a:gd name="T32" fmla="*/ 255 w 255"/>
              <a:gd name="T33" fmla="*/ 190 h 256"/>
              <a:gd name="T34" fmla="*/ 143 w 255"/>
              <a:gd name="T35" fmla="*/ 77 h 256"/>
              <a:gd name="T36" fmla="*/ 181 w 255"/>
              <a:gd name="T37" fmla="*/ 38 h 256"/>
              <a:gd name="T38" fmla="*/ 181 w 255"/>
              <a:gd name="T39" fmla="*/ 38 h 256"/>
              <a:gd name="T40" fmla="*/ 180 w 255"/>
              <a:gd name="T41" fmla="*/ 32 h 256"/>
              <a:gd name="T42" fmla="*/ 177 w 255"/>
              <a:gd name="T43" fmla="*/ 29 h 256"/>
              <a:gd name="T44" fmla="*/ 173 w 255"/>
              <a:gd name="T45" fmla="*/ 25 h 256"/>
              <a:gd name="T46" fmla="*/ 168 w 255"/>
              <a:gd name="T47" fmla="*/ 24 h 256"/>
              <a:gd name="T48" fmla="*/ 168 w 255"/>
              <a:gd name="T49" fmla="*/ 2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5" h="256">
                <a:moveTo>
                  <a:pt x="168" y="24"/>
                </a:moveTo>
                <a:lnTo>
                  <a:pt x="9" y="0"/>
                </a:lnTo>
                <a:lnTo>
                  <a:pt x="9" y="0"/>
                </a:lnTo>
                <a:lnTo>
                  <a:pt x="5" y="0"/>
                </a:lnTo>
                <a:lnTo>
                  <a:pt x="1" y="1"/>
                </a:lnTo>
                <a:lnTo>
                  <a:pt x="0" y="5"/>
                </a:lnTo>
                <a:lnTo>
                  <a:pt x="0" y="10"/>
                </a:lnTo>
                <a:lnTo>
                  <a:pt x="24" y="168"/>
                </a:lnTo>
                <a:lnTo>
                  <a:pt x="24" y="168"/>
                </a:lnTo>
                <a:lnTo>
                  <a:pt x="25" y="172"/>
                </a:lnTo>
                <a:lnTo>
                  <a:pt x="27" y="177"/>
                </a:lnTo>
                <a:lnTo>
                  <a:pt x="27" y="177"/>
                </a:lnTo>
                <a:lnTo>
                  <a:pt x="32" y="180"/>
                </a:lnTo>
                <a:lnTo>
                  <a:pt x="37" y="183"/>
                </a:lnTo>
                <a:lnTo>
                  <a:pt x="77" y="143"/>
                </a:lnTo>
                <a:lnTo>
                  <a:pt x="190" y="256"/>
                </a:lnTo>
                <a:lnTo>
                  <a:pt x="255" y="190"/>
                </a:lnTo>
                <a:lnTo>
                  <a:pt x="143" y="77"/>
                </a:lnTo>
                <a:lnTo>
                  <a:pt x="181" y="38"/>
                </a:lnTo>
                <a:lnTo>
                  <a:pt x="181" y="38"/>
                </a:lnTo>
                <a:lnTo>
                  <a:pt x="180" y="32"/>
                </a:lnTo>
                <a:lnTo>
                  <a:pt x="177" y="29"/>
                </a:lnTo>
                <a:lnTo>
                  <a:pt x="173" y="25"/>
                </a:lnTo>
                <a:lnTo>
                  <a:pt x="168" y="24"/>
                </a:lnTo>
                <a:lnTo>
                  <a:pt x="168" y="24"/>
                </a:lnTo>
                <a:close/>
              </a:path>
            </a:pathLst>
          </a:custGeom>
          <a:solidFill>
            <a:schemeClr val="accent2"/>
          </a:solidFill>
          <a:ln>
            <a:noFill/>
          </a:ln>
        </p:spPr>
        <p:txBody>
          <a:bodyPr vert="horz" wrap="square" lIns="182880" tIns="91440" rIns="182880" bIns="91440" numCol="1" anchor="t" anchorCtr="0" compatLnSpc="1"/>
          <a:lstStyle/>
          <a:p>
            <a:pPr algn="l" defTabSz="1828800" rtl="0"/>
            <a:endParaRPr lang="en-US" sz="3600" kern="1200">
              <a:solidFill>
                <a:schemeClr val="accent2"/>
              </a:solidFill>
              <a:latin typeface="微软雅黑" panose="020B0503020204020204" charset="-122"/>
              <a:ea typeface="微软雅黑" panose="020B0503020204020204" charset="-122"/>
            </a:endParaRPr>
          </a:p>
        </p:txBody>
      </p:sp>
      <p:grpSp>
        <p:nvGrpSpPr>
          <p:cNvPr id="46" name="组合 45"/>
          <p:cNvGrpSpPr/>
          <p:nvPr/>
        </p:nvGrpSpPr>
        <p:grpSpPr>
          <a:xfrm>
            <a:off x="899160" y="4004945"/>
            <a:ext cx="3429635" cy="1306830"/>
            <a:chOff x="4616186" y="-597888"/>
            <a:chExt cx="4162784" cy="1586219"/>
          </a:xfrm>
        </p:grpSpPr>
        <p:sp>
          <p:nvSpPr>
            <p:cNvPr id="47" name="TextBox 53"/>
            <p:cNvSpPr txBox="1"/>
            <p:nvPr/>
          </p:nvSpPr>
          <p:spPr>
            <a:xfrm>
              <a:off x="4616186" y="-187845"/>
              <a:ext cx="4162784" cy="1176176"/>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易鑫结合资产证券化和金融机构贷款，有效支持业务发展。易鑫的自营融资业务具有多个融资渠道，资金来源多元化</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7" name="TextBox 42"/>
            <p:cNvSpPr txBox="1"/>
            <p:nvPr/>
          </p:nvSpPr>
          <p:spPr>
            <a:xfrm>
              <a:off x="4616186" y="-597888"/>
              <a:ext cx="3231726" cy="298283"/>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l">
                <a:buClrTx/>
                <a:buSzTx/>
                <a:buFontTx/>
              </a:pPr>
              <a:r>
                <a:rPr lang="zh-CN" altLang="en-US" sz="1600" dirty="0">
                  <a:solidFill>
                    <a:schemeClr val="tx1">
                      <a:lumMod val="85000"/>
                      <a:lumOff val="15000"/>
                    </a:schemeClr>
                  </a:solidFill>
                </a:rPr>
                <a:t>资金来源渠道多元化</a:t>
              </a:r>
              <a:endParaRPr lang="zh-CN" altLang="en-US" sz="1600" dirty="0">
                <a:solidFill>
                  <a:schemeClr val="tx1">
                    <a:lumMod val="85000"/>
                    <a:lumOff val="15000"/>
                  </a:schemeClr>
                </a:solidFill>
              </a:endParaRPr>
            </a:p>
          </p:txBody>
        </p:sp>
      </p:grpSp>
      <p:grpSp>
        <p:nvGrpSpPr>
          <p:cNvPr id="49" name="组合 48"/>
          <p:cNvGrpSpPr/>
          <p:nvPr/>
        </p:nvGrpSpPr>
        <p:grpSpPr>
          <a:xfrm>
            <a:off x="7418705" y="3143250"/>
            <a:ext cx="4378960" cy="996950"/>
            <a:chOff x="4606166" y="-597888"/>
            <a:chExt cx="5315045" cy="1210090"/>
          </a:xfrm>
        </p:grpSpPr>
        <p:sp>
          <p:nvSpPr>
            <p:cNvPr id="50" name="TextBox 53"/>
            <p:cNvSpPr txBox="1"/>
            <p:nvPr/>
          </p:nvSpPr>
          <p:spPr>
            <a:xfrm>
              <a:off x="4606166" y="-171659"/>
              <a:ext cx="5315045" cy="783861"/>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rPr>
                <a:t>易鑫背后的股东包括腾讯、京东和百度三家互联网巨头，这三家股东将通过各自的优势资源支持易鑫发展</a:t>
              </a:r>
              <a:endParaRPr lang="zh-CN" altLang="en-US" sz="1400" dirty="0">
                <a:solidFill>
                  <a:schemeClr val="tx1">
                    <a:lumMod val="75000"/>
                    <a:lumOff val="25000"/>
                  </a:schemeClr>
                </a:solidFill>
                <a:latin typeface="微软雅黑" panose="020B0503020204020204" charset="-122"/>
                <a:ea typeface="微软雅黑" panose="020B0503020204020204" charset="-122"/>
              </a:endParaRPr>
            </a:p>
          </p:txBody>
        </p:sp>
        <p:sp>
          <p:nvSpPr>
            <p:cNvPr id="51" name="TextBox 42"/>
            <p:cNvSpPr txBox="1"/>
            <p:nvPr/>
          </p:nvSpPr>
          <p:spPr>
            <a:xfrm>
              <a:off x="4616186" y="-597888"/>
              <a:ext cx="2370035" cy="298283"/>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zh-CN" altLang="en-US" sz="1600" dirty="0">
                  <a:solidFill>
                    <a:schemeClr val="tx1">
                      <a:lumMod val="85000"/>
                      <a:lumOff val="15000"/>
                    </a:schemeClr>
                  </a:solidFill>
                </a:rPr>
                <a:t>风控能力强</a:t>
              </a:r>
              <a:endParaRPr lang="zh-CN" altLang="en-US" sz="1600" dirty="0">
                <a:solidFill>
                  <a:schemeClr val="tx1">
                    <a:lumMod val="85000"/>
                    <a:lumOff val="15000"/>
                  </a:schemeClr>
                </a:solidFill>
              </a:endParaRPr>
            </a:p>
          </p:txBody>
        </p:sp>
      </p:grpSp>
      <p:grpSp>
        <p:nvGrpSpPr>
          <p:cNvPr id="52" name="组合 51"/>
          <p:cNvGrpSpPr/>
          <p:nvPr/>
        </p:nvGrpSpPr>
        <p:grpSpPr>
          <a:xfrm>
            <a:off x="6588125" y="5066031"/>
            <a:ext cx="4020185" cy="1293495"/>
            <a:chOff x="4616186" y="-741248"/>
            <a:chExt cx="4879575" cy="1570033"/>
          </a:xfrm>
        </p:grpSpPr>
        <p:sp>
          <p:nvSpPr>
            <p:cNvPr id="53" name="TextBox 53"/>
            <p:cNvSpPr txBox="1"/>
            <p:nvPr/>
          </p:nvSpPr>
          <p:spPr>
            <a:xfrm>
              <a:off x="4616186" y="-347391"/>
              <a:ext cx="4879575" cy="1176176"/>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公司形成了以消费者为中心的汽车交易生态系统，涵盖汽车消费全周期。易鑫作为汽车消费全周期服务提供商，目前与 15000 余家汽车经销商进行合作</a:t>
              </a:r>
              <a:endParaRPr lang="zh-CN" altLang="en-US" sz="14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54" name="TextBox 42"/>
            <p:cNvSpPr txBox="1"/>
            <p:nvPr/>
          </p:nvSpPr>
          <p:spPr>
            <a:xfrm>
              <a:off x="4616186" y="-741248"/>
              <a:ext cx="2148832" cy="298283"/>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l">
                <a:buClrTx/>
                <a:buSzTx/>
                <a:buFontTx/>
              </a:pPr>
              <a:r>
                <a:rPr lang="zh-CN" altLang="en-US" sz="1600" dirty="0">
                  <a:solidFill>
                    <a:schemeClr val="tx1">
                      <a:lumMod val="85000"/>
                      <a:lumOff val="15000"/>
                    </a:schemeClr>
                  </a:solidFill>
                </a:rPr>
                <a:t>以消费者为中心</a:t>
              </a:r>
              <a:endParaRPr lang="zh-CN" altLang="en-US" sz="1600" dirty="0">
                <a:solidFill>
                  <a:schemeClr val="tx1">
                    <a:lumMod val="85000"/>
                    <a:lumOff val="15000"/>
                  </a:schemeClr>
                </a:solidFill>
              </a:endParaRPr>
            </a:p>
          </p:txBody>
        </p:sp>
      </p:grpSp>
      <p:sp>
        <p:nvSpPr>
          <p:cNvPr id="55" name="TextBox 42"/>
          <p:cNvSpPr txBox="1"/>
          <p:nvPr/>
        </p:nvSpPr>
        <p:spPr>
          <a:xfrm>
            <a:off x="7445375" y="2690495"/>
            <a:ext cx="337185" cy="307340"/>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en-US" altLang="zh-CN" b="0" dirty="0"/>
              <a:t>01</a:t>
            </a:r>
            <a:endParaRPr lang="en-US" altLang="zh-CN" b="0" dirty="0"/>
          </a:p>
        </p:txBody>
      </p:sp>
      <p:sp>
        <p:nvSpPr>
          <p:cNvPr id="56" name="TextBox 42"/>
          <p:cNvSpPr txBox="1"/>
          <p:nvPr/>
        </p:nvSpPr>
        <p:spPr>
          <a:xfrm>
            <a:off x="899160" y="3494405"/>
            <a:ext cx="529590" cy="307340"/>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en-US" altLang="zh-CN" b="0" dirty="0"/>
              <a:t>02</a:t>
            </a:r>
            <a:endParaRPr lang="en-US" altLang="zh-CN" b="0" dirty="0"/>
          </a:p>
        </p:txBody>
      </p:sp>
      <p:sp>
        <p:nvSpPr>
          <p:cNvPr id="57" name="TextBox 42"/>
          <p:cNvSpPr txBox="1"/>
          <p:nvPr/>
        </p:nvSpPr>
        <p:spPr>
          <a:xfrm>
            <a:off x="5899785" y="5379085"/>
            <a:ext cx="381000" cy="307340"/>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en-US" altLang="zh-CN" b="0" dirty="0">
                <a:solidFill>
                  <a:schemeClr val="accent2"/>
                </a:solidFill>
              </a:rPr>
              <a:t>03</a:t>
            </a:r>
            <a:endParaRPr lang="en-US" altLang="zh-CN" b="0"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500"/>
                                        <p:tgtEl>
                                          <p:spTgt spid="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500"/>
                                        <p:tgtEl>
                                          <p:spTgt spid="4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par>
                                <p:cTn id="69" presetID="10" presetClass="entr" presetSubtype="0" fill="hold"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500"/>
                                        <p:tgtEl>
                                          <p:spTgt spid="46"/>
                                        </p:tgtEl>
                                      </p:cBhvr>
                                    </p:animEffect>
                                  </p:childTnLst>
                                </p:cTn>
                              </p:par>
                              <p:par>
                                <p:cTn id="72" presetID="10" presetClass="entr" presetSubtype="0" fill="hold"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par>
                                <p:cTn id="75" presetID="10" presetClass="entr" presetSubtype="0" fill="hold"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500"/>
                                        <p:tgtEl>
                                          <p:spTgt spid="5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fade">
                                      <p:cBhvr>
                                        <p:cTn id="83" dur="500"/>
                                        <p:tgtEl>
                                          <p:spTgt spid="5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Effect transition="in" filter="fade">
                                      <p:cBhvr>
                                        <p:cTn id="8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2" grpId="0" animBg="1"/>
      <p:bldP spid="2"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35" grpId="0" animBg="1"/>
      <p:bldP spid="35" grpId="1" animBg="1"/>
      <p:bldP spid="36" grpId="0" animBg="1"/>
      <p:bldP spid="36" grpId="1" animBg="1"/>
      <p:bldP spid="6" grpId="0" animBg="1"/>
      <p:bldP spid="6" grpId="1" animBg="1"/>
      <p:bldP spid="38" grpId="0" animBg="1"/>
      <p:bldP spid="38" grpId="1" animBg="1"/>
      <p:bldP spid="39" grpId="0" animBg="1"/>
      <p:bldP spid="39" grpId="1" animBg="1"/>
      <p:bldP spid="40" grpId="0" animBg="1"/>
      <p:bldP spid="40" grpId="1" animBg="1"/>
      <p:bldP spid="41" grpId="0" animBg="1"/>
      <p:bldP spid="41" grpId="1" animBg="1"/>
      <p:bldP spid="55" grpId="0"/>
      <p:bldP spid="55" grpId="1"/>
      <p:bldP spid="56" grpId="0"/>
      <p:bldP spid="56" grpId="1"/>
      <p:bldP spid="57" grpId="0"/>
      <p:bldP spid="5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362262" y="2505895"/>
            <a:ext cx="5260800" cy="1106805"/>
          </a:xfrm>
          <a:prstGeom prst="rect">
            <a:avLst/>
          </a:prstGeom>
          <a:noFill/>
        </p:spPr>
        <p:txBody>
          <a:bodyPr wrap="square" rtlCol="0">
            <a:spAutoFit/>
          </a:bodyPr>
          <a:lstStyle/>
          <a:p>
            <a:r>
              <a:rPr lang="zh-CN" altLang="en-US" sz="6600" dirty="0">
                <a:latin typeface="思源宋体 CN Heavy" panose="02020900000000000000" pitchFamily="18" charset="-122"/>
                <a:ea typeface="思源宋体 CN Heavy" panose="02020900000000000000" pitchFamily="18" charset="-122"/>
                <a:sym typeface="+mn-ea"/>
              </a:rPr>
              <a:t>谢谢您的观看</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210693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990" y="412877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222" y="4175292"/>
            <a:ext cx="3484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模块五　汽车租赁的金融服务</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3" name="椭圆 2"/>
          <p:cNvSpPr/>
          <p:nvPr/>
        </p:nvSpPr>
        <p:spPr>
          <a:xfrm>
            <a:off x="4173855" y="18834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椭圆 3"/>
          <p:cNvSpPr/>
          <p:nvPr/>
        </p:nvSpPr>
        <p:spPr>
          <a:xfrm>
            <a:off x="4492625" y="317246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4173855" y="44615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0" name="矩形: 圆顶角 792"/>
          <p:cNvSpPr/>
          <p:nvPr/>
        </p:nvSpPr>
        <p:spPr>
          <a:xfrm rot="5400000" flipH="1">
            <a:off x="7454900" y="-58420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2" name="矩形: 圆顶角 792"/>
          <p:cNvSpPr/>
          <p:nvPr/>
        </p:nvSpPr>
        <p:spPr>
          <a:xfrm rot="5400000" flipH="1">
            <a:off x="7892415" y="70548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4" name="矩形: 圆顶角 792"/>
          <p:cNvSpPr/>
          <p:nvPr/>
        </p:nvSpPr>
        <p:spPr>
          <a:xfrm rot="5400000" flipH="1">
            <a:off x="7454900" y="199517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4214495" y="195135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476115" y="324040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156710" y="4538980"/>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03</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5337810" y="2059940"/>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能熟悉形成汽车租赁风险的主要原因</a:t>
            </a:r>
            <a:endParaRPr sz="1400" dirty="0">
              <a:latin typeface="微软雅黑" panose="020B0503020204020204" charset="-122"/>
              <a:ea typeface="微软雅黑" panose="020B0503020204020204" charset="-122"/>
            </a:endParaRPr>
          </a:p>
        </p:txBody>
      </p:sp>
      <p:sp>
        <p:nvSpPr>
          <p:cNvPr id="21" name="文本框 20"/>
          <p:cNvSpPr txBox="1"/>
          <p:nvPr/>
        </p:nvSpPr>
        <p:spPr>
          <a:xfrm>
            <a:off x="5775325" y="3348990"/>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能掌握汽车租赁风险防范措施的原则</a:t>
            </a:r>
            <a:endParaRPr sz="1400" dirty="0">
              <a:latin typeface="微软雅黑" panose="020B0503020204020204" charset="-122"/>
              <a:ea typeface="微软雅黑" panose="020B0503020204020204" charset="-122"/>
            </a:endParaRPr>
          </a:p>
        </p:txBody>
      </p:sp>
      <p:sp>
        <p:nvSpPr>
          <p:cNvPr id="22" name="文本框 21"/>
          <p:cNvSpPr txBox="1"/>
          <p:nvPr/>
        </p:nvSpPr>
        <p:spPr>
          <a:xfrm>
            <a:off x="5337810" y="4637405"/>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能了解汽车融资租赁平台的模式</a:t>
            </a:r>
            <a:endParaRPr sz="1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childTnLst>
                          </p:cTn>
                        </p:par>
                        <p:par>
                          <p:cTn id="40" fill="hold">
                            <p:stCondLst>
                              <p:cond delay="1500"/>
                            </p:stCondLst>
                            <p:childTnLst>
                              <p:par>
                                <p:cTn id="41" presetID="5"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heckerboard(across)">
                                      <p:cBhvr>
                                        <p:cTn id="43" dur="500"/>
                                        <p:tgtEl>
                                          <p:spTgt spid="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checkerboard(across)">
                                      <p:cBhvr>
                                        <p:cTn id="46" dur="500"/>
                                        <p:tgtEl>
                                          <p:spTgt spid="14"/>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checkerboard(across)">
                                      <p:cBhvr>
                                        <p:cTn id="49" dur="500"/>
                                        <p:tgtEl>
                                          <p:spTgt spid="19"/>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checkerboard(across)">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8" grpId="0"/>
      <p:bldP spid="48" grpId="1"/>
      <p:bldP spid="11" grpId="0" bldLvl="0" animBg="1"/>
      <p:bldP spid="11" grpId="1" animBg="1"/>
      <p:bldP spid="3" grpId="0" bldLvl="0" animBg="1"/>
      <p:bldP spid="3" grpId="1" animBg="1"/>
      <p:bldP spid="4" grpId="0" bldLvl="0" animBg="1"/>
      <p:bldP spid="4" grpId="1" animBg="1"/>
      <p:bldP spid="8" grpId="0" bldLvl="0" animBg="1"/>
      <p:bldP spid="8" grpId="1" animBg="1"/>
      <p:bldP spid="10" grpId="0" bldLvl="0" animBg="1"/>
      <p:bldP spid="10" grpId="1" animBg="1"/>
      <p:bldP spid="12" grpId="0" bldLvl="0" animBg="1"/>
      <p:bldP spid="12" grpId="1" animBg="1"/>
      <p:bldP spid="14" grpId="0" bldLvl="0" animBg="1"/>
      <p:bldP spid="14" grpId="1" animBg="1"/>
      <p:bldP spid="17" grpId="0"/>
      <p:bldP spid="17" grpId="1"/>
      <p:bldP spid="18" grpId="0"/>
      <p:bldP spid="18" grpId="1"/>
      <p:bldP spid="19" grpId="0"/>
      <p:bldP spid="19" grpId="1"/>
      <p:bldP spid="20" grpId="0" bldLvl="0" animBg="1"/>
      <p:bldP spid="20" grpId="1" animBg="1"/>
      <p:bldP spid="21" grpId="0" bldLvl="0" animBg="1"/>
      <p:bldP spid="21" grpId="1" animBg="1"/>
      <p:bldP spid="22" grpId="0" bldLvl="0" animBg="1"/>
      <p:bldP spid="2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rcRect t="1045"/>
          <a:stretch>
            <a:fillRect/>
          </a:stretch>
        </p:blipFill>
        <p:spPr>
          <a:xfrm>
            <a:off x="1349375" y="2136140"/>
            <a:ext cx="2516505" cy="1804670"/>
          </a:xfrm>
          <a:prstGeom prst="rect">
            <a:avLst/>
          </a:prstGeom>
        </p:spPr>
      </p:pic>
      <p:grpSp>
        <p:nvGrpSpPr>
          <p:cNvPr id="3" name="组合 2"/>
          <p:cNvGrpSpPr/>
          <p:nvPr/>
        </p:nvGrpSpPr>
        <p:grpSpPr>
          <a:xfrm>
            <a:off x="3594735" y="1244600"/>
            <a:ext cx="5002530" cy="491490"/>
            <a:chOff x="5661" y="1960"/>
            <a:chExt cx="7878" cy="774"/>
          </a:xfrm>
        </p:grpSpPr>
        <p:sp>
          <p:nvSpPr>
            <p:cNvPr id="26" name="矩形: 圆角 43"/>
            <p:cNvSpPr/>
            <p:nvPr/>
          </p:nvSpPr>
          <p:spPr>
            <a:xfrm>
              <a:off x="5661" y="1960"/>
              <a:ext cx="787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17"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一、风险控制工作的重要性和策略性</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10" name="文本框 9"/>
          <p:cNvSpPr txBox="1"/>
          <p:nvPr/>
        </p:nvSpPr>
        <p:spPr>
          <a:xfrm>
            <a:off x="4938395" y="2133600"/>
            <a:ext cx="4123055" cy="437515"/>
          </a:xfrm>
          <a:prstGeom prst="rect">
            <a:avLst/>
          </a:prstGeom>
          <a:noFill/>
        </p:spPr>
        <p:txBody>
          <a:bodyPr wrap="square" rtlCol="0">
            <a:spAutoFit/>
          </a:bodyPr>
          <a:lstStyle/>
          <a:p>
            <a:pPr>
              <a:lnSpc>
                <a:spcPct val="125000"/>
              </a:lnSpc>
            </a:pPr>
            <a:r>
              <a:rPr lang="zh-CN" altLang="en-US" b="1" dirty="0">
                <a:latin typeface="微软雅黑" panose="020B0503020204020204" charset="-122"/>
                <a:ea typeface="微软雅黑" panose="020B0503020204020204" charset="-122"/>
                <a:cs typeface="+mn-ea"/>
                <a:sym typeface="+mn-lt"/>
              </a:rPr>
              <a:t>汽车租赁行业通常具有以下两种特性</a:t>
            </a:r>
            <a:endParaRPr lang="zh-CN" altLang="en-US" b="1" dirty="0">
              <a:latin typeface="微软雅黑" panose="020B0503020204020204" charset="-122"/>
              <a:ea typeface="微软雅黑" panose="020B0503020204020204" charset="-122"/>
              <a:cs typeface="+mn-ea"/>
              <a:sym typeface="+mn-lt"/>
            </a:endParaRPr>
          </a:p>
        </p:txBody>
      </p:sp>
      <p:sp>
        <p:nvSpPr>
          <p:cNvPr id="11" name="文本框 10"/>
          <p:cNvSpPr txBox="1"/>
          <p:nvPr/>
        </p:nvSpPr>
        <p:spPr>
          <a:xfrm>
            <a:off x="4938395" y="2630805"/>
            <a:ext cx="6185535" cy="1437640"/>
          </a:xfrm>
          <a:prstGeom prst="rect">
            <a:avLst/>
          </a:prstGeom>
          <a:noFill/>
        </p:spPr>
        <p:txBody>
          <a:bodyPr wrap="square" rtlCol="0">
            <a:spAutoFit/>
          </a:bodyPr>
          <a:lstStyle/>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一是将所有权和使用权进行分离；二是租赁物所具备的高度流动性和变现性。这两种特点都决定了汽车租赁是一项高风险业务</a:t>
            </a:r>
            <a:r>
              <a:rPr lang="zh-CN" sz="1400" dirty="0">
                <a:latin typeface="微软雅黑" panose="020B0503020204020204" charset="-122"/>
                <a:ea typeface="微软雅黑" panose="020B0503020204020204" charset="-122"/>
                <a:cs typeface="微软雅黑" panose="020B0503020204020204" charset="-122"/>
                <a:sym typeface="+mn-lt"/>
              </a:rPr>
              <a:t>。一般情形下，汽车租赁公司通过采取坏账准备、向保险机构投保等办法降低风险，从而保障公司可以正常运营顺利开展。而在这些风险都无法预测和控制之时，汽车租赁公司的正常运营就将陷入了困局</a:t>
            </a:r>
            <a:endParaRPr lang="zh-CN" sz="1400" dirty="0">
              <a:latin typeface="微软雅黑" panose="020B0503020204020204" charset="-122"/>
              <a:ea typeface="微软雅黑" panose="020B0503020204020204" charset="-122"/>
              <a:cs typeface="微软雅黑" panose="020B0503020204020204" charset="-122"/>
              <a:sym typeface="+mn-lt"/>
            </a:endParaRPr>
          </a:p>
        </p:txBody>
      </p:sp>
      <p:sp>
        <p:nvSpPr>
          <p:cNvPr id="15" name="文本框 14"/>
          <p:cNvSpPr txBox="1"/>
          <p:nvPr/>
        </p:nvSpPr>
        <p:spPr>
          <a:xfrm>
            <a:off x="4938395" y="4792980"/>
            <a:ext cx="5872480" cy="437515"/>
          </a:xfrm>
          <a:prstGeom prst="rect">
            <a:avLst/>
          </a:prstGeom>
          <a:noFill/>
        </p:spPr>
        <p:txBody>
          <a:bodyPr wrap="square" rtlCol="0">
            <a:spAutoFit/>
          </a:bodyPr>
          <a:lstStyle/>
          <a:p>
            <a:pPr>
              <a:lnSpc>
                <a:spcPct val="125000"/>
              </a:lnSpc>
              <a:buClrTx/>
              <a:buSzTx/>
              <a:buFontTx/>
            </a:pPr>
            <a:r>
              <a:rPr lang="zh-CN" altLang="en-US" b="1" dirty="0">
                <a:latin typeface="微软雅黑" panose="020B0503020204020204" charset="-122"/>
                <a:ea typeface="微软雅黑" panose="020B0503020204020204" charset="-122"/>
                <a:cs typeface="+mn-ea"/>
                <a:sym typeface="+mn-lt"/>
              </a:rPr>
              <a:t>汽车租赁</a:t>
            </a:r>
            <a:endParaRPr lang="zh-CN" altLang="en-US" b="1" dirty="0">
              <a:latin typeface="微软雅黑" panose="020B0503020204020204" charset="-122"/>
              <a:ea typeface="微软雅黑" panose="020B0503020204020204" charset="-122"/>
              <a:cs typeface="+mn-ea"/>
              <a:sym typeface="+mn-lt"/>
            </a:endParaRPr>
          </a:p>
        </p:txBody>
      </p:sp>
      <p:sp>
        <p:nvSpPr>
          <p:cNvPr id="16" name="文本框 15"/>
          <p:cNvSpPr txBox="1"/>
          <p:nvPr/>
        </p:nvSpPr>
        <p:spPr>
          <a:xfrm>
            <a:off x="4938395" y="5290185"/>
            <a:ext cx="6185535" cy="629920"/>
          </a:xfrm>
          <a:prstGeom prst="rect">
            <a:avLst/>
          </a:prstGeom>
          <a:noFill/>
        </p:spPr>
        <p:txBody>
          <a:bodyPr wrap="square" rtlCol="0">
            <a:spAutoFit/>
          </a:bodyPr>
          <a:lstStyle/>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汽车租赁，尤其对于长期租赁的经营风险管理工作需要具有很大的战略性和决断性，因为现实中会遇到各种各样的问题</a:t>
            </a:r>
            <a:endParaRPr sz="1400" dirty="0">
              <a:latin typeface="微软雅黑" panose="020B0503020204020204" charset="-122"/>
              <a:ea typeface="微软雅黑" panose="020B0503020204020204" charset="-122"/>
              <a:cs typeface="微软雅黑" panose="020B0503020204020204" charset="-122"/>
              <a:sym typeface="+mn-lt"/>
            </a:endParaRPr>
          </a:p>
        </p:txBody>
      </p:sp>
      <p:sp>
        <p:nvSpPr>
          <p:cNvPr id="17" name="椭圆 16"/>
          <p:cNvSpPr/>
          <p:nvPr/>
        </p:nvSpPr>
        <p:spPr>
          <a:xfrm>
            <a:off x="4196505" y="2631055"/>
            <a:ext cx="494774" cy="49477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8" name="椭圆 17"/>
          <p:cNvSpPr/>
          <p:nvPr/>
        </p:nvSpPr>
        <p:spPr>
          <a:xfrm>
            <a:off x="4196505" y="5139055"/>
            <a:ext cx="494774" cy="494774"/>
          </a:xfrm>
          <a:prstGeom prst="ellipse">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9" name="等腰三角形 18"/>
          <p:cNvSpPr/>
          <p:nvPr/>
        </p:nvSpPr>
        <p:spPr>
          <a:xfrm>
            <a:off x="4295464" y="2759684"/>
            <a:ext cx="296856" cy="2375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20" name="禁止符 19"/>
          <p:cNvSpPr/>
          <p:nvPr/>
        </p:nvSpPr>
        <p:spPr>
          <a:xfrm>
            <a:off x="4295464" y="5240021"/>
            <a:ext cx="296856" cy="294640"/>
          </a:xfrm>
          <a:prstGeom prst="noSmoking">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nvGrpSpPr>
          <p:cNvPr id="52" name="组合 51"/>
          <p:cNvGrpSpPr/>
          <p:nvPr/>
        </p:nvGrpSpPr>
        <p:grpSpPr>
          <a:xfrm>
            <a:off x="4938395" y="4236720"/>
            <a:ext cx="3171825" cy="368300"/>
            <a:chOff x="4954359" y="3970171"/>
            <a:chExt cx="3062502" cy="231546"/>
          </a:xfrm>
        </p:grpSpPr>
        <p:grpSp>
          <p:nvGrpSpPr>
            <p:cNvPr id="5" name="组合 4"/>
            <p:cNvGrpSpPr/>
            <p:nvPr/>
          </p:nvGrpSpPr>
          <p:grpSpPr>
            <a:xfrm>
              <a:off x="4954359" y="3970172"/>
              <a:ext cx="1525814" cy="231545"/>
              <a:chOff x="4954359" y="3970172"/>
              <a:chExt cx="1525814" cy="231545"/>
            </a:xfrm>
          </p:grpSpPr>
          <p:grpSp>
            <p:nvGrpSpPr>
              <p:cNvPr id="7" name="组合 6"/>
              <p:cNvGrpSpPr/>
              <p:nvPr/>
            </p:nvGrpSpPr>
            <p:grpSpPr>
              <a:xfrm>
                <a:off x="4954359" y="3970172"/>
                <a:ext cx="757470" cy="231545"/>
                <a:chOff x="4954359" y="3970172"/>
                <a:chExt cx="757470" cy="231545"/>
              </a:xfrm>
            </p:grpSpPr>
            <p:sp>
              <p:nvSpPr>
                <p:cNvPr id="8" name="箭头: V 形 25"/>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12" name="箭头: V 形 26"/>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28" name="箭头: V 形 27"/>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13" name="箭头: V 形 28"/>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14" name="箭头: V 形 29"/>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nvGrpSpPr>
              <p:cNvPr id="21" name="组合 20"/>
              <p:cNvGrpSpPr/>
              <p:nvPr/>
            </p:nvGrpSpPr>
            <p:grpSpPr>
              <a:xfrm>
                <a:off x="5722703" y="3970172"/>
                <a:ext cx="757470" cy="231545"/>
                <a:chOff x="4954359" y="3970172"/>
                <a:chExt cx="757470" cy="231545"/>
              </a:xfrm>
            </p:grpSpPr>
            <p:sp>
              <p:nvSpPr>
                <p:cNvPr id="22" name="箭头: V 形 32"/>
                <p:cNvSpPr/>
                <p:nvPr/>
              </p:nvSpPr>
              <p:spPr>
                <a:xfrm>
                  <a:off x="4954359" y="3970176"/>
                  <a:ext cx="151494" cy="231541"/>
                </a:xfrm>
                <a:prstGeom prst="chevr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23" name="箭头: V 形 33"/>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24" name="箭头: V 形 34"/>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25" name="箭头: V 形 35"/>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49" name="箭头: V 形 36"/>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grpSp>
          <p:nvGrpSpPr>
            <p:cNvPr id="50" name="组合 49"/>
            <p:cNvGrpSpPr/>
            <p:nvPr/>
          </p:nvGrpSpPr>
          <p:grpSpPr>
            <a:xfrm>
              <a:off x="6491047" y="3970171"/>
              <a:ext cx="1525814" cy="231545"/>
              <a:chOff x="4954359" y="3970172"/>
              <a:chExt cx="1525814" cy="231545"/>
            </a:xfrm>
          </p:grpSpPr>
          <p:grpSp>
            <p:nvGrpSpPr>
              <p:cNvPr id="51" name="组合 50"/>
              <p:cNvGrpSpPr/>
              <p:nvPr/>
            </p:nvGrpSpPr>
            <p:grpSpPr>
              <a:xfrm>
                <a:off x="4954359" y="3970172"/>
                <a:ext cx="757470" cy="231545"/>
                <a:chOff x="4954359" y="3970172"/>
                <a:chExt cx="757470" cy="231545"/>
              </a:xfrm>
            </p:grpSpPr>
            <p:sp>
              <p:nvSpPr>
                <p:cNvPr id="53" name="箭头: V 形 46"/>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54" name="箭头: V 形 47"/>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55" name="箭头: V 形 48"/>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56" name="箭头: V 形 49"/>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57" name="箭头: V 形 50"/>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nvGrpSpPr>
              <p:cNvPr id="58" name="组合 57"/>
              <p:cNvGrpSpPr/>
              <p:nvPr/>
            </p:nvGrpSpPr>
            <p:grpSpPr>
              <a:xfrm>
                <a:off x="5722703" y="3970172"/>
                <a:ext cx="757470" cy="231545"/>
                <a:chOff x="4954359" y="3970172"/>
                <a:chExt cx="757470" cy="231545"/>
              </a:xfrm>
            </p:grpSpPr>
            <p:sp>
              <p:nvSpPr>
                <p:cNvPr id="59" name="箭头: V 形 41"/>
                <p:cNvSpPr/>
                <p:nvPr/>
              </p:nvSpPr>
              <p:spPr>
                <a:xfrm>
                  <a:off x="4954359" y="3970176"/>
                  <a:ext cx="151494" cy="231541"/>
                </a:xfrm>
                <a:prstGeom prst="chevr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60" name="箭头: V 形 42"/>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61" name="箭头: V 形 43"/>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62" name="箭头: V 形 44"/>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63" name="箭头: V 形 45"/>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grpSp>
      <p:grpSp>
        <p:nvGrpSpPr>
          <p:cNvPr id="64" name="组合 63"/>
          <p:cNvGrpSpPr/>
          <p:nvPr/>
        </p:nvGrpSpPr>
        <p:grpSpPr>
          <a:xfrm>
            <a:off x="8108950" y="4236720"/>
            <a:ext cx="3171825" cy="368300"/>
            <a:chOff x="4954359" y="3970171"/>
            <a:chExt cx="3062502" cy="231546"/>
          </a:xfrm>
        </p:grpSpPr>
        <p:grpSp>
          <p:nvGrpSpPr>
            <p:cNvPr id="65" name="组合 64"/>
            <p:cNvGrpSpPr/>
            <p:nvPr/>
          </p:nvGrpSpPr>
          <p:grpSpPr>
            <a:xfrm>
              <a:off x="4954359" y="3970172"/>
              <a:ext cx="1525814" cy="231545"/>
              <a:chOff x="4954359" y="3970172"/>
              <a:chExt cx="1525814" cy="231545"/>
            </a:xfrm>
          </p:grpSpPr>
          <p:grpSp>
            <p:nvGrpSpPr>
              <p:cNvPr id="68" name="组合 67"/>
              <p:cNvGrpSpPr/>
              <p:nvPr/>
            </p:nvGrpSpPr>
            <p:grpSpPr>
              <a:xfrm>
                <a:off x="4954359" y="3970172"/>
                <a:ext cx="757470" cy="231545"/>
                <a:chOff x="4954359" y="3970172"/>
                <a:chExt cx="757470" cy="231545"/>
              </a:xfrm>
            </p:grpSpPr>
            <p:sp>
              <p:nvSpPr>
                <p:cNvPr id="75" name="箭头: V 形 74"/>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6" name="箭头: V 形 75"/>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7" name="箭头: V 形 76"/>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8" name="箭头: V 形 77"/>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9" name="箭头: V 形 78"/>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nvGrpSpPr>
              <p:cNvPr id="69" name="组合 68"/>
              <p:cNvGrpSpPr/>
              <p:nvPr/>
            </p:nvGrpSpPr>
            <p:grpSpPr>
              <a:xfrm>
                <a:off x="5722703" y="3970172"/>
                <a:ext cx="757470" cy="231545"/>
                <a:chOff x="4954359" y="3970172"/>
                <a:chExt cx="757470" cy="231545"/>
              </a:xfrm>
            </p:grpSpPr>
            <p:sp>
              <p:nvSpPr>
                <p:cNvPr id="70" name="箭头: V 形 69"/>
                <p:cNvSpPr/>
                <p:nvPr/>
              </p:nvSpPr>
              <p:spPr>
                <a:xfrm>
                  <a:off x="4954359" y="3970176"/>
                  <a:ext cx="151494" cy="231541"/>
                </a:xfrm>
                <a:prstGeom prst="chevron">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1" name="箭头: V 形 70"/>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2" name="箭头: V 形 71"/>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3" name="箭头: V 形 72"/>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74" name="箭头: V 形 73"/>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grpSp>
          <p:nvGrpSpPr>
            <p:cNvPr id="66" name="组合 65"/>
            <p:cNvGrpSpPr/>
            <p:nvPr/>
          </p:nvGrpSpPr>
          <p:grpSpPr>
            <a:xfrm>
              <a:off x="6491047" y="3970171"/>
              <a:ext cx="1525814" cy="231545"/>
              <a:chOff x="4954359" y="3970172"/>
              <a:chExt cx="1525814" cy="231545"/>
            </a:xfrm>
          </p:grpSpPr>
          <p:grpSp>
            <p:nvGrpSpPr>
              <p:cNvPr id="67" name="组合 66"/>
              <p:cNvGrpSpPr/>
              <p:nvPr/>
            </p:nvGrpSpPr>
            <p:grpSpPr>
              <a:xfrm>
                <a:off x="4954359" y="3970172"/>
                <a:ext cx="757470" cy="231545"/>
                <a:chOff x="4954359" y="3970172"/>
                <a:chExt cx="757470" cy="231545"/>
              </a:xfrm>
            </p:grpSpPr>
            <p:sp>
              <p:nvSpPr>
                <p:cNvPr id="81" name="箭头: V 形 62"/>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2" name="箭头: V 形 63"/>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3" name="箭头: V 形 64"/>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4" name="箭头: V 形 65"/>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5" name="箭头: V 形 66"/>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nvGrpSpPr>
              <p:cNvPr id="86" name="组合 85"/>
              <p:cNvGrpSpPr/>
              <p:nvPr/>
            </p:nvGrpSpPr>
            <p:grpSpPr>
              <a:xfrm>
                <a:off x="5722703" y="3970172"/>
                <a:ext cx="757470" cy="231545"/>
                <a:chOff x="4954359" y="3970172"/>
                <a:chExt cx="757470" cy="231545"/>
              </a:xfrm>
            </p:grpSpPr>
            <p:sp>
              <p:nvSpPr>
                <p:cNvPr id="87" name="箭头: V 形 57"/>
                <p:cNvSpPr/>
                <p:nvPr/>
              </p:nvSpPr>
              <p:spPr>
                <a:xfrm>
                  <a:off x="4954359" y="3970176"/>
                  <a:ext cx="151494" cy="23154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8" name="箭头: V 形 58"/>
                <p:cNvSpPr/>
                <p:nvPr/>
              </p:nvSpPr>
              <p:spPr>
                <a:xfrm>
                  <a:off x="5105853" y="3970175"/>
                  <a:ext cx="151494" cy="231541"/>
                </a:xfrm>
                <a:prstGeom prst="chevron">
                  <a:avLst/>
                </a:prstGeom>
                <a:solidFill>
                  <a:srgbClr val="94D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89" name="箭头: V 形 59"/>
                <p:cNvSpPr/>
                <p:nvPr/>
              </p:nvSpPr>
              <p:spPr>
                <a:xfrm>
                  <a:off x="5257347" y="3970174"/>
                  <a:ext cx="151494" cy="231541"/>
                </a:xfrm>
                <a:prstGeom prst="chevron">
                  <a:avLst/>
                </a:prstGeom>
                <a:solidFill>
                  <a:srgbClr val="D5F4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90" name="箭头: V 形 60"/>
                <p:cNvSpPr/>
                <p:nvPr/>
              </p:nvSpPr>
              <p:spPr>
                <a:xfrm>
                  <a:off x="5408841" y="3970173"/>
                  <a:ext cx="151494" cy="231541"/>
                </a:xfrm>
                <a:prstGeom prst="chevron">
                  <a:avLst/>
                </a:prstGeom>
                <a:solidFill>
                  <a:srgbClr val="F4D9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sp>
              <p:nvSpPr>
                <p:cNvPr id="91" name="箭头: V 形 61"/>
                <p:cNvSpPr/>
                <p:nvPr/>
              </p:nvSpPr>
              <p:spPr>
                <a:xfrm>
                  <a:off x="5560335" y="3970172"/>
                  <a:ext cx="151494" cy="231541"/>
                </a:xfrm>
                <a:prstGeom prst="chevron">
                  <a:avLst/>
                </a:prstGeom>
                <a:solidFill>
                  <a:srgbClr val="7BAA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charset="-122"/>
                    <a:ea typeface="微软雅黑" panose="020B0503020204020204" charset="-122"/>
                    <a:cs typeface="+mn-ea"/>
                    <a:sym typeface="+mn-lt"/>
                  </a:endParaRPr>
                </a:p>
              </p:txBody>
            </p:sp>
          </p:grpSp>
        </p:grpSp>
      </p:grpSp>
      <p:pic>
        <p:nvPicPr>
          <p:cNvPr id="103" name="图片 102"/>
          <p:cNvPicPr/>
          <p:nvPr/>
        </p:nvPicPr>
        <p:blipFill>
          <a:blip r:embed="rId2"/>
          <a:srcRect t="10150"/>
          <a:stretch>
            <a:fillRect/>
          </a:stretch>
        </p:blipFill>
        <p:spPr>
          <a:xfrm>
            <a:off x="1349375" y="4376420"/>
            <a:ext cx="2516505" cy="16954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childTnLst>
                                </p:cTn>
                              </p:par>
                              <p:par>
                                <p:cTn id="45" presetID="10" presetClass="entr" presetSubtype="0"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fade">
                                      <p:cBhvr>
                                        <p:cTn id="47" dur="500"/>
                                        <p:tgtEl>
                                          <p:spTgt spid="64"/>
                                        </p:tgtEl>
                                      </p:cBhvr>
                                    </p:animEffect>
                                  </p:childTnLst>
                                </p:cTn>
                              </p:par>
                              <p:par>
                                <p:cTn id="48" presetID="10" presetClass="entr" presetSubtype="0" fill="hold" nodeType="withEffect">
                                  <p:stCondLst>
                                    <p:cond delay="0"/>
                                  </p:stCondLst>
                                  <p:childTnLst>
                                    <p:set>
                                      <p:cBhvr>
                                        <p:cTn id="49" dur="1" fill="hold">
                                          <p:stCondLst>
                                            <p:cond delay="0"/>
                                          </p:stCondLst>
                                        </p:cTn>
                                        <p:tgtEl>
                                          <p:spTgt spid="103"/>
                                        </p:tgtEl>
                                        <p:attrNameLst>
                                          <p:attrName>style.visibility</p:attrName>
                                        </p:attrNameLst>
                                      </p:cBhvr>
                                      <p:to>
                                        <p:strVal val="visible"/>
                                      </p:to>
                                    </p:set>
                                    <p:animEffect transition="in" filter="fade">
                                      <p:cBhvr>
                                        <p:cTn id="50"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0" grpId="0"/>
      <p:bldP spid="10" grpId="1"/>
      <p:bldP spid="11" grpId="0"/>
      <p:bldP spid="11" grpId="1"/>
      <p:bldP spid="15" grpId="0"/>
      <p:bldP spid="15" grpId="1"/>
      <p:bldP spid="16" grpId="0"/>
      <p:bldP spid="16" grpId="1"/>
      <p:bldP spid="17" grpId="0" animBg="1"/>
      <p:bldP spid="17" grpId="1" animBg="1"/>
      <p:bldP spid="18" grpId="0" animBg="1"/>
      <p:bldP spid="18" grpId="1" animBg="1"/>
      <p:bldP spid="19" grpId="0" animBg="1"/>
      <p:bldP spid="19" grpId="1" animBg="1"/>
      <p:bldP spid="20" grpId="0" animBg="1"/>
      <p:bldP spid="2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594735" y="1244600"/>
            <a:ext cx="5002530" cy="491490"/>
            <a:chOff x="5661" y="1960"/>
            <a:chExt cx="7878" cy="774"/>
          </a:xfrm>
        </p:grpSpPr>
        <p:sp>
          <p:nvSpPr>
            <p:cNvPr id="5" name="矩形: 圆角 43"/>
            <p:cNvSpPr/>
            <p:nvPr/>
          </p:nvSpPr>
          <p:spPr>
            <a:xfrm>
              <a:off x="5661" y="1960"/>
              <a:ext cx="787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7" name="文本框 6"/>
            <p:cNvSpPr txBox="1"/>
            <p:nvPr/>
          </p:nvSpPr>
          <p:spPr>
            <a:xfrm>
              <a:off x="5717"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二、形成汽车租赁风险的主要原因</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1" name="矩形 20"/>
          <p:cNvSpPr/>
          <p:nvPr/>
        </p:nvSpPr>
        <p:spPr>
          <a:xfrm>
            <a:off x="1033330" y="2274888"/>
            <a:ext cx="4465320" cy="2388661"/>
          </a:xfrm>
          <a:prstGeom prst="rect">
            <a:avLst/>
          </a:prstGeom>
          <a:blipFill dpi="0" rotWithShape="1">
            <a:blip r:embed="rId1"/>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矩形 7"/>
          <p:cNvSpPr/>
          <p:nvPr/>
        </p:nvSpPr>
        <p:spPr>
          <a:xfrm>
            <a:off x="6693350" y="2274888"/>
            <a:ext cx="4465320" cy="2388661"/>
          </a:xfrm>
          <a:prstGeom prst="rect">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grpSp>
        <p:nvGrpSpPr>
          <p:cNvPr id="22" name="组合 21"/>
          <p:cNvGrpSpPr/>
          <p:nvPr/>
        </p:nvGrpSpPr>
        <p:grpSpPr>
          <a:xfrm>
            <a:off x="1033330" y="3840610"/>
            <a:ext cx="3530600" cy="472419"/>
            <a:chOff x="1033330" y="4958210"/>
            <a:chExt cx="3530600" cy="472419"/>
          </a:xfrm>
        </p:grpSpPr>
        <p:sp>
          <p:nvSpPr>
            <p:cNvPr id="10" name="矩形 9"/>
            <p:cNvSpPr/>
            <p:nvPr/>
          </p:nvSpPr>
          <p:spPr>
            <a:xfrm>
              <a:off x="1033330" y="4958210"/>
              <a:ext cx="3530600" cy="472419"/>
            </a:xfrm>
            <a:prstGeom prst="rect">
              <a:avLst/>
            </a:prstGeom>
            <a:solidFill>
              <a:srgbClr val="ED7D31">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1" name="TextBox 42"/>
            <p:cNvSpPr txBox="1"/>
            <p:nvPr/>
          </p:nvSpPr>
          <p:spPr>
            <a:xfrm>
              <a:off x="1159695" y="5071875"/>
              <a:ext cx="3277870" cy="245745"/>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zh-CN" altLang="en-US" sz="1600" b="0" dirty="0"/>
                <a:t>1. 维护出租人权益的法律环境不健全</a:t>
              </a:r>
              <a:endParaRPr lang="zh-CN" altLang="en-US" sz="1600" b="0" dirty="0"/>
            </a:p>
          </p:txBody>
        </p:sp>
      </p:grpSp>
      <p:grpSp>
        <p:nvGrpSpPr>
          <p:cNvPr id="20" name="组合 19"/>
          <p:cNvGrpSpPr/>
          <p:nvPr/>
        </p:nvGrpSpPr>
        <p:grpSpPr>
          <a:xfrm>
            <a:off x="6693350" y="3840610"/>
            <a:ext cx="3530600" cy="472419"/>
            <a:chOff x="6693350" y="4958210"/>
            <a:chExt cx="3530600" cy="472419"/>
          </a:xfrm>
        </p:grpSpPr>
        <p:sp>
          <p:nvSpPr>
            <p:cNvPr id="12" name="矩形 11"/>
            <p:cNvSpPr/>
            <p:nvPr/>
          </p:nvSpPr>
          <p:spPr>
            <a:xfrm>
              <a:off x="6693350" y="4958210"/>
              <a:ext cx="3530600" cy="472419"/>
            </a:xfrm>
            <a:prstGeom prst="rect">
              <a:avLst/>
            </a:pr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3" name="TextBox 42"/>
            <p:cNvSpPr txBox="1"/>
            <p:nvPr/>
          </p:nvSpPr>
          <p:spPr>
            <a:xfrm>
              <a:off x="6921808" y="5071203"/>
              <a:ext cx="1640128" cy="245745"/>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zh-CN" altLang="en-US" sz="1600" b="0" dirty="0"/>
                <a:t>2. 信用体系缺失</a:t>
              </a:r>
              <a:endParaRPr lang="zh-CN" altLang="en-US" sz="1600" b="0" dirty="0"/>
            </a:p>
          </p:txBody>
        </p:sp>
      </p:grpSp>
      <p:sp>
        <p:nvSpPr>
          <p:cNvPr id="17" name="文本框 16"/>
          <p:cNvSpPr txBox="1"/>
          <p:nvPr/>
        </p:nvSpPr>
        <p:spPr>
          <a:xfrm>
            <a:off x="1033145" y="4881880"/>
            <a:ext cx="4465955" cy="1168400"/>
          </a:xfrm>
          <a:prstGeom prst="rect">
            <a:avLst/>
          </a:prstGeom>
          <a:noFill/>
        </p:spPr>
        <p:txBody>
          <a:bodyPr wrap="square" rtlCol="0">
            <a:spAutoFit/>
          </a:bodyPr>
          <a:lstStyle/>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在中国，尽管各种法律对法规对机动车辆产权的转让、质押等均有相应规定，在关于租赁公司租赁物的权益却缺乏专门规定，且执法机关通常对所谓“善意取得”较为宽容。</a:t>
            </a:r>
            <a:endParaRPr sz="1400" dirty="0">
              <a:latin typeface="微软雅黑" panose="020B0503020204020204" charset="-122"/>
              <a:ea typeface="微软雅黑" panose="020B0503020204020204" charset="-122"/>
              <a:cs typeface="微软雅黑" panose="020B0503020204020204" charset="-122"/>
              <a:sym typeface="+mn-lt"/>
            </a:endParaRPr>
          </a:p>
        </p:txBody>
      </p:sp>
      <p:sp>
        <p:nvSpPr>
          <p:cNvPr id="18" name="文本框 17"/>
          <p:cNvSpPr txBox="1"/>
          <p:nvPr/>
        </p:nvSpPr>
        <p:spPr>
          <a:xfrm>
            <a:off x="6692900" y="4881880"/>
            <a:ext cx="4465955" cy="1437640"/>
          </a:xfrm>
          <a:prstGeom prst="rect">
            <a:avLst/>
          </a:prstGeom>
          <a:noFill/>
        </p:spPr>
        <p:txBody>
          <a:bodyPr wrap="square" rtlCol="0">
            <a:spAutoFit/>
          </a:bodyPr>
          <a:lstStyle/>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目前中国的汽车诚信体系还很不健全，缺乏管理汽车租赁风险高效的汽车诚信管理系统。由中国人民银行组织各商业银行共同建设的我全国统一的企业和个人信用信</a:t>
            </a:r>
            <a:endParaRPr sz="1400" dirty="0">
              <a:latin typeface="微软雅黑" panose="020B0503020204020204" charset="-122"/>
              <a:ea typeface="微软雅黑" panose="020B0503020204020204" charset="-122"/>
              <a:cs typeface="微软雅黑" panose="020B0503020204020204" charset="-122"/>
              <a:sym typeface="+mn-lt"/>
            </a:endParaRPr>
          </a:p>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息基础数据库已实行全国联网，该信息系统是一个我国统一的企业和个人的信用信息的基本信息库。</a:t>
            </a:r>
            <a:endParaRPr sz="1400" dirty="0">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ppt_x"/>
                                          </p:val>
                                        </p:tav>
                                        <p:tav tm="100000">
                                          <p:val>
                                            <p:strVal val="#ppt_x"/>
                                          </p:val>
                                        </p:tav>
                                      </p:tavLst>
                                    </p:anim>
                                    <p:anim calcmode="lin" valueType="num">
                                      <p:cBhvr additive="base">
                                        <p:cTn id="3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21" grpId="0" animBg="1"/>
      <p:bldP spid="21" grpId="1" animBg="1"/>
      <p:bldP spid="8" grpId="0" animBg="1"/>
      <p:bldP spid="8" grpId="1" animBg="1"/>
      <p:bldP spid="17" grpId="0"/>
      <p:bldP spid="17" grpId="1"/>
      <p:bldP spid="18" grpId="0"/>
      <p:bldP spid="1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6"/>
          <p:cNvSpPr/>
          <p:nvPr/>
        </p:nvSpPr>
        <p:spPr>
          <a:xfrm>
            <a:off x="7128510" y="2527300"/>
            <a:ext cx="3168650" cy="316865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charset="-122"/>
              <a:ea typeface="微软雅黑" panose="020B0503020204020204" charset="-122"/>
            </a:endParaRPr>
          </a:p>
        </p:txBody>
      </p:sp>
      <p:pic>
        <p:nvPicPr>
          <p:cNvPr id="71" name="图片 70"/>
          <p:cNvPicPr/>
          <p:nvPr/>
        </p:nvPicPr>
        <p:blipFill>
          <a:blip r:embed="rId1"/>
          <a:srcRect l="10462" t="225" r="8932" b="-225"/>
          <a:stretch>
            <a:fillRect/>
          </a:stretch>
        </p:blipFill>
        <p:spPr>
          <a:xfrm>
            <a:off x="7273290" y="2672080"/>
            <a:ext cx="2880000" cy="2880000"/>
          </a:xfrm>
          <a:prstGeom prst="ellipse">
            <a:avLst/>
          </a:prstGeom>
        </p:spPr>
      </p:pic>
      <p:sp>
        <p:nvSpPr>
          <p:cNvPr id="2" name="文本框 1"/>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594735" y="1244600"/>
            <a:ext cx="5002530" cy="491490"/>
            <a:chOff x="5661" y="1960"/>
            <a:chExt cx="7878" cy="774"/>
          </a:xfrm>
        </p:grpSpPr>
        <p:sp>
          <p:nvSpPr>
            <p:cNvPr id="5" name="矩形: 圆角 43"/>
            <p:cNvSpPr/>
            <p:nvPr/>
          </p:nvSpPr>
          <p:spPr>
            <a:xfrm>
              <a:off x="5661" y="1960"/>
              <a:ext cx="787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7" name="文本框 6"/>
            <p:cNvSpPr txBox="1"/>
            <p:nvPr/>
          </p:nvSpPr>
          <p:spPr>
            <a:xfrm>
              <a:off x="5717"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三、汽车租赁风险种类</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30" name="矩形: 一个圆顶角，剪去另一个顶角 17"/>
          <p:cNvSpPr/>
          <p:nvPr/>
        </p:nvSpPr>
        <p:spPr>
          <a:xfrm rot="16200000" flipH="1">
            <a:off x="3645535" y="2948940"/>
            <a:ext cx="1179195" cy="5141595"/>
          </a:xfrm>
          <a:prstGeom prst="snipRoundRect">
            <a:avLst>
              <a:gd name="adj1" fmla="val 0"/>
              <a:gd name="adj2" fmla="val 16667"/>
            </a:avLst>
          </a:prstGeom>
          <a:gradFill>
            <a:gsLst>
              <a:gs pos="33000">
                <a:schemeClr val="accent2">
                  <a:lumMod val="20000"/>
                  <a:lumOff val="80000"/>
                </a:schemeClr>
              </a:gs>
              <a:gs pos="100000">
                <a:schemeClr val="accent1">
                  <a:lumMod val="30000"/>
                  <a:lumOff val="70000"/>
                  <a:alpha val="0"/>
                </a:schemeClr>
              </a:gs>
            </a:gsLst>
            <a:lin ang="54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charset="-122"/>
              <a:ea typeface="微软雅黑" panose="020B0503020204020204" charset="-122"/>
            </a:endParaRPr>
          </a:p>
        </p:txBody>
      </p:sp>
      <p:sp>
        <p:nvSpPr>
          <p:cNvPr id="33" name="矩形: 一个圆顶角，剪去另一个顶角 18"/>
          <p:cNvSpPr/>
          <p:nvPr/>
        </p:nvSpPr>
        <p:spPr>
          <a:xfrm rot="16200000">
            <a:off x="3645535" y="132715"/>
            <a:ext cx="1179195" cy="5141595"/>
          </a:xfrm>
          <a:prstGeom prst="snipRoundRect">
            <a:avLst>
              <a:gd name="adj1" fmla="val 0"/>
              <a:gd name="adj2" fmla="val 16667"/>
            </a:avLst>
          </a:prstGeom>
          <a:gradFill>
            <a:gsLst>
              <a:gs pos="33000">
                <a:schemeClr val="accent2">
                  <a:lumMod val="20000"/>
                  <a:lumOff val="80000"/>
                </a:schemeClr>
              </a:gs>
              <a:gs pos="100000">
                <a:schemeClr val="accent1">
                  <a:lumMod val="30000"/>
                  <a:lumOff val="70000"/>
                  <a:alpha val="0"/>
                </a:schemeClr>
              </a:gs>
            </a:gsLst>
            <a:lin ang="54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charset="-122"/>
              <a:ea typeface="微软雅黑" panose="020B0503020204020204" charset="-122"/>
            </a:endParaRPr>
          </a:p>
        </p:txBody>
      </p:sp>
      <p:sp>
        <p:nvSpPr>
          <p:cNvPr id="35" name="矩形: 一个圆顶角，剪去另一个顶角 19"/>
          <p:cNvSpPr/>
          <p:nvPr/>
        </p:nvSpPr>
        <p:spPr>
          <a:xfrm rot="16200000" flipH="1">
            <a:off x="3645535" y="1540510"/>
            <a:ext cx="1179195" cy="5141595"/>
          </a:xfrm>
          <a:prstGeom prst="snipRoundRect">
            <a:avLst>
              <a:gd name="adj1" fmla="val 0"/>
              <a:gd name="adj2" fmla="val 0"/>
            </a:avLst>
          </a:prstGeom>
          <a:gradFill>
            <a:gsLst>
              <a:gs pos="33000">
                <a:schemeClr val="accent2">
                  <a:lumMod val="20000"/>
                  <a:lumOff val="80000"/>
                </a:schemeClr>
              </a:gs>
              <a:gs pos="100000">
                <a:schemeClr val="accent1">
                  <a:lumMod val="30000"/>
                  <a:lumOff val="70000"/>
                  <a:alpha val="0"/>
                </a:schemeClr>
              </a:gs>
            </a:gsLst>
            <a:lin ang="54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anose="020B0503020204020204" charset="-122"/>
              <a:ea typeface="微软雅黑" panose="020B0503020204020204" charset="-122"/>
            </a:endParaRPr>
          </a:p>
        </p:txBody>
      </p:sp>
      <p:sp>
        <p:nvSpPr>
          <p:cNvPr id="36" name="checkmark_44126"/>
          <p:cNvSpPr>
            <a:spLocks noChangeAspect="1"/>
          </p:cNvSpPr>
          <p:nvPr/>
        </p:nvSpPr>
        <p:spPr bwMode="auto">
          <a:xfrm>
            <a:off x="2043430" y="2527300"/>
            <a:ext cx="448310" cy="369570"/>
          </a:xfrm>
          <a:custGeom>
            <a:avLst/>
            <a:gdLst>
              <a:gd name="T0" fmla="*/ 5991 w 7318"/>
              <a:gd name="T1" fmla="*/ 0 h 6039"/>
              <a:gd name="T2" fmla="*/ 2606 w 7318"/>
              <a:gd name="T3" fmla="*/ 3385 h 6039"/>
              <a:gd name="T4" fmla="*/ 1327 w 7318"/>
              <a:gd name="T5" fmla="*/ 2106 h 6039"/>
              <a:gd name="T6" fmla="*/ 0 w 7318"/>
              <a:gd name="T7" fmla="*/ 3433 h 6039"/>
              <a:gd name="T8" fmla="*/ 1279 w 7318"/>
              <a:gd name="T9" fmla="*/ 4712 h 6039"/>
              <a:gd name="T10" fmla="*/ 2606 w 7318"/>
              <a:gd name="T11" fmla="*/ 6039 h 6039"/>
              <a:gd name="T12" fmla="*/ 3933 w 7318"/>
              <a:gd name="T13" fmla="*/ 4712 h 6039"/>
              <a:gd name="T14" fmla="*/ 7318 w 7318"/>
              <a:gd name="T15" fmla="*/ 1327 h 6039"/>
              <a:gd name="T16" fmla="*/ 5991 w 7318"/>
              <a:gd name="T17" fmla="*/ 0 h 6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8" h="6039">
                <a:moveTo>
                  <a:pt x="5991" y="0"/>
                </a:moveTo>
                <a:lnTo>
                  <a:pt x="2606" y="3385"/>
                </a:lnTo>
                <a:lnTo>
                  <a:pt x="1327" y="2106"/>
                </a:lnTo>
                <a:lnTo>
                  <a:pt x="0" y="3433"/>
                </a:lnTo>
                <a:lnTo>
                  <a:pt x="1279" y="4712"/>
                </a:lnTo>
                <a:lnTo>
                  <a:pt x="2606" y="6039"/>
                </a:lnTo>
                <a:lnTo>
                  <a:pt x="3933" y="4712"/>
                </a:lnTo>
                <a:lnTo>
                  <a:pt x="7318" y="1327"/>
                </a:lnTo>
                <a:lnTo>
                  <a:pt x="5991" y="0"/>
                </a:lnTo>
                <a:close/>
              </a:path>
            </a:pathLst>
          </a:custGeom>
          <a:noFill/>
          <a:ln w="19050">
            <a:solidFill>
              <a:srgbClr val="ED7D31"/>
            </a:solidFill>
          </a:ln>
        </p:spPr>
      </p:sp>
      <p:sp>
        <p:nvSpPr>
          <p:cNvPr id="38" name="placeholder-filled-tool-shape-for-maps_57003"/>
          <p:cNvSpPr>
            <a:spLocks noChangeAspect="1"/>
          </p:cNvSpPr>
          <p:nvPr/>
        </p:nvSpPr>
        <p:spPr bwMode="auto">
          <a:xfrm>
            <a:off x="2099310" y="3895725"/>
            <a:ext cx="337185" cy="448310"/>
          </a:xfrm>
          <a:custGeom>
            <a:avLst/>
            <a:gdLst>
              <a:gd name="T0" fmla="*/ 594 w 1188"/>
              <a:gd name="T1" fmla="*/ 0 h 1583"/>
              <a:gd name="T2" fmla="*/ 0 w 1188"/>
              <a:gd name="T3" fmla="*/ 593 h 1583"/>
              <a:gd name="T4" fmla="*/ 170 w 1188"/>
              <a:gd name="T5" fmla="*/ 1061 h 1583"/>
              <a:gd name="T6" fmla="*/ 538 w 1188"/>
              <a:gd name="T7" fmla="*/ 1551 h 1583"/>
              <a:gd name="T8" fmla="*/ 651 w 1188"/>
              <a:gd name="T9" fmla="*/ 1551 h 1583"/>
              <a:gd name="T10" fmla="*/ 980 w 1188"/>
              <a:gd name="T11" fmla="*/ 1137 h 1583"/>
              <a:gd name="T12" fmla="*/ 1188 w 1188"/>
              <a:gd name="T13" fmla="*/ 593 h 1583"/>
              <a:gd name="T14" fmla="*/ 594 w 1188"/>
              <a:gd name="T15" fmla="*/ 0 h 1583"/>
              <a:gd name="T16" fmla="*/ 594 w 1188"/>
              <a:gd name="T17" fmla="*/ 937 h 1583"/>
              <a:gd name="T18" fmla="*/ 234 w 1188"/>
              <a:gd name="T19" fmla="*/ 577 h 1583"/>
              <a:gd name="T20" fmla="*/ 594 w 1188"/>
              <a:gd name="T21" fmla="*/ 217 h 1583"/>
              <a:gd name="T22" fmla="*/ 954 w 1188"/>
              <a:gd name="T23" fmla="*/ 577 h 1583"/>
              <a:gd name="T24" fmla="*/ 594 w 1188"/>
              <a:gd name="T25" fmla="*/ 937 h 1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8" h="1583">
                <a:moveTo>
                  <a:pt x="594" y="0"/>
                </a:moveTo>
                <a:cubicBezTo>
                  <a:pt x="266" y="0"/>
                  <a:pt x="0" y="265"/>
                  <a:pt x="0" y="593"/>
                </a:cubicBezTo>
                <a:cubicBezTo>
                  <a:pt x="0" y="764"/>
                  <a:pt x="86" y="919"/>
                  <a:pt x="170" y="1061"/>
                </a:cubicBezTo>
                <a:cubicBezTo>
                  <a:pt x="272" y="1239"/>
                  <a:pt x="395" y="1404"/>
                  <a:pt x="538" y="1551"/>
                </a:cubicBezTo>
                <a:cubicBezTo>
                  <a:pt x="568" y="1583"/>
                  <a:pt x="619" y="1583"/>
                  <a:pt x="651" y="1551"/>
                </a:cubicBezTo>
                <a:cubicBezTo>
                  <a:pt x="776" y="1427"/>
                  <a:pt x="887" y="1287"/>
                  <a:pt x="980" y="1137"/>
                </a:cubicBezTo>
                <a:cubicBezTo>
                  <a:pt x="1080" y="976"/>
                  <a:pt x="1188" y="789"/>
                  <a:pt x="1188" y="593"/>
                </a:cubicBezTo>
                <a:cubicBezTo>
                  <a:pt x="1187" y="267"/>
                  <a:pt x="922" y="0"/>
                  <a:pt x="594" y="0"/>
                </a:cubicBezTo>
                <a:close/>
                <a:moveTo>
                  <a:pt x="594" y="937"/>
                </a:moveTo>
                <a:cubicBezTo>
                  <a:pt x="395" y="937"/>
                  <a:pt x="234" y="776"/>
                  <a:pt x="234" y="577"/>
                </a:cubicBezTo>
                <a:cubicBezTo>
                  <a:pt x="234" y="379"/>
                  <a:pt x="395" y="217"/>
                  <a:pt x="594" y="217"/>
                </a:cubicBezTo>
                <a:cubicBezTo>
                  <a:pt x="792" y="217"/>
                  <a:pt x="954" y="377"/>
                  <a:pt x="954" y="577"/>
                </a:cubicBezTo>
                <a:cubicBezTo>
                  <a:pt x="954" y="777"/>
                  <a:pt x="792" y="937"/>
                  <a:pt x="594" y="937"/>
                </a:cubicBezTo>
                <a:close/>
              </a:path>
            </a:pathLst>
          </a:custGeom>
          <a:noFill/>
          <a:ln w="19050">
            <a:solidFill>
              <a:srgbClr val="ED7D31"/>
            </a:solidFill>
          </a:ln>
        </p:spPr>
      </p:sp>
      <p:sp>
        <p:nvSpPr>
          <p:cNvPr id="41" name="targeting_269004"/>
          <p:cNvSpPr>
            <a:spLocks noChangeAspect="1"/>
          </p:cNvSpPr>
          <p:nvPr/>
        </p:nvSpPr>
        <p:spPr bwMode="auto">
          <a:xfrm>
            <a:off x="2043430" y="5304155"/>
            <a:ext cx="448310" cy="447675"/>
          </a:xfrm>
          <a:custGeom>
            <a:avLst/>
            <a:gdLst>
              <a:gd name="connsiteX0" fmla="*/ 312566 w 607611"/>
              <a:gd name="connsiteY0" fmla="*/ 199350 h 606684"/>
              <a:gd name="connsiteX1" fmla="*/ 317461 w 607611"/>
              <a:gd name="connsiteY1" fmla="*/ 212594 h 606684"/>
              <a:gd name="connsiteX2" fmla="*/ 272871 w 607611"/>
              <a:gd name="connsiteY2" fmla="*/ 257127 h 606684"/>
              <a:gd name="connsiteX3" fmla="*/ 248307 w 607611"/>
              <a:gd name="connsiteY3" fmla="*/ 308503 h 606684"/>
              <a:gd name="connsiteX4" fmla="*/ 298504 w 607611"/>
              <a:gd name="connsiteY4" fmla="*/ 358724 h 606684"/>
              <a:gd name="connsiteX5" fmla="*/ 349947 w 607611"/>
              <a:gd name="connsiteY5" fmla="*/ 334102 h 606684"/>
              <a:gd name="connsiteX6" fmla="*/ 394538 w 607611"/>
              <a:gd name="connsiteY6" fmla="*/ 289570 h 606684"/>
              <a:gd name="connsiteX7" fmla="*/ 407799 w 607611"/>
              <a:gd name="connsiteY7" fmla="*/ 294459 h 606684"/>
              <a:gd name="connsiteX8" fmla="*/ 298682 w 607611"/>
              <a:gd name="connsiteY8" fmla="*/ 407701 h 606684"/>
              <a:gd name="connsiteX9" fmla="*/ 199177 w 607611"/>
              <a:gd name="connsiteY9" fmla="*/ 308325 h 606684"/>
              <a:gd name="connsiteX10" fmla="*/ 312566 w 607611"/>
              <a:gd name="connsiteY10" fmla="*/ 199350 h 606684"/>
              <a:gd name="connsiteX11" fmla="*/ 289073 w 607611"/>
              <a:gd name="connsiteY11" fmla="*/ 119424 h 606684"/>
              <a:gd name="connsiteX12" fmla="*/ 379882 w 607611"/>
              <a:gd name="connsiteY12" fmla="*/ 135456 h 606684"/>
              <a:gd name="connsiteX13" fmla="*/ 382196 w 607611"/>
              <a:gd name="connsiteY13" fmla="*/ 147989 h 606684"/>
              <a:gd name="connsiteX14" fmla="*/ 356564 w 607611"/>
              <a:gd name="connsiteY14" fmla="*/ 173587 h 606684"/>
              <a:gd name="connsiteX15" fmla="*/ 348465 w 607611"/>
              <a:gd name="connsiteY15" fmla="*/ 175454 h 606684"/>
              <a:gd name="connsiteX16" fmla="*/ 168058 w 607611"/>
              <a:gd name="connsiteY16" fmla="*/ 300691 h 606684"/>
              <a:gd name="connsiteX17" fmla="*/ 306367 w 607611"/>
              <a:gd name="connsiteY17" fmla="*/ 438904 h 606684"/>
              <a:gd name="connsiteX18" fmla="*/ 431770 w 607611"/>
              <a:gd name="connsiteY18" fmla="*/ 258649 h 606684"/>
              <a:gd name="connsiteX19" fmla="*/ 433639 w 607611"/>
              <a:gd name="connsiteY19" fmla="*/ 250560 h 606684"/>
              <a:gd name="connsiteX20" fmla="*/ 459272 w 607611"/>
              <a:gd name="connsiteY20" fmla="*/ 225051 h 606684"/>
              <a:gd name="connsiteX21" fmla="*/ 471821 w 607611"/>
              <a:gd name="connsiteY21" fmla="*/ 227273 h 606684"/>
              <a:gd name="connsiteX22" fmla="*/ 309749 w 607611"/>
              <a:gd name="connsiteY22" fmla="*/ 487701 h 606684"/>
              <a:gd name="connsiteX23" fmla="*/ 119107 w 607611"/>
              <a:gd name="connsiteY23" fmla="*/ 297313 h 606684"/>
              <a:gd name="connsiteX24" fmla="*/ 289073 w 607611"/>
              <a:gd name="connsiteY24" fmla="*/ 119424 h 606684"/>
              <a:gd name="connsiteX25" fmla="*/ 565287 w 607611"/>
              <a:gd name="connsiteY25" fmla="*/ 18863 h 606684"/>
              <a:gd name="connsiteX26" fmla="*/ 581833 w 607611"/>
              <a:gd name="connsiteY26" fmla="*/ 25660 h 606684"/>
              <a:gd name="connsiteX27" fmla="*/ 581833 w 607611"/>
              <a:gd name="connsiteY27" fmla="*/ 58714 h 606684"/>
              <a:gd name="connsiteX28" fmla="*/ 320218 w 607611"/>
              <a:gd name="connsiteY28" fmla="*/ 319856 h 606684"/>
              <a:gd name="connsiteX29" fmla="*/ 287105 w 607611"/>
              <a:gd name="connsiteY29" fmla="*/ 319856 h 606684"/>
              <a:gd name="connsiteX30" fmla="*/ 287105 w 607611"/>
              <a:gd name="connsiteY30" fmla="*/ 286891 h 606684"/>
              <a:gd name="connsiteX31" fmla="*/ 548808 w 607611"/>
              <a:gd name="connsiteY31" fmla="*/ 25660 h 606684"/>
              <a:gd name="connsiteX32" fmla="*/ 565287 w 607611"/>
              <a:gd name="connsiteY32" fmla="*/ 18863 h 606684"/>
              <a:gd name="connsiteX33" fmla="*/ 313851 w 607611"/>
              <a:gd name="connsiteY33" fmla="*/ 143 h 606684"/>
              <a:gd name="connsiteX34" fmla="*/ 468340 w 607611"/>
              <a:gd name="connsiteY34" fmla="*/ 48769 h 606684"/>
              <a:gd name="connsiteX35" fmla="*/ 469587 w 607611"/>
              <a:gd name="connsiteY35" fmla="*/ 60767 h 606684"/>
              <a:gd name="connsiteX36" fmla="*/ 416893 w 607611"/>
              <a:gd name="connsiteY36" fmla="*/ 113380 h 606684"/>
              <a:gd name="connsiteX37" fmla="*/ 407725 w 607611"/>
              <a:gd name="connsiteY37" fmla="*/ 114713 h 606684"/>
              <a:gd name="connsiteX38" fmla="*/ 87916 w 607611"/>
              <a:gd name="connsiteY38" fmla="*/ 298680 h 606684"/>
              <a:gd name="connsiteX39" fmla="*/ 308480 w 607611"/>
              <a:gd name="connsiteY39" fmla="*/ 518818 h 606684"/>
              <a:gd name="connsiteX40" fmla="*/ 492729 w 607611"/>
              <a:gd name="connsiteY40" fmla="*/ 199587 h 606684"/>
              <a:gd name="connsiteX41" fmla="*/ 494064 w 607611"/>
              <a:gd name="connsiteY41" fmla="*/ 190344 h 606684"/>
              <a:gd name="connsiteX42" fmla="*/ 546668 w 607611"/>
              <a:gd name="connsiteY42" fmla="*/ 137731 h 606684"/>
              <a:gd name="connsiteX43" fmla="*/ 558684 w 607611"/>
              <a:gd name="connsiteY43" fmla="*/ 138975 h 606684"/>
              <a:gd name="connsiteX44" fmla="*/ 313376 w 607611"/>
              <a:gd name="connsiteY44" fmla="*/ 606536 h 606684"/>
              <a:gd name="connsiteX45" fmla="*/ 154 w 607611"/>
              <a:gd name="connsiteY45" fmla="*/ 293703 h 606684"/>
              <a:gd name="connsiteX46" fmla="*/ 313851 w 607611"/>
              <a:gd name="connsiteY46" fmla="*/ 143 h 60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7611" h="606684">
                <a:moveTo>
                  <a:pt x="312566" y="199350"/>
                </a:moveTo>
                <a:cubicBezTo>
                  <a:pt x="319241" y="199883"/>
                  <a:pt x="322179" y="207883"/>
                  <a:pt x="317461" y="212594"/>
                </a:cubicBezTo>
                <a:lnTo>
                  <a:pt x="272871" y="257127"/>
                </a:lnTo>
                <a:cubicBezTo>
                  <a:pt x="256584" y="267971"/>
                  <a:pt x="246348" y="287170"/>
                  <a:pt x="248307" y="308503"/>
                </a:cubicBezTo>
                <a:cubicBezTo>
                  <a:pt x="250710" y="334991"/>
                  <a:pt x="272070" y="356324"/>
                  <a:pt x="298504" y="358724"/>
                </a:cubicBezTo>
                <a:cubicBezTo>
                  <a:pt x="319864" y="360591"/>
                  <a:pt x="339089" y="350369"/>
                  <a:pt x="349947" y="334102"/>
                </a:cubicBezTo>
                <a:lnTo>
                  <a:pt x="394538" y="289570"/>
                </a:lnTo>
                <a:cubicBezTo>
                  <a:pt x="399255" y="284859"/>
                  <a:pt x="407265" y="287881"/>
                  <a:pt x="407799" y="294459"/>
                </a:cubicBezTo>
                <a:cubicBezTo>
                  <a:pt x="413228" y="357213"/>
                  <a:pt x="361874" y="410634"/>
                  <a:pt x="298682" y="407701"/>
                </a:cubicBezTo>
                <a:cubicBezTo>
                  <a:pt x="245191" y="405212"/>
                  <a:pt x="201758" y="361835"/>
                  <a:pt x="199177" y="308325"/>
                </a:cubicBezTo>
                <a:cubicBezTo>
                  <a:pt x="196240" y="245216"/>
                  <a:pt x="249820" y="193928"/>
                  <a:pt x="312566" y="199350"/>
                </a:cubicBezTo>
                <a:close/>
                <a:moveTo>
                  <a:pt x="289073" y="119424"/>
                </a:moveTo>
                <a:cubicBezTo>
                  <a:pt x="318821" y="116974"/>
                  <a:pt x="349866" y="121813"/>
                  <a:pt x="379882" y="135456"/>
                </a:cubicBezTo>
                <a:cubicBezTo>
                  <a:pt x="384866" y="137679"/>
                  <a:pt x="386023" y="144167"/>
                  <a:pt x="382196" y="147989"/>
                </a:cubicBezTo>
                <a:lnTo>
                  <a:pt x="356564" y="173587"/>
                </a:lnTo>
                <a:cubicBezTo>
                  <a:pt x="354428" y="175721"/>
                  <a:pt x="351313" y="176432"/>
                  <a:pt x="348465" y="175454"/>
                </a:cubicBezTo>
                <a:cubicBezTo>
                  <a:pt x="260887" y="144789"/>
                  <a:pt x="169749" y="209585"/>
                  <a:pt x="168058" y="300691"/>
                </a:cubicBezTo>
                <a:cubicBezTo>
                  <a:pt x="166545" y="377575"/>
                  <a:pt x="229469" y="440415"/>
                  <a:pt x="306367" y="438904"/>
                </a:cubicBezTo>
                <a:cubicBezTo>
                  <a:pt x="397416" y="437127"/>
                  <a:pt x="462565" y="346288"/>
                  <a:pt x="431770" y="258649"/>
                </a:cubicBezTo>
                <a:cubicBezTo>
                  <a:pt x="430791" y="255805"/>
                  <a:pt x="431503" y="252694"/>
                  <a:pt x="433639" y="250560"/>
                </a:cubicBezTo>
                <a:lnTo>
                  <a:pt x="459272" y="225051"/>
                </a:lnTo>
                <a:cubicBezTo>
                  <a:pt x="463099" y="221140"/>
                  <a:pt x="469596" y="222296"/>
                  <a:pt x="471821" y="227273"/>
                </a:cubicBezTo>
                <a:cubicBezTo>
                  <a:pt x="526557" y="347266"/>
                  <a:pt x="439958" y="483524"/>
                  <a:pt x="309749" y="487701"/>
                </a:cubicBezTo>
                <a:cubicBezTo>
                  <a:pt x="203125" y="491079"/>
                  <a:pt x="115725" y="403795"/>
                  <a:pt x="119107" y="297313"/>
                </a:cubicBezTo>
                <a:cubicBezTo>
                  <a:pt x="122244" y="199719"/>
                  <a:pt x="199826" y="126774"/>
                  <a:pt x="289073" y="119424"/>
                </a:cubicBezTo>
                <a:close/>
                <a:moveTo>
                  <a:pt x="565287" y="18863"/>
                </a:moveTo>
                <a:cubicBezTo>
                  <a:pt x="571262" y="18863"/>
                  <a:pt x="577248" y="21129"/>
                  <a:pt x="581833" y="25660"/>
                </a:cubicBezTo>
                <a:cubicBezTo>
                  <a:pt x="590912" y="34812"/>
                  <a:pt x="590912" y="49562"/>
                  <a:pt x="581833" y="58714"/>
                </a:cubicBezTo>
                <a:lnTo>
                  <a:pt x="320218" y="319856"/>
                </a:lnTo>
                <a:cubicBezTo>
                  <a:pt x="311050" y="328919"/>
                  <a:pt x="296273" y="328919"/>
                  <a:pt x="287105" y="319856"/>
                </a:cubicBezTo>
                <a:cubicBezTo>
                  <a:pt x="278025" y="310704"/>
                  <a:pt x="278025" y="295954"/>
                  <a:pt x="287105" y="286891"/>
                </a:cubicBezTo>
                <a:lnTo>
                  <a:pt x="548808" y="25660"/>
                </a:lnTo>
                <a:cubicBezTo>
                  <a:pt x="553348" y="21129"/>
                  <a:pt x="559312" y="18863"/>
                  <a:pt x="565287" y="18863"/>
                </a:cubicBezTo>
                <a:close/>
                <a:moveTo>
                  <a:pt x="313851" y="143"/>
                </a:moveTo>
                <a:cubicBezTo>
                  <a:pt x="366314" y="1761"/>
                  <a:pt x="419519" y="17175"/>
                  <a:pt x="468340" y="48769"/>
                </a:cubicBezTo>
                <a:cubicBezTo>
                  <a:pt x="472524" y="51435"/>
                  <a:pt x="473058" y="57301"/>
                  <a:pt x="469587" y="60767"/>
                </a:cubicBezTo>
                <a:lnTo>
                  <a:pt x="416893" y="113380"/>
                </a:lnTo>
                <a:cubicBezTo>
                  <a:pt x="414490" y="115779"/>
                  <a:pt x="410752" y="116313"/>
                  <a:pt x="407725" y="114713"/>
                </a:cubicBezTo>
                <a:cubicBezTo>
                  <a:pt x="266112" y="36594"/>
                  <a:pt x="91388" y="137731"/>
                  <a:pt x="87916" y="298680"/>
                </a:cubicBezTo>
                <a:cubicBezTo>
                  <a:pt x="85246" y="421236"/>
                  <a:pt x="185648" y="521484"/>
                  <a:pt x="308480" y="518818"/>
                </a:cubicBezTo>
                <a:cubicBezTo>
                  <a:pt x="469587" y="515352"/>
                  <a:pt x="570968" y="340983"/>
                  <a:pt x="492729" y="199587"/>
                </a:cubicBezTo>
                <a:cubicBezTo>
                  <a:pt x="491038" y="196565"/>
                  <a:pt x="491572" y="192743"/>
                  <a:pt x="494064" y="190344"/>
                </a:cubicBezTo>
                <a:lnTo>
                  <a:pt x="546668" y="137731"/>
                </a:lnTo>
                <a:cubicBezTo>
                  <a:pt x="550140" y="134265"/>
                  <a:pt x="556014" y="134887"/>
                  <a:pt x="558684" y="138975"/>
                </a:cubicBezTo>
                <a:cubicBezTo>
                  <a:pt x="685611" y="334496"/>
                  <a:pt x="552098" y="598982"/>
                  <a:pt x="313376" y="606536"/>
                </a:cubicBezTo>
                <a:cubicBezTo>
                  <a:pt x="138295" y="611957"/>
                  <a:pt x="-5365" y="468605"/>
                  <a:pt x="154" y="293703"/>
                </a:cubicBezTo>
                <a:cubicBezTo>
                  <a:pt x="5761" y="114602"/>
                  <a:pt x="156464" y="-4710"/>
                  <a:pt x="313851" y="143"/>
                </a:cubicBezTo>
                <a:close/>
              </a:path>
            </a:pathLst>
          </a:custGeom>
          <a:noFill/>
          <a:ln w="19050">
            <a:solidFill>
              <a:srgbClr val="ED7D31"/>
            </a:solidFill>
          </a:ln>
        </p:spPr>
      </p:sp>
      <p:grpSp>
        <p:nvGrpSpPr>
          <p:cNvPr id="43" name="组合 42"/>
          <p:cNvGrpSpPr/>
          <p:nvPr/>
        </p:nvGrpSpPr>
        <p:grpSpPr>
          <a:xfrm>
            <a:off x="2649220" y="2254250"/>
            <a:ext cx="3619500" cy="929005"/>
            <a:chOff x="4830046" y="-628368"/>
            <a:chExt cx="4125038" cy="1058934"/>
          </a:xfrm>
        </p:grpSpPr>
        <p:sp>
          <p:nvSpPr>
            <p:cNvPr id="44" name="TextBox 53"/>
            <p:cNvSpPr txBox="1"/>
            <p:nvPr/>
          </p:nvSpPr>
          <p:spPr>
            <a:xfrm>
              <a:off x="4840873" y="-200509"/>
              <a:ext cx="4114211" cy="63107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dirty="0">
                  <a:solidFill>
                    <a:schemeClr val="tx1">
                      <a:lumMod val="75000"/>
                      <a:lumOff val="25000"/>
                    </a:schemeClr>
                  </a:solidFill>
                  <a:latin typeface="微软雅黑" panose="020B0503020204020204" charset="-122"/>
                  <a:ea typeface="微软雅黑" panose="020B0503020204020204" charset="-122"/>
                </a:rPr>
                <a:t>车辆在租赁中失控是汽车租赁经营过程中给公司带来经济损失较大的经营风险</a:t>
              </a: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sp>
          <p:nvSpPr>
            <p:cNvPr id="45" name="TextBox 42"/>
            <p:cNvSpPr txBox="1"/>
            <p:nvPr/>
          </p:nvSpPr>
          <p:spPr>
            <a:xfrm>
              <a:off x="4830046" y="-628368"/>
              <a:ext cx="2508364" cy="280076"/>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zh-CN" altLang="en-US" sz="1600" b="0" dirty="0">
                  <a:solidFill>
                    <a:schemeClr val="tx1">
                      <a:lumMod val="85000"/>
                      <a:lumOff val="15000"/>
                    </a:schemeClr>
                  </a:solidFill>
                  <a:cs typeface="微软雅黑" panose="020B0503020204020204" charset="-122"/>
                </a:rPr>
                <a:t>1. 车辆在租赁中失控</a:t>
              </a:r>
              <a:endParaRPr lang="zh-CN" altLang="en-US" sz="1600" b="0" dirty="0">
                <a:solidFill>
                  <a:schemeClr val="tx1">
                    <a:lumMod val="85000"/>
                    <a:lumOff val="15000"/>
                  </a:schemeClr>
                </a:solidFill>
                <a:cs typeface="微软雅黑" panose="020B0503020204020204" charset="-122"/>
              </a:endParaRPr>
            </a:p>
          </p:txBody>
        </p:sp>
      </p:grpSp>
      <p:grpSp>
        <p:nvGrpSpPr>
          <p:cNvPr id="46" name="组合 45"/>
          <p:cNvGrpSpPr/>
          <p:nvPr/>
        </p:nvGrpSpPr>
        <p:grpSpPr>
          <a:xfrm>
            <a:off x="2649220" y="3662045"/>
            <a:ext cx="3619500" cy="833120"/>
            <a:chOff x="4830046" y="-628368"/>
            <a:chExt cx="4125038" cy="949654"/>
          </a:xfrm>
        </p:grpSpPr>
        <p:sp>
          <p:nvSpPr>
            <p:cNvPr id="47" name="TextBox 53"/>
            <p:cNvSpPr txBox="1"/>
            <p:nvPr/>
          </p:nvSpPr>
          <p:spPr>
            <a:xfrm>
              <a:off x="4840873" y="-309789"/>
              <a:ext cx="4114211" cy="63107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dirty="0">
                  <a:solidFill>
                    <a:schemeClr val="tx1">
                      <a:lumMod val="75000"/>
                      <a:lumOff val="25000"/>
                    </a:schemeClr>
                  </a:solidFill>
                  <a:latin typeface="微软雅黑" panose="020B0503020204020204" charset="-122"/>
                  <a:ea typeface="微软雅黑" panose="020B0503020204020204" charset="-122"/>
                </a:rPr>
                <a:t>所租赁的车辆在承租人租用期间因疏于管理，车辆在正常使用或停放的时候不见了。</a:t>
              </a: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sp>
          <p:nvSpPr>
            <p:cNvPr id="48" name="TextBox 42"/>
            <p:cNvSpPr txBox="1"/>
            <p:nvPr/>
          </p:nvSpPr>
          <p:spPr>
            <a:xfrm>
              <a:off x="4830046" y="-628368"/>
              <a:ext cx="1640128" cy="280076"/>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zh-CN" altLang="en-US" sz="1600" b="0" dirty="0">
                  <a:solidFill>
                    <a:schemeClr val="tx1">
                      <a:lumMod val="85000"/>
                      <a:lumOff val="15000"/>
                    </a:schemeClr>
                  </a:solidFill>
                </a:rPr>
                <a:t>2. 车辆被盗</a:t>
              </a:r>
              <a:endParaRPr lang="zh-CN" altLang="en-US" sz="1600" b="0" dirty="0">
                <a:solidFill>
                  <a:schemeClr val="tx1">
                    <a:lumMod val="85000"/>
                    <a:lumOff val="15000"/>
                  </a:schemeClr>
                </a:solidFill>
              </a:endParaRPr>
            </a:p>
          </p:txBody>
        </p:sp>
      </p:grpSp>
      <p:grpSp>
        <p:nvGrpSpPr>
          <p:cNvPr id="63" name="组合 62"/>
          <p:cNvGrpSpPr/>
          <p:nvPr/>
        </p:nvGrpSpPr>
        <p:grpSpPr>
          <a:xfrm>
            <a:off x="2649220" y="5069840"/>
            <a:ext cx="3695700" cy="929005"/>
            <a:chOff x="4830045" y="-628368"/>
            <a:chExt cx="4211939" cy="1058788"/>
          </a:xfrm>
        </p:grpSpPr>
        <p:sp>
          <p:nvSpPr>
            <p:cNvPr id="64" name="TextBox 53"/>
            <p:cNvSpPr txBox="1"/>
            <p:nvPr/>
          </p:nvSpPr>
          <p:spPr>
            <a:xfrm>
              <a:off x="4840873" y="-200655"/>
              <a:ext cx="4201111" cy="63107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dirty="0">
                  <a:solidFill>
                    <a:schemeClr val="tx1">
                      <a:lumMod val="75000"/>
                      <a:lumOff val="25000"/>
                    </a:schemeClr>
                  </a:solidFill>
                  <a:latin typeface="微软雅黑" panose="020B0503020204020204" charset="-122"/>
                  <a:ea typeface="微软雅黑" panose="020B0503020204020204" charset="-122"/>
                </a:rPr>
                <a:t>当承租人出现拖欠租金的频率愈来愈多、拖欠日期愈来愈久的趋势时，立即解除合同、要求承租人归还车辆</a:t>
              </a:r>
              <a:endParaRPr lang="zh-CN" altLang="en-US" dirty="0">
                <a:solidFill>
                  <a:schemeClr val="tx1">
                    <a:lumMod val="75000"/>
                    <a:lumOff val="25000"/>
                  </a:schemeClr>
                </a:solidFill>
                <a:latin typeface="微软雅黑" panose="020B0503020204020204" charset="-122"/>
                <a:ea typeface="微软雅黑" panose="020B0503020204020204" charset="-122"/>
              </a:endParaRPr>
            </a:p>
          </p:txBody>
        </p:sp>
        <p:sp>
          <p:nvSpPr>
            <p:cNvPr id="65" name="TextBox 42"/>
            <p:cNvSpPr txBox="1"/>
            <p:nvPr/>
          </p:nvSpPr>
          <p:spPr>
            <a:xfrm>
              <a:off x="4830045" y="-628368"/>
              <a:ext cx="1640128" cy="280076"/>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zh-CN" altLang="en-US" sz="1600" b="0" dirty="0">
                  <a:solidFill>
                    <a:schemeClr val="tx1">
                      <a:lumMod val="85000"/>
                      <a:lumOff val="15000"/>
                    </a:schemeClr>
                  </a:solidFill>
                </a:rPr>
                <a:t>3. 拖欠租金</a:t>
              </a:r>
              <a:endParaRPr lang="zh-CN" altLang="en-US" sz="1600" b="0" dirty="0">
                <a:solidFill>
                  <a:schemeClr val="tx1">
                    <a:lumMod val="85000"/>
                    <a:lumOff val="15000"/>
                  </a:schemeClr>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linds(horizontal)">
                                      <p:cBhvr>
                                        <p:cTn id="14" dur="500"/>
                                        <p:tgtEl>
                                          <p:spTgt spid="27"/>
                                        </p:tgtEl>
                                      </p:cBhvr>
                                    </p:animEffect>
                                  </p:childTnLst>
                                </p:cTn>
                              </p:par>
                              <p:par>
                                <p:cTn id="15" presetID="3" presetClass="entr" presetSubtype="10" fill="hold" nodeType="with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blinds(horizontal)">
                                      <p:cBhvr>
                                        <p:cTn id="17" dur="500"/>
                                        <p:tgtEl>
                                          <p:spTgt spid="71"/>
                                        </p:tgtEl>
                                      </p:cBhvr>
                                    </p:animEffect>
                                  </p:childTnLst>
                                </p:cTn>
                              </p:par>
                              <p:par>
                                <p:cTn id="18" presetID="3" presetClass="entr" presetSubtype="1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linds(horizontal)">
                                      <p:cBhvr>
                                        <p:cTn id="23" dur="500"/>
                                        <p:tgtEl>
                                          <p:spTgt spid="3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blinds(horizontal)">
                                      <p:cBhvr>
                                        <p:cTn id="26" dur="500"/>
                                        <p:tgtEl>
                                          <p:spTgt spid="3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blinds(horizontal)">
                                      <p:cBhvr>
                                        <p:cTn id="29" dur="500"/>
                                        <p:tgtEl>
                                          <p:spTgt spid="35"/>
                                        </p:tgtEl>
                                      </p:cBhvr>
                                    </p:animEffect>
                                  </p:childTnLst>
                                </p:cTn>
                              </p:par>
                              <p:par>
                                <p:cTn id="30" presetID="3" presetClass="entr" presetSubtype="10"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blinds(horizontal)">
                                      <p:cBhvr>
                                        <p:cTn id="32" dur="500"/>
                                        <p:tgtEl>
                                          <p:spTgt spid="36"/>
                                        </p:tgtEl>
                                      </p:cBhvr>
                                    </p:animEffect>
                                  </p:childTnLst>
                                </p:cTn>
                              </p:par>
                              <p:par>
                                <p:cTn id="33" presetID="3" presetClass="entr" presetSubtype="1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blinds(horizontal)">
                                      <p:cBhvr>
                                        <p:cTn id="35" dur="500"/>
                                        <p:tgtEl>
                                          <p:spTgt spid="38"/>
                                        </p:tgtEl>
                                      </p:cBhvr>
                                    </p:animEffect>
                                  </p:childTnLst>
                                </p:cTn>
                              </p:par>
                              <p:par>
                                <p:cTn id="36" presetID="3" presetClass="entr" presetSubtype="10"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blinds(horizontal)">
                                      <p:cBhvr>
                                        <p:cTn id="38" dur="500"/>
                                        <p:tgtEl>
                                          <p:spTgt spid="41"/>
                                        </p:tgtEl>
                                      </p:cBhvr>
                                    </p:animEffect>
                                  </p:childTnLst>
                                </p:cTn>
                              </p:par>
                              <p:par>
                                <p:cTn id="39" presetID="3" presetClass="entr" presetSubtype="10" fill="hold"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blinds(horizontal)">
                                      <p:cBhvr>
                                        <p:cTn id="41" dur="500"/>
                                        <p:tgtEl>
                                          <p:spTgt spid="43"/>
                                        </p:tgtEl>
                                      </p:cBhvr>
                                    </p:animEffect>
                                  </p:childTnLst>
                                </p:cTn>
                              </p:par>
                              <p:par>
                                <p:cTn id="42" presetID="3" presetClass="entr" presetSubtype="10"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blinds(horizontal)">
                                      <p:cBhvr>
                                        <p:cTn id="44" dur="500"/>
                                        <p:tgtEl>
                                          <p:spTgt spid="46"/>
                                        </p:tgtEl>
                                      </p:cBhvr>
                                    </p:animEffect>
                                  </p:childTnLst>
                                </p:cTn>
                              </p:par>
                              <p:par>
                                <p:cTn id="45" presetID="3" presetClass="entr" presetSubtype="10" fill="hold"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blinds(horizontal)">
                                      <p:cBhvr>
                                        <p:cTn id="4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 grpId="0"/>
      <p:bldP spid="2" grpId="1"/>
      <p:bldP spid="4" grpId="0" bldLvl="0" animBg="1"/>
      <p:bldP spid="4" grpId="1" animBg="1"/>
      <p:bldP spid="30" grpId="0" animBg="1"/>
      <p:bldP spid="30" grpId="1" animBg="1"/>
      <p:bldP spid="33" grpId="0" animBg="1"/>
      <p:bldP spid="33" grpId="1" animBg="1"/>
      <p:bldP spid="35" grpId="0" animBg="1"/>
      <p:bldP spid="3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594735" y="1193800"/>
            <a:ext cx="5002530" cy="491490"/>
            <a:chOff x="5661" y="1960"/>
            <a:chExt cx="7878" cy="774"/>
          </a:xfrm>
        </p:grpSpPr>
        <p:sp>
          <p:nvSpPr>
            <p:cNvPr id="5" name="矩形: 圆角 43"/>
            <p:cNvSpPr/>
            <p:nvPr/>
          </p:nvSpPr>
          <p:spPr>
            <a:xfrm>
              <a:off x="5661" y="1960"/>
              <a:ext cx="787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7" name="文本框 6"/>
            <p:cNvSpPr txBox="1"/>
            <p:nvPr/>
          </p:nvSpPr>
          <p:spPr>
            <a:xfrm>
              <a:off x="5717"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三、汽车租赁风险种类</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15" name="矩形 1"/>
          <p:cNvSpPr/>
          <p:nvPr/>
        </p:nvSpPr>
        <p:spPr>
          <a:xfrm>
            <a:off x="0" y="2094230"/>
            <a:ext cx="12192000" cy="4061460"/>
          </a:xfrm>
          <a:prstGeom prst="roundRect">
            <a:avLst>
              <a:gd name="adj" fmla="val 0"/>
            </a:avLst>
          </a:prstGeom>
          <a:solidFill>
            <a:srgbClr val="FFFFFF"/>
          </a:solidFill>
          <a:ln w="12700" cap="flat" cmpd="sng" algn="ctr">
            <a:noFill/>
            <a:prstDash val="solid"/>
            <a:miter lim="800000"/>
          </a:ln>
          <a:effectLst>
            <a:outerShdw blurRad="1270000" dist="1371600" dir="5400000" sx="80000" sy="80000" algn="t" rotWithShape="0">
              <a:sysClr val="windowText" lastClr="000000">
                <a:lumMod val="95000"/>
                <a:lumOff val="5000"/>
                <a:alpha val="15000"/>
              </a:sysClr>
            </a:outerShdw>
          </a:effectLst>
        </p:spPr>
        <p:txBody>
          <a:bodyPr rtlCol="0" anchor="ctr"/>
          <a:lstStyle/>
          <a:p>
            <a:pPr algn="ctr" defTabSz="285750"/>
            <a:endParaRPr lang="id-ID" sz="1400" kern="0" dirty="0">
              <a:solidFill>
                <a:srgbClr val="000000">
                  <a:lumMod val="75000"/>
                  <a:lumOff val="25000"/>
                </a:srgbClr>
              </a:solidFill>
              <a:latin typeface="微软雅黑" panose="020B0503020204020204" charset="-122"/>
              <a:ea typeface="微软雅黑" panose="020B0503020204020204" charset="-122"/>
            </a:endParaRPr>
          </a:p>
        </p:txBody>
      </p:sp>
      <p:pic>
        <p:nvPicPr>
          <p:cNvPr id="60" name="图片 59"/>
          <p:cNvPicPr/>
          <p:nvPr/>
        </p:nvPicPr>
        <p:blipFill>
          <a:blip r:embed="rId1"/>
          <a:stretch>
            <a:fillRect/>
          </a:stretch>
        </p:blipFill>
        <p:spPr>
          <a:xfrm>
            <a:off x="7371080" y="2176145"/>
            <a:ext cx="3239135" cy="3239135"/>
          </a:xfrm>
          <a:prstGeom prst="ellipse">
            <a:avLst/>
          </a:prstGeom>
        </p:spPr>
      </p:pic>
      <p:sp>
        <p:nvSpPr>
          <p:cNvPr id="31" name="Oval 16"/>
          <p:cNvSpPr/>
          <p:nvPr/>
        </p:nvSpPr>
        <p:spPr>
          <a:xfrm>
            <a:off x="6902450" y="2603500"/>
            <a:ext cx="1191895" cy="1191895"/>
          </a:xfrm>
          <a:prstGeom prst="ellipse">
            <a:avLst/>
          </a:prstGeom>
          <a:gradFill>
            <a:gsLst>
              <a:gs pos="0">
                <a:schemeClr val="accent2">
                  <a:lumMod val="40000"/>
                  <a:lumOff val="60000"/>
                </a:schemeClr>
              </a:gs>
              <a:gs pos="100000">
                <a:schemeClr val="accent2"/>
              </a:gs>
            </a:gsLst>
            <a:lin ang="0" scaled="1"/>
          </a:gradFill>
          <a:ln w="12700" cap="flat" cmpd="sng" algn="ctr">
            <a:noFill/>
            <a:prstDash val="solid"/>
            <a:miter lim="800000"/>
          </a:ln>
          <a:effectLst/>
        </p:spPr>
        <p:txBody>
          <a:bodyPr rtlCol="0" anchor="ctr"/>
          <a:lstStyle/>
          <a:p>
            <a:pPr algn="ctr" defTabSz="609600">
              <a:defRPr/>
            </a:pPr>
            <a:endParaRPr lang="en-US" sz="1000" kern="0" dirty="0">
              <a:solidFill>
                <a:prstClr val="white"/>
              </a:solidFill>
              <a:latin typeface="微软雅黑" panose="020B0503020204020204" charset="-122"/>
              <a:ea typeface="微软雅黑" panose="020B0503020204020204" charset="-122"/>
              <a:sym typeface="思源宋体 CN" panose="02020400000000000000" pitchFamily="18" charset="-122"/>
            </a:endParaRPr>
          </a:p>
        </p:txBody>
      </p:sp>
      <p:grpSp>
        <p:nvGrpSpPr>
          <p:cNvPr id="19" name="组合 18"/>
          <p:cNvGrpSpPr/>
          <p:nvPr/>
        </p:nvGrpSpPr>
        <p:grpSpPr>
          <a:xfrm>
            <a:off x="1276350" y="2442210"/>
            <a:ext cx="5436870" cy="1107440"/>
            <a:chOff x="608227" y="2166544"/>
            <a:chExt cx="6662034" cy="1356793"/>
          </a:xfrm>
        </p:grpSpPr>
        <p:sp>
          <p:nvSpPr>
            <p:cNvPr id="20" name="TextBox 35"/>
            <p:cNvSpPr txBox="1"/>
            <p:nvPr/>
          </p:nvSpPr>
          <p:spPr>
            <a:xfrm>
              <a:off x="608227" y="2166544"/>
              <a:ext cx="2840040" cy="451227"/>
            </a:xfrm>
            <a:prstGeom prst="rect">
              <a:avLst/>
            </a:prstGeom>
            <a:noFill/>
          </p:spPr>
          <p:txBody>
            <a:bodyPr wrap="square" rtlCol="0">
              <a:spAutoFit/>
            </a:bodyPr>
            <a:lstStyle/>
            <a:p>
              <a:pPr defTabSz="457200">
                <a:buSzPct val="25000"/>
                <a:defRPr/>
              </a:pPr>
              <a:r>
                <a:rPr lang="zh-CN" altLang="en-US" b="1" dirty="0">
                  <a:solidFill>
                    <a:prstClr val="black">
                      <a:lumMod val="75000"/>
                      <a:lumOff val="25000"/>
                    </a:prstClr>
                  </a:solidFill>
                  <a:latin typeface="微软雅黑" panose="020B0503020204020204" charset="-122"/>
                  <a:ea typeface="微软雅黑" panose="020B0503020204020204" charset="-122"/>
                </a:rPr>
                <a:t>1. 车辆在租赁中失控</a:t>
              </a:r>
              <a:endParaRPr lang="zh-CN" altLang="en-US" b="1" dirty="0">
                <a:solidFill>
                  <a:prstClr val="black">
                    <a:lumMod val="75000"/>
                    <a:lumOff val="25000"/>
                  </a:prstClr>
                </a:solidFill>
                <a:latin typeface="微软雅黑" panose="020B0503020204020204" charset="-122"/>
                <a:ea typeface="微软雅黑" panose="020B0503020204020204" charset="-122"/>
              </a:endParaRPr>
            </a:p>
          </p:txBody>
        </p:sp>
        <p:sp>
          <p:nvSpPr>
            <p:cNvPr id="37" name="Rectangle 36"/>
            <p:cNvSpPr/>
            <p:nvPr/>
          </p:nvSpPr>
          <p:spPr>
            <a:xfrm>
              <a:off x="608227" y="2620105"/>
              <a:ext cx="6662034" cy="903232"/>
            </a:xfrm>
            <a:prstGeom prst="rect">
              <a:avLst/>
            </a:prstGeom>
          </p:spPr>
          <p:txBody>
            <a:bodyPr wrap="square">
              <a:spAutoFit/>
            </a:bodyPr>
            <a:lstStyle/>
            <a:p>
              <a:pPr indent="355600" algn="l" fontAlgn="auto">
                <a:lnSpc>
                  <a:spcPct val="150000"/>
                </a:lnSpc>
                <a:spcAft>
                  <a:spcPts val="600"/>
                </a:spcAft>
              </a:pPr>
              <a:r>
                <a:rPr sz="1400" dirty="0">
                  <a:latin typeface="微软雅黑" panose="020B0503020204020204" charset="-122"/>
                  <a:ea typeface="微软雅黑" panose="020B0503020204020204" charset="-122"/>
                  <a:sym typeface="+mn-ea"/>
                </a:rPr>
                <a:t>车辆在租赁中失控是汽车租赁经营过程中给公司带来经济损失较大的经营风险，同时就是最难以防范的风险主要有两种情况：</a:t>
              </a:r>
              <a:endParaRPr lang="zh-CN" altLang="en-US" sz="1400" dirty="0">
                <a:solidFill>
                  <a:prstClr val="black">
                    <a:lumMod val="75000"/>
                    <a:lumOff val="25000"/>
                  </a:prstClr>
                </a:solidFill>
                <a:latin typeface="微软雅黑" panose="020B0503020204020204" charset="-122"/>
                <a:ea typeface="微软雅黑" panose="020B0503020204020204" charset="-122"/>
                <a:sym typeface="+mn-ea"/>
              </a:endParaRPr>
            </a:p>
          </p:txBody>
        </p:sp>
      </p:grpSp>
      <p:grpSp>
        <p:nvGrpSpPr>
          <p:cNvPr id="25" name="组合 24"/>
          <p:cNvGrpSpPr/>
          <p:nvPr/>
        </p:nvGrpSpPr>
        <p:grpSpPr>
          <a:xfrm>
            <a:off x="1276350" y="3689985"/>
            <a:ext cx="5344795" cy="1060450"/>
            <a:chOff x="821914" y="4023995"/>
            <a:chExt cx="6549041" cy="1299403"/>
          </a:xfrm>
        </p:grpSpPr>
        <p:sp>
          <p:nvSpPr>
            <p:cNvPr id="39" name="Freeform 29"/>
            <p:cNvSpPr>
              <a:spLocks noEditPoints="1"/>
            </p:cNvSpPr>
            <p:nvPr/>
          </p:nvSpPr>
          <p:spPr bwMode="auto">
            <a:xfrm>
              <a:off x="821914" y="4150966"/>
              <a:ext cx="485203" cy="485203"/>
            </a:xfrm>
            <a:custGeom>
              <a:avLst/>
              <a:gdLst>
                <a:gd name="T0" fmla="*/ 44 w 176"/>
                <a:gd name="T1" fmla="*/ 132 h 176"/>
                <a:gd name="T2" fmla="*/ 78 w 176"/>
                <a:gd name="T3" fmla="*/ 126 h 176"/>
                <a:gd name="T4" fmla="*/ 170 w 176"/>
                <a:gd name="T5" fmla="*/ 34 h 176"/>
                <a:gd name="T6" fmla="*/ 176 w 176"/>
                <a:gd name="T7" fmla="*/ 20 h 176"/>
                <a:gd name="T8" fmla="*/ 156 w 176"/>
                <a:gd name="T9" fmla="*/ 0 h 176"/>
                <a:gd name="T10" fmla="*/ 142 w 176"/>
                <a:gd name="T11" fmla="*/ 6 h 176"/>
                <a:gd name="T12" fmla="*/ 50 w 176"/>
                <a:gd name="T13" fmla="*/ 98 h 176"/>
                <a:gd name="T14" fmla="*/ 44 w 176"/>
                <a:gd name="T15" fmla="*/ 132 h 176"/>
                <a:gd name="T16" fmla="*/ 148 w 176"/>
                <a:gd name="T17" fmla="*/ 12 h 176"/>
                <a:gd name="T18" fmla="*/ 156 w 176"/>
                <a:gd name="T19" fmla="*/ 8 h 176"/>
                <a:gd name="T20" fmla="*/ 168 w 176"/>
                <a:gd name="T21" fmla="*/ 20 h 176"/>
                <a:gd name="T22" fmla="*/ 164 w 176"/>
                <a:gd name="T23" fmla="*/ 28 h 176"/>
                <a:gd name="T24" fmla="*/ 159 w 176"/>
                <a:gd name="T25" fmla="*/ 34 h 176"/>
                <a:gd name="T26" fmla="*/ 142 w 176"/>
                <a:gd name="T27" fmla="*/ 17 h 176"/>
                <a:gd name="T28" fmla="*/ 148 w 176"/>
                <a:gd name="T29" fmla="*/ 12 h 176"/>
                <a:gd name="T30" fmla="*/ 137 w 176"/>
                <a:gd name="T31" fmla="*/ 22 h 176"/>
                <a:gd name="T32" fmla="*/ 154 w 176"/>
                <a:gd name="T33" fmla="*/ 39 h 176"/>
                <a:gd name="T34" fmla="*/ 80 w 176"/>
                <a:gd name="T35" fmla="*/ 113 h 176"/>
                <a:gd name="T36" fmla="*/ 80 w 176"/>
                <a:gd name="T37" fmla="*/ 96 h 176"/>
                <a:gd name="T38" fmla="*/ 63 w 176"/>
                <a:gd name="T39" fmla="*/ 96 h 176"/>
                <a:gd name="T40" fmla="*/ 137 w 176"/>
                <a:gd name="T41" fmla="*/ 22 h 176"/>
                <a:gd name="T42" fmla="*/ 57 w 176"/>
                <a:gd name="T43" fmla="*/ 104 h 176"/>
                <a:gd name="T44" fmla="*/ 72 w 176"/>
                <a:gd name="T45" fmla="*/ 104 h 176"/>
                <a:gd name="T46" fmla="*/ 72 w 176"/>
                <a:gd name="T47" fmla="*/ 119 h 176"/>
                <a:gd name="T48" fmla="*/ 54 w 176"/>
                <a:gd name="T49" fmla="*/ 122 h 176"/>
                <a:gd name="T50" fmla="*/ 57 w 176"/>
                <a:gd name="T51" fmla="*/ 104 h 176"/>
                <a:gd name="T52" fmla="*/ 172 w 176"/>
                <a:gd name="T53" fmla="*/ 60 h 176"/>
                <a:gd name="T54" fmla="*/ 168 w 176"/>
                <a:gd name="T55" fmla="*/ 64 h 176"/>
                <a:gd name="T56" fmla="*/ 168 w 176"/>
                <a:gd name="T57" fmla="*/ 152 h 176"/>
                <a:gd name="T58" fmla="*/ 152 w 176"/>
                <a:gd name="T59" fmla="*/ 168 h 176"/>
                <a:gd name="T60" fmla="*/ 24 w 176"/>
                <a:gd name="T61" fmla="*/ 168 h 176"/>
                <a:gd name="T62" fmla="*/ 8 w 176"/>
                <a:gd name="T63" fmla="*/ 152 h 176"/>
                <a:gd name="T64" fmla="*/ 8 w 176"/>
                <a:gd name="T65" fmla="*/ 24 h 176"/>
                <a:gd name="T66" fmla="*/ 24 w 176"/>
                <a:gd name="T67" fmla="*/ 8 h 176"/>
                <a:gd name="T68" fmla="*/ 112 w 176"/>
                <a:gd name="T69" fmla="*/ 8 h 176"/>
                <a:gd name="T70" fmla="*/ 116 w 176"/>
                <a:gd name="T71" fmla="*/ 4 h 176"/>
                <a:gd name="T72" fmla="*/ 112 w 176"/>
                <a:gd name="T73" fmla="*/ 0 h 176"/>
                <a:gd name="T74" fmla="*/ 24 w 176"/>
                <a:gd name="T75" fmla="*/ 0 h 176"/>
                <a:gd name="T76" fmla="*/ 0 w 176"/>
                <a:gd name="T77" fmla="*/ 24 h 176"/>
                <a:gd name="T78" fmla="*/ 0 w 176"/>
                <a:gd name="T79" fmla="*/ 152 h 176"/>
                <a:gd name="T80" fmla="*/ 24 w 176"/>
                <a:gd name="T81" fmla="*/ 176 h 176"/>
                <a:gd name="T82" fmla="*/ 152 w 176"/>
                <a:gd name="T83" fmla="*/ 176 h 176"/>
                <a:gd name="T84" fmla="*/ 176 w 176"/>
                <a:gd name="T85" fmla="*/ 152 h 176"/>
                <a:gd name="T86" fmla="*/ 176 w 176"/>
                <a:gd name="T87" fmla="*/ 64 h 176"/>
                <a:gd name="T88" fmla="*/ 172 w 176"/>
                <a:gd name="T89" fmla="*/ 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44" y="132"/>
                  </a:moveTo>
                  <a:cubicBezTo>
                    <a:pt x="78" y="126"/>
                    <a:pt x="78" y="126"/>
                    <a:pt x="78" y="126"/>
                  </a:cubicBezTo>
                  <a:cubicBezTo>
                    <a:pt x="170" y="34"/>
                    <a:pt x="170" y="34"/>
                    <a:pt x="170" y="34"/>
                  </a:cubicBezTo>
                  <a:cubicBezTo>
                    <a:pt x="174" y="31"/>
                    <a:pt x="176" y="26"/>
                    <a:pt x="176" y="20"/>
                  </a:cubicBezTo>
                  <a:cubicBezTo>
                    <a:pt x="176" y="9"/>
                    <a:pt x="167" y="0"/>
                    <a:pt x="156" y="0"/>
                  </a:cubicBezTo>
                  <a:cubicBezTo>
                    <a:pt x="150" y="0"/>
                    <a:pt x="145" y="2"/>
                    <a:pt x="142" y="6"/>
                  </a:cubicBezTo>
                  <a:cubicBezTo>
                    <a:pt x="50" y="98"/>
                    <a:pt x="50" y="98"/>
                    <a:pt x="50" y="98"/>
                  </a:cubicBezTo>
                  <a:lnTo>
                    <a:pt x="44" y="132"/>
                  </a:lnTo>
                  <a:close/>
                  <a:moveTo>
                    <a:pt x="148" y="12"/>
                  </a:moveTo>
                  <a:cubicBezTo>
                    <a:pt x="150" y="9"/>
                    <a:pt x="153" y="8"/>
                    <a:pt x="156" y="8"/>
                  </a:cubicBezTo>
                  <a:cubicBezTo>
                    <a:pt x="163" y="8"/>
                    <a:pt x="168" y="13"/>
                    <a:pt x="168" y="20"/>
                  </a:cubicBezTo>
                  <a:cubicBezTo>
                    <a:pt x="168" y="23"/>
                    <a:pt x="167" y="26"/>
                    <a:pt x="164" y="28"/>
                  </a:cubicBezTo>
                  <a:cubicBezTo>
                    <a:pt x="159" y="34"/>
                    <a:pt x="159" y="34"/>
                    <a:pt x="159" y="34"/>
                  </a:cubicBezTo>
                  <a:cubicBezTo>
                    <a:pt x="142" y="17"/>
                    <a:pt x="142" y="17"/>
                    <a:pt x="142" y="17"/>
                  </a:cubicBezTo>
                  <a:lnTo>
                    <a:pt x="148" y="12"/>
                  </a:lnTo>
                  <a:close/>
                  <a:moveTo>
                    <a:pt x="137" y="22"/>
                  </a:moveTo>
                  <a:cubicBezTo>
                    <a:pt x="154" y="39"/>
                    <a:pt x="154" y="39"/>
                    <a:pt x="154" y="39"/>
                  </a:cubicBezTo>
                  <a:cubicBezTo>
                    <a:pt x="80" y="113"/>
                    <a:pt x="80" y="113"/>
                    <a:pt x="80" y="113"/>
                  </a:cubicBezTo>
                  <a:cubicBezTo>
                    <a:pt x="80" y="96"/>
                    <a:pt x="80" y="96"/>
                    <a:pt x="80" y="96"/>
                  </a:cubicBezTo>
                  <a:cubicBezTo>
                    <a:pt x="63" y="96"/>
                    <a:pt x="63" y="96"/>
                    <a:pt x="63" y="96"/>
                  </a:cubicBezTo>
                  <a:lnTo>
                    <a:pt x="137" y="22"/>
                  </a:lnTo>
                  <a:close/>
                  <a:moveTo>
                    <a:pt x="57" y="104"/>
                  </a:moveTo>
                  <a:cubicBezTo>
                    <a:pt x="72" y="104"/>
                    <a:pt x="72" y="104"/>
                    <a:pt x="72" y="104"/>
                  </a:cubicBezTo>
                  <a:cubicBezTo>
                    <a:pt x="72" y="119"/>
                    <a:pt x="72" y="119"/>
                    <a:pt x="72" y="119"/>
                  </a:cubicBezTo>
                  <a:cubicBezTo>
                    <a:pt x="54" y="122"/>
                    <a:pt x="54" y="122"/>
                    <a:pt x="54" y="122"/>
                  </a:cubicBezTo>
                  <a:lnTo>
                    <a:pt x="57" y="104"/>
                  </a:lnTo>
                  <a:close/>
                  <a:moveTo>
                    <a:pt x="172" y="60"/>
                  </a:moveTo>
                  <a:cubicBezTo>
                    <a:pt x="170" y="60"/>
                    <a:pt x="168" y="62"/>
                    <a:pt x="168" y="64"/>
                  </a:cubicBezTo>
                  <a:cubicBezTo>
                    <a:pt x="168" y="152"/>
                    <a:pt x="168" y="152"/>
                    <a:pt x="168" y="152"/>
                  </a:cubicBezTo>
                  <a:cubicBezTo>
                    <a:pt x="168" y="161"/>
                    <a:pt x="161" y="168"/>
                    <a:pt x="152" y="168"/>
                  </a:cubicBezTo>
                  <a:cubicBezTo>
                    <a:pt x="24" y="168"/>
                    <a:pt x="24" y="168"/>
                    <a:pt x="24" y="168"/>
                  </a:cubicBezTo>
                  <a:cubicBezTo>
                    <a:pt x="15" y="168"/>
                    <a:pt x="8" y="161"/>
                    <a:pt x="8" y="152"/>
                  </a:cubicBezTo>
                  <a:cubicBezTo>
                    <a:pt x="8" y="24"/>
                    <a:pt x="8" y="24"/>
                    <a:pt x="8" y="24"/>
                  </a:cubicBezTo>
                  <a:cubicBezTo>
                    <a:pt x="8" y="15"/>
                    <a:pt x="15" y="8"/>
                    <a:pt x="24" y="8"/>
                  </a:cubicBezTo>
                  <a:cubicBezTo>
                    <a:pt x="112" y="8"/>
                    <a:pt x="112" y="8"/>
                    <a:pt x="112" y="8"/>
                  </a:cubicBezTo>
                  <a:cubicBezTo>
                    <a:pt x="114" y="8"/>
                    <a:pt x="116" y="6"/>
                    <a:pt x="116" y="4"/>
                  </a:cubicBezTo>
                  <a:cubicBezTo>
                    <a:pt x="116" y="2"/>
                    <a:pt x="114" y="0"/>
                    <a:pt x="112" y="0"/>
                  </a:cubicBezTo>
                  <a:cubicBezTo>
                    <a:pt x="24" y="0"/>
                    <a:pt x="24" y="0"/>
                    <a:pt x="24" y="0"/>
                  </a:cubicBezTo>
                  <a:cubicBezTo>
                    <a:pt x="11" y="0"/>
                    <a:pt x="0" y="11"/>
                    <a:pt x="0" y="24"/>
                  </a:cubicBezTo>
                  <a:cubicBezTo>
                    <a:pt x="0" y="152"/>
                    <a:pt x="0" y="152"/>
                    <a:pt x="0" y="152"/>
                  </a:cubicBezTo>
                  <a:cubicBezTo>
                    <a:pt x="0" y="165"/>
                    <a:pt x="11" y="176"/>
                    <a:pt x="24" y="176"/>
                  </a:cubicBezTo>
                  <a:cubicBezTo>
                    <a:pt x="152" y="176"/>
                    <a:pt x="152" y="176"/>
                    <a:pt x="152" y="176"/>
                  </a:cubicBezTo>
                  <a:cubicBezTo>
                    <a:pt x="165" y="176"/>
                    <a:pt x="176" y="165"/>
                    <a:pt x="176" y="152"/>
                  </a:cubicBezTo>
                  <a:cubicBezTo>
                    <a:pt x="176" y="64"/>
                    <a:pt x="176" y="64"/>
                    <a:pt x="176" y="64"/>
                  </a:cubicBezTo>
                  <a:cubicBezTo>
                    <a:pt x="176" y="62"/>
                    <a:pt x="174" y="60"/>
                    <a:pt x="172" y="60"/>
                  </a:cubicBezTo>
                </a:path>
              </a:pathLst>
            </a:custGeom>
            <a:solidFill>
              <a:srgbClr val="ED7D31"/>
            </a:solidFill>
            <a:ln>
              <a:noFill/>
            </a:ln>
          </p:spPr>
          <p:txBody>
            <a:bodyPr vert="horz" wrap="square" lIns="91440" tIns="45720" rIns="91440" bIns="45720" numCol="1" anchor="t" anchorCtr="0" compatLnSpc="1"/>
            <a:lstStyle/>
            <a:p>
              <a:pPr defTabSz="609600">
                <a:defRPr/>
              </a:pPr>
              <a:endParaRPr lang="en-US" sz="1000" kern="0">
                <a:solidFill>
                  <a:prstClr val="black"/>
                </a:solidFill>
                <a:latin typeface="微软雅黑" panose="020B0503020204020204" charset="-122"/>
                <a:ea typeface="微软雅黑" panose="020B0503020204020204" charset="-122"/>
                <a:sym typeface="思源宋体 CN" panose="02020400000000000000" pitchFamily="18" charset="-122"/>
              </a:endParaRPr>
            </a:p>
          </p:txBody>
        </p:sp>
        <p:sp>
          <p:nvSpPr>
            <p:cNvPr id="40" name="Rectangle 40"/>
            <p:cNvSpPr/>
            <p:nvPr/>
          </p:nvSpPr>
          <p:spPr>
            <a:xfrm>
              <a:off x="1426477" y="4023995"/>
              <a:ext cx="5944478" cy="1299403"/>
            </a:xfrm>
            <a:prstGeom prst="rect">
              <a:avLst/>
            </a:prstGeom>
          </p:spPr>
          <p:txBody>
            <a:bodyPr wrap="square">
              <a:spAutoFit/>
            </a:bodyPr>
            <a:lstStyle/>
            <a:p>
              <a:pPr algn="just" defTabSz="914400">
                <a:lnSpc>
                  <a:spcPct val="150000"/>
                </a:lnSpc>
                <a:defRPr/>
              </a:pPr>
              <a:r>
                <a:rPr sz="1400" dirty="0">
                  <a:latin typeface="微软雅黑" panose="020B0503020204020204" charset="-122"/>
                  <a:ea typeface="微软雅黑" panose="020B0503020204020204" charset="-122"/>
                  <a:sym typeface="+mn-ea"/>
                </a:rPr>
                <a:t>承租人使用真实身份租车，因公司经营不当个人经济出现问题或有赌博、吸毒等因素，将车抵押或转租给他人，或因与他人出现争执，车辆被第三方扣留</a:t>
              </a:r>
              <a:endParaRPr lang="zh-CN" altLang="en-US" sz="1400" dirty="0">
                <a:solidFill>
                  <a:prstClr val="black">
                    <a:lumMod val="75000"/>
                    <a:lumOff val="25000"/>
                  </a:prstClr>
                </a:solidFill>
                <a:latin typeface="微软雅黑" panose="020B0503020204020204" charset="-122"/>
                <a:ea typeface="微软雅黑" panose="020B0503020204020204" charset="-122"/>
                <a:sym typeface="+mn-ea"/>
              </a:endParaRPr>
            </a:p>
          </p:txBody>
        </p:sp>
      </p:grpSp>
      <p:grpSp>
        <p:nvGrpSpPr>
          <p:cNvPr id="26" name="组合 25"/>
          <p:cNvGrpSpPr/>
          <p:nvPr/>
        </p:nvGrpSpPr>
        <p:grpSpPr>
          <a:xfrm>
            <a:off x="1243965" y="4911090"/>
            <a:ext cx="5377180" cy="737235"/>
            <a:chOff x="781726" y="5046419"/>
            <a:chExt cx="6589578" cy="903357"/>
          </a:xfrm>
        </p:grpSpPr>
        <p:sp>
          <p:nvSpPr>
            <p:cNvPr id="42" name="Freeform 33"/>
            <p:cNvSpPr>
              <a:spLocks noEditPoints="1"/>
            </p:cNvSpPr>
            <p:nvPr/>
          </p:nvSpPr>
          <p:spPr bwMode="auto">
            <a:xfrm>
              <a:off x="781726" y="5210786"/>
              <a:ext cx="525391" cy="478572"/>
            </a:xfrm>
            <a:custGeom>
              <a:avLst/>
              <a:gdLst>
                <a:gd name="T0" fmla="*/ 176 w 176"/>
                <a:gd name="T1" fmla="*/ 54 h 160"/>
                <a:gd name="T2" fmla="*/ 112 w 176"/>
                <a:gd name="T3" fmla="*/ 0 h 160"/>
                <a:gd name="T4" fmla="*/ 53 w 176"/>
                <a:gd name="T5" fmla="*/ 33 h 160"/>
                <a:gd name="T6" fmla="*/ 63 w 176"/>
                <a:gd name="T7" fmla="*/ 32 h 160"/>
                <a:gd name="T8" fmla="*/ 112 w 176"/>
                <a:gd name="T9" fmla="*/ 8 h 160"/>
                <a:gd name="T10" fmla="*/ 168 w 176"/>
                <a:gd name="T11" fmla="*/ 54 h 160"/>
                <a:gd name="T12" fmla="*/ 151 w 176"/>
                <a:gd name="T13" fmla="*/ 87 h 160"/>
                <a:gd name="T14" fmla="*/ 149 w 176"/>
                <a:gd name="T15" fmla="*/ 95 h 160"/>
                <a:gd name="T16" fmla="*/ 152 w 176"/>
                <a:gd name="T17" fmla="*/ 107 h 160"/>
                <a:gd name="T18" fmla="*/ 135 w 176"/>
                <a:gd name="T19" fmla="*/ 100 h 160"/>
                <a:gd name="T20" fmla="*/ 134 w 176"/>
                <a:gd name="T21" fmla="*/ 108 h 160"/>
                <a:gd name="T22" fmla="*/ 164 w 176"/>
                <a:gd name="T23" fmla="*/ 120 h 160"/>
                <a:gd name="T24" fmla="*/ 156 w 176"/>
                <a:gd name="T25" fmla="*/ 93 h 160"/>
                <a:gd name="T26" fmla="*/ 176 w 176"/>
                <a:gd name="T27" fmla="*/ 54 h 160"/>
                <a:gd name="T28" fmla="*/ 64 w 176"/>
                <a:gd name="T29" fmla="*/ 40 h 160"/>
                <a:gd name="T30" fmla="*/ 0 w 176"/>
                <a:gd name="T31" fmla="*/ 94 h 160"/>
                <a:gd name="T32" fmla="*/ 20 w 176"/>
                <a:gd name="T33" fmla="*/ 133 h 160"/>
                <a:gd name="T34" fmla="*/ 12 w 176"/>
                <a:gd name="T35" fmla="*/ 160 h 160"/>
                <a:gd name="T36" fmla="*/ 48 w 176"/>
                <a:gd name="T37" fmla="*/ 146 h 160"/>
                <a:gd name="T38" fmla="*/ 64 w 176"/>
                <a:gd name="T39" fmla="*/ 148 h 160"/>
                <a:gd name="T40" fmla="*/ 128 w 176"/>
                <a:gd name="T41" fmla="*/ 94 h 160"/>
                <a:gd name="T42" fmla="*/ 64 w 176"/>
                <a:gd name="T43" fmla="*/ 40 h 160"/>
                <a:gd name="T44" fmla="*/ 64 w 176"/>
                <a:gd name="T45" fmla="*/ 140 h 160"/>
                <a:gd name="T46" fmla="*/ 50 w 176"/>
                <a:gd name="T47" fmla="*/ 138 h 160"/>
                <a:gd name="T48" fmla="*/ 48 w 176"/>
                <a:gd name="T49" fmla="*/ 138 h 160"/>
                <a:gd name="T50" fmla="*/ 45 w 176"/>
                <a:gd name="T51" fmla="*/ 139 h 160"/>
                <a:gd name="T52" fmla="*/ 24 w 176"/>
                <a:gd name="T53" fmla="*/ 147 h 160"/>
                <a:gd name="T54" fmla="*/ 27 w 176"/>
                <a:gd name="T55" fmla="*/ 135 h 160"/>
                <a:gd name="T56" fmla="*/ 25 w 176"/>
                <a:gd name="T57" fmla="*/ 127 h 160"/>
                <a:gd name="T58" fmla="*/ 8 w 176"/>
                <a:gd name="T59" fmla="*/ 94 h 160"/>
                <a:gd name="T60" fmla="*/ 64 w 176"/>
                <a:gd name="T61" fmla="*/ 48 h 160"/>
                <a:gd name="T62" fmla="*/ 120 w 176"/>
                <a:gd name="T63" fmla="*/ 94 h 160"/>
                <a:gd name="T64" fmla="*/ 64 w 176"/>
                <a:gd name="T6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60">
                  <a:moveTo>
                    <a:pt x="176" y="54"/>
                  </a:moveTo>
                  <a:cubicBezTo>
                    <a:pt x="176" y="24"/>
                    <a:pt x="147" y="0"/>
                    <a:pt x="112" y="0"/>
                  </a:cubicBezTo>
                  <a:cubicBezTo>
                    <a:pt x="86" y="0"/>
                    <a:pt x="63" y="13"/>
                    <a:pt x="53" y="33"/>
                  </a:cubicBezTo>
                  <a:cubicBezTo>
                    <a:pt x="56" y="32"/>
                    <a:pt x="60" y="32"/>
                    <a:pt x="63" y="32"/>
                  </a:cubicBezTo>
                  <a:cubicBezTo>
                    <a:pt x="72" y="18"/>
                    <a:pt x="91" y="8"/>
                    <a:pt x="112" y="8"/>
                  </a:cubicBezTo>
                  <a:cubicBezTo>
                    <a:pt x="143" y="8"/>
                    <a:pt x="168" y="29"/>
                    <a:pt x="168" y="54"/>
                  </a:cubicBezTo>
                  <a:cubicBezTo>
                    <a:pt x="168" y="66"/>
                    <a:pt x="162" y="78"/>
                    <a:pt x="151" y="87"/>
                  </a:cubicBezTo>
                  <a:cubicBezTo>
                    <a:pt x="149" y="89"/>
                    <a:pt x="148" y="92"/>
                    <a:pt x="149" y="95"/>
                  </a:cubicBezTo>
                  <a:cubicBezTo>
                    <a:pt x="152" y="107"/>
                    <a:pt x="152" y="107"/>
                    <a:pt x="152" y="107"/>
                  </a:cubicBezTo>
                  <a:cubicBezTo>
                    <a:pt x="135" y="100"/>
                    <a:pt x="135" y="100"/>
                    <a:pt x="135" y="100"/>
                  </a:cubicBezTo>
                  <a:cubicBezTo>
                    <a:pt x="135" y="103"/>
                    <a:pt x="134" y="106"/>
                    <a:pt x="134" y="108"/>
                  </a:cubicBezTo>
                  <a:cubicBezTo>
                    <a:pt x="164" y="120"/>
                    <a:pt x="164" y="120"/>
                    <a:pt x="164" y="120"/>
                  </a:cubicBezTo>
                  <a:cubicBezTo>
                    <a:pt x="156" y="93"/>
                    <a:pt x="156" y="93"/>
                    <a:pt x="156" y="93"/>
                  </a:cubicBezTo>
                  <a:cubicBezTo>
                    <a:pt x="168" y="83"/>
                    <a:pt x="176" y="69"/>
                    <a:pt x="176" y="54"/>
                  </a:cubicBezTo>
                  <a:moveTo>
                    <a:pt x="64" y="40"/>
                  </a:moveTo>
                  <a:cubicBezTo>
                    <a:pt x="29" y="40"/>
                    <a:pt x="0" y="64"/>
                    <a:pt x="0" y="94"/>
                  </a:cubicBezTo>
                  <a:cubicBezTo>
                    <a:pt x="0" y="109"/>
                    <a:pt x="8" y="123"/>
                    <a:pt x="20" y="133"/>
                  </a:cubicBezTo>
                  <a:cubicBezTo>
                    <a:pt x="12" y="160"/>
                    <a:pt x="12" y="160"/>
                    <a:pt x="12" y="160"/>
                  </a:cubicBezTo>
                  <a:cubicBezTo>
                    <a:pt x="48" y="146"/>
                    <a:pt x="48" y="146"/>
                    <a:pt x="48" y="146"/>
                  </a:cubicBezTo>
                  <a:cubicBezTo>
                    <a:pt x="53" y="147"/>
                    <a:pt x="58" y="148"/>
                    <a:pt x="64" y="148"/>
                  </a:cubicBezTo>
                  <a:cubicBezTo>
                    <a:pt x="99" y="148"/>
                    <a:pt x="128" y="124"/>
                    <a:pt x="128" y="94"/>
                  </a:cubicBezTo>
                  <a:cubicBezTo>
                    <a:pt x="128" y="64"/>
                    <a:pt x="99" y="40"/>
                    <a:pt x="64" y="40"/>
                  </a:cubicBezTo>
                  <a:moveTo>
                    <a:pt x="64" y="140"/>
                  </a:moveTo>
                  <a:cubicBezTo>
                    <a:pt x="59" y="140"/>
                    <a:pt x="54" y="139"/>
                    <a:pt x="50" y="138"/>
                  </a:cubicBezTo>
                  <a:cubicBezTo>
                    <a:pt x="49" y="138"/>
                    <a:pt x="48" y="138"/>
                    <a:pt x="48" y="138"/>
                  </a:cubicBezTo>
                  <a:cubicBezTo>
                    <a:pt x="47" y="138"/>
                    <a:pt x="46" y="138"/>
                    <a:pt x="45" y="139"/>
                  </a:cubicBezTo>
                  <a:cubicBezTo>
                    <a:pt x="24" y="147"/>
                    <a:pt x="24" y="147"/>
                    <a:pt x="24" y="147"/>
                  </a:cubicBezTo>
                  <a:cubicBezTo>
                    <a:pt x="27" y="135"/>
                    <a:pt x="27" y="135"/>
                    <a:pt x="27" y="135"/>
                  </a:cubicBezTo>
                  <a:cubicBezTo>
                    <a:pt x="28" y="132"/>
                    <a:pt x="27" y="129"/>
                    <a:pt x="25" y="127"/>
                  </a:cubicBezTo>
                  <a:cubicBezTo>
                    <a:pt x="14" y="118"/>
                    <a:pt x="8" y="106"/>
                    <a:pt x="8" y="94"/>
                  </a:cubicBezTo>
                  <a:cubicBezTo>
                    <a:pt x="8" y="69"/>
                    <a:pt x="33" y="48"/>
                    <a:pt x="64" y="48"/>
                  </a:cubicBezTo>
                  <a:cubicBezTo>
                    <a:pt x="95" y="48"/>
                    <a:pt x="120" y="69"/>
                    <a:pt x="120" y="94"/>
                  </a:cubicBezTo>
                  <a:cubicBezTo>
                    <a:pt x="120" y="119"/>
                    <a:pt x="95" y="140"/>
                    <a:pt x="64" y="140"/>
                  </a:cubicBezTo>
                </a:path>
              </a:pathLst>
            </a:custGeom>
            <a:solidFill>
              <a:srgbClr val="ED7D31"/>
            </a:solidFill>
            <a:ln>
              <a:noFill/>
            </a:ln>
          </p:spPr>
          <p:txBody>
            <a:bodyPr vert="horz" wrap="square" lIns="91440" tIns="45720" rIns="91440" bIns="45720" numCol="1" anchor="t" anchorCtr="0" compatLnSpc="1"/>
            <a:lstStyle/>
            <a:p>
              <a:pPr defTabSz="609600">
                <a:defRPr/>
              </a:pPr>
              <a:endParaRPr lang="en-US" sz="1000" kern="0">
                <a:solidFill>
                  <a:prstClr val="black"/>
                </a:solidFill>
                <a:latin typeface="微软雅黑" panose="020B0503020204020204" charset="-122"/>
                <a:ea typeface="微软雅黑" panose="020B0503020204020204" charset="-122"/>
                <a:sym typeface="思源宋体 CN" panose="02020400000000000000" pitchFamily="18" charset="-122"/>
              </a:endParaRPr>
            </a:p>
          </p:txBody>
        </p:sp>
        <p:sp>
          <p:nvSpPr>
            <p:cNvPr id="28" name="Rectangle 41"/>
            <p:cNvSpPr/>
            <p:nvPr/>
          </p:nvSpPr>
          <p:spPr>
            <a:xfrm>
              <a:off x="1426054" y="5046419"/>
              <a:ext cx="5945250" cy="903357"/>
            </a:xfrm>
            <a:prstGeom prst="rect">
              <a:avLst/>
            </a:prstGeom>
          </p:spPr>
          <p:txBody>
            <a:bodyPr wrap="square">
              <a:spAutoFit/>
            </a:bodyPr>
            <a:lstStyle/>
            <a:p>
              <a:pPr algn="just" defTabSz="914400">
                <a:lnSpc>
                  <a:spcPct val="150000"/>
                </a:lnSpc>
                <a:defRPr/>
              </a:pPr>
              <a:r>
                <a:rPr sz="1400" dirty="0">
                  <a:latin typeface="微软雅黑" panose="020B0503020204020204" charset="-122"/>
                  <a:ea typeface="微软雅黑" panose="020B0503020204020204" charset="-122"/>
                  <a:sym typeface="+mn-ea"/>
                </a:rPr>
                <a:t>部分承租人恶意租车，目的就是为了骗取租赁车辆后进行非法倒卖、抵押车辆从而获取利益</a:t>
              </a:r>
              <a:endParaRPr lang="zh-CN" altLang="en-US" sz="1400" dirty="0">
                <a:solidFill>
                  <a:prstClr val="black">
                    <a:lumMod val="75000"/>
                    <a:lumOff val="25000"/>
                  </a:prstClr>
                </a:solidFill>
                <a:latin typeface="微软雅黑" panose="020B0503020204020204" charset="-122"/>
                <a:ea typeface="微软雅黑" panose="020B0503020204020204" charset="-122"/>
                <a:sym typeface="+mn-ea"/>
              </a:endParaRPr>
            </a:p>
          </p:txBody>
        </p:sp>
      </p:grpSp>
      <p:grpSp>
        <p:nvGrpSpPr>
          <p:cNvPr id="51" name="组合 50"/>
          <p:cNvGrpSpPr/>
          <p:nvPr/>
        </p:nvGrpSpPr>
        <p:grpSpPr>
          <a:xfrm>
            <a:off x="8158480" y="4164330"/>
            <a:ext cx="4113530" cy="1859915"/>
            <a:chOff x="7249402" y="4313078"/>
            <a:chExt cx="5040573" cy="2279177"/>
          </a:xfrm>
        </p:grpSpPr>
        <p:sp>
          <p:nvSpPr>
            <p:cNvPr id="52" name="Freeform 15"/>
            <p:cNvSpPr/>
            <p:nvPr/>
          </p:nvSpPr>
          <p:spPr>
            <a:xfrm>
              <a:off x="7249402" y="4313078"/>
              <a:ext cx="5040573" cy="2279177"/>
            </a:xfrm>
            <a:custGeom>
              <a:avLst/>
              <a:gdLst>
                <a:gd name="connsiteX0" fmla="*/ 1069289 w 5040573"/>
                <a:gd name="connsiteY0" fmla="*/ 0 h 2279177"/>
                <a:gd name="connsiteX1" fmla="*/ 5040573 w 5040573"/>
                <a:gd name="connsiteY1" fmla="*/ 0 h 2279177"/>
                <a:gd name="connsiteX2" fmla="*/ 5040573 w 5040573"/>
                <a:gd name="connsiteY2" fmla="*/ 2279177 h 2279177"/>
                <a:gd name="connsiteX3" fmla="*/ 1069289 w 5040573"/>
                <a:gd name="connsiteY3" fmla="*/ 2279177 h 2279177"/>
                <a:gd name="connsiteX4" fmla="*/ 0 w 5040573"/>
                <a:gd name="connsiteY4" fmla="*/ 1139589 h 2279177"/>
                <a:gd name="connsiteX5" fmla="*/ 1069289 w 5040573"/>
                <a:gd name="connsiteY5" fmla="*/ 0 h 2279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0573" h="2279177">
                  <a:moveTo>
                    <a:pt x="1069289" y="0"/>
                  </a:moveTo>
                  <a:lnTo>
                    <a:pt x="5040573" y="0"/>
                  </a:lnTo>
                  <a:lnTo>
                    <a:pt x="5040573" y="2279177"/>
                  </a:lnTo>
                  <a:lnTo>
                    <a:pt x="1069289" y="2279177"/>
                  </a:lnTo>
                  <a:cubicBezTo>
                    <a:pt x="478518" y="2279177"/>
                    <a:pt x="0" y="1768869"/>
                    <a:pt x="0" y="1139589"/>
                  </a:cubicBezTo>
                  <a:cubicBezTo>
                    <a:pt x="0" y="510308"/>
                    <a:pt x="478518" y="0"/>
                    <a:pt x="1069289" y="0"/>
                  </a:cubicBezTo>
                  <a:close/>
                </a:path>
              </a:pathLst>
            </a:custGeom>
            <a:gradFill>
              <a:gsLst>
                <a:gs pos="0">
                  <a:srgbClr val="ED7D31"/>
                </a:gs>
                <a:gs pos="100000">
                  <a:schemeClr val="accent2">
                    <a:lumMod val="60000"/>
                    <a:lumOff val="40000"/>
                  </a:schemeClr>
                </a:gs>
              </a:gsLst>
              <a:lin ang="0" scaled="1"/>
            </a:gradFill>
            <a:ln w="12700" cap="flat" cmpd="sng" algn="ctr">
              <a:noFill/>
              <a:prstDash val="solid"/>
              <a:miter lim="800000"/>
            </a:ln>
            <a:effectLst/>
          </p:spPr>
          <p:txBody>
            <a:bodyPr rtlCol="0" anchor="ctr"/>
            <a:lstStyle/>
            <a:p>
              <a:pPr algn="ctr" defTabSz="609600">
                <a:defRPr/>
              </a:pPr>
              <a:endParaRPr lang="en-US" sz="1000" kern="0">
                <a:solidFill>
                  <a:prstClr val="white"/>
                </a:solidFill>
                <a:latin typeface="微软雅黑" panose="020B0503020204020204" charset="-122"/>
                <a:ea typeface="微软雅黑" panose="020B0503020204020204" charset="-122"/>
                <a:sym typeface="思源宋体 CN" panose="02020400000000000000" pitchFamily="18" charset="-122"/>
              </a:endParaRPr>
            </a:p>
          </p:txBody>
        </p:sp>
        <p:grpSp>
          <p:nvGrpSpPr>
            <p:cNvPr id="55" name="组合 54"/>
            <p:cNvGrpSpPr/>
            <p:nvPr/>
          </p:nvGrpSpPr>
          <p:grpSpPr>
            <a:xfrm>
              <a:off x="7860362" y="4869629"/>
              <a:ext cx="4148793" cy="971661"/>
              <a:chOff x="7860362" y="4869629"/>
              <a:chExt cx="4148793" cy="971661"/>
            </a:xfrm>
          </p:grpSpPr>
          <p:sp>
            <p:nvSpPr>
              <p:cNvPr id="56" name="TextBox 35"/>
              <p:cNvSpPr txBox="1"/>
              <p:nvPr/>
            </p:nvSpPr>
            <p:spPr>
              <a:xfrm>
                <a:off x="7860362" y="4869629"/>
                <a:ext cx="2665014" cy="451322"/>
              </a:xfrm>
              <a:prstGeom prst="rect">
                <a:avLst/>
              </a:prstGeom>
              <a:noFill/>
            </p:spPr>
            <p:txBody>
              <a:bodyPr wrap="square" rtlCol="0">
                <a:spAutoFit/>
              </a:bodyPr>
              <a:lstStyle/>
              <a:p>
                <a:pPr defTabSz="457200">
                  <a:buSzPct val="25000"/>
                  <a:defRPr/>
                </a:pPr>
                <a:r>
                  <a:rPr lang="zh-CN" altLang="en-US" b="1" dirty="0">
                    <a:solidFill>
                      <a:prstClr val="white"/>
                    </a:solidFill>
                    <a:latin typeface="微软雅黑" panose="020B0503020204020204" charset="-122"/>
                    <a:ea typeface="微软雅黑" panose="020B0503020204020204" charset="-122"/>
                  </a:rPr>
                  <a:t>车辆在租赁中失控</a:t>
                </a:r>
                <a:endParaRPr lang="zh-CN" altLang="en-US" b="1" dirty="0">
                  <a:solidFill>
                    <a:prstClr val="white"/>
                  </a:solidFill>
                  <a:latin typeface="微软雅黑" panose="020B0503020204020204" charset="-122"/>
                  <a:ea typeface="微软雅黑" panose="020B0503020204020204" charset="-122"/>
                </a:endParaRPr>
              </a:p>
            </p:txBody>
          </p:sp>
          <p:sp>
            <p:nvSpPr>
              <p:cNvPr id="57" name="Rectangle 36"/>
              <p:cNvSpPr/>
              <p:nvPr/>
            </p:nvSpPr>
            <p:spPr>
              <a:xfrm>
                <a:off x="7860362" y="5274954"/>
                <a:ext cx="4148793" cy="566336"/>
              </a:xfrm>
              <a:prstGeom prst="rect">
                <a:avLst/>
              </a:prstGeom>
            </p:spPr>
            <p:txBody>
              <a:bodyPr wrap="square">
                <a:spAutoFit/>
              </a:bodyPr>
              <a:lstStyle/>
              <a:p>
                <a:pPr algn="just" defTabSz="914400">
                  <a:lnSpc>
                    <a:spcPct val="150000"/>
                  </a:lnSpc>
                  <a:defRPr/>
                </a:pPr>
                <a:r>
                  <a:rPr lang="zh-CN" altLang="en-US" sz="1200" dirty="0">
                    <a:solidFill>
                      <a:prstClr val="white"/>
                    </a:solidFill>
                    <a:latin typeface="微软雅黑" panose="020B0503020204020204" charset="-122"/>
                    <a:ea typeface="微软雅黑" panose="020B0503020204020204" charset="-122"/>
                  </a:rPr>
                  <a:t>车辆在租赁中失控是汽车租赁经营过程中给公司带来经济损失较大的经营风险</a:t>
                </a:r>
                <a:endParaRPr lang="zh-CN" altLang="en-US" sz="1200" dirty="0">
                  <a:solidFill>
                    <a:prstClr val="white"/>
                  </a:solidFill>
                  <a:latin typeface="微软雅黑" panose="020B0503020204020204" charset="-122"/>
                  <a:ea typeface="微软雅黑" panose="020B0503020204020204" charset="-122"/>
                </a:endParaRPr>
              </a:p>
            </p:txBody>
          </p:sp>
        </p:grpSp>
      </p:grpSp>
      <p:sp useBgFill="1">
        <p:nvSpPr>
          <p:cNvPr id="59" name="图标"/>
          <p:cNvSpPr>
            <a:spLocks noEditPoints="1"/>
          </p:cNvSpPr>
          <p:nvPr/>
        </p:nvSpPr>
        <p:spPr bwMode="auto">
          <a:xfrm>
            <a:off x="7216140" y="2917825"/>
            <a:ext cx="563880" cy="563880"/>
          </a:xfrm>
          <a:custGeom>
            <a:avLst/>
            <a:gdLst>
              <a:gd name="T0" fmla="*/ 37 w 110"/>
              <a:gd name="T1" fmla="*/ 73 h 110"/>
              <a:gd name="T2" fmla="*/ 61 w 110"/>
              <a:gd name="T3" fmla="*/ 110 h 110"/>
              <a:gd name="T4" fmla="*/ 108 w 110"/>
              <a:gd name="T5" fmla="*/ 6 h 110"/>
              <a:gd name="T6" fmla="*/ 110 w 110"/>
              <a:gd name="T7" fmla="*/ 0 h 110"/>
              <a:gd name="T8" fmla="*/ 105 w 110"/>
              <a:gd name="T9" fmla="*/ 2 h 110"/>
              <a:gd name="T10" fmla="*/ 0 w 110"/>
              <a:gd name="T11" fmla="*/ 49 h 110"/>
              <a:gd name="T12" fmla="*/ 37 w 110"/>
              <a:gd name="T13" fmla="*/ 73 h 110"/>
              <a:gd name="T14" fmla="*/ 60 w 110"/>
              <a:gd name="T15" fmla="*/ 99 h 110"/>
              <a:gd name="T16" fmla="*/ 42 w 110"/>
              <a:gd name="T17" fmla="*/ 71 h 110"/>
              <a:gd name="T18" fmla="*/ 97 w 110"/>
              <a:gd name="T19" fmla="*/ 16 h 110"/>
              <a:gd name="T20" fmla="*/ 60 w 110"/>
              <a:gd name="T21" fmla="*/ 99 h 110"/>
              <a:gd name="T22" fmla="*/ 38 w 110"/>
              <a:gd name="T23" fmla="*/ 68 h 110"/>
              <a:gd name="T24" fmla="*/ 10 w 110"/>
              <a:gd name="T25" fmla="*/ 50 h 110"/>
              <a:gd name="T26" fmla="*/ 94 w 110"/>
              <a:gd name="T27" fmla="*/ 13 h 110"/>
              <a:gd name="T28" fmla="*/ 38 w 110"/>
              <a:gd name="T29" fmla="*/ 6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110">
                <a:moveTo>
                  <a:pt x="37" y="73"/>
                </a:moveTo>
                <a:lnTo>
                  <a:pt x="61" y="110"/>
                </a:lnTo>
                <a:lnTo>
                  <a:pt x="108" y="6"/>
                </a:lnTo>
                <a:lnTo>
                  <a:pt x="110" y="0"/>
                </a:lnTo>
                <a:lnTo>
                  <a:pt x="105" y="2"/>
                </a:lnTo>
                <a:lnTo>
                  <a:pt x="0" y="49"/>
                </a:lnTo>
                <a:lnTo>
                  <a:pt x="37" y="73"/>
                </a:lnTo>
                <a:close/>
                <a:moveTo>
                  <a:pt x="60" y="99"/>
                </a:moveTo>
                <a:lnTo>
                  <a:pt x="42" y="71"/>
                </a:lnTo>
                <a:lnTo>
                  <a:pt x="97" y="16"/>
                </a:lnTo>
                <a:lnTo>
                  <a:pt x="60" y="99"/>
                </a:lnTo>
                <a:close/>
                <a:moveTo>
                  <a:pt x="38" y="68"/>
                </a:moveTo>
                <a:lnTo>
                  <a:pt x="10" y="50"/>
                </a:lnTo>
                <a:lnTo>
                  <a:pt x="94" y="13"/>
                </a:lnTo>
                <a:lnTo>
                  <a:pt x="38" y="68"/>
                </a:lnTo>
                <a:close/>
              </a:path>
            </a:pathLst>
          </a:custGeom>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75000"/>
                  <a:lumOff val="25000"/>
                </a:schemeClr>
              </a:solidFill>
              <a:effectLst/>
              <a:uLnTx/>
              <a:uFillTx/>
              <a:latin typeface="思源宋体 CN" panose="02020400000000000000" pitchFamily="18" charset="-122"/>
              <a:ea typeface="思源宋体 CN" panose="02020400000000000000" pitchFamily="18" charset="-122"/>
              <a:sym typeface="思源宋体 CN" panose="02020400000000000000"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10"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nodeType="with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31" grpId="0" animBg="1"/>
      <p:bldP spid="31" grpId="1" animBg="1"/>
      <p:bldP spid="59" grpId="0" animBg="1"/>
      <p:bldP spid="59" grpId="1"/>
    </p:bldLst>
  </p:timing>
</p:sld>
</file>

<file path=ppt/tags/tag1.xml><?xml version="1.0" encoding="utf-8"?>
<p:tagLst xmlns:p="http://schemas.openxmlformats.org/presentationml/2006/main">
  <p:tag name="KSO_WM_UNIT_PLACING_PICTURE_USER_VIEWPORT" val="{&quot;height&quot;:9285,&quot;width&quot;:14640}"/>
</p:tagLst>
</file>

<file path=ppt/tags/tag2.xml><?xml version="1.0" encoding="utf-8"?>
<p:tagLst xmlns:p="http://schemas.openxmlformats.org/presentationml/2006/main">
  <p:tag name="COMMONDATA" val="eyJoZGlkIjoiMWRjMmE5ZjQ2ODQ1MTc2YmI3NTBmNjllOWYwMWYwNDcifQ=="/>
  <p:tag name="commondata" val="eyJoZGlkIjoiYzc3ZmJlZmQ1MjM0NDJlMjBiYjEyZjk4M2QxZTFjOD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4130</Words>
  <Application>WPS 演示</Application>
  <PresentationFormat>自定义</PresentationFormat>
  <Paragraphs>285</Paragraphs>
  <Slides>24</Slides>
  <Notes>12</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24</vt:i4>
      </vt:variant>
    </vt:vector>
  </HeadingPairs>
  <TitlesOfParts>
    <vt:vector size="42" baseType="lpstr">
      <vt:lpstr>Arial</vt:lpstr>
      <vt:lpstr>宋体</vt:lpstr>
      <vt:lpstr>Wingdings</vt:lpstr>
      <vt:lpstr>思源黑体 CN Light</vt:lpstr>
      <vt:lpstr>黑体</vt:lpstr>
      <vt:lpstr>方正粗黑宋简体</vt:lpstr>
      <vt:lpstr>微软雅黑</vt:lpstr>
      <vt:lpstr>思源黑体 CN Regular</vt:lpstr>
      <vt:lpstr>思源宋体 CN Medium</vt:lpstr>
      <vt:lpstr>微软雅黑 Light</vt:lpstr>
      <vt:lpstr>思源宋体 CN</vt:lpstr>
      <vt:lpstr>Arial Unicode MS</vt:lpstr>
      <vt:lpstr>思源黑体 CN Bold</vt:lpstr>
      <vt:lpstr>思源宋体 CN Heavy</vt:lpstr>
      <vt:lpstr>Calibri</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晓静</dc:creator>
  <cp:lastModifiedBy>香樟树</cp:lastModifiedBy>
  <cp:revision>154</cp:revision>
  <dcterms:created xsi:type="dcterms:W3CDTF">2022-01-06T03:07:00Z</dcterms:created>
  <dcterms:modified xsi:type="dcterms:W3CDTF">2024-06-19T00:19:30Z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3773BE81EC5346D08F6EF6C97C55620B</vt:lpwstr>
  </property>
</Properties>
</file>