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sldIdLst>
    <p:sldId id="256" r:id="rId4"/>
    <p:sldId id="478" r:id="rId5"/>
    <p:sldId id="481" r:id="rId7"/>
    <p:sldId id="470" r:id="rId8"/>
    <p:sldId id="487" r:id="rId9"/>
    <p:sldId id="531" r:id="rId10"/>
    <p:sldId id="613" r:id="rId11"/>
    <p:sldId id="614" r:id="rId12"/>
    <p:sldId id="615" r:id="rId13"/>
    <p:sldId id="637" r:id="rId14"/>
    <p:sldId id="616" r:id="rId15"/>
    <p:sldId id="617" r:id="rId16"/>
    <p:sldId id="618" r:id="rId17"/>
    <p:sldId id="638" r:id="rId18"/>
    <p:sldId id="639" r:id="rId19"/>
    <p:sldId id="486" r:id="rId20"/>
    <p:sldId id="651" r:id="rId21"/>
    <p:sldId id="535" r:id="rId22"/>
    <p:sldId id="591" r:id="rId23"/>
    <p:sldId id="655" r:id="rId24"/>
    <p:sldId id="656" r:id="rId25"/>
    <p:sldId id="657" r:id="rId26"/>
    <p:sldId id="658" r:id="rId27"/>
    <p:sldId id="659" r:id="rId28"/>
    <p:sldId id="660" r:id="rId29"/>
    <p:sldId id="661" r:id="rId30"/>
    <p:sldId id="662" r:id="rId31"/>
    <p:sldId id="663" r:id="rId32"/>
    <p:sldId id="664" r:id="rId33"/>
    <p:sldId id="665" r:id="rId34"/>
    <p:sldId id="666" r:id="rId35"/>
    <p:sldId id="667" r:id="rId36"/>
    <p:sldId id="496" r:id="rId37"/>
  </p:sldIdLst>
  <p:sldSz cx="12192000" cy="6858000"/>
  <p:notesSz cx="6858000" cy="9144000"/>
  <p:embeddedFontLst>
    <p:embeddedFont>
      <p:font typeface="方正粗黑宋简体" panose="02000000000000000000" charset="-122"/>
      <p:regular r:id="rId41"/>
    </p:embeddedFont>
    <p:embeddedFont>
      <p:font typeface="微软雅黑" panose="020B0503020204020204" charset="-122"/>
      <p:regular r:id="rId42"/>
    </p:embeddedFont>
    <p:embeddedFont>
      <p:font typeface="等线" panose="02010600030101010101" charset="-122"/>
      <p:regular r:id="rId43"/>
    </p:embeddedFont>
  </p:embeddedFontLst>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B183"/>
    <a:srgbClr val="ED7D31"/>
    <a:srgbClr val="2C5568"/>
    <a:srgbClr val="C00000"/>
    <a:srgbClr val="046EA2"/>
    <a:srgbClr val="033E6A"/>
    <a:srgbClr val="86D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41" d="100"/>
          <a:sy n="41" d="100"/>
        </p:scale>
        <p:origin x="1628" y="604"/>
      </p:cViewPr>
      <p:guideLst>
        <p:guide orient="horz" pos="2158"/>
        <p:guide pos="3840"/>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4" Type="http://schemas.openxmlformats.org/officeDocument/2006/relationships/tags" Target="tags/tag5.xml"/><Relationship Id="rId43" Type="http://schemas.openxmlformats.org/officeDocument/2006/relationships/font" Target="fonts/font3.fntdata"/><Relationship Id="rId42" Type="http://schemas.openxmlformats.org/officeDocument/2006/relationships/font" Target="fonts/font2.fntdata"/><Relationship Id="rId41" Type="http://schemas.openxmlformats.org/officeDocument/2006/relationships/font" Target="fonts/font1.fntdata"/><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3.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3.xml"/><Relationship Id="rId2" Type="http://schemas.openxmlformats.org/officeDocument/2006/relationships/image" Target="../media/image24.png"/><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image" Target="../media/image2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9.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0.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3.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074410" y="2174875"/>
            <a:ext cx="5837555" cy="1753235"/>
          </a:xfrm>
          <a:prstGeom prst="rect">
            <a:avLst/>
          </a:prstGeom>
          <a:noFill/>
        </p:spPr>
        <p:txBody>
          <a:bodyPr wrap="square" rtlCol="0">
            <a:spAutoFit/>
          </a:bodyPr>
          <a:lstStyle/>
          <a:p>
            <a:r>
              <a:rPr lang="zh-CN" altLang="en-US" sz="5400" b="1" dirty="0">
                <a:latin typeface="方正粗黑宋简体" panose="02000000000000000000" charset="-122"/>
                <a:ea typeface="方正粗黑宋简体" panose="02000000000000000000" charset="-122"/>
              </a:rPr>
              <a:t>任务一　完成汽车置换业务流程</a:t>
            </a:r>
            <a:endParaRPr lang="zh-CN" altLang="en-US" sz="54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147" y="412877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222" y="4175292"/>
            <a:ext cx="348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模块六　汽车置换的金融服务</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4" name="组合 33"/>
          <p:cNvGrpSpPr/>
          <p:nvPr/>
        </p:nvGrpSpPr>
        <p:grpSpPr>
          <a:xfrm>
            <a:off x="4091305" y="1244600"/>
            <a:ext cx="4010025" cy="491490"/>
            <a:chOff x="5717" y="1960"/>
            <a:chExt cx="6315" cy="774"/>
          </a:xfrm>
        </p:grpSpPr>
        <p:sp>
          <p:nvSpPr>
            <p:cNvPr id="39" name="矩形: 圆角 43"/>
            <p:cNvSpPr/>
            <p:nvPr/>
          </p:nvSpPr>
          <p:spPr>
            <a:xfrm>
              <a:off x="6193" y="1960"/>
              <a:ext cx="5364"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40" name="文本框 39"/>
            <p:cNvSpPr txBox="1"/>
            <p:nvPr/>
          </p:nvSpPr>
          <p:spPr>
            <a:xfrm>
              <a:off x="5717"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二、汽车置换的业务流程</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41" name="文本框 40"/>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2" name="空心弧 4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0" name="组合 9"/>
          <p:cNvGrpSpPr/>
          <p:nvPr/>
        </p:nvGrpSpPr>
        <p:grpSpPr>
          <a:xfrm rot="0">
            <a:off x="0" y="3560445"/>
            <a:ext cx="12192000" cy="762000"/>
            <a:chOff x="444098" y="3162300"/>
            <a:chExt cx="11110913" cy="806450"/>
          </a:xfrm>
          <a:solidFill>
            <a:schemeClr val="accent2">
              <a:lumMod val="60000"/>
              <a:lumOff val="40000"/>
            </a:schemeClr>
          </a:solidFill>
        </p:grpSpPr>
        <p:sp>
          <p:nvSpPr>
            <p:cNvPr id="11" name="Freeform 5"/>
            <p:cNvSpPr/>
            <p:nvPr/>
          </p:nvSpPr>
          <p:spPr bwMode="auto">
            <a:xfrm>
              <a:off x="496486" y="3162300"/>
              <a:ext cx="1222375" cy="373063"/>
            </a:xfrm>
            <a:custGeom>
              <a:avLst/>
              <a:gdLst>
                <a:gd name="T0" fmla="*/ 2452 w 3360"/>
                <a:gd name="T1" fmla="*/ 0 h 1014"/>
                <a:gd name="T2" fmla="*/ 2226 w 3360"/>
                <a:gd name="T3" fmla="*/ 30 h 1014"/>
                <a:gd name="T4" fmla="*/ 2420 w 3360"/>
                <a:gd name="T5" fmla="*/ 496 h 1014"/>
                <a:gd name="T6" fmla="*/ 2050 w 3360"/>
                <a:gd name="T7" fmla="*/ 72 h 1014"/>
                <a:gd name="T8" fmla="*/ 1698 w 3360"/>
                <a:gd name="T9" fmla="*/ 180 h 1014"/>
                <a:gd name="T10" fmla="*/ 1889 w 3360"/>
                <a:gd name="T11" fmla="*/ 640 h 1014"/>
                <a:gd name="T12" fmla="*/ 1538 w 3360"/>
                <a:gd name="T13" fmla="*/ 237 h 1014"/>
                <a:gd name="T14" fmla="*/ 1114 w 3360"/>
                <a:gd name="T15" fmla="*/ 407 h 1014"/>
                <a:gd name="T16" fmla="*/ 1275 w 3360"/>
                <a:gd name="T17" fmla="*/ 793 h 1014"/>
                <a:gd name="T18" fmla="*/ 988 w 3360"/>
                <a:gd name="T19" fmla="*/ 463 h 1014"/>
                <a:gd name="T20" fmla="*/ 656 w 3360"/>
                <a:gd name="T21" fmla="*/ 624 h 1014"/>
                <a:gd name="T22" fmla="*/ 771 w 3360"/>
                <a:gd name="T23" fmla="*/ 897 h 1014"/>
                <a:gd name="T24" fmla="*/ 572 w 3360"/>
                <a:gd name="T25" fmla="*/ 669 h 1014"/>
                <a:gd name="T26" fmla="*/ 0 w 3360"/>
                <a:gd name="T27" fmla="*/ 1014 h 1014"/>
                <a:gd name="T28" fmla="*/ 3360 w 3360"/>
                <a:gd name="T29" fmla="*/ 1014 h 1014"/>
                <a:gd name="T30" fmla="*/ 2452 w 3360"/>
                <a:gd name="T31" fmla="*/ 0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0" h="1014">
                  <a:moveTo>
                    <a:pt x="2452" y="0"/>
                  </a:moveTo>
                  <a:cubicBezTo>
                    <a:pt x="2398" y="0"/>
                    <a:pt x="2321" y="10"/>
                    <a:pt x="2226" y="30"/>
                  </a:cubicBezTo>
                  <a:cubicBezTo>
                    <a:pt x="2319" y="261"/>
                    <a:pt x="2420" y="496"/>
                    <a:pt x="2420" y="496"/>
                  </a:cubicBezTo>
                  <a:lnTo>
                    <a:pt x="2050" y="72"/>
                  </a:lnTo>
                  <a:cubicBezTo>
                    <a:pt x="1945" y="101"/>
                    <a:pt x="1826" y="137"/>
                    <a:pt x="1698" y="180"/>
                  </a:cubicBezTo>
                  <a:cubicBezTo>
                    <a:pt x="1790" y="409"/>
                    <a:pt x="1889" y="640"/>
                    <a:pt x="1889" y="640"/>
                  </a:cubicBezTo>
                  <a:lnTo>
                    <a:pt x="1538" y="237"/>
                  </a:lnTo>
                  <a:cubicBezTo>
                    <a:pt x="1403" y="287"/>
                    <a:pt x="1260" y="344"/>
                    <a:pt x="1114" y="407"/>
                  </a:cubicBezTo>
                  <a:cubicBezTo>
                    <a:pt x="1196" y="610"/>
                    <a:pt x="1275" y="793"/>
                    <a:pt x="1275" y="793"/>
                  </a:cubicBezTo>
                  <a:lnTo>
                    <a:pt x="988" y="463"/>
                  </a:lnTo>
                  <a:cubicBezTo>
                    <a:pt x="878" y="514"/>
                    <a:pt x="767" y="567"/>
                    <a:pt x="656" y="624"/>
                  </a:cubicBezTo>
                  <a:cubicBezTo>
                    <a:pt x="719" y="777"/>
                    <a:pt x="771" y="897"/>
                    <a:pt x="771" y="897"/>
                  </a:cubicBezTo>
                  <a:lnTo>
                    <a:pt x="572" y="669"/>
                  </a:lnTo>
                  <a:cubicBezTo>
                    <a:pt x="375" y="774"/>
                    <a:pt x="181" y="889"/>
                    <a:pt x="0" y="1014"/>
                  </a:cubicBezTo>
                  <a:lnTo>
                    <a:pt x="3360" y="1014"/>
                  </a:lnTo>
                  <a:cubicBezTo>
                    <a:pt x="3360" y="1014"/>
                    <a:pt x="2786" y="0"/>
                    <a:pt x="2452" y="0"/>
                  </a:cubicBez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lumMod val="60000"/>
                    <a:lumOff val="40000"/>
                  </a:schemeClr>
                </a:solidFill>
                <a:latin typeface="微软雅黑" panose="020B0503020204020204" charset="-122"/>
                <a:ea typeface="微软雅黑" panose="020B0503020204020204" charset="-122"/>
              </a:endParaRPr>
            </a:p>
          </p:txBody>
        </p:sp>
        <p:sp>
          <p:nvSpPr>
            <p:cNvPr id="12" name="Freeform 6"/>
            <p:cNvSpPr/>
            <p:nvPr/>
          </p:nvSpPr>
          <p:spPr bwMode="auto">
            <a:xfrm>
              <a:off x="496486" y="3594100"/>
              <a:ext cx="1222375" cy="374650"/>
            </a:xfrm>
            <a:custGeom>
              <a:avLst/>
              <a:gdLst>
                <a:gd name="T0" fmla="*/ 2452 w 3360"/>
                <a:gd name="T1" fmla="*/ 1014 h 1014"/>
                <a:gd name="T2" fmla="*/ 2226 w 3360"/>
                <a:gd name="T3" fmla="*/ 983 h 1014"/>
                <a:gd name="T4" fmla="*/ 2420 w 3360"/>
                <a:gd name="T5" fmla="*/ 517 h 1014"/>
                <a:gd name="T6" fmla="*/ 2050 w 3360"/>
                <a:gd name="T7" fmla="*/ 941 h 1014"/>
                <a:gd name="T8" fmla="*/ 1698 w 3360"/>
                <a:gd name="T9" fmla="*/ 833 h 1014"/>
                <a:gd name="T10" fmla="*/ 1889 w 3360"/>
                <a:gd name="T11" fmla="*/ 373 h 1014"/>
                <a:gd name="T12" fmla="*/ 1538 w 3360"/>
                <a:gd name="T13" fmla="*/ 776 h 1014"/>
                <a:gd name="T14" fmla="*/ 1114 w 3360"/>
                <a:gd name="T15" fmla="*/ 606 h 1014"/>
                <a:gd name="T16" fmla="*/ 1275 w 3360"/>
                <a:gd name="T17" fmla="*/ 220 h 1014"/>
                <a:gd name="T18" fmla="*/ 988 w 3360"/>
                <a:gd name="T19" fmla="*/ 550 h 1014"/>
                <a:gd name="T20" fmla="*/ 656 w 3360"/>
                <a:gd name="T21" fmla="*/ 389 h 1014"/>
                <a:gd name="T22" fmla="*/ 771 w 3360"/>
                <a:gd name="T23" fmla="*/ 116 h 1014"/>
                <a:gd name="T24" fmla="*/ 572 w 3360"/>
                <a:gd name="T25" fmla="*/ 345 h 1014"/>
                <a:gd name="T26" fmla="*/ 0 w 3360"/>
                <a:gd name="T27" fmla="*/ 0 h 1014"/>
                <a:gd name="T28" fmla="*/ 3360 w 3360"/>
                <a:gd name="T29" fmla="*/ 0 h 1014"/>
                <a:gd name="T30" fmla="*/ 2452 w 3360"/>
                <a:gd name="T31" fmla="*/ 1014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0" h="1014">
                  <a:moveTo>
                    <a:pt x="2452" y="1014"/>
                  </a:moveTo>
                  <a:cubicBezTo>
                    <a:pt x="2398" y="1014"/>
                    <a:pt x="2321" y="1003"/>
                    <a:pt x="2226" y="983"/>
                  </a:cubicBezTo>
                  <a:cubicBezTo>
                    <a:pt x="2319" y="752"/>
                    <a:pt x="2420" y="517"/>
                    <a:pt x="2420" y="517"/>
                  </a:cubicBezTo>
                  <a:lnTo>
                    <a:pt x="2050" y="941"/>
                  </a:lnTo>
                  <a:cubicBezTo>
                    <a:pt x="1945" y="913"/>
                    <a:pt x="1826" y="877"/>
                    <a:pt x="1698" y="833"/>
                  </a:cubicBezTo>
                  <a:cubicBezTo>
                    <a:pt x="1790" y="604"/>
                    <a:pt x="1889" y="373"/>
                    <a:pt x="1889" y="373"/>
                  </a:cubicBezTo>
                  <a:lnTo>
                    <a:pt x="1538" y="776"/>
                  </a:lnTo>
                  <a:cubicBezTo>
                    <a:pt x="1403" y="727"/>
                    <a:pt x="1260" y="670"/>
                    <a:pt x="1114" y="606"/>
                  </a:cubicBezTo>
                  <a:cubicBezTo>
                    <a:pt x="1196" y="404"/>
                    <a:pt x="1275" y="220"/>
                    <a:pt x="1275" y="220"/>
                  </a:cubicBezTo>
                  <a:lnTo>
                    <a:pt x="988" y="550"/>
                  </a:lnTo>
                  <a:cubicBezTo>
                    <a:pt x="878" y="500"/>
                    <a:pt x="767" y="446"/>
                    <a:pt x="656" y="389"/>
                  </a:cubicBezTo>
                  <a:cubicBezTo>
                    <a:pt x="719" y="236"/>
                    <a:pt x="771" y="116"/>
                    <a:pt x="771" y="116"/>
                  </a:cubicBezTo>
                  <a:lnTo>
                    <a:pt x="572" y="345"/>
                  </a:lnTo>
                  <a:cubicBezTo>
                    <a:pt x="375" y="240"/>
                    <a:pt x="181" y="124"/>
                    <a:pt x="0" y="0"/>
                  </a:cubicBezTo>
                  <a:lnTo>
                    <a:pt x="3360" y="0"/>
                  </a:lnTo>
                  <a:cubicBezTo>
                    <a:pt x="3360" y="0"/>
                    <a:pt x="2786" y="1014"/>
                    <a:pt x="2452" y="1014"/>
                  </a:cubicBez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lumMod val="60000"/>
                    <a:lumOff val="40000"/>
                  </a:schemeClr>
                </a:solidFill>
                <a:latin typeface="微软雅黑" panose="020B0503020204020204" charset="-122"/>
                <a:ea typeface="微软雅黑" panose="020B0503020204020204" charset="-122"/>
              </a:endParaRPr>
            </a:p>
          </p:txBody>
        </p:sp>
        <p:sp>
          <p:nvSpPr>
            <p:cNvPr id="13" name="Freeform 7"/>
            <p:cNvSpPr/>
            <p:nvPr/>
          </p:nvSpPr>
          <p:spPr bwMode="auto">
            <a:xfrm>
              <a:off x="444098" y="3535363"/>
              <a:ext cx="10968038" cy="58738"/>
            </a:xfrm>
            <a:custGeom>
              <a:avLst/>
              <a:gdLst>
                <a:gd name="T0" fmla="*/ 80 w 30160"/>
                <a:gd name="T1" fmla="*/ 160 h 160"/>
                <a:gd name="T2" fmla="*/ 0 w 30160"/>
                <a:gd name="T3" fmla="*/ 80 h 160"/>
                <a:gd name="T4" fmla="*/ 80 w 30160"/>
                <a:gd name="T5" fmla="*/ 0 h 160"/>
                <a:gd name="T6" fmla="*/ 30080 w 30160"/>
                <a:gd name="T7" fmla="*/ 0 h 160"/>
                <a:gd name="T8" fmla="*/ 30160 w 30160"/>
                <a:gd name="T9" fmla="*/ 80 h 160"/>
                <a:gd name="T10" fmla="*/ 30080 w 30160"/>
                <a:gd name="T11" fmla="*/ 160 h 160"/>
                <a:gd name="T12" fmla="*/ 80 w 30160"/>
                <a:gd name="T13" fmla="*/ 160 h 160"/>
              </a:gdLst>
              <a:ahLst/>
              <a:cxnLst>
                <a:cxn ang="0">
                  <a:pos x="T0" y="T1"/>
                </a:cxn>
                <a:cxn ang="0">
                  <a:pos x="T2" y="T3"/>
                </a:cxn>
                <a:cxn ang="0">
                  <a:pos x="T4" y="T5"/>
                </a:cxn>
                <a:cxn ang="0">
                  <a:pos x="T6" y="T7"/>
                </a:cxn>
                <a:cxn ang="0">
                  <a:pos x="T8" y="T9"/>
                </a:cxn>
                <a:cxn ang="0">
                  <a:pos x="T10" y="T11"/>
                </a:cxn>
                <a:cxn ang="0">
                  <a:pos x="T12" y="T13"/>
                </a:cxn>
              </a:cxnLst>
              <a:rect l="0" t="0" r="r" b="b"/>
              <a:pathLst>
                <a:path w="30160" h="160">
                  <a:moveTo>
                    <a:pt x="80" y="160"/>
                  </a:moveTo>
                  <a:cubicBezTo>
                    <a:pt x="36" y="160"/>
                    <a:pt x="0" y="124"/>
                    <a:pt x="0" y="80"/>
                  </a:cubicBezTo>
                  <a:cubicBezTo>
                    <a:pt x="0" y="36"/>
                    <a:pt x="36" y="0"/>
                    <a:pt x="80" y="0"/>
                  </a:cubicBezTo>
                  <a:lnTo>
                    <a:pt x="30080" y="0"/>
                  </a:lnTo>
                  <a:cubicBezTo>
                    <a:pt x="30124" y="0"/>
                    <a:pt x="30160" y="36"/>
                    <a:pt x="30160" y="80"/>
                  </a:cubicBezTo>
                  <a:cubicBezTo>
                    <a:pt x="30160" y="124"/>
                    <a:pt x="30124" y="160"/>
                    <a:pt x="30080" y="160"/>
                  </a:cubicBezTo>
                  <a:lnTo>
                    <a:pt x="80" y="160"/>
                  </a:ln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lumMod val="60000"/>
                    <a:lumOff val="40000"/>
                  </a:schemeClr>
                </a:solidFill>
                <a:latin typeface="微软雅黑" panose="020B0503020204020204" charset="-122"/>
                <a:ea typeface="微软雅黑" panose="020B0503020204020204" charset="-122"/>
              </a:endParaRPr>
            </a:p>
          </p:txBody>
        </p:sp>
        <p:sp>
          <p:nvSpPr>
            <p:cNvPr id="14" name="Freeform 8"/>
            <p:cNvSpPr/>
            <p:nvPr/>
          </p:nvSpPr>
          <p:spPr bwMode="auto">
            <a:xfrm>
              <a:off x="11270848" y="3438525"/>
              <a:ext cx="284163" cy="252413"/>
            </a:xfrm>
            <a:custGeom>
              <a:avLst/>
              <a:gdLst>
                <a:gd name="T0" fmla="*/ 784 w 784"/>
                <a:gd name="T1" fmla="*/ 343 h 686"/>
                <a:gd name="T2" fmla="*/ 0 w 784"/>
                <a:gd name="T3" fmla="*/ 686 h 686"/>
                <a:gd name="T4" fmla="*/ 248 w 784"/>
                <a:gd name="T5" fmla="*/ 343 h 686"/>
                <a:gd name="T6" fmla="*/ 0 w 784"/>
                <a:gd name="T7" fmla="*/ 0 h 686"/>
                <a:gd name="T8" fmla="*/ 784 w 784"/>
                <a:gd name="T9" fmla="*/ 343 h 686"/>
              </a:gdLst>
              <a:ahLst/>
              <a:cxnLst>
                <a:cxn ang="0">
                  <a:pos x="T0" y="T1"/>
                </a:cxn>
                <a:cxn ang="0">
                  <a:pos x="T2" y="T3"/>
                </a:cxn>
                <a:cxn ang="0">
                  <a:pos x="T4" y="T5"/>
                </a:cxn>
                <a:cxn ang="0">
                  <a:pos x="T6" y="T7"/>
                </a:cxn>
                <a:cxn ang="0">
                  <a:pos x="T8" y="T9"/>
                </a:cxn>
              </a:cxnLst>
              <a:rect l="0" t="0" r="r" b="b"/>
              <a:pathLst>
                <a:path w="784" h="686">
                  <a:moveTo>
                    <a:pt x="784" y="343"/>
                  </a:moveTo>
                  <a:lnTo>
                    <a:pt x="0" y="686"/>
                  </a:lnTo>
                  <a:lnTo>
                    <a:pt x="248" y="343"/>
                  </a:lnTo>
                  <a:lnTo>
                    <a:pt x="0" y="0"/>
                  </a:lnTo>
                  <a:lnTo>
                    <a:pt x="784" y="343"/>
                  </a:ln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lumMod val="60000"/>
                    <a:lumOff val="40000"/>
                  </a:schemeClr>
                </a:solidFill>
                <a:latin typeface="微软雅黑" panose="020B0503020204020204" charset="-122"/>
                <a:ea typeface="微软雅黑" panose="020B0503020204020204" charset="-122"/>
              </a:endParaRPr>
            </a:p>
          </p:txBody>
        </p:sp>
      </p:grpSp>
      <p:sp>
        <p:nvSpPr>
          <p:cNvPr id="15" name="椭圆 14"/>
          <p:cNvSpPr/>
          <p:nvPr/>
        </p:nvSpPr>
        <p:spPr>
          <a:xfrm>
            <a:off x="2519045" y="3778250"/>
            <a:ext cx="281940" cy="281940"/>
          </a:xfrm>
          <a:prstGeom prst="ellipse">
            <a:avLst/>
          </a:prstGeom>
          <a:solidFill>
            <a:schemeClr val="accent2">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lumMod val="60000"/>
                  <a:lumOff val="40000"/>
                </a:schemeClr>
              </a:solidFill>
              <a:latin typeface="微软雅黑" panose="020B0503020204020204" charset="-122"/>
              <a:ea typeface="微软雅黑" panose="020B0503020204020204" charset="-122"/>
            </a:endParaRPr>
          </a:p>
        </p:txBody>
      </p:sp>
      <p:sp>
        <p:nvSpPr>
          <p:cNvPr id="16" name="椭圆 15"/>
          <p:cNvSpPr/>
          <p:nvPr/>
        </p:nvSpPr>
        <p:spPr>
          <a:xfrm>
            <a:off x="4501515" y="3772535"/>
            <a:ext cx="281940" cy="281940"/>
          </a:xfrm>
          <a:prstGeom prst="ellipse">
            <a:avLst/>
          </a:prstGeom>
          <a:solidFill>
            <a:schemeClr val="accent2">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lumMod val="60000"/>
                  <a:lumOff val="40000"/>
                </a:schemeClr>
              </a:solidFill>
              <a:latin typeface="微软雅黑" panose="020B0503020204020204" charset="-122"/>
              <a:ea typeface="微软雅黑" panose="020B0503020204020204" charset="-122"/>
            </a:endParaRPr>
          </a:p>
        </p:txBody>
      </p:sp>
      <p:sp>
        <p:nvSpPr>
          <p:cNvPr id="17" name="椭圆 16"/>
          <p:cNvSpPr/>
          <p:nvPr/>
        </p:nvSpPr>
        <p:spPr>
          <a:xfrm>
            <a:off x="6482080" y="3772535"/>
            <a:ext cx="281940" cy="281940"/>
          </a:xfrm>
          <a:prstGeom prst="ellipse">
            <a:avLst/>
          </a:prstGeom>
          <a:solidFill>
            <a:schemeClr val="accent2">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lumMod val="60000"/>
                  <a:lumOff val="40000"/>
                </a:schemeClr>
              </a:solidFill>
              <a:latin typeface="微软雅黑" panose="020B0503020204020204" charset="-122"/>
              <a:ea typeface="微软雅黑" panose="020B0503020204020204" charset="-122"/>
            </a:endParaRPr>
          </a:p>
        </p:txBody>
      </p:sp>
      <p:sp>
        <p:nvSpPr>
          <p:cNvPr id="18" name="椭圆 17"/>
          <p:cNvSpPr/>
          <p:nvPr/>
        </p:nvSpPr>
        <p:spPr>
          <a:xfrm>
            <a:off x="8463280" y="3772535"/>
            <a:ext cx="281940" cy="281940"/>
          </a:xfrm>
          <a:prstGeom prst="ellipse">
            <a:avLst/>
          </a:prstGeom>
          <a:solidFill>
            <a:schemeClr val="accent2">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lumMod val="60000"/>
                  <a:lumOff val="40000"/>
                </a:schemeClr>
              </a:solidFill>
              <a:latin typeface="微软雅黑" panose="020B0503020204020204" charset="-122"/>
              <a:ea typeface="微软雅黑" panose="020B0503020204020204" charset="-122"/>
            </a:endParaRPr>
          </a:p>
        </p:txBody>
      </p:sp>
      <p:sp>
        <p:nvSpPr>
          <p:cNvPr id="19" name="Freeform 116"/>
          <p:cNvSpPr>
            <a:spLocks noChangeAspect="1"/>
          </p:cNvSpPr>
          <p:nvPr/>
        </p:nvSpPr>
        <p:spPr bwMode="auto">
          <a:xfrm>
            <a:off x="8237220" y="2307590"/>
            <a:ext cx="734060" cy="1360805"/>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chemeClr val="accent2">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20" name="Freeform 116"/>
          <p:cNvSpPr>
            <a:spLocks noChangeAspect="1"/>
          </p:cNvSpPr>
          <p:nvPr/>
        </p:nvSpPr>
        <p:spPr bwMode="auto">
          <a:xfrm>
            <a:off x="4288155" y="2307590"/>
            <a:ext cx="734060" cy="1360805"/>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chemeClr val="accent2">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21" name="Freeform 116"/>
          <p:cNvSpPr>
            <a:spLocks noChangeAspect="1"/>
          </p:cNvSpPr>
          <p:nvPr/>
        </p:nvSpPr>
        <p:spPr bwMode="auto">
          <a:xfrm flipV="1">
            <a:off x="2306955" y="4130675"/>
            <a:ext cx="734060" cy="1360805"/>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chemeClr val="accent2">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22" name="Freeform 116"/>
          <p:cNvSpPr>
            <a:spLocks noChangeAspect="1"/>
          </p:cNvSpPr>
          <p:nvPr/>
        </p:nvSpPr>
        <p:spPr bwMode="auto">
          <a:xfrm flipV="1">
            <a:off x="6256020" y="4130675"/>
            <a:ext cx="734060" cy="1360805"/>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chemeClr val="accent2">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23" name="矩形 22"/>
          <p:cNvSpPr/>
          <p:nvPr/>
        </p:nvSpPr>
        <p:spPr>
          <a:xfrm>
            <a:off x="2303145" y="4852670"/>
            <a:ext cx="678815" cy="460375"/>
          </a:xfrm>
          <a:prstGeom prst="rect">
            <a:avLst/>
          </a:prstGeom>
        </p:spPr>
        <p:txBody>
          <a:bodyPr wrap="square">
            <a:spAutoFit/>
          </a:bodyPr>
          <a:p>
            <a:pPr algn="ctr"/>
            <a:r>
              <a:rPr lang="en-US" altLang="zh-CN" sz="2400" spc="-150" dirty="0" smtClean="0">
                <a:solidFill>
                  <a:schemeClr val="bg1"/>
                </a:solidFill>
                <a:latin typeface="微软雅黑" panose="020B0503020204020204" charset="-122"/>
                <a:ea typeface="微软雅黑" panose="020B0503020204020204" charset="-122"/>
              </a:rPr>
              <a:t>01</a:t>
            </a:r>
            <a:endParaRPr lang="en-US" altLang="zh-CN" sz="2400" spc="-150" dirty="0" smtClean="0">
              <a:solidFill>
                <a:schemeClr val="bg1"/>
              </a:solidFill>
              <a:latin typeface="微软雅黑" panose="020B0503020204020204" charset="-122"/>
              <a:ea typeface="微软雅黑" panose="020B0503020204020204" charset="-122"/>
            </a:endParaRPr>
          </a:p>
        </p:txBody>
      </p:sp>
      <p:sp>
        <p:nvSpPr>
          <p:cNvPr id="24" name="矩形 23"/>
          <p:cNvSpPr/>
          <p:nvPr/>
        </p:nvSpPr>
        <p:spPr>
          <a:xfrm>
            <a:off x="6275705" y="4852670"/>
            <a:ext cx="678815" cy="460375"/>
          </a:xfrm>
          <a:prstGeom prst="rect">
            <a:avLst/>
          </a:prstGeom>
        </p:spPr>
        <p:txBody>
          <a:bodyPr wrap="square">
            <a:spAutoFit/>
          </a:bodyPr>
          <a:p>
            <a:pPr algn="ctr"/>
            <a:r>
              <a:rPr lang="en-US" altLang="zh-CN" sz="2400" spc="-150" dirty="0" smtClean="0">
                <a:solidFill>
                  <a:schemeClr val="bg1"/>
                </a:solidFill>
                <a:latin typeface="微软雅黑" panose="020B0503020204020204" charset="-122"/>
                <a:ea typeface="微软雅黑" panose="020B0503020204020204" charset="-122"/>
              </a:rPr>
              <a:t>03</a:t>
            </a:r>
            <a:endParaRPr lang="en-US" altLang="zh-CN" sz="2400" spc="-150" dirty="0" smtClean="0">
              <a:solidFill>
                <a:schemeClr val="bg1"/>
              </a:solidFill>
              <a:latin typeface="微软雅黑" panose="020B0503020204020204" charset="-122"/>
              <a:ea typeface="微软雅黑" panose="020B0503020204020204" charset="-122"/>
            </a:endParaRPr>
          </a:p>
        </p:txBody>
      </p:sp>
      <p:sp>
        <p:nvSpPr>
          <p:cNvPr id="25" name="矩形 24"/>
          <p:cNvSpPr/>
          <p:nvPr/>
        </p:nvSpPr>
        <p:spPr>
          <a:xfrm>
            <a:off x="4275455" y="2524125"/>
            <a:ext cx="678815" cy="460375"/>
          </a:xfrm>
          <a:prstGeom prst="rect">
            <a:avLst/>
          </a:prstGeom>
        </p:spPr>
        <p:txBody>
          <a:bodyPr wrap="square">
            <a:spAutoFit/>
          </a:bodyPr>
          <a:p>
            <a:pPr algn="ctr"/>
            <a:r>
              <a:rPr lang="en-US" altLang="zh-CN" sz="2400" spc="-150" dirty="0" smtClean="0">
                <a:solidFill>
                  <a:schemeClr val="bg1"/>
                </a:solidFill>
                <a:latin typeface="微软雅黑" panose="020B0503020204020204" charset="-122"/>
                <a:ea typeface="微软雅黑" panose="020B0503020204020204" charset="-122"/>
              </a:rPr>
              <a:t>02</a:t>
            </a:r>
            <a:endParaRPr lang="en-US" altLang="zh-CN" sz="2400" spc="-150" dirty="0" smtClean="0">
              <a:solidFill>
                <a:schemeClr val="bg1"/>
              </a:solidFill>
              <a:latin typeface="微软雅黑" panose="020B0503020204020204" charset="-122"/>
              <a:ea typeface="微软雅黑" panose="020B0503020204020204" charset="-122"/>
            </a:endParaRPr>
          </a:p>
        </p:txBody>
      </p:sp>
      <p:sp>
        <p:nvSpPr>
          <p:cNvPr id="26" name="矩形 25"/>
          <p:cNvSpPr/>
          <p:nvPr/>
        </p:nvSpPr>
        <p:spPr>
          <a:xfrm>
            <a:off x="8264525" y="2524125"/>
            <a:ext cx="678815" cy="460375"/>
          </a:xfrm>
          <a:prstGeom prst="rect">
            <a:avLst/>
          </a:prstGeom>
        </p:spPr>
        <p:txBody>
          <a:bodyPr wrap="square">
            <a:spAutoFit/>
          </a:bodyPr>
          <a:p>
            <a:pPr algn="ctr"/>
            <a:r>
              <a:rPr lang="en-US" altLang="zh-CN" sz="2400" spc="-150" dirty="0" smtClean="0">
                <a:solidFill>
                  <a:schemeClr val="bg1"/>
                </a:solidFill>
                <a:latin typeface="微软雅黑" panose="020B0503020204020204" charset="-122"/>
                <a:ea typeface="微软雅黑" panose="020B0503020204020204" charset="-122"/>
              </a:rPr>
              <a:t>04</a:t>
            </a:r>
            <a:endParaRPr lang="en-US" altLang="zh-CN" sz="2400" spc="-150" dirty="0" smtClean="0">
              <a:solidFill>
                <a:schemeClr val="bg1"/>
              </a:solidFill>
              <a:latin typeface="微软雅黑" panose="020B0503020204020204" charset="-122"/>
              <a:ea typeface="微软雅黑" panose="020B0503020204020204" charset="-122"/>
            </a:endParaRPr>
          </a:p>
        </p:txBody>
      </p:sp>
      <p:sp>
        <p:nvSpPr>
          <p:cNvPr id="27" name="矩形 26"/>
          <p:cNvSpPr/>
          <p:nvPr/>
        </p:nvSpPr>
        <p:spPr>
          <a:xfrm>
            <a:off x="1814195" y="2896870"/>
            <a:ext cx="1700530" cy="737235"/>
          </a:xfrm>
          <a:prstGeom prst="rect">
            <a:avLst/>
          </a:prstGeom>
        </p:spPr>
        <p:txBody>
          <a:bodyPr wrap="square">
            <a:spAutoFit/>
          </a:bodyPr>
          <a:p>
            <a:pPr algn="ctr"/>
            <a:r>
              <a:rPr lang="zh-CN" altLang="en-US" sz="1400" dirty="0" smtClean="0">
                <a:solidFill>
                  <a:schemeClr val="tx1"/>
                </a:solidFill>
                <a:latin typeface="微软雅黑" panose="020B0503020204020204" charset="-122"/>
                <a:ea typeface="微软雅黑" panose="020B0503020204020204" charset="-122"/>
              </a:rPr>
              <a:t>①车辆配件</a:t>
            </a:r>
            <a:endParaRPr lang="zh-CN" altLang="en-US" sz="1400" dirty="0" smtClean="0">
              <a:solidFill>
                <a:schemeClr val="tx1"/>
              </a:solidFill>
              <a:latin typeface="微软雅黑" panose="020B0503020204020204" charset="-122"/>
              <a:ea typeface="微软雅黑" panose="020B0503020204020204" charset="-122"/>
            </a:endParaRPr>
          </a:p>
          <a:p>
            <a:pPr algn="ctr"/>
            <a:r>
              <a:rPr lang="zh-CN" altLang="en-US" sz="1400" dirty="0" smtClean="0">
                <a:solidFill>
                  <a:schemeClr val="tx1"/>
                </a:solidFill>
                <a:latin typeface="微软雅黑" panose="020B0503020204020204" charset="-122"/>
                <a:ea typeface="微软雅黑" panose="020B0503020204020204" charset="-122"/>
              </a:rPr>
              <a:t>②车主手续</a:t>
            </a:r>
            <a:endParaRPr lang="zh-CN" altLang="en-US" sz="1400" dirty="0" smtClean="0">
              <a:solidFill>
                <a:schemeClr val="tx1"/>
              </a:solidFill>
              <a:latin typeface="微软雅黑" panose="020B0503020204020204" charset="-122"/>
              <a:ea typeface="微软雅黑" panose="020B0503020204020204" charset="-122"/>
            </a:endParaRPr>
          </a:p>
          <a:p>
            <a:pPr algn="ctr"/>
            <a:r>
              <a:rPr lang="zh-CN" altLang="en-US" sz="1400" dirty="0" smtClean="0">
                <a:solidFill>
                  <a:schemeClr val="tx1"/>
                </a:solidFill>
                <a:latin typeface="微软雅黑" panose="020B0503020204020204" charset="-122"/>
                <a:ea typeface="微软雅黑" panose="020B0503020204020204" charset="-122"/>
              </a:rPr>
              <a:t>③车辆手续</a:t>
            </a:r>
            <a:endParaRPr lang="zh-CN" altLang="en-US" sz="1400" dirty="0" smtClean="0">
              <a:solidFill>
                <a:schemeClr val="tx1"/>
              </a:solidFill>
              <a:latin typeface="微软雅黑" panose="020B0503020204020204" charset="-122"/>
              <a:ea typeface="微软雅黑" panose="020B0503020204020204" charset="-122"/>
            </a:endParaRPr>
          </a:p>
        </p:txBody>
      </p:sp>
      <p:sp>
        <p:nvSpPr>
          <p:cNvPr id="28" name="矩形 27"/>
          <p:cNvSpPr/>
          <p:nvPr/>
        </p:nvSpPr>
        <p:spPr>
          <a:xfrm>
            <a:off x="1675765" y="2559685"/>
            <a:ext cx="2179955" cy="337185"/>
          </a:xfrm>
          <a:prstGeom prst="rect">
            <a:avLst/>
          </a:prstGeom>
        </p:spPr>
        <p:txBody>
          <a:bodyPr wrap="square">
            <a:spAutoFit/>
          </a:bodyPr>
          <a:p>
            <a:pPr algn="ctr"/>
            <a:r>
              <a:rPr lang="zh-CN" altLang="en-US" sz="1600" b="1" dirty="0" smtClean="0">
                <a:solidFill>
                  <a:schemeClr val="accent2">
                    <a:lumMod val="50000"/>
                  </a:schemeClr>
                </a:solidFill>
                <a:latin typeface="微软雅黑" panose="020B0503020204020204" charset="-122"/>
                <a:ea typeface="微软雅黑" panose="020B0503020204020204" charset="-122"/>
                <a:cs typeface="微软雅黑" panose="020B0503020204020204" charset="-122"/>
              </a:rPr>
              <a:t>带好必备手续和工具</a:t>
            </a:r>
            <a:endParaRPr lang="zh-CN" altLang="en-US" sz="1600" b="1" dirty="0" smtClean="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29" name="矩形 28"/>
          <p:cNvSpPr/>
          <p:nvPr/>
        </p:nvSpPr>
        <p:spPr>
          <a:xfrm>
            <a:off x="5772785" y="2804160"/>
            <a:ext cx="1980565" cy="922020"/>
          </a:xfrm>
          <a:prstGeom prst="rect">
            <a:avLst/>
          </a:prstGeom>
        </p:spPr>
        <p:txBody>
          <a:bodyPr wrap="square">
            <a:spAutoFit/>
          </a:bodyPr>
          <a:p>
            <a:pPr lvl="0" defTabSz="914400">
              <a:lnSpc>
                <a:spcPct val="150000"/>
              </a:lnSpc>
              <a:defRPr/>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二手车评估解决之后，客户可以挑选一款满意的新车，确定其价格</a:t>
            </a:r>
            <a:endParaRPr lang="zh-CN" altLang="en-US" sz="1200" dirty="0" smtClean="0">
              <a:solidFill>
                <a:schemeClr val="tx1"/>
              </a:solidFill>
              <a:latin typeface="微软雅黑" panose="020B0503020204020204" charset="-122"/>
              <a:ea typeface="微软雅黑" panose="020B0503020204020204" charset="-122"/>
            </a:endParaRPr>
          </a:p>
        </p:txBody>
      </p:sp>
      <p:sp>
        <p:nvSpPr>
          <p:cNvPr id="30" name="矩形 29"/>
          <p:cNvSpPr/>
          <p:nvPr/>
        </p:nvSpPr>
        <p:spPr>
          <a:xfrm>
            <a:off x="5772785" y="2466975"/>
            <a:ext cx="1700530" cy="337185"/>
          </a:xfrm>
          <a:prstGeom prst="rect">
            <a:avLst/>
          </a:prstGeom>
        </p:spPr>
        <p:txBody>
          <a:bodyPr wrap="square">
            <a:spAutoFit/>
          </a:bodyPr>
          <a:p>
            <a:pPr algn="ctr">
              <a:buClrTx/>
              <a:buSzTx/>
              <a:buFontTx/>
            </a:pPr>
            <a:r>
              <a:rPr lang="zh-CN" altLang="en-US" sz="1600" b="1" dirty="0" smtClean="0">
                <a:solidFill>
                  <a:schemeClr val="accent2">
                    <a:lumMod val="50000"/>
                  </a:schemeClr>
                </a:solidFill>
                <a:latin typeface="微软雅黑" panose="020B0503020204020204" charset="-122"/>
                <a:ea typeface="微软雅黑" panose="020B0503020204020204" charset="-122"/>
                <a:cs typeface="微软雅黑" panose="020B0503020204020204" charset="-122"/>
              </a:rPr>
              <a:t>选购新车</a:t>
            </a:r>
            <a:endParaRPr lang="zh-CN" altLang="en-US" sz="1600" b="1" dirty="0" smtClean="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31" name="矩形 30"/>
          <p:cNvSpPr/>
          <p:nvPr/>
        </p:nvSpPr>
        <p:spPr>
          <a:xfrm>
            <a:off x="3696970" y="4759325"/>
            <a:ext cx="2018030" cy="1198880"/>
          </a:xfrm>
          <a:prstGeom prst="rect">
            <a:avLst/>
          </a:prstGeom>
        </p:spPr>
        <p:txBody>
          <a:bodyPr wrap="square">
            <a:spAutoFit/>
          </a:bodyPr>
          <a:p>
            <a:pPr lvl="0" defTabSz="914400">
              <a:lnSpc>
                <a:spcPct val="150000"/>
              </a:lnSpc>
              <a:defRPr/>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①外观检查</a:t>
            </a:r>
            <a:r>
              <a:rPr lang="en-US" altLang="zh-CN" sz="1200" dirty="0">
                <a:solidFill>
                  <a:prstClr val="black">
                    <a:lumMod val="75000"/>
                    <a:lumOff val="25000"/>
                  </a:prstClr>
                </a:solidFill>
                <a:latin typeface="微软雅黑" panose="020B0503020204020204" charset="-122"/>
                <a:ea typeface="微软雅黑" panose="020B0503020204020204" charset="-122"/>
                <a:sym typeface="+mn-ea"/>
              </a:rPr>
              <a:t>   ②日常维护   ③品牌知名度  ④车辆用途</a:t>
            </a:r>
            <a:endParaRPr lang="en-US" altLang="zh-CN" sz="1200" dirty="0">
              <a:solidFill>
                <a:prstClr val="black">
                  <a:lumMod val="75000"/>
                  <a:lumOff val="25000"/>
                </a:prstClr>
              </a:solidFill>
              <a:latin typeface="微软雅黑" panose="020B0503020204020204" charset="-122"/>
              <a:ea typeface="微软雅黑" panose="020B0503020204020204" charset="-122"/>
            </a:endParaRPr>
          </a:p>
          <a:p>
            <a:pPr lvl="0" defTabSz="914400">
              <a:lnSpc>
                <a:spcPct val="150000"/>
              </a:lnSpc>
              <a:defRPr/>
            </a:pPr>
            <a:r>
              <a:rPr lang="en-US" altLang="zh-CN" sz="1200" dirty="0">
                <a:solidFill>
                  <a:prstClr val="black">
                    <a:lumMod val="75000"/>
                    <a:lumOff val="25000"/>
                  </a:prstClr>
                </a:solidFill>
                <a:latin typeface="微软雅黑" panose="020B0503020204020204" charset="-122"/>
                <a:ea typeface="微软雅黑" panose="020B0503020204020204" charset="-122"/>
                <a:sym typeface="+mn-ea"/>
              </a:rPr>
              <a:t>⑤车辆的使用环境   ⑥试车检查   ⑦最终出价</a:t>
            </a:r>
            <a:endParaRPr lang="zh-CN" altLang="en-US" sz="1200" dirty="0" smtClean="0">
              <a:solidFill>
                <a:schemeClr val="tx1"/>
              </a:solidFill>
              <a:latin typeface="微软雅黑" panose="020B0503020204020204" charset="-122"/>
              <a:ea typeface="微软雅黑" panose="020B0503020204020204" charset="-122"/>
            </a:endParaRPr>
          </a:p>
        </p:txBody>
      </p:sp>
      <p:sp>
        <p:nvSpPr>
          <p:cNvPr id="32" name="矩形 31"/>
          <p:cNvSpPr/>
          <p:nvPr/>
        </p:nvSpPr>
        <p:spPr>
          <a:xfrm>
            <a:off x="3855720" y="4271645"/>
            <a:ext cx="1700530" cy="337185"/>
          </a:xfrm>
          <a:prstGeom prst="rect">
            <a:avLst/>
          </a:prstGeom>
        </p:spPr>
        <p:txBody>
          <a:bodyPr wrap="square">
            <a:spAutoFit/>
          </a:bodyPr>
          <a:p>
            <a:pPr algn="ctr">
              <a:buClrTx/>
              <a:buSzTx/>
              <a:buFontTx/>
            </a:pPr>
            <a:r>
              <a:rPr lang="zh-CN" altLang="en-US" sz="1600" b="1" dirty="0" smtClean="0">
                <a:solidFill>
                  <a:schemeClr val="accent2">
                    <a:lumMod val="50000"/>
                  </a:schemeClr>
                </a:solidFill>
                <a:latin typeface="微软雅黑" panose="020B0503020204020204" charset="-122"/>
                <a:ea typeface="微软雅黑" panose="020B0503020204020204" charset="-122"/>
                <a:cs typeface="微软雅黑" panose="020B0503020204020204" charset="-122"/>
              </a:rPr>
              <a:t>开始二手车评估</a:t>
            </a:r>
            <a:endParaRPr lang="zh-CN" altLang="en-US" sz="1600" b="1" dirty="0" smtClean="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33" name="矩形 32"/>
          <p:cNvSpPr/>
          <p:nvPr/>
        </p:nvSpPr>
        <p:spPr>
          <a:xfrm>
            <a:off x="7753350" y="4852670"/>
            <a:ext cx="2018030" cy="645160"/>
          </a:xfrm>
          <a:prstGeom prst="rect">
            <a:avLst/>
          </a:prstGeom>
        </p:spPr>
        <p:txBody>
          <a:bodyPr wrap="square">
            <a:spAutoFit/>
          </a:bodyPr>
          <a:p>
            <a:pPr lvl="0" defTabSz="914400">
              <a:lnSpc>
                <a:spcPct val="150000"/>
              </a:lnSpc>
              <a:defRPr/>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新车需交钱款 = 新车价格－二手车评估价格</a:t>
            </a:r>
            <a:endParaRPr lang="zh-CN" altLang="en-US" sz="1200" dirty="0" smtClean="0">
              <a:solidFill>
                <a:schemeClr val="tx1"/>
              </a:solidFill>
              <a:latin typeface="微软雅黑" panose="020B0503020204020204" charset="-122"/>
              <a:ea typeface="微软雅黑" panose="020B0503020204020204" charset="-122"/>
            </a:endParaRPr>
          </a:p>
        </p:txBody>
      </p:sp>
      <p:sp>
        <p:nvSpPr>
          <p:cNvPr id="2" name="矩形 1"/>
          <p:cNvSpPr/>
          <p:nvPr/>
        </p:nvSpPr>
        <p:spPr>
          <a:xfrm>
            <a:off x="7654290" y="4269105"/>
            <a:ext cx="1991995" cy="583565"/>
          </a:xfrm>
          <a:prstGeom prst="rect">
            <a:avLst/>
          </a:prstGeom>
        </p:spPr>
        <p:txBody>
          <a:bodyPr wrap="square">
            <a:spAutoFit/>
          </a:bodyPr>
          <a:p>
            <a:pPr algn="ctr">
              <a:buClrTx/>
              <a:buSzTx/>
              <a:buFontTx/>
            </a:pPr>
            <a:r>
              <a:rPr lang="zh-CN" altLang="en-US" sz="1600" b="1" dirty="0" smtClean="0">
                <a:solidFill>
                  <a:schemeClr val="accent2">
                    <a:lumMod val="50000"/>
                  </a:schemeClr>
                </a:solidFill>
                <a:latin typeface="微软雅黑" panose="020B0503020204020204" charset="-122"/>
                <a:ea typeface="微软雅黑" panose="020B0503020204020204" charset="-122"/>
                <a:cs typeface="微软雅黑" panose="020B0503020204020204" charset="-122"/>
              </a:rPr>
              <a:t>置换二手车的钱款直接抵冲新车车价</a:t>
            </a:r>
            <a:endParaRPr lang="zh-CN" altLang="en-US" sz="1600" b="1" dirty="0" smtClean="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4" name="椭圆 3"/>
          <p:cNvSpPr/>
          <p:nvPr/>
        </p:nvSpPr>
        <p:spPr>
          <a:xfrm>
            <a:off x="10304780" y="3772535"/>
            <a:ext cx="281940" cy="281940"/>
          </a:xfrm>
          <a:prstGeom prst="ellipse">
            <a:avLst/>
          </a:prstGeom>
          <a:solidFill>
            <a:schemeClr val="accent2">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lumMod val="60000"/>
                  <a:lumOff val="40000"/>
                </a:schemeClr>
              </a:solidFill>
              <a:latin typeface="微软雅黑" panose="020B0503020204020204" charset="-122"/>
              <a:ea typeface="微软雅黑" panose="020B0503020204020204" charset="-122"/>
            </a:endParaRPr>
          </a:p>
        </p:txBody>
      </p:sp>
      <p:sp>
        <p:nvSpPr>
          <p:cNvPr id="5" name="Freeform 116"/>
          <p:cNvSpPr>
            <a:spLocks noChangeAspect="1"/>
          </p:cNvSpPr>
          <p:nvPr/>
        </p:nvSpPr>
        <p:spPr bwMode="auto">
          <a:xfrm flipV="1">
            <a:off x="10078720" y="4130675"/>
            <a:ext cx="734060" cy="1360805"/>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solidFill>
            <a:schemeClr val="accent2">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endParaRPr>
          </a:p>
        </p:txBody>
      </p:sp>
      <p:sp>
        <p:nvSpPr>
          <p:cNvPr id="6" name="矩形 5"/>
          <p:cNvSpPr/>
          <p:nvPr/>
        </p:nvSpPr>
        <p:spPr>
          <a:xfrm>
            <a:off x="10098405" y="4852670"/>
            <a:ext cx="678815" cy="460375"/>
          </a:xfrm>
          <a:prstGeom prst="rect">
            <a:avLst/>
          </a:prstGeom>
        </p:spPr>
        <p:txBody>
          <a:bodyPr wrap="square">
            <a:spAutoFit/>
          </a:bodyPr>
          <a:p>
            <a:pPr algn="ctr"/>
            <a:r>
              <a:rPr lang="en-US" altLang="zh-CN" sz="2400" spc="-150" dirty="0" smtClean="0">
                <a:solidFill>
                  <a:schemeClr val="bg1"/>
                </a:solidFill>
                <a:latin typeface="微软雅黑" panose="020B0503020204020204" charset="-122"/>
                <a:ea typeface="微软雅黑" panose="020B0503020204020204" charset="-122"/>
              </a:rPr>
              <a:t>05</a:t>
            </a:r>
            <a:endParaRPr lang="en-US" altLang="zh-CN" sz="2400" spc="-150" dirty="0" smtClean="0">
              <a:solidFill>
                <a:schemeClr val="bg1"/>
              </a:solidFill>
              <a:latin typeface="微软雅黑" panose="020B0503020204020204" charset="-122"/>
              <a:ea typeface="微软雅黑" panose="020B0503020204020204" charset="-122"/>
            </a:endParaRPr>
          </a:p>
        </p:txBody>
      </p:sp>
      <p:sp>
        <p:nvSpPr>
          <p:cNvPr id="7" name="矩形 6"/>
          <p:cNvSpPr/>
          <p:nvPr/>
        </p:nvSpPr>
        <p:spPr>
          <a:xfrm>
            <a:off x="9671050" y="2943225"/>
            <a:ext cx="1979930" cy="645160"/>
          </a:xfrm>
          <a:prstGeom prst="rect">
            <a:avLst/>
          </a:prstGeom>
        </p:spPr>
        <p:txBody>
          <a:bodyPr wrap="square">
            <a:spAutoFit/>
          </a:bodyPr>
          <a:p>
            <a:pPr lvl="0" defTabSz="914400">
              <a:lnSpc>
                <a:spcPct val="150000"/>
              </a:lnSpc>
              <a:defRPr/>
            </a:pPr>
            <a:r>
              <a:rPr lang="zh-CN" altLang="en-US" sz="1200" dirty="0">
                <a:solidFill>
                  <a:prstClr val="black">
                    <a:lumMod val="75000"/>
                    <a:lumOff val="25000"/>
                  </a:prstClr>
                </a:solidFill>
                <a:latin typeface="微软雅黑" panose="020B0503020204020204" charset="-122"/>
                <a:ea typeface="微软雅黑" panose="020B0503020204020204" charset="-122"/>
                <a:sym typeface="+mn-ea"/>
              </a:rPr>
              <a:t>客户补足新车差价后，办理提车手续</a:t>
            </a:r>
            <a:endParaRPr lang="zh-CN" altLang="en-US" sz="1200" dirty="0" smtClean="0">
              <a:solidFill>
                <a:schemeClr val="tx1"/>
              </a:solidFill>
              <a:latin typeface="微软雅黑" panose="020B0503020204020204" charset="-122"/>
              <a:ea typeface="微软雅黑" panose="020B0503020204020204" charset="-122"/>
            </a:endParaRPr>
          </a:p>
        </p:txBody>
      </p:sp>
      <p:sp>
        <p:nvSpPr>
          <p:cNvPr id="8" name="矩形 7"/>
          <p:cNvSpPr/>
          <p:nvPr/>
        </p:nvSpPr>
        <p:spPr>
          <a:xfrm>
            <a:off x="9595485" y="2307590"/>
            <a:ext cx="2131695" cy="583565"/>
          </a:xfrm>
          <a:prstGeom prst="rect">
            <a:avLst/>
          </a:prstGeom>
        </p:spPr>
        <p:txBody>
          <a:bodyPr wrap="square">
            <a:spAutoFit/>
          </a:bodyPr>
          <a:p>
            <a:pPr algn="ctr">
              <a:buClrTx/>
              <a:buSzTx/>
              <a:buFontTx/>
            </a:pPr>
            <a:r>
              <a:rPr lang="zh-CN" altLang="en-US" sz="1600" b="1" dirty="0" smtClean="0">
                <a:solidFill>
                  <a:schemeClr val="accent2">
                    <a:lumMod val="50000"/>
                  </a:schemeClr>
                </a:solidFill>
                <a:latin typeface="微软雅黑" panose="020B0503020204020204" charset="-122"/>
                <a:ea typeface="微软雅黑" panose="020B0503020204020204" charset="-122"/>
                <a:cs typeface="微软雅黑" panose="020B0503020204020204" charset="-122"/>
              </a:rPr>
              <a:t>办理手续最后提车，完成二手车置换</a:t>
            </a:r>
            <a:endParaRPr lang="zh-CN" altLang="en-US" sz="1600" b="1" dirty="0" smtClean="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edge">
                                      <p:cBhvr>
                                        <p:cTn id="7" dur="2000"/>
                                        <p:tgtEl>
                                          <p:spTgt spid="4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edge">
                                      <p:cBhvr>
                                        <p:cTn id="10" dur="2000"/>
                                        <p:tgtEl>
                                          <p:spTgt spid="42"/>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randombar(horizontal)">
                                      <p:cBhvr>
                                        <p:cTn id="14" dur="500"/>
                                        <p:tgtEl>
                                          <p:spTgt spid="34"/>
                                        </p:tgtEl>
                                      </p:cBhvr>
                                    </p:animEffect>
                                  </p:childTnLst>
                                </p:cTn>
                              </p:par>
                              <p:par>
                                <p:cTn id="15" presetID="14"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randombar(horizontal)">
                                      <p:cBhvr>
                                        <p:cTn id="26" dur="500"/>
                                        <p:tgtEl>
                                          <p:spTgt spid="1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randombar(horizontal)">
                                      <p:cBhvr>
                                        <p:cTn id="29" dur="500"/>
                                        <p:tgtEl>
                                          <p:spTgt spid="18"/>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randombar(horizontal)">
                                      <p:cBhvr>
                                        <p:cTn id="32" dur="500"/>
                                        <p:tgtEl>
                                          <p:spTgt spid="19"/>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randombar(horizontal)">
                                      <p:cBhvr>
                                        <p:cTn id="35" dur="500"/>
                                        <p:tgtEl>
                                          <p:spTgt spid="20"/>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randombar(horizontal)">
                                      <p:cBhvr>
                                        <p:cTn id="38" dur="500"/>
                                        <p:tgtEl>
                                          <p:spTgt spid="21"/>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randombar(horizontal)">
                                      <p:cBhvr>
                                        <p:cTn id="41" dur="500"/>
                                        <p:tgtEl>
                                          <p:spTgt spid="22"/>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randombar(horizontal)">
                                      <p:cBhvr>
                                        <p:cTn id="44" dur="500"/>
                                        <p:tgtEl>
                                          <p:spTgt spid="23"/>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randombar(horizontal)">
                                      <p:cBhvr>
                                        <p:cTn id="56" dur="500"/>
                                        <p:tgtEl>
                                          <p:spTgt spid="27"/>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randombar(horizontal)">
                                      <p:cBhvr>
                                        <p:cTn id="59" dur="500"/>
                                        <p:tgtEl>
                                          <p:spTgt spid="28"/>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randombar(horizontal)">
                                      <p:cBhvr>
                                        <p:cTn id="62" dur="500"/>
                                        <p:tgtEl>
                                          <p:spTgt spid="29"/>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randombar(horizontal)">
                                      <p:cBhvr>
                                        <p:cTn id="65" dur="500"/>
                                        <p:tgtEl>
                                          <p:spTgt spid="30"/>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randombar(horizontal)">
                                      <p:cBhvr>
                                        <p:cTn id="68" dur="500"/>
                                        <p:tgtEl>
                                          <p:spTgt spid="31"/>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randombar(horizontal)">
                                      <p:cBhvr>
                                        <p:cTn id="71" dur="500"/>
                                        <p:tgtEl>
                                          <p:spTgt spid="32"/>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randombar(horizontal)">
                                      <p:cBhvr>
                                        <p:cTn id="74" dur="500"/>
                                        <p:tgtEl>
                                          <p:spTgt spid="33"/>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randombar(horizontal)">
                                      <p:cBhvr>
                                        <p:cTn id="77" dur="500"/>
                                        <p:tgtEl>
                                          <p:spTgt spid="2"/>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randombar(horizontal)">
                                      <p:cBhvr>
                                        <p:cTn id="80" dur="500"/>
                                        <p:tgtEl>
                                          <p:spTgt spid="4"/>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5"/>
                                        </p:tgtEl>
                                        <p:attrNameLst>
                                          <p:attrName>style.visibility</p:attrName>
                                        </p:attrNameLst>
                                      </p:cBhvr>
                                      <p:to>
                                        <p:strVal val="visible"/>
                                      </p:to>
                                    </p:set>
                                    <p:animEffect transition="in" filter="randombar(horizontal)">
                                      <p:cBhvr>
                                        <p:cTn id="83" dur="500"/>
                                        <p:tgtEl>
                                          <p:spTgt spid="5"/>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randombar(horizontal)">
                                      <p:cBhvr>
                                        <p:cTn id="86" dur="500"/>
                                        <p:tgtEl>
                                          <p:spTgt spid="6"/>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7"/>
                                        </p:tgtEl>
                                        <p:attrNameLst>
                                          <p:attrName>style.visibility</p:attrName>
                                        </p:attrNameLst>
                                      </p:cBhvr>
                                      <p:to>
                                        <p:strVal val="visible"/>
                                      </p:to>
                                    </p:set>
                                    <p:animEffect transition="in" filter="randombar(horizontal)">
                                      <p:cBhvr>
                                        <p:cTn id="89" dur="500"/>
                                        <p:tgtEl>
                                          <p:spTgt spid="7"/>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randombar(horizontal)">
                                      <p:cBhvr>
                                        <p:cTn id="9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42" grpId="0" bldLvl="0" animBg="1"/>
      <p:bldP spid="42" grpId="1"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2" grpId="0"/>
      <p:bldP spid="4" grpId="0" animBg="1"/>
      <p:bldP spid="5" grpId="0" animBg="1"/>
      <p:bldP spid="6" grpId="0"/>
      <p:bldP spid="7" grpId="0"/>
      <p:bldP spid="8" grpId="0"/>
      <p:bldP spid="15" grpId="1" animBg="1"/>
      <p:bldP spid="16" grpId="1" animBg="1"/>
      <p:bldP spid="17" grpId="1" animBg="1"/>
      <p:bldP spid="18" grpId="1" animBg="1"/>
      <p:bldP spid="19" grpId="1" animBg="1"/>
      <p:bldP spid="20" grpId="1" animBg="1"/>
      <p:bldP spid="21" grpId="1" animBg="1"/>
      <p:bldP spid="22" grpId="1" animBg="1"/>
      <p:bldP spid="23" grpId="1"/>
      <p:bldP spid="24" grpId="1"/>
      <p:bldP spid="25" grpId="1"/>
      <p:bldP spid="26" grpId="1"/>
      <p:bldP spid="27" grpId="1"/>
      <p:bldP spid="28" grpId="1"/>
      <p:bldP spid="29" grpId="1"/>
      <p:bldP spid="30" grpId="1"/>
      <p:bldP spid="31" grpId="1"/>
      <p:bldP spid="32" grpId="1"/>
      <p:bldP spid="33" grpId="1"/>
      <p:bldP spid="2" grpId="1"/>
      <p:bldP spid="4" grpId="1" animBg="1"/>
      <p:bldP spid="5" grpId="1" animBg="1"/>
      <p:bldP spid="6" grpId="1"/>
      <p:bldP spid="7" grpId="1"/>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4" name="组合 33"/>
          <p:cNvGrpSpPr/>
          <p:nvPr/>
        </p:nvGrpSpPr>
        <p:grpSpPr>
          <a:xfrm>
            <a:off x="4091305" y="1244600"/>
            <a:ext cx="4010025" cy="491490"/>
            <a:chOff x="5717" y="1960"/>
            <a:chExt cx="6315" cy="774"/>
          </a:xfrm>
        </p:grpSpPr>
        <p:sp>
          <p:nvSpPr>
            <p:cNvPr id="39" name="矩形: 圆角 43"/>
            <p:cNvSpPr/>
            <p:nvPr/>
          </p:nvSpPr>
          <p:spPr>
            <a:xfrm>
              <a:off x="6193" y="1960"/>
              <a:ext cx="5364"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40" name="文本框 39"/>
            <p:cNvSpPr txBox="1"/>
            <p:nvPr/>
          </p:nvSpPr>
          <p:spPr>
            <a:xfrm>
              <a:off x="5717"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三、汽车置换的手续办理</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41" name="文本框 40"/>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2" name="空心弧 4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2153285"/>
            <a:ext cx="3880485" cy="465455"/>
            <a:chOff x="1397" y="3848"/>
            <a:chExt cx="6111" cy="733"/>
          </a:xfrm>
        </p:grpSpPr>
        <p:grpSp>
          <p:nvGrpSpPr>
            <p:cNvPr id="13" name="组合 12"/>
            <p:cNvGrpSpPr/>
            <p:nvPr/>
          </p:nvGrpSpPr>
          <p:grpSpPr>
            <a:xfrm rot="0">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4"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1. 旧机动车的手续</a:t>
              </a:r>
              <a:endParaRPr lang="zh-CN" altLang="en-US" sz="1600" b="0" dirty="0">
                <a:solidFill>
                  <a:srgbClr val="080808"/>
                </a:solidFill>
              </a:endParaRPr>
            </a:p>
          </p:txBody>
        </p:sp>
      </p:grpSp>
      <p:sp>
        <p:nvSpPr>
          <p:cNvPr id="44" name="TextBox 70"/>
          <p:cNvSpPr txBox="1"/>
          <p:nvPr/>
        </p:nvSpPr>
        <p:spPr>
          <a:xfrm>
            <a:off x="1305560" y="2975610"/>
            <a:ext cx="10009505" cy="737235"/>
          </a:xfrm>
          <a:prstGeom prst="rect">
            <a:avLst/>
          </a:prstGeom>
          <a:solidFill>
            <a:schemeClr val="accent2">
              <a:lumMod val="40000"/>
              <a:lumOff val="60000"/>
            </a:schemeClr>
          </a:solidFill>
        </p:spPr>
        <p:txBody>
          <a:bodyPr wrap="square" rtlCol="0">
            <a:spAutoFit/>
          </a:bodyPr>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旧机动车的手续是指汽车上路行驶，根据国家法规和地方性法规需要办理的各项有效证件以及需要缴纳的各种税费票据。旧机动车属于特殊商品，只有手续齐全，才能实现机动车辆的实际功用，从而构成车辆的完整价值。</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36" name="椭圆 35"/>
          <p:cNvSpPr/>
          <p:nvPr/>
        </p:nvSpPr>
        <p:spPr bwMode="auto">
          <a:xfrm>
            <a:off x="2007870" y="4725670"/>
            <a:ext cx="1132840" cy="113157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7" name="空心弧 36"/>
          <p:cNvSpPr/>
          <p:nvPr/>
        </p:nvSpPr>
        <p:spPr bwMode="auto">
          <a:xfrm>
            <a:off x="1642745" y="4351020"/>
            <a:ext cx="1882140" cy="1880870"/>
          </a:xfrm>
          <a:prstGeom prst="blockArc">
            <a:avLst>
              <a:gd name="adj1" fmla="val 10800000"/>
              <a:gd name="adj2" fmla="val 0"/>
              <a:gd name="adj3" fmla="val 16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38" name="TextBox 37"/>
          <p:cNvSpPr txBox="1"/>
          <p:nvPr/>
        </p:nvSpPr>
        <p:spPr bwMode="auto">
          <a:xfrm>
            <a:off x="2032000" y="5009198"/>
            <a:ext cx="1101725" cy="583565"/>
          </a:xfrm>
          <a:prstGeom prst="rect">
            <a:avLst/>
          </a:prstGeom>
          <a:noFill/>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车辆购置附加税</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8" name="椭圆 77"/>
          <p:cNvSpPr/>
          <p:nvPr/>
        </p:nvSpPr>
        <p:spPr bwMode="auto">
          <a:xfrm>
            <a:off x="4270375" y="4725670"/>
            <a:ext cx="1132840" cy="113157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9" name="空心弧 78"/>
          <p:cNvSpPr/>
          <p:nvPr/>
        </p:nvSpPr>
        <p:spPr bwMode="auto">
          <a:xfrm>
            <a:off x="3905250" y="4351020"/>
            <a:ext cx="1882140" cy="1880870"/>
          </a:xfrm>
          <a:prstGeom prst="blockArc">
            <a:avLst>
              <a:gd name="adj1" fmla="val 10800000"/>
              <a:gd name="adj2" fmla="val 0"/>
              <a:gd name="adj3" fmla="val 16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80" name="TextBox 79"/>
          <p:cNvSpPr txBox="1"/>
          <p:nvPr/>
        </p:nvSpPr>
        <p:spPr bwMode="auto">
          <a:xfrm>
            <a:off x="4299585" y="5009198"/>
            <a:ext cx="1075055" cy="583565"/>
          </a:xfrm>
          <a:prstGeom prst="rect">
            <a:avLst/>
          </a:prstGeom>
          <a:noFill/>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机动车辆保险费</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2" name="椭圆 81"/>
          <p:cNvSpPr/>
          <p:nvPr/>
        </p:nvSpPr>
        <p:spPr bwMode="auto">
          <a:xfrm>
            <a:off x="6532880" y="4725670"/>
            <a:ext cx="1132840" cy="113157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3" name="空心弧 82"/>
          <p:cNvSpPr/>
          <p:nvPr/>
        </p:nvSpPr>
        <p:spPr bwMode="auto">
          <a:xfrm>
            <a:off x="6167755" y="4351020"/>
            <a:ext cx="1882140" cy="1880870"/>
          </a:xfrm>
          <a:prstGeom prst="blockArc">
            <a:avLst>
              <a:gd name="adj1" fmla="val 10800000"/>
              <a:gd name="adj2" fmla="val 0"/>
              <a:gd name="adj3" fmla="val 16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84" name="TextBox 83"/>
          <p:cNvSpPr txBox="1"/>
          <p:nvPr/>
        </p:nvSpPr>
        <p:spPr bwMode="auto">
          <a:xfrm>
            <a:off x="6558915" y="5009198"/>
            <a:ext cx="1044575" cy="583565"/>
          </a:xfrm>
          <a:prstGeom prst="rect">
            <a:avLst/>
          </a:prstGeom>
          <a:noFill/>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车船使用税</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6" name="椭圆 85"/>
          <p:cNvSpPr/>
          <p:nvPr/>
        </p:nvSpPr>
        <p:spPr bwMode="auto">
          <a:xfrm>
            <a:off x="8804910" y="4725670"/>
            <a:ext cx="1132840" cy="113157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7" name="空心弧 86"/>
          <p:cNvSpPr/>
          <p:nvPr/>
        </p:nvSpPr>
        <p:spPr bwMode="auto">
          <a:xfrm>
            <a:off x="8420735" y="4351020"/>
            <a:ext cx="1882140" cy="1880870"/>
          </a:xfrm>
          <a:prstGeom prst="blockArc">
            <a:avLst>
              <a:gd name="adj1" fmla="val 10800000"/>
              <a:gd name="adj2" fmla="val 0"/>
              <a:gd name="adj3" fmla="val 16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88" name="TextBox 87"/>
          <p:cNvSpPr txBox="1"/>
          <p:nvPr/>
        </p:nvSpPr>
        <p:spPr bwMode="auto">
          <a:xfrm>
            <a:off x="8874760" y="5009198"/>
            <a:ext cx="1012825" cy="583565"/>
          </a:xfrm>
          <a:prstGeom prst="rect">
            <a:avLst/>
          </a:prstGeom>
          <a:noFill/>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客、货运附加费</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89" name="直接连接符 88"/>
          <p:cNvCxnSpPr/>
          <p:nvPr/>
        </p:nvCxnSpPr>
        <p:spPr>
          <a:xfrm>
            <a:off x="7741285" y="5300980"/>
            <a:ext cx="995680" cy="0"/>
          </a:xfrm>
          <a:prstGeom prst="line">
            <a:avLst/>
          </a:prstGeom>
          <a:ln w="19050">
            <a:solidFill>
              <a:schemeClr val="tx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3216910" y="5300980"/>
            <a:ext cx="995680" cy="0"/>
          </a:xfrm>
          <a:prstGeom prst="line">
            <a:avLst/>
          </a:prstGeom>
          <a:ln w="19050">
            <a:solidFill>
              <a:schemeClr val="tx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5480685" y="5299393"/>
            <a:ext cx="989965" cy="3175"/>
          </a:xfrm>
          <a:prstGeom prst="line">
            <a:avLst/>
          </a:prstGeom>
          <a:ln w="19050">
            <a:solidFill>
              <a:schemeClr val="tx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0005060" y="5300980"/>
            <a:ext cx="2196465" cy="0"/>
          </a:xfrm>
          <a:prstGeom prst="line">
            <a:avLst/>
          </a:prstGeom>
          <a:ln w="19050">
            <a:solidFill>
              <a:schemeClr val="tx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26035" y="5301615"/>
            <a:ext cx="1980000" cy="0"/>
          </a:xfrm>
          <a:prstGeom prst="line">
            <a:avLst/>
          </a:prstGeom>
          <a:ln w="19050">
            <a:solidFill>
              <a:schemeClr val="tx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edge">
                                      <p:cBhvr>
                                        <p:cTn id="7" dur="2000"/>
                                        <p:tgtEl>
                                          <p:spTgt spid="4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edge">
                                      <p:cBhvr>
                                        <p:cTn id="10" dur="2000"/>
                                        <p:tgtEl>
                                          <p:spTgt spid="42"/>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checkerboard(across)">
                                      <p:cBhvr>
                                        <p:cTn id="14" dur="500"/>
                                        <p:tgtEl>
                                          <p:spTgt spid="34"/>
                                        </p:tgtEl>
                                      </p:cBhvr>
                                    </p:animEffect>
                                  </p:childTnLst>
                                </p:cTn>
                              </p:par>
                              <p:par>
                                <p:cTn id="15" presetID="5" presetClass="entr" presetSubtype="1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checkerboard(across)">
                                      <p:cBhvr>
                                        <p:cTn id="20" dur="500"/>
                                        <p:tgtEl>
                                          <p:spTgt spid="44"/>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checkerboard(across)">
                                      <p:cBhvr>
                                        <p:cTn id="23" dur="500"/>
                                        <p:tgtEl>
                                          <p:spTgt spid="36"/>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checkerboard(across)">
                                      <p:cBhvr>
                                        <p:cTn id="26" dur="500"/>
                                        <p:tgtEl>
                                          <p:spTgt spid="37"/>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checkerboard(across)">
                                      <p:cBhvr>
                                        <p:cTn id="29" dur="500"/>
                                        <p:tgtEl>
                                          <p:spTgt spid="38"/>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checkerboard(across)">
                                      <p:cBhvr>
                                        <p:cTn id="32" dur="500"/>
                                        <p:tgtEl>
                                          <p:spTgt spid="78"/>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checkerboard(across)">
                                      <p:cBhvr>
                                        <p:cTn id="35" dur="500"/>
                                        <p:tgtEl>
                                          <p:spTgt spid="79"/>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80"/>
                                        </p:tgtEl>
                                        <p:attrNameLst>
                                          <p:attrName>style.visibility</p:attrName>
                                        </p:attrNameLst>
                                      </p:cBhvr>
                                      <p:to>
                                        <p:strVal val="visible"/>
                                      </p:to>
                                    </p:set>
                                    <p:animEffect transition="in" filter="checkerboard(across)">
                                      <p:cBhvr>
                                        <p:cTn id="38" dur="500"/>
                                        <p:tgtEl>
                                          <p:spTgt spid="80"/>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checkerboard(across)">
                                      <p:cBhvr>
                                        <p:cTn id="41" dur="500"/>
                                        <p:tgtEl>
                                          <p:spTgt spid="82"/>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checkerboard(across)">
                                      <p:cBhvr>
                                        <p:cTn id="44" dur="500"/>
                                        <p:tgtEl>
                                          <p:spTgt spid="83"/>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checkerboard(across)">
                                      <p:cBhvr>
                                        <p:cTn id="47" dur="500"/>
                                        <p:tgtEl>
                                          <p:spTgt spid="84"/>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86"/>
                                        </p:tgtEl>
                                        <p:attrNameLst>
                                          <p:attrName>style.visibility</p:attrName>
                                        </p:attrNameLst>
                                      </p:cBhvr>
                                      <p:to>
                                        <p:strVal val="visible"/>
                                      </p:to>
                                    </p:set>
                                    <p:animEffect transition="in" filter="checkerboard(across)">
                                      <p:cBhvr>
                                        <p:cTn id="50" dur="500"/>
                                        <p:tgtEl>
                                          <p:spTgt spid="86"/>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checkerboard(across)">
                                      <p:cBhvr>
                                        <p:cTn id="53" dur="500"/>
                                        <p:tgtEl>
                                          <p:spTgt spid="87"/>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checkerboard(across)">
                                      <p:cBhvr>
                                        <p:cTn id="56" dur="500"/>
                                        <p:tgtEl>
                                          <p:spTgt spid="88"/>
                                        </p:tgtEl>
                                      </p:cBhvr>
                                    </p:animEffect>
                                  </p:childTnLst>
                                </p:cTn>
                              </p:par>
                              <p:par>
                                <p:cTn id="57" presetID="5" presetClass="entr" presetSubtype="10" fill="hold" nodeType="with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checkerboard(across)">
                                      <p:cBhvr>
                                        <p:cTn id="59" dur="500"/>
                                        <p:tgtEl>
                                          <p:spTgt spid="89"/>
                                        </p:tgtEl>
                                      </p:cBhvr>
                                    </p:animEffect>
                                  </p:childTnLst>
                                </p:cTn>
                              </p:par>
                              <p:par>
                                <p:cTn id="60" presetID="5" presetClass="entr" presetSubtype="10" fill="hold" nodeType="with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checkerboard(across)">
                                      <p:cBhvr>
                                        <p:cTn id="62" dur="500"/>
                                        <p:tgtEl>
                                          <p:spTgt spid="90"/>
                                        </p:tgtEl>
                                      </p:cBhvr>
                                    </p:animEffect>
                                  </p:childTnLst>
                                </p:cTn>
                              </p:par>
                              <p:par>
                                <p:cTn id="63" presetID="5" presetClass="entr" presetSubtype="10" fill="hold" nodeType="withEffect">
                                  <p:stCondLst>
                                    <p:cond delay="0"/>
                                  </p:stCondLst>
                                  <p:childTnLst>
                                    <p:set>
                                      <p:cBhvr>
                                        <p:cTn id="64" dur="1" fill="hold">
                                          <p:stCondLst>
                                            <p:cond delay="0"/>
                                          </p:stCondLst>
                                        </p:cTn>
                                        <p:tgtEl>
                                          <p:spTgt spid="91"/>
                                        </p:tgtEl>
                                        <p:attrNameLst>
                                          <p:attrName>style.visibility</p:attrName>
                                        </p:attrNameLst>
                                      </p:cBhvr>
                                      <p:to>
                                        <p:strVal val="visible"/>
                                      </p:to>
                                    </p:set>
                                    <p:animEffect transition="in" filter="checkerboard(across)">
                                      <p:cBhvr>
                                        <p:cTn id="65" dur="500"/>
                                        <p:tgtEl>
                                          <p:spTgt spid="91"/>
                                        </p:tgtEl>
                                      </p:cBhvr>
                                    </p:animEffect>
                                  </p:childTnLst>
                                </p:cTn>
                              </p:par>
                              <p:par>
                                <p:cTn id="66" presetID="5" presetClass="entr" presetSubtype="10" fill="hold" nodeType="withEffect">
                                  <p:stCondLst>
                                    <p:cond delay="0"/>
                                  </p:stCondLst>
                                  <p:childTnLst>
                                    <p:set>
                                      <p:cBhvr>
                                        <p:cTn id="67" dur="1" fill="hold">
                                          <p:stCondLst>
                                            <p:cond delay="0"/>
                                          </p:stCondLst>
                                        </p:cTn>
                                        <p:tgtEl>
                                          <p:spTgt spid="93"/>
                                        </p:tgtEl>
                                        <p:attrNameLst>
                                          <p:attrName>style.visibility</p:attrName>
                                        </p:attrNameLst>
                                      </p:cBhvr>
                                      <p:to>
                                        <p:strVal val="visible"/>
                                      </p:to>
                                    </p:set>
                                    <p:animEffect transition="in" filter="checkerboard(across)">
                                      <p:cBhvr>
                                        <p:cTn id="68" dur="500"/>
                                        <p:tgtEl>
                                          <p:spTgt spid="93"/>
                                        </p:tgtEl>
                                      </p:cBhvr>
                                    </p:animEffect>
                                  </p:childTnLst>
                                </p:cTn>
                              </p:par>
                              <p:par>
                                <p:cTn id="69" presetID="5" presetClass="entr" presetSubtype="10" fill="hold" nodeType="withEffect">
                                  <p:stCondLst>
                                    <p:cond delay="0"/>
                                  </p:stCondLst>
                                  <p:childTnLst>
                                    <p:set>
                                      <p:cBhvr>
                                        <p:cTn id="70" dur="1" fill="hold">
                                          <p:stCondLst>
                                            <p:cond delay="0"/>
                                          </p:stCondLst>
                                        </p:cTn>
                                        <p:tgtEl>
                                          <p:spTgt spid="92"/>
                                        </p:tgtEl>
                                        <p:attrNameLst>
                                          <p:attrName>style.visibility</p:attrName>
                                        </p:attrNameLst>
                                      </p:cBhvr>
                                      <p:to>
                                        <p:strVal val="visible"/>
                                      </p:to>
                                    </p:set>
                                    <p:animEffect transition="in" filter="checkerboard(across)">
                                      <p:cBhvr>
                                        <p:cTn id="71"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42" grpId="0" bldLvl="0" animBg="1"/>
      <p:bldP spid="42" grpId="1" animBg="1"/>
      <p:bldP spid="44" grpId="0" animBg="1"/>
      <p:bldP spid="36" grpId="0" animBg="1"/>
      <p:bldP spid="37" grpId="0" animBg="1"/>
      <p:bldP spid="38" grpId="0"/>
      <p:bldP spid="78" grpId="0" animBg="1"/>
      <p:bldP spid="79" grpId="0" animBg="1"/>
      <p:bldP spid="80" grpId="0"/>
      <p:bldP spid="82" grpId="0" animBg="1"/>
      <p:bldP spid="83" grpId="0" animBg="1"/>
      <p:bldP spid="84" grpId="0"/>
      <p:bldP spid="86" grpId="0" animBg="1"/>
      <p:bldP spid="87" grpId="0" animBg="1"/>
      <p:bldP spid="88" grpId="0"/>
      <p:bldP spid="44" grpId="1" animBg="1"/>
      <p:bldP spid="36" grpId="1" animBg="1"/>
      <p:bldP spid="37" grpId="1" animBg="1"/>
      <p:bldP spid="38" grpId="1"/>
      <p:bldP spid="78" grpId="1" animBg="1"/>
      <p:bldP spid="79" grpId="1" animBg="1"/>
      <p:bldP spid="80" grpId="1"/>
      <p:bldP spid="82" grpId="1" animBg="1"/>
      <p:bldP spid="83" grpId="1" animBg="1"/>
      <p:bldP spid="84" grpId="1"/>
      <p:bldP spid="86" grpId="1" animBg="1"/>
      <p:bldP spid="87" grpId="1" animBg="1"/>
      <p:bldP spid="8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4" name="组合 33"/>
          <p:cNvGrpSpPr/>
          <p:nvPr/>
        </p:nvGrpSpPr>
        <p:grpSpPr>
          <a:xfrm>
            <a:off x="4091305" y="1244600"/>
            <a:ext cx="4010025" cy="491490"/>
            <a:chOff x="5717" y="1960"/>
            <a:chExt cx="6315" cy="774"/>
          </a:xfrm>
        </p:grpSpPr>
        <p:sp>
          <p:nvSpPr>
            <p:cNvPr id="39" name="矩形: 圆角 43"/>
            <p:cNvSpPr/>
            <p:nvPr/>
          </p:nvSpPr>
          <p:spPr>
            <a:xfrm>
              <a:off x="6193" y="1960"/>
              <a:ext cx="5364"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40" name="文本框 39"/>
            <p:cNvSpPr txBox="1"/>
            <p:nvPr/>
          </p:nvSpPr>
          <p:spPr>
            <a:xfrm>
              <a:off x="5717"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三、汽车置换的手续办理</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41" name="文本框 40"/>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2" name="空心弧 4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2153285"/>
            <a:ext cx="3880485" cy="465455"/>
            <a:chOff x="1397" y="3848"/>
            <a:chExt cx="6111" cy="733"/>
          </a:xfrm>
        </p:grpSpPr>
        <p:grpSp>
          <p:nvGrpSpPr>
            <p:cNvPr id="13" name="组合 12"/>
            <p:cNvGrpSpPr/>
            <p:nvPr/>
          </p:nvGrpSpPr>
          <p:grpSpPr>
            <a:xfrm rot="0">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4"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2. 旧机动车交易中证件的识伪</a:t>
              </a:r>
              <a:endParaRPr lang="zh-CN" altLang="en-US" sz="1600" b="0" dirty="0">
                <a:solidFill>
                  <a:srgbClr val="080808"/>
                </a:solidFill>
              </a:endParaRPr>
            </a:p>
          </p:txBody>
        </p:sp>
      </p:grpSp>
      <p:sp>
        <p:nvSpPr>
          <p:cNvPr id="44" name="TextBox 70"/>
          <p:cNvSpPr txBox="1"/>
          <p:nvPr/>
        </p:nvSpPr>
        <p:spPr>
          <a:xfrm>
            <a:off x="1305560" y="2975610"/>
            <a:ext cx="10009505" cy="737235"/>
          </a:xfrm>
          <a:prstGeom prst="rect">
            <a:avLst/>
          </a:prstGeom>
          <a:solidFill>
            <a:schemeClr val="accent2">
              <a:lumMod val="40000"/>
              <a:lumOff val="60000"/>
            </a:schemeClr>
          </a:solidFill>
        </p:spPr>
        <p:txBody>
          <a:bodyPr wrap="square" rtlCol="0">
            <a:spAutoFit/>
          </a:bodyPr>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机动车是高价商品，一方面违法者往往想要在其中找到突破口，并以此牟取暴利；另一方面若用户利益遭受损失，不但金额巨大，而且往往产生很多难以解决的后续问题。所以，提醒大家要谨防冒充诈骗活动。</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3" name="组合 2"/>
          <p:cNvGrpSpPr/>
          <p:nvPr/>
        </p:nvGrpSpPr>
        <p:grpSpPr>
          <a:xfrm>
            <a:off x="1466850" y="4284345"/>
            <a:ext cx="9358630" cy="2032635"/>
            <a:chOff x="2587" y="6852"/>
            <a:chExt cx="13638" cy="2962"/>
          </a:xfrm>
        </p:grpSpPr>
        <p:sp>
          <p:nvSpPr>
            <p:cNvPr id="36" name="椭圆 35"/>
            <p:cNvSpPr/>
            <p:nvPr/>
          </p:nvSpPr>
          <p:spPr bwMode="auto">
            <a:xfrm>
              <a:off x="3162" y="7442"/>
              <a:ext cx="1784" cy="178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7" name="空心弧 36"/>
            <p:cNvSpPr/>
            <p:nvPr/>
          </p:nvSpPr>
          <p:spPr bwMode="auto">
            <a:xfrm>
              <a:off x="2587" y="6852"/>
              <a:ext cx="2964" cy="2962"/>
            </a:xfrm>
            <a:prstGeom prst="blockArc">
              <a:avLst>
                <a:gd name="adj1" fmla="val 10800000"/>
                <a:gd name="adj2" fmla="val 0"/>
                <a:gd name="adj3" fmla="val 16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38" name="TextBox 37"/>
            <p:cNvSpPr txBox="1"/>
            <p:nvPr/>
          </p:nvSpPr>
          <p:spPr bwMode="auto">
            <a:xfrm>
              <a:off x="3200" y="7889"/>
              <a:ext cx="1735" cy="850"/>
            </a:xfrm>
            <a:prstGeom prst="rect">
              <a:avLst/>
            </a:prstGeom>
            <a:noFill/>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机动车号牌的识伪</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8" name="椭圆 77"/>
            <p:cNvSpPr/>
            <p:nvPr/>
          </p:nvSpPr>
          <p:spPr bwMode="auto">
            <a:xfrm>
              <a:off x="6725" y="7442"/>
              <a:ext cx="1784" cy="178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79" name="空心弧 78"/>
            <p:cNvSpPr/>
            <p:nvPr/>
          </p:nvSpPr>
          <p:spPr bwMode="auto">
            <a:xfrm>
              <a:off x="6150" y="6852"/>
              <a:ext cx="2964" cy="2962"/>
            </a:xfrm>
            <a:prstGeom prst="blockArc">
              <a:avLst>
                <a:gd name="adj1" fmla="val 10800000"/>
                <a:gd name="adj2" fmla="val 0"/>
                <a:gd name="adj3" fmla="val 16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80" name="TextBox 79"/>
            <p:cNvSpPr txBox="1"/>
            <p:nvPr/>
          </p:nvSpPr>
          <p:spPr bwMode="auto">
            <a:xfrm>
              <a:off x="6715" y="7893"/>
              <a:ext cx="1832" cy="850"/>
            </a:xfrm>
            <a:prstGeom prst="rect">
              <a:avLst/>
            </a:prstGeom>
            <a:noFill/>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机动车行驶证的识伪</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2" name="椭圆 81"/>
            <p:cNvSpPr/>
            <p:nvPr/>
          </p:nvSpPr>
          <p:spPr bwMode="auto">
            <a:xfrm>
              <a:off x="10288" y="7442"/>
              <a:ext cx="1784" cy="178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3" name="空心弧 82"/>
            <p:cNvSpPr/>
            <p:nvPr/>
          </p:nvSpPr>
          <p:spPr bwMode="auto">
            <a:xfrm>
              <a:off x="9713" y="6852"/>
              <a:ext cx="2964" cy="2962"/>
            </a:xfrm>
            <a:prstGeom prst="blockArc">
              <a:avLst>
                <a:gd name="adj1" fmla="val 10800000"/>
                <a:gd name="adj2" fmla="val 0"/>
                <a:gd name="adj3" fmla="val 16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84" name="TextBox 83"/>
            <p:cNvSpPr txBox="1"/>
            <p:nvPr/>
          </p:nvSpPr>
          <p:spPr bwMode="auto">
            <a:xfrm>
              <a:off x="10329" y="7565"/>
              <a:ext cx="1645" cy="1568"/>
            </a:xfrm>
            <a:prstGeom prst="rect">
              <a:avLst/>
            </a:prstGeom>
            <a:noFill/>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车辆购置附加税缴纳凭证的识伪</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6" name="椭圆 85"/>
            <p:cNvSpPr/>
            <p:nvPr/>
          </p:nvSpPr>
          <p:spPr bwMode="auto">
            <a:xfrm>
              <a:off x="13866" y="7442"/>
              <a:ext cx="1784" cy="178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87" name="空心弧 86"/>
            <p:cNvSpPr/>
            <p:nvPr/>
          </p:nvSpPr>
          <p:spPr bwMode="auto">
            <a:xfrm>
              <a:off x="13261" y="6852"/>
              <a:ext cx="2964" cy="2962"/>
            </a:xfrm>
            <a:prstGeom prst="blockArc">
              <a:avLst>
                <a:gd name="adj1" fmla="val 10800000"/>
                <a:gd name="adj2" fmla="val 0"/>
                <a:gd name="adj3" fmla="val 16192"/>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88" name="TextBox 87"/>
            <p:cNvSpPr txBox="1"/>
            <p:nvPr/>
          </p:nvSpPr>
          <p:spPr bwMode="auto">
            <a:xfrm>
              <a:off x="13976" y="7889"/>
              <a:ext cx="1595" cy="850"/>
            </a:xfrm>
            <a:prstGeom prst="rect">
              <a:avLst/>
            </a:prstGeom>
            <a:noFill/>
          </p:spPr>
          <p:txBody>
            <a:bodyPr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准运证的识伪</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89" name="直接连接符 88"/>
            <p:cNvCxnSpPr/>
            <p:nvPr/>
          </p:nvCxnSpPr>
          <p:spPr>
            <a:xfrm>
              <a:off x="12191" y="8348"/>
              <a:ext cx="1568" cy="0"/>
            </a:xfrm>
            <a:prstGeom prst="line">
              <a:avLst/>
            </a:prstGeom>
            <a:ln w="19050">
              <a:solidFill>
                <a:schemeClr val="tx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5066" y="8348"/>
              <a:ext cx="1568" cy="0"/>
            </a:xfrm>
            <a:prstGeom prst="line">
              <a:avLst/>
            </a:prstGeom>
            <a:ln w="19050">
              <a:solidFill>
                <a:schemeClr val="tx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8631" y="8346"/>
              <a:ext cx="1559" cy="5"/>
            </a:xfrm>
            <a:prstGeom prst="line">
              <a:avLst/>
            </a:prstGeom>
            <a:ln w="19050">
              <a:solidFill>
                <a:schemeClr val="tx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93" name="直接连接符 92"/>
          <p:cNvCxnSpPr/>
          <p:nvPr/>
        </p:nvCxnSpPr>
        <p:spPr>
          <a:xfrm>
            <a:off x="10443845" y="5276215"/>
            <a:ext cx="1728000" cy="0"/>
          </a:xfrm>
          <a:prstGeom prst="line">
            <a:avLst/>
          </a:prstGeom>
          <a:ln w="19050">
            <a:solidFill>
              <a:schemeClr val="tx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0" y="5287645"/>
            <a:ext cx="1800000" cy="0"/>
          </a:xfrm>
          <a:prstGeom prst="line">
            <a:avLst/>
          </a:prstGeom>
          <a:ln w="19050">
            <a:solidFill>
              <a:schemeClr val="tx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edge">
                                      <p:cBhvr>
                                        <p:cTn id="7" dur="2000"/>
                                        <p:tgtEl>
                                          <p:spTgt spid="4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edge">
                                      <p:cBhvr>
                                        <p:cTn id="10" dur="2000"/>
                                        <p:tgtEl>
                                          <p:spTgt spid="42"/>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blinds(horizontal)">
                                      <p:cBhvr>
                                        <p:cTn id="14" dur="500"/>
                                        <p:tgtEl>
                                          <p:spTgt spid="34"/>
                                        </p:tgtEl>
                                      </p:cBhvr>
                                    </p:animEffect>
                                  </p:childTnLst>
                                </p:cTn>
                              </p:par>
                              <p:par>
                                <p:cTn id="15" presetID="3" presetClass="entr" presetSubtype="1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blinds(horizontal)">
                                      <p:cBhvr>
                                        <p:cTn id="20" dur="500"/>
                                        <p:tgtEl>
                                          <p:spTgt spid="44"/>
                                        </p:tgtEl>
                                      </p:cBhvr>
                                    </p:animEffect>
                                  </p:childTnLst>
                                </p:cTn>
                              </p:par>
                              <p:par>
                                <p:cTn id="21" presetID="3" presetClass="entr" presetSubtype="1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linds(horizontal)">
                                      <p:cBhvr>
                                        <p:cTn id="23" dur="500"/>
                                        <p:tgtEl>
                                          <p:spTgt spid="3"/>
                                        </p:tgtEl>
                                      </p:cBhvr>
                                    </p:animEffect>
                                  </p:childTnLst>
                                </p:cTn>
                              </p:par>
                              <p:par>
                                <p:cTn id="24" presetID="3" presetClass="entr" presetSubtype="10" fill="hold" nodeType="withEffect">
                                  <p:stCondLst>
                                    <p:cond delay="0"/>
                                  </p:stCondLst>
                                  <p:childTnLst>
                                    <p:set>
                                      <p:cBhvr>
                                        <p:cTn id="25" dur="1" fill="hold">
                                          <p:stCondLst>
                                            <p:cond delay="0"/>
                                          </p:stCondLst>
                                        </p:cTn>
                                        <p:tgtEl>
                                          <p:spTgt spid="93"/>
                                        </p:tgtEl>
                                        <p:attrNameLst>
                                          <p:attrName>style.visibility</p:attrName>
                                        </p:attrNameLst>
                                      </p:cBhvr>
                                      <p:to>
                                        <p:strVal val="visible"/>
                                      </p:to>
                                    </p:set>
                                    <p:animEffect transition="in" filter="blinds(horizontal)">
                                      <p:cBhvr>
                                        <p:cTn id="26" dur="500"/>
                                        <p:tgtEl>
                                          <p:spTgt spid="93"/>
                                        </p:tgtEl>
                                      </p:cBhvr>
                                    </p:animEffect>
                                  </p:childTnLst>
                                </p:cTn>
                              </p:par>
                              <p:par>
                                <p:cTn id="27" presetID="3" presetClass="entr" presetSubtype="10" fill="hold" nodeType="withEffect">
                                  <p:stCondLst>
                                    <p:cond delay="0"/>
                                  </p:stCondLst>
                                  <p:childTnLst>
                                    <p:set>
                                      <p:cBhvr>
                                        <p:cTn id="28" dur="1" fill="hold">
                                          <p:stCondLst>
                                            <p:cond delay="0"/>
                                          </p:stCondLst>
                                        </p:cTn>
                                        <p:tgtEl>
                                          <p:spTgt spid="92"/>
                                        </p:tgtEl>
                                        <p:attrNameLst>
                                          <p:attrName>style.visibility</p:attrName>
                                        </p:attrNameLst>
                                      </p:cBhvr>
                                      <p:to>
                                        <p:strVal val="visible"/>
                                      </p:to>
                                    </p:set>
                                    <p:animEffect transition="in" filter="blinds(horizontal)">
                                      <p:cBhvr>
                                        <p:cTn id="2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42" grpId="0" bldLvl="0" animBg="1"/>
      <p:bldP spid="42" grpId="1" animBg="1"/>
      <p:bldP spid="44" grpId="0" animBg="1"/>
      <p:bldP spid="4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4" name="组合 33"/>
          <p:cNvGrpSpPr/>
          <p:nvPr/>
        </p:nvGrpSpPr>
        <p:grpSpPr>
          <a:xfrm>
            <a:off x="4091305" y="1244600"/>
            <a:ext cx="4010025" cy="491490"/>
            <a:chOff x="5717" y="1960"/>
            <a:chExt cx="6315" cy="774"/>
          </a:xfrm>
        </p:grpSpPr>
        <p:sp>
          <p:nvSpPr>
            <p:cNvPr id="39" name="矩形: 圆角 43"/>
            <p:cNvSpPr/>
            <p:nvPr/>
          </p:nvSpPr>
          <p:spPr>
            <a:xfrm>
              <a:off x="6193" y="1960"/>
              <a:ext cx="5364"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40" name="文本框 39"/>
            <p:cNvSpPr txBox="1"/>
            <p:nvPr/>
          </p:nvSpPr>
          <p:spPr>
            <a:xfrm>
              <a:off x="5717"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三、汽车置换的手续办理</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41" name="文本框 40"/>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2" name="空心弧 4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2153285"/>
            <a:ext cx="3880485" cy="465455"/>
            <a:chOff x="1397" y="3848"/>
            <a:chExt cx="6111" cy="733"/>
          </a:xfrm>
        </p:grpSpPr>
        <p:grpSp>
          <p:nvGrpSpPr>
            <p:cNvPr id="13" name="组合 12"/>
            <p:cNvGrpSpPr/>
            <p:nvPr/>
          </p:nvGrpSpPr>
          <p:grpSpPr>
            <a:xfrm rot="0">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4"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3. 旧车交易过户的办理程序</a:t>
              </a:r>
              <a:endParaRPr lang="zh-CN" altLang="en-US" sz="1600" b="0" dirty="0">
                <a:solidFill>
                  <a:srgbClr val="080808"/>
                </a:solidFill>
              </a:endParaRPr>
            </a:p>
          </p:txBody>
        </p:sp>
      </p:grpSp>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5767070" y="1736090"/>
            <a:ext cx="4039235" cy="5006975"/>
          </a:xfrm>
          <a:prstGeom prst="rect">
            <a:avLst/>
          </a:prstGeom>
        </p:spPr>
      </p:pic>
      <p:sp>
        <p:nvSpPr>
          <p:cNvPr id="4" name="TextBox 70"/>
          <p:cNvSpPr txBox="1"/>
          <p:nvPr/>
        </p:nvSpPr>
        <p:spPr>
          <a:xfrm>
            <a:off x="1192530" y="2966085"/>
            <a:ext cx="4313555" cy="2999740"/>
          </a:xfrm>
          <a:prstGeom prst="rect">
            <a:avLst/>
          </a:prstGeom>
          <a:solidFill>
            <a:schemeClr val="accent2">
              <a:lumMod val="40000"/>
              <a:lumOff val="60000"/>
            </a:schemeClr>
          </a:solidFill>
        </p:spPr>
        <p:txBody>
          <a:bodyPr wrap="square" rtlCol="0">
            <a:spAutoFit/>
          </a:bodyPr>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车辆置换涉及旧机动车交易，《二手车流通管理办法》规定，二手车进行交易的具体流程和程序如图所示。</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机动车登记规定》规范了二手车交易过户、转籍登记行为，全国车辆管理部门在执行二手车交易相关法定程序时，因为各个地方情况不一，在具体实施时会按照实际情况而有所变动。下面以北京某某品牌汽车公司旧车置换业务为例，将车辆过户登记办理程序介绍如下。</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edge">
                                      <p:cBhvr>
                                        <p:cTn id="7" dur="2000"/>
                                        <p:tgtEl>
                                          <p:spTgt spid="4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edge">
                                      <p:cBhvr>
                                        <p:cTn id="10" dur="2000"/>
                                        <p:tgtEl>
                                          <p:spTgt spid="42"/>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childTnLst>
                                </p:cTn>
                              </p:par>
                              <p:par>
                                <p:cTn id="15" presetID="10"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42" grpId="0" bldLvl="0" animBg="1"/>
      <p:bldP spid="42" grpId="1" animBg="1"/>
      <p:bldP spid="4" grpId="0" animBg="1"/>
      <p:bldP spid="4"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 name="图片 101"/>
          <p:cNvPicPr/>
          <p:nvPr/>
        </p:nvPicPr>
        <p:blipFill>
          <a:blip r:embed="rId1"/>
          <a:srcRect t="53519" b="10556"/>
          <a:stretch>
            <a:fillRect/>
          </a:stretch>
        </p:blipFill>
        <p:spPr>
          <a:xfrm>
            <a:off x="1360805" y="3124835"/>
            <a:ext cx="10287000" cy="2501265"/>
          </a:xfrm>
          <a:prstGeom prst="rect">
            <a:avLst/>
          </a:prstGeom>
          <a:noFill/>
          <a:ln w="9525">
            <a:noFill/>
          </a:ln>
        </p:spPr>
      </p:pic>
      <p:grpSp>
        <p:nvGrpSpPr>
          <p:cNvPr id="34" name="组合 33"/>
          <p:cNvGrpSpPr/>
          <p:nvPr/>
        </p:nvGrpSpPr>
        <p:grpSpPr>
          <a:xfrm>
            <a:off x="4091305" y="1244600"/>
            <a:ext cx="4010025" cy="491490"/>
            <a:chOff x="5717" y="1960"/>
            <a:chExt cx="6315" cy="774"/>
          </a:xfrm>
        </p:grpSpPr>
        <p:sp>
          <p:nvSpPr>
            <p:cNvPr id="39" name="矩形: 圆角 43"/>
            <p:cNvSpPr/>
            <p:nvPr/>
          </p:nvSpPr>
          <p:spPr>
            <a:xfrm>
              <a:off x="6193" y="1960"/>
              <a:ext cx="5364"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40" name="文本框 39"/>
            <p:cNvSpPr txBox="1"/>
            <p:nvPr/>
          </p:nvSpPr>
          <p:spPr>
            <a:xfrm>
              <a:off x="5717"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三、汽车置换的手续办理</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41" name="文本框 40"/>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2" name="空心弧 4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2153285"/>
            <a:ext cx="3880485" cy="465455"/>
            <a:chOff x="1397" y="3848"/>
            <a:chExt cx="6111" cy="733"/>
          </a:xfrm>
        </p:grpSpPr>
        <p:grpSp>
          <p:nvGrpSpPr>
            <p:cNvPr id="13" name="组合 12"/>
            <p:cNvGrpSpPr/>
            <p:nvPr/>
          </p:nvGrpSpPr>
          <p:grpSpPr>
            <a:xfrm rot="0">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4"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3. 旧车交易过户的办理程序</a:t>
              </a:r>
              <a:endParaRPr lang="zh-CN" altLang="en-US" sz="1600" b="0" dirty="0">
                <a:solidFill>
                  <a:srgbClr val="080808"/>
                </a:solidFill>
              </a:endParaRPr>
            </a:p>
          </p:txBody>
        </p:sp>
      </p:grpSp>
      <p:sp>
        <p:nvSpPr>
          <p:cNvPr id="3" name="矩形 2"/>
          <p:cNvSpPr/>
          <p:nvPr/>
        </p:nvSpPr>
        <p:spPr>
          <a:xfrm flipH="1">
            <a:off x="761569" y="3123601"/>
            <a:ext cx="596465" cy="250532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19241" y="2504687"/>
            <a:ext cx="4829503" cy="3831021"/>
          </a:xfrm>
          <a:prstGeom prst="rect">
            <a:avLst/>
          </a:prstGeom>
          <a:gradFill flip="none" rotWithShape="1">
            <a:gsLst>
              <a:gs pos="0">
                <a:schemeClr val="accent3">
                  <a:lumMod val="1000"/>
                  <a:lumOff val="99000"/>
                  <a:alpha val="83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7035854" y="3086611"/>
            <a:ext cx="3816424" cy="1208695"/>
            <a:chOff x="6512613" y="2268833"/>
            <a:chExt cx="3816424" cy="1208695"/>
          </a:xfrm>
        </p:grpSpPr>
        <p:sp>
          <p:nvSpPr>
            <p:cNvPr id="11" name="MH_Text_1"/>
            <p:cNvSpPr txBox="1">
              <a:spLocks noChangeArrowheads="1"/>
            </p:cNvSpPr>
            <p:nvPr>
              <p:custDataLst>
                <p:tags r:id="rId2"/>
              </p:custDataLst>
            </p:nvPr>
          </p:nvSpPr>
          <p:spPr bwMode="auto">
            <a:xfrm>
              <a:off x="6512613" y="2555406"/>
              <a:ext cx="3816424" cy="92212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charset="0"/>
                  <a:ea typeface="+mn-ea"/>
                  <a:cs typeface="Arial" panose="020B0604020202020204" pitchFamily="34" charset="0"/>
                </a:defRPr>
              </a:lvl9pPr>
            </a:lstStyle>
            <a:p>
              <a:pPr indent="355600" algn="l">
                <a:lnSpc>
                  <a:spcPct val="100000"/>
                </a:lnSpc>
                <a:buClrTx/>
                <a:buSzTx/>
                <a:buNone/>
                <a:defRPr/>
                <a:extLst>
                  <a:ext uri="{35155182-B16C-46BC-9424-99874614C6A1}">
                    <wpsdc:indentchars xmlns:wpsdc="http://www.wps.cn/officeDocument/2017/drawingmlCustomData" val="200" checksum="3837665281"/>
                  </a:ext>
                </a:extLst>
              </a:pPr>
              <a:r>
                <a:rPr lang="zh-CN" altLang="en-US"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rPr>
                <a:t>领取《机动车登记证》后才能进行过户手续的办理。过户前，原车主应消除已有的违章记录，按国家有关规定缴纳当年的税费，</a:t>
              </a:r>
              <a:r>
                <a:rPr lang="en-US" altLang="zh-CN"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rPr>
                <a:t>并按时通过机动车年检</a:t>
              </a:r>
              <a:endParaRPr lang="en-US" altLang="zh-CN"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12" name="MH_SubTitle_1"/>
            <p:cNvSpPr txBox="1">
              <a:spLocks noChangeArrowheads="1"/>
            </p:cNvSpPr>
            <p:nvPr>
              <p:custDataLst>
                <p:tags r:id="rId3"/>
              </p:custDataLst>
            </p:nvPr>
          </p:nvSpPr>
          <p:spPr bwMode="auto">
            <a:xfrm>
              <a:off x="6512613" y="2268833"/>
              <a:ext cx="2646826" cy="2885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Clr>
                  <a:srgbClr val="C00000"/>
                </a:buClr>
                <a:buNone/>
              </a:pPr>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车辆的过户办理程序</a:t>
              </a:r>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7035854" y="4513437"/>
            <a:ext cx="3816424" cy="1999459"/>
            <a:chOff x="6512613" y="3653749"/>
            <a:chExt cx="3816424" cy="1999459"/>
          </a:xfrm>
        </p:grpSpPr>
        <p:sp>
          <p:nvSpPr>
            <p:cNvPr id="5" name="MH_Text_1"/>
            <p:cNvSpPr txBox="1">
              <a:spLocks noChangeArrowheads="1"/>
            </p:cNvSpPr>
            <p:nvPr>
              <p:custDataLst>
                <p:tags r:id="rId4"/>
              </p:custDataLst>
            </p:nvPr>
          </p:nvSpPr>
          <p:spPr bwMode="auto">
            <a:xfrm>
              <a:off x="6512613" y="3940321"/>
              <a:ext cx="3816424" cy="171288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charset="0"/>
                  <a:ea typeface="+mn-ea"/>
                  <a:cs typeface="Arial" panose="020B0604020202020204" pitchFamily="34" charset="0"/>
                </a:defRPr>
              </a:lvl9pPr>
            </a:lstStyle>
            <a:p>
              <a:pPr indent="355600">
                <a:lnSpc>
                  <a:spcPct val="100000"/>
                </a:lnSpc>
                <a:defRPr/>
                <a:extLst>
                  <a:ext uri="{35155182-B16C-46BC-9424-99874614C6A1}">
                    <wpsdc:indentchars xmlns:wpsdc="http://www.wps.cn/officeDocument/2017/drawingmlCustomData" val="200" checksum="3837665281"/>
                  </a:ext>
                </a:extLst>
              </a:pPr>
              <a:r>
                <a:rPr lang="zh-CN" altLang="en-US"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rPr>
                <a:t>个人对个人</a:t>
              </a:r>
              <a:endParaRPr lang="zh-CN" altLang="en-US"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endParaRPr>
            </a:p>
            <a:p>
              <a:pPr indent="355600">
                <a:lnSpc>
                  <a:spcPct val="100000"/>
                </a:lnSpc>
                <a:defRPr/>
                <a:extLst>
                  <a:ext uri="{35155182-B16C-46BC-9424-99874614C6A1}">
                    <wpsdc:indentchars xmlns:wpsdc="http://www.wps.cn/officeDocument/2017/drawingmlCustomData" val="200" checksum="3837665281"/>
                  </a:ext>
                </a:extLst>
              </a:pPr>
              <a:r>
                <a:rPr lang="zh-CN" altLang="en-US"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rPr>
                <a:t>单位对个人</a:t>
              </a:r>
              <a:endParaRPr lang="zh-CN" altLang="en-US"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endParaRPr>
            </a:p>
            <a:p>
              <a:pPr indent="355600">
                <a:lnSpc>
                  <a:spcPct val="100000"/>
                </a:lnSpc>
                <a:defRPr/>
                <a:extLst>
                  <a:ext uri="{35155182-B16C-46BC-9424-99874614C6A1}">
                    <wpsdc:indentchars xmlns:wpsdc="http://www.wps.cn/officeDocument/2017/drawingmlCustomData" val="200" checksum="3837665281"/>
                  </a:ext>
                </a:extLst>
              </a:pPr>
              <a:r>
                <a:rPr lang="zh-CN" altLang="en-US"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rPr>
                <a:t>新购买机动车或者前一次买卖过的旧车，在取得合法手续后，就可以进行下一次交易过户，不受时效约束</a:t>
              </a:r>
              <a:endParaRPr lang="zh-CN" altLang="en-US"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18" name="MH_SubTitle_1"/>
            <p:cNvSpPr txBox="1">
              <a:spLocks noChangeArrowheads="1"/>
            </p:cNvSpPr>
            <p:nvPr>
              <p:custDataLst>
                <p:tags r:id="rId5"/>
              </p:custDataLst>
            </p:nvPr>
          </p:nvSpPr>
          <p:spPr bwMode="auto">
            <a:xfrm>
              <a:off x="6512613" y="3653749"/>
              <a:ext cx="2646826" cy="2885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19989" tIns="0" rIns="119989" bIns="0" rtlCol="0" anchor="t">
              <a:noAutofit/>
            </a:bodyPr>
            <a:lstStyle>
              <a:defPPr>
                <a:defRPr lang="zh-CN"/>
              </a:defPPr>
              <a:lvl1pPr marL="285750" indent="-285750">
                <a:lnSpc>
                  <a:spcPct val="120000"/>
                </a:lnSpc>
                <a:buClr>
                  <a:schemeClr val="accent1"/>
                </a:buClr>
                <a:buFont typeface="Wingdings" panose="05000000000000000000" pitchFamily="2" charset="2"/>
                <a:buChar char="n"/>
                <a:defRPr sz="1400" b="1">
                  <a:solidFill>
                    <a:schemeClr val="bg1">
                      <a:lumMod val="50000"/>
                    </a:schemeClr>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indent="0">
                <a:buClr>
                  <a:srgbClr val="C00000"/>
                </a:buClr>
                <a:buNone/>
              </a:pPr>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过户所需手续</a:t>
              </a:r>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edge">
                                      <p:cBhvr>
                                        <p:cTn id="7" dur="2000"/>
                                        <p:tgtEl>
                                          <p:spTgt spid="4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edge">
                                      <p:cBhvr>
                                        <p:cTn id="10" dur="2000"/>
                                        <p:tgtEl>
                                          <p:spTgt spid="42"/>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102"/>
                                        </p:tgtEl>
                                        <p:attrNameLst>
                                          <p:attrName>style.visibility</p:attrName>
                                        </p:attrNameLst>
                                      </p:cBhvr>
                                      <p:to>
                                        <p:strVal val="visible"/>
                                      </p:to>
                                    </p:set>
                                    <p:animEffect transition="in" filter="checkerboard(across)">
                                      <p:cBhvr>
                                        <p:cTn id="14" dur="500"/>
                                        <p:tgtEl>
                                          <p:spTgt spid="102"/>
                                        </p:tgtEl>
                                      </p:cBhvr>
                                    </p:animEffect>
                                  </p:childTnLst>
                                </p:cTn>
                              </p:par>
                              <p:par>
                                <p:cTn id="15" presetID="5" presetClass="entr" presetSubtype="1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checkerboard(across)">
                                      <p:cBhvr>
                                        <p:cTn id="17" dur="500"/>
                                        <p:tgtEl>
                                          <p:spTgt spid="34"/>
                                        </p:tgtEl>
                                      </p:cBhvr>
                                    </p:animEffect>
                                  </p:childTnLst>
                                </p:cTn>
                              </p:par>
                              <p:par>
                                <p:cTn id="18" presetID="5" presetClass="entr" presetSubtype="1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checkerboard(across)">
                                      <p:cBhvr>
                                        <p:cTn id="20" dur="500"/>
                                        <p:tgtEl>
                                          <p:spTgt spid="17"/>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checkerboard(across)">
                                      <p:cBhvr>
                                        <p:cTn id="23" dur="500"/>
                                        <p:tgtEl>
                                          <p:spTgt spid="3"/>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checkerboard(across)">
                                      <p:cBhvr>
                                        <p:cTn id="26" dur="500"/>
                                        <p:tgtEl>
                                          <p:spTgt spid="7"/>
                                        </p:tgtEl>
                                      </p:cBhvr>
                                    </p:animEffect>
                                  </p:childTnLst>
                                </p:cTn>
                              </p:par>
                              <p:par>
                                <p:cTn id="27" presetID="5" presetClass="entr" presetSubtype="1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checkerboard(across)">
                                      <p:cBhvr>
                                        <p:cTn id="29" dur="500"/>
                                        <p:tgtEl>
                                          <p:spTgt spid="19"/>
                                        </p:tgtEl>
                                      </p:cBhvr>
                                    </p:animEffect>
                                  </p:childTnLst>
                                </p:cTn>
                              </p:par>
                              <p:par>
                                <p:cTn id="30" presetID="5" presetClass="entr" presetSubtype="1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checkerboard(across)">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42" grpId="0" bldLvl="0" animBg="1"/>
      <p:bldP spid="42" grpId="1" animBg="1"/>
      <p:bldP spid="3" grpId="0" animBg="1"/>
      <p:bldP spid="7" grpId="0" animBg="1"/>
      <p:bldP spid="3" grpId="1" animBg="1"/>
      <p:bldP spid="7"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a:picLocks noChangeAspect="1"/>
          </p:cNvPicPr>
          <p:nvPr/>
        </p:nvPicPr>
        <p:blipFill>
          <a:blip r:embed="rId1"/>
          <a:srcRect l="25781" t="6089" r="8750"/>
          <a:stretch>
            <a:fillRect/>
          </a:stretch>
        </p:blipFill>
        <p:spPr>
          <a:xfrm>
            <a:off x="8941435" y="3151505"/>
            <a:ext cx="1676400" cy="1676400"/>
          </a:xfrm>
          <a:prstGeom prst="roundRect">
            <a:avLst/>
          </a:prstGeom>
          <a:noFill/>
          <a:ln w="9525">
            <a:noFill/>
          </a:ln>
        </p:spPr>
      </p:pic>
      <p:pic>
        <p:nvPicPr>
          <p:cNvPr id="6" name="图片 5"/>
          <p:cNvPicPr/>
          <p:nvPr/>
        </p:nvPicPr>
        <p:blipFill>
          <a:blip r:embed="rId2"/>
          <a:srcRect l="9575" r="6703"/>
          <a:stretch>
            <a:fillRect/>
          </a:stretch>
        </p:blipFill>
        <p:spPr>
          <a:xfrm>
            <a:off x="5959475" y="3151505"/>
            <a:ext cx="1676400" cy="1676400"/>
          </a:xfrm>
          <a:prstGeom prst="roundRect">
            <a:avLst/>
          </a:prstGeom>
        </p:spPr>
      </p:pic>
      <p:grpSp>
        <p:nvGrpSpPr>
          <p:cNvPr id="34" name="组合 33"/>
          <p:cNvGrpSpPr/>
          <p:nvPr/>
        </p:nvGrpSpPr>
        <p:grpSpPr>
          <a:xfrm>
            <a:off x="4091305" y="1244600"/>
            <a:ext cx="4010025" cy="491490"/>
            <a:chOff x="5717" y="1960"/>
            <a:chExt cx="6315" cy="774"/>
          </a:xfrm>
        </p:grpSpPr>
        <p:sp>
          <p:nvSpPr>
            <p:cNvPr id="39" name="矩形: 圆角 43"/>
            <p:cNvSpPr/>
            <p:nvPr/>
          </p:nvSpPr>
          <p:spPr>
            <a:xfrm>
              <a:off x="6193" y="1960"/>
              <a:ext cx="5364"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40" name="文本框 39"/>
            <p:cNvSpPr txBox="1"/>
            <p:nvPr/>
          </p:nvSpPr>
          <p:spPr>
            <a:xfrm>
              <a:off x="5717"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三、汽车置换的手续办理</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41" name="文本框 40"/>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2" name="空心弧 4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2153285"/>
            <a:ext cx="3880485" cy="465455"/>
            <a:chOff x="1397" y="3848"/>
            <a:chExt cx="6111" cy="733"/>
          </a:xfrm>
        </p:grpSpPr>
        <p:grpSp>
          <p:nvGrpSpPr>
            <p:cNvPr id="13" name="组合 12"/>
            <p:cNvGrpSpPr/>
            <p:nvPr/>
          </p:nvGrpSpPr>
          <p:grpSpPr>
            <a:xfrm rot="0">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4"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cs typeface="微软雅黑" panose="020B0503020204020204" charset="-122"/>
                </a:rPr>
                <a:t>4. 旧车的保险处理</a:t>
              </a:r>
              <a:endParaRPr lang="zh-CN" altLang="en-US" sz="1600" b="0" dirty="0">
                <a:solidFill>
                  <a:srgbClr val="080808"/>
                </a:solidFill>
                <a:cs typeface="微软雅黑" panose="020B0503020204020204" charset="-122"/>
              </a:endParaRPr>
            </a:p>
          </p:txBody>
        </p:sp>
      </p:grpSp>
      <p:sp>
        <p:nvSpPr>
          <p:cNvPr id="29" name="í$líde"/>
          <p:cNvSpPr/>
          <p:nvPr/>
        </p:nvSpPr>
        <p:spPr>
          <a:xfrm>
            <a:off x="6530745" y="2433390"/>
            <a:ext cx="533400" cy="5334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r>
              <a:rPr lang="en-US" altLang="zh-CN" sz="2000" b="1">
                <a:solidFill>
                  <a:schemeClr val="bg1"/>
                </a:solidFill>
                <a:latin typeface="微软雅黑" panose="020B0503020204020204" charset="-122"/>
                <a:ea typeface="微软雅黑" panose="020B0503020204020204" charset="-122"/>
              </a:rPr>
              <a:t>1</a:t>
            </a:r>
            <a:endParaRPr lang="en-US" altLang="zh-CN" sz="2000" b="1">
              <a:solidFill>
                <a:schemeClr val="bg1"/>
              </a:solidFill>
              <a:latin typeface="微软雅黑" panose="020B0503020204020204" charset="-122"/>
              <a:ea typeface="微软雅黑" panose="020B0503020204020204" charset="-122"/>
            </a:endParaRPr>
          </a:p>
        </p:txBody>
      </p:sp>
      <p:grpSp>
        <p:nvGrpSpPr>
          <p:cNvPr id="31" name="ïṥľïďè"/>
          <p:cNvGrpSpPr/>
          <p:nvPr/>
        </p:nvGrpSpPr>
        <p:grpSpPr>
          <a:xfrm>
            <a:off x="5439763" y="5013140"/>
            <a:ext cx="2715364" cy="1358362"/>
            <a:chOff x="4738318" y="4130387"/>
            <a:chExt cx="2715364" cy="1358362"/>
          </a:xfrm>
        </p:grpSpPr>
        <p:sp>
          <p:nvSpPr>
            <p:cNvPr id="32" name="í$ḻiḋè"/>
            <p:cNvSpPr/>
            <p:nvPr/>
          </p:nvSpPr>
          <p:spPr bwMode="auto">
            <a:xfrm>
              <a:off x="4738318" y="4572192"/>
              <a:ext cx="2715364" cy="91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200" dirty="0">
                  <a:latin typeface="微软雅黑" panose="020B0503020204020204" charset="-122"/>
                  <a:ea typeface="微软雅黑" panose="020B0503020204020204" charset="-122"/>
                </a:rPr>
                <a:t>过户也就是保单主体的变更</a:t>
              </a:r>
              <a:endParaRPr lang="zh-CN" altLang="en-US" sz="1200" dirty="0">
                <a:latin typeface="微软雅黑" panose="020B0503020204020204" charset="-122"/>
                <a:ea typeface="微软雅黑" panose="020B0503020204020204" charset="-122"/>
              </a:endParaRPr>
            </a:p>
          </p:txBody>
        </p:sp>
        <p:sp>
          <p:nvSpPr>
            <p:cNvPr id="35" name="iš1ïḓè"/>
            <p:cNvSpPr txBox="1"/>
            <p:nvPr/>
          </p:nvSpPr>
          <p:spPr bwMode="auto">
            <a:xfrm>
              <a:off x="4738318" y="4130387"/>
              <a:ext cx="271536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b="1" dirty="0">
                  <a:latin typeface="微软雅黑" panose="020B0503020204020204" charset="-122"/>
                  <a:ea typeface="微软雅黑" panose="020B0503020204020204" charset="-122"/>
                </a:rPr>
                <a:t>过户即变更受益人</a:t>
              </a:r>
              <a:endParaRPr lang="zh-CN" altLang="en-US" b="1" dirty="0">
                <a:latin typeface="微软雅黑" panose="020B0503020204020204" charset="-122"/>
                <a:ea typeface="微软雅黑" panose="020B0503020204020204" charset="-122"/>
              </a:endParaRPr>
            </a:p>
          </p:txBody>
        </p:sp>
      </p:grpSp>
      <p:sp>
        <p:nvSpPr>
          <p:cNvPr id="2" name="íṧļiďe"/>
          <p:cNvSpPr/>
          <p:nvPr/>
        </p:nvSpPr>
        <p:spPr>
          <a:xfrm>
            <a:off x="9512808" y="2433390"/>
            <a:ext cx="533400" cy="533400"/>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r>
              <a:rPr lang="en-US" altLang="zh-CN" sz="2000" b="1">
                <a:solidFill>
                  <a:schemeClr val="bg1"/>
                </a:solidFill>
                <a:latin typeface="微软雅黑" panose="020B0503020204020204" charset="-122"/>
                <a:ea typeface="微软雅黑" panose="020B0503020204020204" charset="-122"/>
              </a:rPr>
              <a:t>2</a:t>
            </a:r>
            <a:endParaRPr lang="en-US" altLang="zh-CN" sz="2000" b="1">
              <a:solidFill>
                <a:schemeClr val="bg1"/>
              </a:solidFill>
              <a:latin typeface="微软雅黑" panose="020B0503020204020204" charset="-122"/>
              <a:ea typeface="微软雅黑" panose="020B0503020204020204" charset="-122"/>
            </a:endParaRPr>
          </a:p>
        </p:txBody>
      </p:sp>
      <p:grpSp>
        <p:nvGrpSpPr>
          <p:cNvPr id="26" name="ïṡļïdê"/>
          <p:cNvGrpSpPr/>
          <p:nvPr/>
        </p:nvGrpSpPr>
        <p:grpSpPr>
          <a:xfrm>
            <a:off x="8421826" y="5013140"/>
            <a:ext cx="2715364" cy="1358362"/>
            <a:chOff x="4738318" y="4130387"/>
            <a:chExt cx="2715364" cy="1358362"/>
          </a:xfrm>
        </p:grpSpPr>
        <p:sp>
          <p:nvSpPr>
            <p:cNvPr id="27" name="iṡlïďe"/>
            <p:cNvSpPr/>
            <p:nvPr/>
          </p:nvSpPr>
          <p:spPr bwMode="auto">
            <a:xfrm>
              <a:off x="4738318" y="4572192"/>
              <a:ext cx="2715364" cy="916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zh-CN" altLang="en-US" sz="1200" dirty="0">
                  <a:latin typeface="微软雅黑" panose="020B0503020204020204" charset="-122"/>
                  <a:ea typeface="微软雅黑" panose="020B0503020204020204" charset="-122"/>
                </a:rPr>
                <a:t>申请退保时仅需要缴纳从投保开始到退保期间的保费，而其他的费用保险公司会相应返还</a:t>
              </a:r>
              <a:endParaRPr lang="zh-CN" altLang="en-US" sz="1200" dirty="0">
                <a:latin typeface="微软雅黑" panose="020B0503020204020204" charset="-122"/>
                <a:ea typeface="微软雅黑" panose="020B0503020204020204" charset="-122"/>
              </a:endParaRPr>
            </a:p>
          </p:txBody>
        </p:sp>
        <p:sp>
          <p:nvSpPr>
            <p:cNvPr id="28" name="iṩ1îḑè"/>
            <p:cNvSpPr txBox="1"/>
            <p:nvPr/>
          </p:nvSpPr>
          <p:spPr bwMode="auto">
            <a:xfrm>
              <a:off x="4738318" y="4130387"/>
              <a:ext cx="271536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sz="2000" b="1" dirty="0">
                  <a:latin typeface="微软雅黑" panose="020B0503020204020204" charset="-122"/>
                  <a:ea typeface="微软雅黑" panose="020B0503020204020204" charset="-122"/>
                </a:rPr>
                <a:t>申请退保</a:t>
              </a:r>
              <a:endParaRPr lang="zh-CN" altLang="en-US" sz="2000" b="1" dirty="0">
                <a:latin typeface="微软雅黑" panose="020B0503020204020204" charset="-122"/>
                <a:ea typeface="微软雅黑" panose="020B0503020204020204" charset="-122"/>
              </a:endParaRPr>
            </a:p>
          </p:txBody>
        </p:sp>
      </p:grpSp>
      <p:sp>
        <p:nvSpPr>
          <p:cNvPr id="12" name="矩形 11"/>
          <p:cNvSpPr/>
          <p:nvPr/>
        </p:nvSpPr>
        <p:spPr>
          <a:xfrm>
            <a:off x="1305560" y="3230880"/>
            <a:ext cx="3768090" cy="314325"/>
          </a:xfrm>
          <a:prstGeom prst="rect">
            <a:avLst/>
          </a:prstGeom>
        </p:spPr>
        <p:txBody>
          <a:bodyPr wrap="square" lIns="68580" tIns="34290" rIns="68580" bIns="3429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lvl="0"/>
            <a:r>
              <a:rPr lang="zh-CN" altLang="en-US" sz="1600" b="1" dirty="0">
                <a:solidFill>
                  <a:srgbClr val="2C5568"/>
                </a:solidFill>
                <a:latin typeface="微软雅黑" panose="020B0503020204020204" charset="-122"/>
                <a:ea typeface="微软雅黑" panose="020B0503020204020204" charset="-122"/>
                <a:cs typeface="+mn-ea"/>
                <a:sym typeface="微软雅黑" panose="020B0503020204020204" charset="-122"/>
              </a:rPr>
              <a:t>汽车置换中旧车的保险处理方式有两种</a:t>
            </a:r>
            <a:endParaRPr lang="zh-CN" altLang="en-US" sz="1600" b="1" dirty="0">
              <a:solidFill>
                <a:srgbClr val="2C5568"/>
              </a:solidFill>
              <a:latin typeface="微软雅黑" panose="020B0503020204020204" charset="-122"/>
              <a:ea typeface="微软雅黑" panose="020B0503020204020204" charset="-122"/>
              <a:cs typeface="+mn-ea"/>
              <a:sym typeface="微软雅黑" panose="020B0503020204020204" charset="-122"/>
            </a:endParaRPr>
          </a:p>
        </p:txBody>
      </p:sp>
      <p:sp>
        <p:nvSpPr>
          <p:cNvPr id="3" name="矩形 2"/>
          <p:cNvSpPr/>
          <p:nvPr/>
        </p:nvSpPr>
        <p:spPr>
          <a:xfrm>
            <a:off x="1217930" y="3575050"/>
            <a:ext cx="4018915" cy="2059305"/>
          </a:xfrm>
          <a:prstGeom prst="rect">
            <a:avLst/>
          </a:prstGeom>
        </p:spPr>
        <p:txBody>
          <a:bodyPr wrap="square" lIns="68580" tIns="34290" rIns="68580" bIns="3429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a:lnSpc>
                <a:spcPct val="120000"/>
              </a:lnSpc>
            </a:pPr>
            <a:r>
              <a:rPr lang="zh-CN" altLang="en-US" sz="1200" b="1" dirty="0">
                <a:solidFill>
                  <a:schemeClr val="tx1">
                    <a:lumMod val="85000"/>
                    <a:lumOff val="15000"/>
                  </a:schemeClr>
                </a:solidFill>
                <a:latin typeface="微软雅黑" panose="020B0503020204020204" charset="-122"/>
                <a:ea typeface="微软雅黑" panose="020B0503020204020204" charset="-122"/>
                <a:cs typeface="+mn-ea"/>
                <a:sym typeface="微软雅黑" panose="020B0503020204020204" charset="-122"/>
              </a:rPr>
              <a:t>过户即变更受益人：</a:t>
            </a:r>
            <a:r>
              <a:rPr lang="zh-CN" altLang="en-US" sz="1200" dirty="0">
                <a:solidFill>
                  <a:schemeClr val="tx1">
                    <a:lumMod val="85000"/>
                    <a:lumOff val="15000"/>
                  </a:schemeClr>
                </a:solidFill>
                <a:latin typeface="微软雅黑" panose="020B0503020204020204" charset="-122"/>
                <a:ea typeface="微软雅黑" panose="020B0503020204020204" charset="-122"/>
                <a:cs typeface="+mn-ea"/>
                <a:sym typeface="微软雅黑" panose="020B0503020204020204" charset="-122"/>
              </a:rPr>
              <a:t>过户也就是保单主体的变更。这一方式非常简便，当车辆在车管所完成过户后，该二手车的新车主带着过户票、行驶证复印件、保单正本以及本人身份证和原保险人的身份证，到原保险公司填写过户申请表后，即可完成旧车保险的过户。</a:t>
            </a:r>
            <a:endParaRPr lang="zh-CN" altLang="en-US" sz="1200" dirty="0">
              <a:solidFill>
                <a:schemeClr val="tx1">
                  <a:lumMod val="85000"/>
                  <a:lumOff val="15000"/>
                </a:schemeClr>
              </a:solidFill>
              <a:latin typeface="微软雅黑" panose="020B0503020204020204" charset="-122"/>
              <a:ea typeface="微软雅黑" panose="020B0503020204020204" charset="-122"/>
              <a:cs typeface="+mn-ea"/>
              <a:sym typeface="微软雅黑" panose="020B0503020204020204" charset="-122"/>
            </a:endParaRPr>
          </a:p>
          <a:p>
            <a:pPr>
              <a:lnSpc>
                <a:spcPct val="120000"/>
              </a:lnSpc>
            </a:pPr>
            <a:r>
              <a:rPr lang="zh-CN" altLang="en-US" sz="1200" b="1" dirty="0">
                <a:solidFill>
                  <a:schemeClr val="tx1">
                    <a:lumMod val="85000"/>
                    <a:lumOff val="15000"/>
                  </a:schemeClr>
                </a:solidFill>
                <a:latin typeface="微软雅黑" panose="020B0503020204020204" charset="-122"/>
                <a:ea typeface="微软雅黑" panose="020B0503020204020204" charset="-122"/>
                <a:cs typeface="+mn-ea"/>
                <a:sym typeface="微软雅黑" panose="020B0503020204020204" charset="-122"/>
              </a:rPr>
              <a:t>申请退保：</a:t>
            </a:r>
            <a:r>
              <a:rPr lang="zh-CN" altLang="en-US" sz="1200" dirty="0">
                <a:solidFill>
                  <a:schemeClr val="tx1">
                    <a:lumMod val="85000"/>
                    <a:lumOff val="15000"/>
                  </a:schemeClr>
                </a:solidFill>
                <a:latin typeface="微软雅黑" panose="020B0503020204020204" charset="-122"/>
                <a:ea typeface="微软雅黑" panose="020B0503020204020204" charset="-122"/>
                <a:cs typeface="+mn-ea"/>
                <a:sym typeface="微软雅黑" panose="020B0503020204020204" charset="-122"/>
              </a:rPr>
              <a:t>申请退保时仅需要缴纳从投保开始到退保期间的保费，而其他的费用保险公司会相应返还。退保完成之后，该二手车的新车主就可以到任意一家保险公司办理机动车辆保险。</a:t>
            </a:r>
            <a:endParaRPr lang="zh-CN" altLang="en-US" sz="1200" dirty="0">
              <a:solidFill>
                <a:schemeClr val="tx1">
                  <a:lumMod val="85000"/>
                  <a:lumOff val="15000"/>
                </a:schemeClr>
              </a:solidFill>
              <a:latin typeface="微软雅黑" panose="020B0503020204020204" charset="-122"/>
              <a:ea typeface="微软雅黑" panose="020B0503020204020204" charset="-122"/>
              <a:cs typeface="+mn-ea"/>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edge">
                                      <p:cBhvr>
                                        <p:cTn id="7" dur="2000"/>
                                        <p:tgtEl>
                                          <p:spTgt spid="4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edge">
                                      <p:cBhvr>
                                        <p:cTn id="10" dur="2000"/>
                                        <p:tgtEl>
                                          <p:spTgt spid="42"/>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500"/>
                                        <p:tgtEl>
                                          <p:spTgt spid="100"/>
                                        </p:tgtEl>
                                      </p:cBhvr>
                                    </p:animEffec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10"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par>
                                <p:cTn id="33" presetID="10"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42" grpId="0" bldLvl="0" animBg="1"/>
      <p:bldP spid="42" grpId="1" animBg="1"/>
      <p:bldP spid="29" grpId="0" animBg="1"/>
      <p:bldP spid="2" grpId="0" animBg="1"/>
      <p:bldP spid="12" grpId="0"/>
      <p:bldP spid="3" grpId="0"/>
      <p:bldP spid="29" grpId="1" animBg="1"/>
      <p:bldP spid="2" grpId="1" animBg="1"/>
      <p:bldP spid="12" grpId="1"/>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pic>
        <p:nvPicPr>
          <p:cNvPr id="103" name="图片 102"/>
          <p:cNvPicPr/>
          <p:nvPr/>
        </p:nvPicPr>
        <p:blipFill>
          <a:blip r:embed="rId1"/>
          <a:stretch>
            <a:fillRect/>
          </a:stretch>
        </p:blipFill>
        <p:spPr>
          <a:xfrm>
            <a:off x="6590030" y="2007870"/>
            <a:ext cx="5146040" cy="3313430"/>
          </a:xfrm>
          <a:prstGeom prst="rect">
            <a:avLst/>
          </a:prstGeom>
          <a:noFill/>
          <a:ln w="9525">
            <a:noFill/>
          </a:ln>
        </p:spPr>
      </p:pic>
      <p:sp>
        <p:nvSpPr>
          <p:cNvPr id="37" name="Rectangle 36"/>
          <p:cNvSpPr/>
          <p:nvPr/>
        </p:nvSpPr>
        <p:spPr>
          <a:xfrm>
            <a:off x="712470" y="1903730"/>
            <a:ext cx="5708015" cy="3723005"/>
          </a:xfrm>
          <a:prstGeom prst="rect">
            <a:avLst/>
          </a:prstGeom>
        </p:spPr>
        <p:txBody>
          <a:bodyPr wrap="square">
            <a:spAutoFit/>
          </a:bodyPr>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二手车置换业务，和传统的二手车交易比起来，业务的重点更加强调置换这一过程。也就是说，客户能够直接将注意力放在新车的选择上。而对于二手车出售来说，可待新车确定后，再交给 4S 店相关方代为出售。这项业务在海外市场并不是什么新兴事物，但是在国内市场真正被消费者认可，却是近几年才开始的。</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二手车置换业务，对车主来说，最大的优点就是免去了在购入新车前处理现有旧车的琐事。到各处的二手车市场询价，办理过户手续等一系列问题可交由二手车企业代为解决，能够更有效地节省车主的时间。二手车市场泥沙俱下，而 4S 店往往能够进行专门的二手车评估，对车主而言，准备出售的旧车能够在 4S 店进行专业可靠的全面检测，对有效判断二手车残值相当有帮助。</a:t>
            </a:r>
            <a:endParaRPr sz="1400"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randombar(horizontal)">
                                      <p:cBhvr>
                                        <p:cTn id="14" dur="500"/>
                                        <p:tgtEl>
                                          <p:spTgt spid="103"/>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randombar(horizontal)">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7" grpId="0"/>
      <p:bldP spid="3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p:nvPr/>
        </p:nvPicPr>
        <p:blipFill>
          <a:blip r:embed="rId1"/>
          <a:stretch>
            <a:fillRect/>
          </a:stretch>
        </p:blipFill>
        <p:spPr>
          <a:xfrm>
            <a:off x="-24765" y="0"/>
            <a:ext cx="12242165" cy="6858635"/>
          </a:xfrm>
          <a:prstGeom prst="rect">
            <a:avLst/>
          </a:prstGeom>
          <a:noFill/>
          <a:ln w="9525">
            <a:noFill/>
          </a:ln>
        </p:spPr>
      </p:pic>
      <p:sp>
        <p:nvSpPr>
          <p:cNvPr id="6" name="矩形 5"/>
          <p:cNvSpPr/>
          <p:nvPr/>
        </p:nvSpPr>
        <p:spPr>
          <a:xfrm>
            <a:off x="0" y="635"/>
            <a:ext cx="12306300" cy="6857365"/>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98" name="checkmark_44126"/>
          <p:cNvSpPr>
            <a:spLocks noChangeAspect="1"/>
          </p:cNvSpPr>
          <p:nvPr/>
        </p:nvSpPr>
        <p:spPr bwMode="auto">
          <a:xfrm>
            <a:off x="939812" y="1521340"/>
            <a:ext cx="478508" cy="394221"/>
          </a:xfrm>
          <a:custGeom>
            <a:avLst/>
            <a:gdLst>
              <a:gd name="T0" fmla="*/ 5991 w 7318"/>
              <a:gd name="T1" fmla="*/ 0 h 6039"/>
              <a:gd name="T2" fmla="*/ 2606 w 7318"/>
              <a:gd name="T3" fmla="*/ 3385 h 6039"/>
              <a:gd name="T4" fmla="*/ 1327 w 7318"/>
              <a:gd name="T5" fmla="*/ 2106 h 6039"/>
              <a:gd name="T6" fmla="*/ 0 w 7318"/>
              <a:gd name="T7" fmla="*/ 3433 h 6039"/>
              <a:gd name="T8" fmla="*/ 1279 w 7318"/>
              <a:gd name="T9" fmla="*/ 4712 h 6039"/>
              <a:gd name="T10" fmla="*/ 2606 w 7318"/>
              <a:gd name="T11" fmla="*/ 6039 h 6039"/>
              <a:gd name="T12" fmla="*/ 3933 w 7318"/>
              <a:gd name="T13" fmla="*/ 4712 h 6039"/>
              <a:gd name="T14" fmla="*/ 7318 w 7318"/>
              <a:gd name="T15" fmla="*/ 1327 h 6039"/>
              <a:gd name="T16" fmla="*/ 5991 w 7318"/>
              <a:gd name="T17" fmla="*/ 0 h 6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8" h="6039">
                <a:moveTo>
                  <a:pt x="5991" y="0"/>
                </a:moveTo>
                <a:lnTo>
                  <a:pt x="2606" y="3385"/>
                </a:lnTo>
                <a:lnTo>
                  <a:pt x="1327" y="2106"/>
                </a:lnTo>
                <a:lnTo>
                  <a:pt x="0" y="3433"/>
                </a:lnTo>
                <a:lnTo>
                  <a:pt x="1279" y="4712"/>
                </a:lnTo>
                <a:lnTo>
                  <a:pt x="2606" y="6039"/>
                </a:lnTo>
                <a:lnTo>
                  <a:pt x="3933" y="4712"/>
                </a:lnTo>
                <a:lnTo>
                  <a:pt x="7318" y="1327"/>
                </a:lnTo>
                <a:lnTo>
                  <a:pt x="5991" y="0"/>
                </a:lnTo>
                <a:close/>
              </a:path>
            </a:pathLst>
          </a:custGeom>
          <a:solidFill>
            <a:schemeClr val="accent2"/>
          </a:solidFill>
          <a:ln>
            <a:noFill/>
          </a:ln>
        </p:spPr>
      </p:sp>
      <p:sp>
        <p:nvSpPr>
          <p:cNvPr id="99" name="placeholder-filled-tool-shape-for-maps_57003"/>
          <p:cNvSpPr>
            <a:spLocks noChangeAspect="1"/>
          </p:cNvSpPr>
          <p:nvPr/>
        </p:nvSpPr>
        <p:spPr bwMode="auto">
          <a:xfrm>
            <a:off x="10765807" y="3425762"/>
            <a:ext cx="359668" cy="478508"/>
          </a:xfrm>
          <a:custGeom>
            <a:avLst/>
            <a:gdLst>
              <a:gd name="T0" fmla="*/ 594 w 1188"/>
              <a:gd name="T1" fmla="*/ 0 h 1583"/>
              <a:gd name="T2" fmla="*/ 0 w 1188"/>
              <a:gd name="T3" fmla="*/ 593 h 1583"/>
              <a:gd name="T4" fmla="*/ 170 w 1188"/>
              <a:gd name="T5" fmla="*/ 1061 h 1583"/>
              <a:gd name="T6" fmla="*/ 538 w 1188"/>
              <a:gd name="T7" fmla="*/ 1551 h 1583"/>
              <a:gd name="T8" fmla="*/ 651 w 1188"/>
              <a:gd name="T9" fmla="*/ 1551 h 1583"/>
              <a:gd name="T10" fmla="*/ 980 w 1188"/>
              <a:gd name="T11" fmla="*/ 1137 h 1583"/>
              <a:gd name="T12" fmla="*/ 1188 w 1188"/>
              <a:gd name="T13" fmla="*/ 593 h 1583"/>
              <a:gd name="T14" fmla="*/ 594 w 1188"/>
              <a:gd name="T15" fmla="*/ 0 h 1583"/>
              <a:gd name="T16" fmla="*/ 594 w 1188"/>
              <a:gd name="T17" fmla="*/ 937 h 1583"/>
              <a:gd name="T18" fmla="*/ 234 w 1188"/>
              <a:gd name="T19" fmla="*/ 577 h 1583"/>
              <a:gd name="T20" fmla="*/ 594 w 1188"/>
              <a:gd name="T21" fmla="*/ 217 h 1583"/>
              <a:gd name="T22" fmla="*/ 954 w 1188"/>
              <a:gd name="T23" fmla="*/ 577 h 1583"/>
              <a:gd name="T24" fmla="*/ 594 w 1188"/>
              <a:gd name="T25" fmla="*/ 937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8" h="1583">
                <a:moveTo>
                  <a:pt x="594" y="0"/>
                </a:moveTo>
                <a:cubicBezTo>
                  <a:pt x="266" y="0"/>
                  <a:pt x="0" y="265"/>
                  <a:pt x="0" y="593"/>
                </a:cubicBezTo>
                <a:cubicBezTo>
                  <a:pt x="0" y="764"/>
                  <a:pt x="86" y="919"/>
                  <a:pt x="170" y="1061"/>
                </a:cubicBezTo>
                <a:cubicBezTo>
                  <a:pt x="272" y="1239"/>
                  <a:pt x="395" y="1404"/>
                  <a:pt x="538" y="1551"/>
                </a:cubicBezTo>
                <a:cubicBezTo>
                  <a:pt x="568" y="1583"/>
                  <a:pt x="619" y="1583"/>
                  <a:pt x="651" y="1551"/>
                </a:cubicBezTo>
                <a:cubicBezTo>
                  <a:pt x="776" y="1427"/>
                  <a:pt x="887" y="1287"/>
                  <a:pt x="980" y="1137"/>
                </a:cubicBezTo>
                <a:cubicBezTo>
                  <a:pt x="1080" y="976"/>
                  <a:pt x="1188" y="789"/>
                  <a:pt x="1188" y="593"/>
                </a:cubicBezTo>
                <a:cubicBezTo>
                  <a:pt x="1187" y="267"/>
                  <a:pt x="922" y="0"/>
                  <a:pt x="594" y="0"/>
                </a:cubicBezTo>
                <a:close/>
                <a:moveTo>
                  <a:pt x="594" y="937"/>
                </a:moveTo>
                <a:cubicBezTo>
                  <a:pt x="395" y="937"/>
                  <a:pt x="234" y="776"/>
                  <a:pt x="234" y="577"/>
                </a:cubicBezTo>
                <a:cubicBezTo>
                  <a:pt x="234" y="379"/>
                  <a:pt x="395" y="217"/>
                  <a:pt x="594" y="217"/>
                </a:cubicBezTo>
                <a:cubicBezTo>
                  <a:pt x="792" y="217"/>
                  <a:pt x="954" y="377"/>
                  <a:pt x="954" y="577"/>
                </a:cubicBezTo>
                <a:cubicBezTo>
                  <a:pt x="954" y="777"/>
                  <a:pt x="792" y="937"/>
                  <a:pt x="594" y="937"/>
                </a:cubicBezTo>
                <a:close/>
              </a:path>
            </a:pathLst>
          </a:custGeom>
          <a:solidFill>
            <a:schemeClr val="accent2"/>
          </a:solidFill>
          <a:ln>
            <a:noFill/>
          </a:ln>
        </p:spPr>
      </p:sp>
      <p:sp>
        <p:nvSpPr>
          <p:cNvPr id="106" name="TextBox 53"/>
          <p:cNvSpPr txBox="1"/>
          <p:nvPr/>
        </p:nvSpPr>
        <p:spPr>
          <a:xfrm>
            <a:off x="748665" y="3045460"/>
            <a:ext cx="5643880" cy="129222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车辆会经过详细的检测，让消费者能够得到一个相对合理的收购价格</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车主能够将重点放在新车的挑选上，而不用为出售旧车而烦恼</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旧车的车款可以直接冲抵新车车款，从而缓解消费者资金周转的压力</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厂家及4S店会为进行置换的客户提供更多代理业务，从而节省了时间</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grpSp>
        <p:nvGrpSpPr>
          <p:cNvPr id="45" name="组合 44"/>
          <p:cNvGrpSpPr/>
          <p:nvPr/>
        </p:nvGrpSpPr>
        <p:grpSpPr>
          <a:xfrm>
            <a:off x="888598" y="2162400"/>
            <a:ext cx="2632058" cy="637349"/>
            <a:chOff x="888598" y="2340200"/>
            <a:chExt cx="2632058" cy="637349"/>
          </a:xfrm>
        </p:grpSpPr>
        <p:grpSp>
          <p:nvGrpSpPr>
            <p:cNvPr id="34" name="组合 33"/>
            <p:cNvGrpSpPr/>
            <p:nvPr/>
          </p:nvGrpSpPr>
          <p:grpSpPr>
            <a:xfrm>
              <a:off x="888598" y="2340200"/>
              <a:ext cx="2632058" cy="637349"/>
              <a:chOff x="888598" y="2340200"/>
              <a:chExt cx="2632058" cy="637349"/>
            </a:xfrm>
          </p:grpSpPr>
          <p:sp>
            <p:nvSpPr>
              <p:cNvPr id="70" name="任意多边形: 形状 69"/>
              <p:cNvSpPr/>
              <p:nvPr/>
            </p:nvSpPr>
            <p:spPr>
              <a:xfrm>
                <a:off x="888598" y="2384597"/>
                <a:ext cx="2428239" cy="548559"/>
              </a:xfrm>
              <a:custGeom>
                <a:avLst/>
                <a:gdLst>
                  <a:gd name="connsiteX0" fmla="*/ 0 w 3123622"/>
                  <a:gd name="connsiteY0" fmla="*/ 0 h 705652"/>
                  <a:gd name="connsiteX1" fmla="*/ 2807476 w 3123622"/>
                  <a:gd name="connsiteY1" fmla="*/ 0 h 705652"/>
                  <a:gd name="connsiteX2" fmla="*/ 3123622 w 3123622"/>
                  <a:gd name="connsiteY2" fmla="*/ 705652 h 705652"/>
                  <a:gd name="connsiteX3" fmla="*/ 0 w 3123622"/>
                  <a:gd name="connsiteY3" fmla="*/ 705652 h 705652"/>
                </a:gdLst>
                <a:ahLst/>
                <a:cxnLst>
                  <a:cxn ang="0">
                    <a:pos x="connsiteX0" y="connsiteY0"/>
                  </a:cxn>
                  <a:cxn ang="0">
                    <a:pos x="connsiteX1" y="connsiteY1"/>
                  </a:cxn>
                  <a:cxn ang="0">
                    <a:pos x="connsiteX2" y="connsiteY2"/>
                  </a:cxn>
                  <a:cxn ang="0">
                    <a:pos x="connsiteX3" y="connsiteY3"/>
                  </a:cxn>
                </a:cxnLst>
                <a:rect l="l" t="t" r="r" b="b"/>
                <a:pathLst>
                  <a:path w="3123622" h="705652">
                    <a:moveTo>
                      <a:pt x="0" y="0"/>
                    </a:moveTo>
                    <a:lnTo>
                      <a:pt x="2807476" y="0"/>
                    </a:lnTo>
                    <a:lnTo>
                      <a:pt x="3123622" y="705652"/>
                    </a:lnTo>
                    <a:lnTo>
                      <a:pt x="0" y="705652"/>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96" name="任意多边形: 形状 95"/>
              <p:cNvSpPr/>
              <p:nvPr/>
            </p:nvSpPr>
            <p:spPr>
              <a:xfrm rot="20132066">
                <a:off x="3293360" y="2340200"/>
                <a:ext cx="76200" cy="637349"/>
              </a:xfrm>
              <a:custGeom>
                <a:avLst/>
                <a:gdLst>
                  <a:gd name="connsiteX0" fmla="*/ 0 w 76200"/>
                  <a:gd name="connsiteY0" fmla="*/ 0 h 637349"/>
                  <a:gd name="connsiteX1" fmla="*/ 76200 w 76200"/>
                  <a:gd name="connsiteY1" fmla="*/ 34671 h 637349"/>
                  <a:gd name="connsiteX2" fmla="*/ 76200 w 76200"/>
                  <a:gd name="connsiteY2" fmla="*/ 637349 h 637349"/>
                  <a:gd name="connsiteX3" fmla="*/ 0 w 76200"/>
                  <a:gd name="connsiteY3" fmla="*/ 602678 h 637349"/>
                </a:gdLst>
                <a:ahLst/>
                <a:cxnLst>
                  <a:cxn ang="0">
                    <a:pos x="connsiteX0" y="connsiteY0"/>
                  </a:cxn>
                  <a:cxn ang="0">
                    <a:pos x="connsiteX1" y="connsiteY1"/>
                  </a:cxn>
                  <a:cxn ang="0">
                    <a:pos x="connsiteX2" y="connsiteY2"/>
                  </a:cxn>
                  <a:cxn ang="0">
                    <a:pos x="connsiteX3" y="connsiteY3"/>
                  </a:cxn>
                </a:cxnLst>
                <a:rect l="l" t="t" r="r" b="b"/>
                <a:pathLst>
                  <a:path w="76200" h="637349">
                    <a:moveTo>
                      <a:pt x="0" y="0"/>
                    </a:moveTo>
                    <a:lnTo>
                      <a:pt x="76200" y="34671"/>
                    </a:lnTo>
                    <a:lnTo>
                      <a:pt x="76200" y="637349"/>
                    </a:lnTo>
                    <a:lnTo>
                      <a:pt x="0" y="602678"/>
                    </a:lnTo>
                    <a:close/>
                  </a:path>
                </a:pathLst>
              </a:custGeom>
              <a:gradFill>
                <a:gsLst>
                  <a:gs pos="0">
                    <a:schemeClr val="accent1">
                      <a:lumMod val="5000"/>
                      <a:lumOff val="95000"/>
                    </a:schemeClr>
                  </a:gs>
                  <a:gs pos="94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97" name="任意多边形: 形状 96"/>
              <p:cNvSpPr/>
              <p:nvPr/>
            </p:nvSpPr>
            <p:spPr>
              <a:xfrm rot="20132066">
                <a:off x="3444456" y="2340201"/>
                <a:ext cx="76200" cy="637348"/>
              </a:xfrm>
              <a:custGeom>
                <a:avLst/>
                <a:gdLst>
                  <a:gd name="connsiteX0" fmla="*/ 0 w 76200"/>
                  <a:gd name="connsiteY0" fmla="*/ 0 h 637348"/>
                  <a:gd name="connsiteX1" fmla="*/ 76200 w 76200"/>
                  <a:gd name="connsiteY1" fmla="*/ 34671 h 637348"/>
                  <a:gd name="connsiteX2" fmla="*/ 76200 w 76200"/>
                  <a:gd name="connsiteY2" fmla="*/ 637348 h 637348"/>
                  <a:gd name="connsiteX3" fmla="*/ 0 w 76200"/>
                  <a:gd name="connsiteY3" fmla="*/ 602677 h 637348"/>
                </a:gdLst>
                <a:ahLst/>
                <a:cxnLst>
                  <a:cxn ang="0">
                    <a:pos x="connsiteX0" y="connsiteY0"/>
                  </a:cxn>
                  <a:cxn ang="0">
                    <a:pos x="connsiteX1" y="connsiteY1"/>
                  </a:cxn>
                  <a:cxn ang="0">
                    <a:pos x="connsiteX2" y="connsiteY2"/>
                  </a:cxn>
                  <a:cxn ang="0">
                    <a:pos x="connsiteX3" y="connsiteY3"/>
                  </a:cxn>
                </a:cxnLst>
                <a:rect l="l" t="t" r="r" b="b"/>
                <a:pathLst>
                  <a:path w="76200" h="637348">
                    <a:moveTo>
                      <a:pt x="0" y="0"/>
                    </a:moveTo>
                    <a:lnTo>
                      <a:pt x="76200" y="34671"/>
                    </a:lnTo>
                    <a:lnTo>
                      <a:pt x="76200" y="637348"/>
                    </a:lnTo>
                    <a:lnTo>
                      <a:pt x="0" y="602677"/>
                    </a:lnTo>
                    <a:close/>
                  </a:path>
                </a:pathLst>
              </a:custGeom>
              <a:gradFill>
                <a:gsLst>
                  <a:gs pos="100000">
                    <a:schemeClr val="accent2"/>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107" name="TextBox 42"/>
            <p:cNvSpPr txBox="1"/>
            <p:nvPr/>
          </p:nvSpPr>
          <p:spPr>
            <a:xfrm>
              <a:off x="1070187" y="2535289"/>
              <a:ext cx="1640128" cy="24574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zh-CN" altLang="en-US" sz="1600" b="0" dirty="0"/>
                <a:t>二手车置换的优点</a:t>
              </a:r>
              <a:endParaRPr lang="zh-CN" altLang="en-US" sz="1600" b="0" dirty="0"/>
            </a:p>
          </p:txBody>
        </p:sp>
      </p:grpSp>
      <p:sp>
        <p:nvSpPr>
          <p:cNvPr id="108" name="TextBox 53"/>
          <p:cNvSpPr txBox="1"/>
          <p:nvPr/>
        </p:nvSpPr>
        <p:spPr>
          <a:xfrm>
            <a:off x="7141845" y="4755515"/>
            <a:ext cx="4815205" cy="64579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r">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车辆的最终出售价格，可能会略低于市场平均值</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a:p>
            <a:pPr algn="r">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 经销商收购二手车，对于车辆的手续及车况等条件相对严格</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grpSp>
        <p:nvGrpSpPr>
          <p:cNvPr id="46" name="组合 45"/>
          <p:cNvGrpSpPr/>
          <p:nvPr/>
        </p:nvGrpSpPr>
        <p:grpSpPr>
          <a:xfrm>
            <a:off x="8581519" y="4046900"/>
            <a:ext cx="2632058" cy="637349"/>
            <a:chOff x="8551039" y="4046900"/>
            <a:chExt cx="2632058" cy="637349"/>
          </a:xfrm>
        </p:grpSpPr>
        <p:grpSp>
          <p:nvGrpSpPr>
            <p:cNvPr id="100" name="组合 99"/>
            <p:cNvGrpSpPr/>
            <p:nvPr/>
          </p:nvGrpSpPr>
          <p:grpSpPr>
            <a:xfrm flipH="1" flipV="1">
              <a:off x="8551039" y="4046900"/>
              <a:ext cx="2632058" cy="637349"/>
              <a:chOff x="888598" y="2340200"/>
              <a:chExt cx="2632058" cy="637349"/>
            </a:xfrm>
          </p:grpSpPr>
          <p:sp>
            <p:nvSpPr>
              <p:cNvPr id="101" name="任意多边形: 形状 100"/>
              <p:cNvSpPr/>
              <p:nvPr/>
            </p:nvSpPr>
            <p:spPr>
              <a:xfrm>
                <a:off x="888598" y="2384597"/>
                <a:ext cx="2428239" cy="548559"/>
              </a:xfrm>
              <a:custGeom>
                <a:avLst/>
                <a:gdLst>
                  <a:gd name="connsiteX0" fmla="*/ 0 w 3123622"/>
                  <a:gd name="connsiteY0" fmla="*/ 0 h 705652"/>
                  <a:gd name="connsiteX1" fmla="*/ 2807476 w 3123622"/>
                  <a:gd name="connsiteY1" fmla="*/ 0 h 705652"/>
                  <a:gd name="connsiteX2" fmla="*/ 3123622 w 3123622"/>
                  <a:gd name="connsiteY2" fmla="*/ 705652 h 705652"/>
                  <a:gd name="connsiteX3" fmla="*/ 0 w 3123622"/>
                  <a:gd name="connsiteY3" fmla="*/ 705652 h 705652"/>
                </a:gdLst>
                <a:ahLst/>
                <a:cxnLst>
                  <a:cxn ang="0">
                    <a:pos x="connsiteX0" y="connsiteY0"/>
                  </a:cxn>
                  <a:cxn ang="0">
                    <a:pos x="connsiteX1" y="connsiteY1"/>
                  </a:cxn>
                  <a:cxn ang="0">
                    <a:pos x="connsiteX2" y="connsiteY2"/>
                  </a:cxn>
                  <a:cxn ang="0">
                    <a:pos x="connsiteX3" y="connsiteY3"/>
                  </a:cxn>
                </a:cxnLst>
                <a:rect l="l" t="t" r="r" b="b"/>
                <a:pathLst>
                  <a:path w="3123622" h="705652">
                    <a:moveTo>
                      <a:pt x="0" y="0"/>
                    </a:moveTo>
                    <a:lnTo>
                      <a:pt x="2807476" y="0"/>
                    </a:lnTo>
                    <a:lnTo>
                      <a:pt x="3123622" y="705652"/>
                    </a:lnTo>
                    <a:lnTo>
                      <a:pt x="0" y="7056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02" name="任意多边形: 形状 101"/>
              <p:cNvSpPr/>
              <p:nvPr/>
            </p:nvSpPr>
            <p:spPr>
              <a:xfrm rot="20132066">
                <a:off x="3293360" y="2340200"/>
                <a:ext cx="76200" cy="637349"/>
              </a:xfrm>
              <a:custGeom>
                <a:avLst/>
                <a:gdLst>
                  <a:gd name="connsiteX0" fmla="*/ 0 w 76200"/>
                  <a:gd name="connsiteY0" fmla="*/ 0 h 637349"/>
                  <a:gd name="connsiteX1" fmla="*/ 76200 w 76200"/>
                  <a:gd name="connsiteY1" fmla="*/ 34671 h 637349"/>
                  <a:gd name="connsiteX2" fmla="*/ 76200 w 76200"/>
                  <a:gd name="connsiteY2" fmla="*/ 637349 h 637349"/>
                  <a:gd name="connsiteX3" fmla="*/ 0 w 76200"/>
                  <a:gd name="connsiteY3" fmla="*/ 602678 h 637349"/>
                </a:gdLst>
                <a:ahLst/>
                <a:cxnLst>
                  <a:cxn ang="0">
                    <a:pos x="connsiteX0" y="connsiteY0"/>
                  </a:cxn>
                  <a:cxn ang="0">
                    <a:pos x="connsiteX1" y="connsiteY1"/>
                  </a:cxn>
                  <a:cxn ang="0">
                    <a:pos x="connsiteX2" y="connsiteY2"/>
                  </a:cxn>
                  <a:cxn ang="0">
                    <a:pos x="connsiteX3" y="connsiteY3"/>
                  </a:cxn>
                </a:cxnLst>
                <a:rect l="l" t="t" r="r" b="b"/>
                <a:pathLst>
                  <a:path w="76200" h="637349">
                    <a:moveTo>
                      <a:pt x="0" y="0"/>
                    </a:moveTo>
                    <a:lnTo>
                      <a:pt x="76200" y="34671"/>
                    </a:lnTo>
                    <a:lnTo>
                      <a:pt x="76200" y="637349"/>
                    </a:lnTo>
                    <a:lnTo>
                      <a:pt x="0" y="602678"/>
                    </a:lnTo>
                    <a:close/>
                  </a:path>
                </a:pathLst>
              </a:custGeom>
              <a:gradFill>
                <a:gsLst>
                  <a:gs pos="0">
                    <a:schemeClr val="accent1">
                      <a:lumMod val="5000"/>
                      <a:lumOff val="95000"/>
                    </a:schemeClr>
                  </a:gs>
                  <a:gs pos="94000">
                    <a:srgbClr val="ED7D3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03" name="任意多边形: 形状 102"/>
              <p:cNvSpPr/>
              <p:nvPr/>
            </p:nvSpPr>
            <p:spPr>
              <a:xfrm rot="20132066">
                <a:off x="3444456" y="2340201"/>
                <a:ext cx="76200" cy="637348"/>
              </a:xfrm>
              <a:custGeom>
                <a:avLst/>
                <a:gdLst>
                  <a:gd name="connsiteX0" fmla="*/ 0 w 76200"/>
                  <a:gd name="connsiteY0" fmla="*/ 0 h 637348"/>
                  <a:gd name="connsiteX1" fmla="*/ 76200 w 76200"/>
                  <a:gd name="connsiteY1" fmla="*/ 34671 h 637348"/>
                  <a:gd name="connsiteX2" fmla="*/ 76200 w 76200"/>
                  <a:gd name="connsiteY2" fmla="*/ 637348 h 637348"/>
                  <a:gd name="connsiteX3" fmla="*/ 0 w 76200"/>
                  <a:gd name="connsiteY3" fmla="*/ 602677 h 637348"/>
                </a:gdLst>
                <a:ahLst/>
                <a:cxnLst>
                  <a:cxn ang="0">
                    <a:pos x="connsiteX0" y="connsiteY0"/>
                  </a:cxn>
                  <a:cxn ang="0">
                    <a:pos x="connsiteX1" y="connsiteY1"/>
                  </a:cxn>
                  <a:cxn ang="0">
                    <a:pos x="connsiteX2" y="connsiteY2"/>
                  </a:cxn>
                  <a:cxn ang="0">
                    <a:pos x="connsiteX3" y="connsiteY3"/>
                  </a:cxn>
                </a:cxnLst>
                <a:rect l="l" t="t" r="r" b="b"/>
                <a:pathLst>
                  <a:path w="76200" h="637348">
                    <a:moveTo>
                      <a:pt x="0" y="0"/>
                    </a:moveTo>
                    <a:lnTo>
                      <a:pt x="76200" y="34671"/>
                    </a:lnTo>
                    <a:lnTo>
                      <a:pt x="76200" y="637348"/>
                    </a:lnTo>
                    <a:lnTo>
                      <a:pt x="0" y="602677"/>
                    </a:lnTo>
                    <a:close/>
                  </a:path>
                </a:pathLst>
              </a:custGeom>
              <a:gradFill>
                <a:gsLst>
                  <a:gs pos="100000">
                    <a:schemeClr val="accent2"/>
                  </a:gs>
                  <a:gs pos="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109" name="TextBox 42"/>
            <p:cNvSpPr txBox="1"/>
            <p:nvPr/>
          </p:nvSpPr>
          <p:spPr>
            <a:xfrm>
              <a:off x="9385836" y="4242755"/>
              <a:ext cx="1640128" cy="24574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l">
                <a:buClrTx/>
                <a:buSzTx/>
                <a:buFontTx/>
              </a:pPr>
              <a:r>
                <a:rPr lang="zh-CN" altLang="en-US" sz="1600" b="0" dirty="0"/>
                <a:t>二手车置换的不足</a:t>
              </a:r>
              <a:endParaRPr lang="zh-CN" altLang="en-US" sz="1600" b="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98"/>
                                        </p:tgtEl>
                                        <p:attrNameLst>
                                          <p:attrName>style.visibility</p:attrName>
                                        </p:attrNameLst>
                                      </p:cBhvr>
                                      <p:to>
                                        <p:strVal val="visible"/>
                                      </p:to>
                                    </p:set>
                                    <p:animEffect transition="in" filter="checkerboard(across)">
                                      <p:cBhvr>
                                        <p:cTn id="14" dur="500"/>
                                        <p:tgtEl>
                                          <p:spTgt spid="98"/>
                                        </p:tgtEl>
                                      </p:cBhvr>
                                    </p:animEffect>
                                  </p:childTnLst>
                                </p:cTn>
                              </p:par>
                              <p:par>
                                <p:cTn id="15" presetID="5" presetClass="entr" presetSubtype="10" fill="hold" nodeType="withEffect">
                                  <p:stCondLst>
                                    <p:cond delay="0"/>
                                  </p:stCondLst>
                                  <p:childTnLst>
                                    <p:set>
                                      <p:cBhvr>
                                        <p:cTn id="16" dur="1" fill="hold">
                                          <p:stCondLst>
                                            <p:cond delay="0"/>
                                          </p:stCondLst>
                                        </p:cTn>
                                        <p:tgtEl>
                                          <p:spTgt spid="99"/>
                                        </p:tgtEl>
                                        <p:attrNameLst>
                                          <p:attrName>style.visibility</p:attrName>
                                        </p:attrNameLst>
                                      </p:cBhvr>
                                      <p:to>
                                        <p:strVal val="visible"/>
                                      </p:to>
                                    </p:set>
                                    <p:animEffect transition="in" filter="checkerboard(across)">
                                      <p:cBhvr>
                                        <p:cTn id="17" dur="500"/>
                                        <p:tgtEl>
                                          <p:spTgt spid="99"/>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06"/>
                                        </p:tgtEl>
                                        <p:attrNameLst>
                                          <p:attrName>style.visibility</p:attrName>
                                        </p:attrNameLst>
                                      </p:cBhvr>
                                      <p:to>
                                        <p:strVal val="visible"/>
                                      </p:to>
                                    </p:set>
                                    <p:animEffect transition="in" filter="checkerboard(across)">
                                      <p:cBhvr>
                                        <p:cTn id="20" dur="500"/>
                                        <p:tgtEl>
                                          <p:spTgt spid="106"/>
                                        </p:tgtEl>
                                      </p:cBhvr>
                                    </p:animEffect>
                                  </p:childTnLst>
                                </p:cTn>
                              </p:par>
                              <p:par>
                                <p:cTn id="21" presetID="5" presetClass="entr" presetSubtype="10" fill="hold"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checkerboard(across)">
                                      <p:cBhvr>
                                        <p:cTn id="23" dur="500"/>
                                        <p:tgtEl>
                                          <p:spTgt spid="45"/>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108"/>
                                        </p:tgtEl>
                                        <p:attrNameLst>
                                          <p:attrName>style.visibility</p:attrName>
                                        </p:attrNameLst>
                                      </p:cBhvr>
                                      <p:to>
                                        <p:strVal val="visible"/>
                                      </p:to>
                                    </p:set>
                                    <p:animEffect transition="in" filter="checkerboard(across)">
                                      <p:cBhvr>
                                        <p:cTn id="26" dur="500"/>
                                        <p:tgtEl>
                                          <p:spTgt spid="108"/>
                                        </p:tgtEl>
                                      </p:cBhvr>
                                    </p:animEffect>
                                  </p:childTnLst>
                                </p:cTn>
                              </p:par>
                              <p:par>
                                <p:cTn id="27" presetID="5" presetClass="entr" presetSubtype="10" fill="hold" nodeType="with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checkerboard(across)">
                                      <p:cBhvr>
                                        <p:cTn id="2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106" grpId="0"/>
      <p:bldP spid="108" grpId="0"/>
      <p:bldP spid="106" grpId="1"/>
      <p:bldP spid="10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pic>
        <p:nvPicPr>
          <p:cNvPr id="104" name="图片 103"/>
          <p:cNvPicPr/>
          <p:nvPr/>
        </p:nvPicPr>
        <p:blipFill>
          <a:blip r:embed="rId1">
            <a:clrChange>
              <a:clrFrom>
                <a:srgbClr val="FFFFFF">
                  <a:alpha val="100000"/>
                </a:srgbClr>
              </a:clrFrom>
              <a:clrTo>
                <a:srgbClr val="FFFFFF">
                  <a:alpha val="100000"/>
                  <a:alpha val="0"/>
                </a:srgbClr>
              </a:clrTo>
            </a:clrChange>
          </a:blip>
          <a:stretch>
            <a:fillRect/>
          </a:stretch>
        </p:blipFill>
        <p:spPr>
          <a:xfrm>
            <a:off x="8133080" y="2016760"/>
            <a:ext cx="2987675" cy="2824480"/>
          </a:xfrm>
          <a:prstGeom prst="rect">
            <a:avLst/>
          </a:prstGeom>
          <a:noFill/>
          <a:ln w="9525">
            <a:noFill/>
          </a:ln>
        </p:spPr>
      </p:pic>
      <p:sp>
        <p:nvSpPr>
          <p:cNvPr id="37" name="Rectangle 36"/>
          <p:cNvSpPr/>
          <p:nvPr/>
        </p:nvSpPr>
        <p:spPr>
          <a:xfrm>
            <a:off x="1436370" y="1534795"/>
            <a:ext cx="6278245" cy="4199890"/>
          </a:xfrm>
          <a:prstGeom prst="rect">
            <a:avLst/>
          </a:prstGeom>
        </p:spPr>
        <p:txBody>
          <a:bodyPr wrap="square">
            <a:spAutoFit/>
          </a:bodyPr>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按照国家的有关优惠政策，在进行旧车置换新车时，车主能够获得相应的经济补贴。不同地区有不同的标准，以 2021 年广州汽车置换补贴标准为例：</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（一）3 月 4 日至 12 月 31 日，对置换二手车的消费者，在广州市注册登记的汽车销售企业购买“国六”标准新车的，每辆给予 0.3 万元补助；</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（二）4 月 3 日至 12 月 31 日，对置换二手车的消费者，在广州市注册登记的汽车销售企业，购买安全高效且技术先进的低油耗汽油车、节油效果明显的非插电混合动力汽车的，每辆给予 0.6 万元补助（与购买“国六”标准新车的不重复补助）。</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此次活动中对购置新能源汽车、通过置换二手车方式购买“国六”标准新车、购置低油耗汽油车和非插电混合动力汽车的，以及车企直接补贴消费者竞价费用的，均将按照 4 月 3 日印发的《广州市促进汽车生产消费若干措施》予以补贴。</a:t>
            </a:r>
            <a:endParaRPr sz="1400"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randombar(horizontal)">
                                      <p:cBhvr>
                                        <p:cTn id="14" dur="500"/>
                                        <p:tgtEl>
                                          <p:spTgt spid="10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randombar(horizontal)">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7" grpId="0"/>
      <p:bldP spid="3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grpSp>
        <p:nvGrpSpPr>
          <p:cNvPr id="2" name="组合 1"/>
          <p:cNvGrpSpPr/>
          <p:nvPr/>
        </p:nvGrpSpPr>
        <p:grpSpPr>
          <a:xfrm>
            <a:off x="3924300" y="3134360"/>
            <a:ext cx="2259330" cy="782955"/>
            <a:chOff x="6140" y="4209"/>
            <a:chExt cx="3558" cy="1233"/>
          </a:xfrm>
        </p:grpSpPr>
        <p:sp>
          <p:nvSpPr>
            <p:cNvPr id="3" name="文本框 2"/>
            <p:cNvSpPr txBox="1"/>
            <p:nvPr/>
          </p:nvSpPr>
          <p:spPr>
            <a:xfrm>
              <a:off x="6140" y="4209"/>
              <a:ext cx="2848" cy="919"/>
            </a:xfrm>
            <a:prstGeom prst="rect">
              <a:avLst/>
            </a:prstGeom>
            <a:noFill/>
          </p:spPr>
          <p:txBody>
            <a:bodyPr wrap="none" rtlCol="0">
              <a:spAutoFit/>
            </a:bodyPr>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6" name="文本框 5"/>
            <p:cNvSpPr txBox="1"/>
            <p:nvPr/>
          </p:nvSpPr>
          <p:spPr>
            <a:xfrm>
              <a:off x="6140" y="5056"/>
              <a:ext cx="3559" cy="386"/>
            </a:xfrm>
            <a:prstGeom prst="rect">
              <a:avLst/>
            </a:prstGeom>
            <a:noFill/>
          </p:spPr>
          <p:txBody>
            <a:bodyPr wrap="none" rtlCol="0">
              <a:spAutoFit/>
            </a:bodyPr>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grpSp>
      <p:sp>
        <p:nvSpPr>
          <p:cNvPr id="11" name="矩形: 圆角 8"/>
          <p:cNvSpPr/>
          <p:nvPr/>
        </p:nvSpPr>
        <p:spPr>
          <a:xfrm>
            <a:off x="1562735" y="2374733"/>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方正粗黑宋简体" panose="02000000000000000000" charset="-122"/>
              <a:ea typeface="方正粗黑宋简体" panose="02000000000000000000" charset="-122"/>
            </a:endParaRPr>
          </a:p>
        </p:txBody>
      </p:sp>
      <p:sp>
        <p:nvSpPr>
          <p:cNvPr id="12" name="矩形: 圆角 9"/>
          <p:cNvSpPr/>
          <p:nvPr/>
        </p:nvSpPr>
        <p:spPr>
          <a:xfrm>
            <a:off x="1562735" y="3250932"/>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方正粗黑宋简体" panose="02000000000000000000" charset="-122"/>
              <a:ea typeface="方正粗黑宋简体" panose="02000000000000000000" charset="-122"/>
            </a:endParaRPr>
          </a:p>
        </p:txBody>
      </p:sp>
      <p:sp>
        <p:nvSpPr>
          <p:cNvPr id="27" name="矩形: 圆角 12"/>
          <p:cNvSpPr/>
          <p:nvPr/>
        </p:nvSpPr>
        <p:spPr>
          <a:xfrm>
            <a:off x="1562735" y="4127131"/>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方正粗黑宋简体" panose="02000000000000000000" charset="-122"/>
              <a:ea typeface="方正粗黑宋简体" panose="02000000000000000000" charset="-122"/>
            </a:endParaRPr>
          </a:p>
        </p:txBody>
      </p:sp>
      <p:sp>
        <p:nvSpPr>
          <p:cNvPr id="28" name="文本框 27"/>
          <p:cNvSpPr txBox="1"/>
          <p:nvPr/>
        </p:nvSpPr>
        <p:spPr>
          <a:xfrm>
            <a:off x="1887410" y="2374733"/>
            <a:ext cx="1208023" cy="400110"/>
          </a:xfrm>
          <a:prstGeom prst="rect">
            <a:avLst/>
          </a:prstGeom>
          <a:noFill/>
        </p:spPr>
        <p:txBody>
          <a:bodyPr wrap="none" rtlCol="0">
            <a:spAutoFit/>
          </a:bodyPr>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29" name="文本框 28"/>
          <p:cNvSpPr txBox="1"/>
          <p:nvPr/>
        </p:nvSpPr>
        <p:spPr>
          <a:xfrm>
            <a:off x="1887410" y="3252910"/>
            <a:ext cx="1208023" cy="400110"/>
          </a:xfrm>
          <a:prstGeom prst="rect">
            <a:avLst/>
          </a:prstGeom>
          <a:noFill/>
        </p:spPr>
        <p:txBody>
          <a:bodyPr wrap="none" rtlCol="0">
            <a:spAutoFit/>
          </a:bodyPr>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30" name="文本框 29"/>
          <p:cNvSpPr txBox="1"/>
          <p:nvPr/>
        </p:nvSpPr>
        <p:spPr>
          <a:xfrm>
            <a:off x="1887410" y="4131087"/>
            <a:ext cx="1208023" cy="400110"/>
          </a:xfrm>
          <a:prstGeom prst="rect">
            <a:avLst/>
          </a:prstGeom>
          <a:noFill/>
        </p:spPr>
        <p:txBody>
          <a:bodyPr wrap="none" rtlCol="0">
            <a:spAutoFit/>
          </a:bodyPr>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31" name="文本框 30"/>
          <p:cNvSpPr txBox="1"/>
          <p:nvPr/>
        </p:nvSpPr>
        <p:spPr>
          <a:xfrm>
            <a:off x="3924419" y="2248756"/>
            <a:ext cx="1808480" cy="583565"/>
          </a:xfrm>
          <a:prstGeom prst="rect">
            <a:avLst/>
          </a:prstGeom>
          <a:noFill/>
        </p:spPr>
        <p:txBody>
          <a:bodyPr wrap="none" rtlCol="0">
            <a:spAutoFit/>
          </a:bodyPr>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32" name="文本框 31"/>
          <p:cNvSpPr txBox="1"/>
          <p:nvPr/>
        </p:nvSpPr>
        <p:spPr>
          <a:xfrm>
            <a:off x="3924419" y="2774843"/>
            <a:ext cx="2038350" cy="245110"/>
          </a:xfrm>
          <a:prstGeom prst="rect">
            <a:avLst/>
          </a:prstGeom>
          <a:noFill/>
        </p:spPr>
        <p:txBody>
          <a:bodyPr wrap="none" rtlCol="0">
            <a:spAutoFit/>
          </a:bodyPr>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33" name="文本框 32"/>
          <p:cNvSpPr txBox="1"/>
          <p:nvPr/>
        </p:nvSpPr>
        <p:spPr>
          <a:xfrm>
            <a:off x="3949819" y="4040143"/>
            <a:ext cx="1808480" cy="583565"/>
          </a:xfrm>
          <a:prstGeom prst="rect">
            <a:avLst/>
          </a:prstGeom>
          <a:noFill/>
        </p:spPr>
        <p:txBody>
          <a:bodyPr wrap="none" rtlCol="0">
            <a:spAutoFit/>
          </a:bodyPr>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34" name="文本框 33"/>
          <p:cNvSpPr txBox="1"/>
          <p:nvPr/>
        </p:nvSpPr>
        <p:spPr>
          <a:xfrm>
            <a:off x="3949819" y="4624918"/>
            <a:ext cx="1946275" cy="245110"/>
          </a:xfrm>
          <a:prstGeom prst="rect">
            <a:avLst/>
          </a:prstGeom>
          <a:noFill/>
        </p:spPr>
        <p:txBody>
          <a:bodyPr wrap="none" rtlCol="0">
            <a:spAutoFit/>
          </a:bodyPr>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down)">
                                      <p:cBhvr>
                                        <p:cTn id="34" dur="500"/>
                                        <p:tgtEl>
                                          <p:spTgt spid="29"/>
                                        </p:tgtEl>
                                      </p:cBhvr>
                                    </p:animEffect>
                                  </p:childTnLst>
                                </p:cTn>
                              </p:par>
                              <p:par>
                                <p:cTn id="35" presetID="22" presetClass="entr" presetSubtype="4"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down)">
                                      <p:cBhvr>
                                        <p:cTn id="44" dur="500"/>
                                        <p:tgtEl>
                                          <p:spTgt spid="30"/>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500"/>
                                        <p:tgtEl>
                                          <p:spTgt spid="34"/>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down)">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11" grpId="0" bldLvl="0" animBg="1"/>
      <p:bldP spid="12" grpId="0" bldLvl="0" animBg="1"/>
      <p:bldP spid="27" grpId="0" bldLvl="0" animBg="1"/>
      <p:bldP spid="28" grpId="0"/>
      <p:bldP spid="29" grpId="0"/>
      <p:bldP spid="30" grpId="0"/>
      <p:bldP spid="31" grpId="0"/>
      <p:bldP spid="32" grpId="0"/>
      <p:bldP spid="33"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90315" y="1244600"/>
            <a:ext cx="4612005" cy="491490"/>
            <a:chOff x="5969" y="1960"/>
            <a:chExt cx="7263" cy="774"/>
          </a:xfrm>
        </p:grpSpPr>
        <p:sp>
          <p:nvSpPr>
            <p:cNvPr id="26" name="矩形: 圆角 43"/>
            <p:cNvSpPr/>
            <p:nvPr/>
          </p:nvSpPr>
          <p:spPr>
            <a:xfrm>
              <a:off x="5969" y="1960"/>
              <a:ext cx="7263"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6443"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一、旧车置换的咨询服务</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29" name="í$líde"/>
          <p:cNvSpPr/>
          <p:nvPr/>
        </p:nvSpPr>
        <p:spPr>
          <a:xfrm>
            <a:off x="2159528" y="2390210"/>
            <a:ext cx="533400" cy="5334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r>
              <a:rPr lang="en-US" altLang="zh-CN" sz="2000" b="1">
                <a:solidFill>
                  <a:schemeClr val="bg1"/>
                </a:solidFill>
              </a:rPr>
              <a:t>1</a:t>
            </a:r>
            <a:endParaRPr lang="en-US" altLang="zh-CN" sz="2000" b="1">
              <a:solidFill>
                <a:schemeClr val="bg1"/>
              </a:solidFill>
            </a:endParaRPr>
          </a:p>
        </p:txBody>
      </p:sp>
      <p:sp>
        <p:nvSpPr>
          <p:cNvPr id="7" name="iš1ïḓè"/>
          <p:cNvSpPr txBox="1"/>
          <p:nvPr/>
        </p:nvSpPr>
        <p:spPr bwMode="auto">
          <a:xfrm>
            <a:off x="1068598" y="4984750"/>
            <a:ext cx="2715260" cy="4419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b="1" dirty="0">
                <a:latin typeface="微软雅黑" panose="020B0503020204020204" charset="-122"/>
                <a:ea typeface="微软雅黑" panose="020B0503020204020204" charset="-122"/>
                <a:cs typeface="微软雅黑" panose="020B0503020204020204" charset="-122"/>
              </a:rPr>
              <a:t>旧车置换的相关法规咨询</a:t>
            </a:r>
            <a:endParaRPr lang="zh-CN" altLang="en-US" b="1" dirty="0">
              <a:latin typeface="微软雅黑" panose="020B0503020204020204" charset="-122"/>
              <a:ea typeface="微软雅黑" panose="020B0503020204020204" charset="-122"/>
              <a:cs typeface="微软雅黑" panose="020B0503020204020204" charset="-122"/>
            </a:endParaRPr>
          </a:p>
        </p:txBody>
      </p:sp>
      <p:sp>
        <p:nvSpPr>
          <p:cNvPr id="24" name="íṧļiďe"/>
          <p:cNvSpPr/>
          <p:nvPr/>
        </p:nvSpPr>
        <p:spPr>
          <a:xfrm>
            <a:off x="6146442" y="2390210"/>
            <a:ext cx="533400" cy="533400"/>
          </a:xfrm>
          <a:prstGeom prst="ellipse">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r>
              <a:rPr lang="en-US" altLang="zh-CN" sz="2000" b="1">
                <a:solidFill>
                  <a:schemeClr val="bg1"/>
                </a:solidFill>
              </a:rPr>
              <a:t>2</a:t>
            </a:r>
            <a:endParaRPr lang="en-US" altLang="zh-CN" sz="2000" b="1">
              <a:solidFill>
                <a:schemeClr val="bg1"/>
              </a:solidFill>
            </a:endParaRPr>
          </a:p>
        </p:txBody>
      </p:sp>
      <p:sp>
        <p:nvSpPr>
          <p:cNvPr id="28" name="iṩ1îḑè"/>
          <p:cNvSpPr txBox="1"/>
          <p:nvPr/>
        </p:nvSpPr>
        <p:spPr bwMode="auto">
          <a:xfrm>
            <a:off x="5055512" y="4984750"/>
            <a:ext cx="2715260" cy="4419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b="1" dirty="0">
                <a:latin typeface="微软雅黑" panose="020B0503020204020204" charset="-122"/>
                <a:ea typeface="微软雅黑" panose="020B0503020204020204" charset="-122"/>
              </a:rPr>
              <a:t>旧车置换的价格咨询</a:t>
            </a:r>
            <a:endParaRPr lang="zh-CN" altLang="en-US" b="1" dirty="0">
              <a:latin typeface="微软雅黑" panose="020B0503020204020204" charset="-122"/>
              <a:ea typeface="微软雅黑" panose="020B0503020204020204" charset="-122"/>
            </a:endParaRPr>
          </a:p>
        </p:txBody>
      </p:sp>
      <p:cxnSp>
        <p:nvCxnSpPr>
          <p:cNvPr id="23" name="直接连接符 22"/>
          <p:cNvCxnSpPr/>
          <p:nvPr/>
        </p:nvCxnSpPr>
        <p:spPr>
          <a:xfrm>
            <a:off x="4499380" y="2090470"/>
            <a:ext cx="0" cy="4237852"/>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0" name="íṧļiďe"/>
          <p:cNvSpPr/>
          <p:nvPr/>
        </p:nvSpPr>
        <p:spPr>
          <a:xfrm>
            <a:off x="9652053" y="2390210"/>
            <a:ext cx="533400" cy="53340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r>
              <a:rPr lang="en-US" altLang="zh-CN" sz="2000" b="1">
                <a:solidFill>
                  <a:schemeClr val="bg1"/>
                </a:solidFill>
              </a:rPr>
              <a:t>3</a:t>
            </a:r>
            <a:endParaRPr lang="en-US" altLang="zh-CN" sz="2000" b="1">
              <a:solidFill>
                <a:schemeClr val="bg1"/>
              </a:solidFill>
            </a:endParaRPr>
          </a:p>
        </p:txBody>
      </p:sp>
      <p:sp>
        <p:nvSpPr>
          <p:cNvPr id="14" name="iṩ1îḑè"/>
          <p:cNvSpPr txBox="1"/>
          <p:nvPr/>
        </p:nvSpPr>
        <p:spPr bwMode="auto">
          <a:xfrm>
            <a:off x="8561123" y="4984750"/>
            <a:ext cx="2715260" cy="74358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b="1" dirty="0">
                <a:latin typeface="微软雅黑" panose="020B0503020204020204" charset="-122"/>
                <a:ea typeface="微软雅黑" panose="020B0503020204020204" charset="-122"/>
              </a:rPr>
              <a:t>旧车置换应提交的证件及申请文件的填写</a:t>
            </a:r>
            <a:endParaRPr lang="zh-CN" altLang="en-US" b="1" dirty="0">
              <a:latin typeface="微软雅黑" panose="020B0503020204020204" charset="-122"/>
              <a:ea typeface="微软雅黑" panose="020B0503020204020204" charset="-122"/>
            </a:endParaRPr>
          </a:p>
        </p:txBody>
      </p:sp>
      <p:cxnSp>
        <p:nvCxnSpPr>
          <p:cNvPr id="15" name="直接连接符 14"/>
          <p:cNvCxnSpPr/>
          <p:nvPr/>
        </p:nvCxnSpPr>
        <p:spPr>
          <a:xfrm>
            <a:off x="8205240" y="2090470"/>
            <a:ext cx="0" cy="4237852"/>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1"/>
          <a:stretch>
            <a:fillRect/>
          </a:stretch>
        </p:blipFill>
        <p:spPr>
          <a:xfrm>
            <a:off x="965200" y="3108325"/>
            <a:ext cx="2922055" cy="1656000"/>
          </a:xfrm>
          <a:prstGeom prst="rect">
            <a:avLst/>
          </a:prstGeom>
        </p:spPr>
      </p:pic>
      <p:pic>
        <p:nvPicPr>
          <p:cNvPr id="17" name="图片 16"/>
          <p:cNvPicPr>
            <a:picLocks noChangeAspect="1"/>
          </p:cNvPicPr>
          <p:nvPr/>
        </p:nvPicPr>
        <p:blipFill>
          <a:blip r:embed="rId2"/>
          <a:stretch>
            <a:fillRect/>
          </a:stretch>
        </p:blipFill>
        <p:spPr>
          <a:xfrm>
            <a:off x="8448040" y="3108325"/>
            <a:ext cx="2941427" cy="1656000"/>
          </a:xfrm>
          <a:prstGeom prst="rect">
            <a:avLst/>
          </a:prstGeom>
        </p:spPr>
      </p:pic>
      <p:pic>
        <p:nvPicPr>
          <p:cNvPr id="18" name="图片 17"/>
          <p:cNvPicPr>
            <a:picLocks noChangeAspect="1"/>
          </p:cNvPicPr>
          <p:nvPr/>
        </p:nvPicPr>
        <p:blipFill>
          <a:blip r:embed="rId3"/>
          <a:stretch>
            <a:fillRect/>
          </a:stretch>
        </p:blipFill>
        <p:spPr>
          <a:xfrm>
            <a:off x="5111750" y="3126105"/>
            <a:ext cx="2602785" cy="165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checkerboard(across)">
                                      <p:cBhvr>
                                        <p:cTn id="17" dur="500"/>
                                        <p:tgtEl>
                                          <p:spTgt spid="29"/>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checkerboard(across)">
                                      <p:cBhvr>
                                        <p:cTn id="23" dur="500"/>
                                        <p:tgtEl>
                                          <p:spTgt spid="24"/>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checkerboard(across)">
                                      <p:cBhvr>
                                        <p:cTn id="26" dur="500"/>
                                        <p:tgtEl>
                                          <p:spTgt spid="28"/>
                                        </p:tgtEl>
                                      </p:cBhvr>
                                    </p:animEffect>
                                  </p:childTnLst>
                                </p:cTn>
                              </p:par>
                              <p:par>
                                <p:cTn id="27" presetID="5" presetClass="entr" presetSubtype="1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checkerboard(across)">
                                      <p:cBhvr>
                                        <p:cTn id="29" dur="500"/>
                                        <p:tgtEl>
                                          <p:spTgt spid="23"/>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heckerboard(across)">
                                      <p:cBhvr>
                                        <p:cTn id="32" dur="500"/>
                                        <p:tgtEl>
                                          <p:spTgt spid="10"/>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checkerboard(across)">
                                      <p:cBhvr>
                                        <p:cTn id="35" dur="500"/>
                                        <p:tgtEl>
                                          <p:spTgt spid="14"/>
                                        </p:tgtEl>
                                      </p:cBhvr>
                                    </p:animEffect>
                                  </p:childTnLst>
                                </p:cTn>
                              </p:par>
                              <p:par>
                                <p:cTn id="36" presetID="5" presetClass="entr" presetSubtype="1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checkerboard(across)">
                                      <p:cBhvr>
                                        <p:cTn id="38" dur="500"/>
                                        <p:tgtEl>
                                          <p:spTgt spid="15"/>
                                        </p:tgtEl>
                                      </p:cBhvr>
                                    </p:animEffect>
                                  </p:childTnLst>
                                </p:cTn>
                              </p:par>
                              <p:par>
                                <p:cTn id="39" presetID="5" presetClass="entr" presetSubtype="1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checkerboard(across)">
                                      <p:cBhvr>
                                        <p:cTn id="41" dur="500"/>
                                        <p:tgtEl>
                                          <p:spTgt spid="16"/>
                                        </p:tgtEl>
                                      </p:cBhvr>
                                    </p:animEffect>
                                  </p:childTnLst>
                                </p:cTn>
                              </p:par>
                              <p:par>
                                <p:cTn id="42" presetID="5" presetClass="entr" presetSubtype="1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checkerboard(across)">
                                      <p:cBhvr>
                                        <p:cTn id="44" dur="500"/>
                                        <p:tgtEl>
                                          <p:spTgt spid="17"/>
                                        </p:tgtEl>
                                      </p:cBhvr>
                                    </p:animEffect>
                                  </p:childTnLst>
                                </p:cTn>
                              </p:par>
                              <p:par>
                                <p:cTn id="45" presetID="5" presetClass="entr" presetSubtype="1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checkerboard(across)">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29" grpId="0" bldLvl="0" animBg="1"/>
      <p:bldP spid="7" grpId="0"/>
      <p:bldP spid="24" grpId="0" bldLvl="0" animBg="1"/>
      <p:bldP spid="28" grpId="0"/>
      <p:bldP spid="10" grpId="0" bldLvl="0" animBg="1"/>
      <p:bldP spid="14" grpId="0"/>
      <p:bldP spid="29" grpId="1" animBg="1"/>
      <p:bldP spid="7" grpId="1"/>
      <p:bldP spid="24" grpId="1" animBg="1"/>
      <p:bldP spid="28" grpId="1"/>
      <p:bldP spid="10" grpId="1" animBg="1"/>
      <p:bldP spid="1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90315" y="1244600"/>
            <a:ext cx="4612005" cy="491490"/>
            <a:chOff x="5969" y="1960"/>
            <a:chExt cx="7263" cy="774"/>
          </a:xfrm>
        </p:grpSpPr>
        <p:sp>
          <p:nvSpPr>
            <p:cNvPr id="26" name="矩形: 圆角 43"/>
            <p:cNvSpPr/>
            <p:nvPr/>
          </p:nvSpPr>
          <p:spPr>
            <a:xfrm>
              <a:off x="5969" y="1960"/>
              <a:ext cx="7263"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6443"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一、旧车置换的咨询服务</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5" name="组合 4"/>
          <p:cNvGrpSpPr/>
          <p:nvPr/>
        </p:nvGrpSpPr>
        <p:grpSpPr>
          <a:xfrm>
            <a:off x="1192530" y="2069465"/>
            <a:ext cx="3880485" cy="465455"/>
            <a:chOff x="1397" y="3848"/>
            <a:chExt cx="6111" cy="733"/>
          </a:xfrm>
        </p:grpSpPr>
        <p:grpSp>
          <p:nvGrpSpPr>
            <p:cNvPr id="13" name="组合 12"/>
            <p:cNvGrpSpPr/>
            <p:nvPr/>
          </p:nvGrpSpPr>
          <p:grpSpPr>
            <a:xfrm rot="0">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6" name="圆角矩形 5"/>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8" name="圆角矩形 7"/>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9"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1. 旧车置换的相关法规咨询</a:t>
              </a:r>
              <a:endParaRPr lang="zh-CN" altLang="en-US" sz="1600" b="0" dirty="0">
                <a:solidFill>
                  <a:srgbClr val="080808"/>
                </a:solidFill>
              </a:endParaRPr>
            </a:p>
          </p:txBody>
        </p:sp>
      </p:grpSp>
      <p:sp>
        <p:nvSpPr>
          <p:cNvPr id="79" name="矩形 1"/>
          <p:cNvSpPr>
            <a:spLocks noChangeArrowheads="1"/>
          </p:cNvSpPr>
          <p:nvPr/>
        </p:nvSpPr>
        <p:spPr bwMode="auto">
          <a:xfrm>
            <a:off x="926465" y="2892425"/>
            <a:ext cx="884745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defRPr/>
            </a:pPr>
            <a:r>
              <a:rPr lang="zh-CN" altLang="en-US" sz="1400" kern="0" dirty="0">
                <a:solidFill>
                  <a:schemeClr val="tx1"/>
                </a:solidFill>
                <a:latin typeface="微软雅黑" panose="020B0503020204020204" charset="-122"/>
                <a:ea typeface="微软雅黑" panose="020B0503020204020204" charset="-122"/>
              </a:rPr>
              <a:t>可用于旧车置换的旧机动车必须符合如下规定：</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（1）旧车须经公安交通管理机关申请临时检验，检验合格，在行驶证上签注检验合格记录，方可进行交易。</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（2）军队转地方的退役车不满 2 年的，不能交易置换。</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（3）距报废时间不足 1 年的，一律不能办理过户、转籍手续。</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（4）延缓报废的旧车不准办理过户、转籍手续。</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（5）旧车来历手续不明、不全，不能交易置换。</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（6）走私、拼装等非法车，不能交易置换。</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（7）华侨、港澳台同胞捐赠免税进口汽车，只限接受单位自用，不准转让或转卖（经海关审定同意者除外）。</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（8）各种车辆证照不全（行驶证、营运证、牌照等），不能交易置换。</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（9）各种规费不全（车辆购置税、车辆保险费、车船使用税等），不能交易置换。</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（10）没有车辆产权证明（机动车登记证书、购车发票、旧车交易凭证、具有法律效力的判决书、拍卖凭证以及政府批文等），不能交易置换。</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（11）凡伪造、仿冒、涂改文件（凭证、票据、证照）的，不但不能交易，还要扣车，转交有关部门查处。</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（12）抵押车、封存车、海关免税期内以及其他不准过户、不准转籍的车辆需由车主在相关管理部门办理解禁手续后，方可进行交易。</a:t>
            </a:r>
            <a:endParaRPr lang="zh-CN" altLang="en-US" sz="1400" kern="0" dirty="0">
              <a:solidFill>
                <a:schemeClr val="tx1"/>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9240520" y="1772285"/>
            <a:ext cx="2061845" cy="44430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randombar(horizontal)">
                                      <p:cBhvr>
                                        <p:cTn id="20" dur="500"/>
                                        <p:tgtEl>
                                          <p:spTgt spid="79"/>
                                        </p:tgtEl>
                                      </p:cBhvr>
                                    </p:animEffect>
                                  </p:childTnLst>
                                </p:cTn>
                              </p:par>
                              <p:par>
                                <p:cTn id="21" presetID="14" presetClass="entr" presetSubtype="1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79" grpId="0"/>
      <p:bldP spid="7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90315" y="1244600"/>
            <a:ext cx="4612005" cy="491490"/>
            <a:chOff x="5969" y="1960"/>
            <a:chExt cx="7263" cy="774"/>
          </a:xfrm>
        </p:grpSpPr>
        <p:sp>
          <p:nvSpPr>
            <p:cNvPr id="26" name="矩形: 圆角 43"/>
            <p:cNvSpPr/>
            <p:nvPr/>
          </p:nvSpPr>
          <p:spPr>
            <a:xfrm>
              <a:off x="5969" y="1960"/>
              <a:ext cx="7263"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6443"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一、旧车置换的咨询服务</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5" name="组合 4"/>
          <p:cNvGrpSpPr/>
          <p:nvPr/>
        </p:nvGrpSpPr>
        <p:grpSpPr>
          <a:xfrm>
            <a:off x="1192530" y="2069465"/>
            <a:ext cx="3880485" cy="465455"/>
            <a:chOff x="1397" y="3848"/>
            <a:chExt cx="6111" cy="733"/>
          </a:xfrm>
        </p:grpSpPr>
        <p:grpSp>
          <p:nvGrpSpPr>
            <p:cNvPr id="13" name="组合 12"/>
            <p:cNvGrpSpPr/>
            <p:nvPr/>
          </p:nvGrpSpPr>
          <p:grpSpPr>
            <a:xfrm rot="0">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6" name="圆角矩形 5"/>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8" name="圆角矩形 7"/>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9"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2. 旧车置换的价格咨询</a:t>
              </a:r>
              <a:endParaRPr lang="zh-CN" altLang="en-US" sz="1600" b="0" dirty="0">
                <a:solidFill>
                  <a:srgbClr val="080808"/>
                </a:solidFill>
              </a:endParaRPr>
            </a:p>
          </p:txBody>
        </p:sp>
      </p:grpSp>
      <p:sp>
        <p:nvSpPr>
          <p:cNvPr id="79" name="矩形 1"/>
          <p:cNvSpPr>
            <a:spLocks noChangeArrowheads="1"/>
          </p:cNvSpPr>
          <p:nvPr/>
        </p:nvSpPr>
        <p:spPr bwMode="auto">
          <a:xfrm>
            <a:off x="1305560" y="3021330"/>
            <a:ext cx="5888990" cy="310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defRPr/>
            </a:pPr>
            <a:r>
              <a:rPr lang="zh-CN" altLang="en-US" sz="1400" kern="0" dirty="0">
                <a:solidFill>
                  <a:schemeClr val="tx1"/>
                </a:solidFill>
                <a:latin typeface="微软雅黑" panose="020B0503020204020204" charset="-122"/>
                <a:ea typeface="微软雅黑" panose="020B0503020204020204" charset="-122"/>
              </a:rPr>
              <a:t>作为旧车置换服务的提供者应随时了解行情，向消费者提供以下信息：</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（1）新车价格。</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（2）旧车交易价格。</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（3）维修价格。</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（4）维修工时定额及其工时价格。</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（5）配件价格。</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（6）价格变动指数。</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（7）通货膨胀率。</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（8）银行储蓄、借贷利率。</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（9）各种税种和税率。</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（10）各种险种和费用。</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（11）交易费用。</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（12）旧车交易的验证费、转籍过户费、牌证费、管理费等。</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（13）鉴定估价费。</a:t>
            </a:r>
            <a:endParaRPr lang="zh-CN" altLang="en-US" sz="1400" kern="0" dirty="0">
              <a:solidFill>
                <a:schemeClr val="tx1"/>
              </a:solidFill>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6193155" y="2572385"/>
            <a:ext cx="3981450" cy="35566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fade">
                                      <p:cBhvr>
                                        <p:cTn id="20" dur="500"/>
                                        <p:tgtEl>
                                          <p:spTgt spid="79"/>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79" grpId="0"/>
      <p:bldP spid="7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90315" y="1244600"/>
            <a:ext cx="4612005" cy="491490"/>
            <a:chOff x="5969" y="1960"/>
            <a:chExt cx="7263" cy="774"/>
          </a:xfrm>
        </p:grpSpPr>
        <p:sp>
          <p:nvSpPr>
            <p:cNvPr id="26" name="矩形: 圆角 43"/>
            <p:cNvSpPr/>
            <p:nvPr/>
          </p:nvSpPr>
          <p:spPr>
            <a:xfrm>
              <a:off x="5969" y="1960"/>
              <a:ext cx="7263"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6443"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一、旧车置换的咨询服务</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0" name="组合 9"/>
          <p:cNvGrpSpPr/>
          <p:nvPr/>
        </p:nvGrpSpPr>
        <p:grpSpPr>
          <a:xfrm>
            <a:off x="1192530" y="2069465"/>
            <a:ext cx="5062220" cy="464820"/>
            <a:chOff x="1878" y="3259"/>
            <a:chExt cx="7972" cy="732"/>
          </a:xfrm>
        </p:grpSpPr>
        <p:grpSp>
          <p:nvGrpSpPr>
            <p:cNvPr id="21" name="组合 20"/>
            <p:cNvGrpSpPr/>
            <p:nvPr/>
          </p:nvGrpSpPr>
          <p:grpSpPr>
            <a:xfrm rot="0">
              <a:off x="1878" y="3259"/>
              <a:ext cx="7972" cy="733"/>
              <a:chOff x="4304040" y="1286668"/>
              <a:chExt cx="10196250" cy="2757793"/>
            </a:xfrm>
            <a:effectLst>
              <a:outerShdw blurRad="381000" dist="254000" dir="8100000" algn="tr" rotWithShape="0">
                <a:prstClr val="black">
                  <a:alpha val="40000"/>
                </a:prstClr>
              </a:outerShdw>
            </a:effectLst>
          </p:grpSpPr>
          <p:sp>
            <p:nvSpPr>
              <p:cNvPr id="6" name="圆角矩形 5"/>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8" name="圆角矩形 7"/>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056" y="3439"/>
              <a:ext cx="373" cy="37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9" name="TextBox 31"/>
            <p:cNvSpPr txBox="1"/>
            <p:nvPr/>
          </p:nvSpPr>
          <p:spPr>
            <a:xfrm>
              <a:off x="2687" y="3439"/>
              <a:ext cx="6258"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3. 旧车置换应提交的证件及申请文件的填写</a:t>
              </a:r>
              <a:endParaRPr lang="zh-CN" altLang="en-US" sz="1600" b="0" dirty="0">
                <a:solidFill>
                  <a:srgbClr val="080808"/>
                </a:solidFill>
              </a:endParaRPr>
            </a:p>
          </p:txBody>
        </p:sp>
      </p:grpSp>
      <p:sp>
        <p:nvSpPr>
          <p:cNvPr id="79" name="矩形 1"/>
          <p:cNvSpPr>
            <a:spLocks noChangeArrowheads="1"/>
          </p:cNvSpPr>
          <p:nvPr/>
        </p:nvSpPr>
        <p:spPr bwMode="auto">
          <a:xfrm>
            <a:off x="1305560" y="3021330"/>
            <a:ext cx="5888990" cy="22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defRPr/>
            </a:pPr>
            <a:r>
              <a:rPr lang="zh-CN" altLang="en-US" sz="1400" kern="0" dirty="0">
                <a:solidFill>
                  <a:schemeClr val="tx1"/>
                </a:solidFill>
                <a:latin typeface="微软雅黑" panose="020B0503020204020204" charset="-122"/>
                <a:ea typeface="微软雅黑" panose="020B0503020204020204" charset="-122"/>
              </a:rPr>
              <a:t>（一）办理置换业务所要提交的证件</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（1）车主身份证（单位车辆还应提供法人代码证书、介绍信等证件）或户口簿。</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（2）机动车产权登记证。</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（3）机动车行驶证。</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（4）原始购车发票或前次过户发票。</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（5）车辆置换表。</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（6）车辆鉴定评估表。</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（7）如直系亲属或亲兄弟、亲姐妹间置换，提供相应法律证明文件。</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（8）旧机动车过户证明。</a:t>
            </a:r>
            <a:endParaRPr lang="zh-CN" altLang="en-US" sz="1400" kern="0" dirty="0">
              <a:solidFill>
                <a:schemeClr val="tx1"/>
              </a:solidFill>
              <a:latin typeface="微软雅黑" panose="020B0503020204020204" charset="-122"/>
              <a:ea typeface="微软雅黑" panose="020B0503020204020204" charset="-122"/>
            </a:endParaRPr>
          </a:p>
        </p:txBody>
      </p:sp>
      <p:pic>
        <p:nvPicPr>
          <p:cNvPr id="11" name="图片 10"/>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7348220" y="2771140"/>
            <a:ext cx="3661410" cy="2590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par>
                                <p:cTn id="15" presetID="5" presetClass="entr" presetSubtype="1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checkerboard(across)">
                                      <p:cBhvr>
                                        <p:cTn id="20" dur="500"/>
                                        <p:tgtEl>
                                          <p:spTgt spid="79"/>
                                        </p:tgtEl>
                                      </p:cBhvr>
                                    </p:animEffect>
                                  </p:childTnLst>
                                </p:cTn>
                              </p:par>
                              <p:par>
                                <p:cTn id="21" presetID="5" presetClass="entr" presetSubtype="1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heckerboard(across)">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79" grpId="0"/>
      <p:bldP spid="7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clrChange>
              <a:clrFrom>
                <a:srgbClr val="F6F6F6">
                  <a:alpha val="100000"/>
                </a:srgbClr>
              </a:clrFrom>
              <a:clrTo>
                <a:srgbClr val="F6F6F6">
                  <a:alpha val="100000"/>
                  <a:alpha val="0"/>
                </a:srgbClr>
              </a:clrTo>
            </a:clrChange>
          </a:blip>
          <a:srcRect b="956"/>
          <a:stretch>
            <a:fillRect/>
          </a:stretch>
        </p:blipFill>
        <p:spPr>
          <a:xfrm flipH="1">
            <a:off x="873760" y="2342515"/>
            <a:ext cx="5638800" cy="3949065"/>
          </a:xfrm>
          <a:prstGeom prst="rect">
            <a:avLst/>
          </a:prstGeom>
        </p:spPr>
      </p:pic>
      <p:grpSp>
        <p:nvGrpSpPr>
          <p:cNvPr id="3" name="组合 2"/>
          <p:cNvGrpSpPr/>
          <p:nvPr/>
        </p:nvGrpSpPr>
        <p:grpSpPr>
          <a:xfrm>
            <a:off x="3790315" y="1244600"/>
            <a:ext cx="4612005" cy="491490"/>
            <a:chOff x="5969" y="1960"/>
            <a:chExt cx="7263" cy="774"/>
          </a:xfrm>
        </p:grpSpPr>
        <p:sp>
          <p:nvSpPr>
            <p:cNvPr id="26" name="矩形: 圆角 43"/>
            <p:cNvSpPr/>
            <p:nvPr/>
          </p:nvSpPr>
          <p:spPr>
            <a:xfrm>
              <a:off x="5969" y="1960"/>
              <a:ext cx="7263"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6443"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一、旧车置换的咨询服务</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0" name="组合 9"/>
          <p:cNvGrpSpPr/>
          <p:nvPr/>
        </p:nvGrpSpPr>
        <p:grpSpPr>
          <a:xfrm>
            <a:off x="1192530" y="2069465"/>
            <a:ext cx="5062220" cy="464820"/>
            <a:chOff x="1878" y="3259"/>
            <a:chExt cx="7972" cy="732"/>
          </a:xfrm>
        </p:grpSpPr>
        <p:grpSp>
          <p:nvGrpSpPr>
            <p:cNvPr id="21" name="组合 20"/>
            <p:cNvGrpSpPr/>
            <p:nvPr/>
          </p:nvGrpSpPr>
          <p:grpSpPr>
            <a:xfrm rot="0">
              <a:off x="1878" y="3259"/>
              <a:ext cx="7972" cy="733"/>
              <a:chOff x="4304040" y="1286668"/>
              <a:chExt cx="10196250" cy="2757793"/>
            </a:xfrm>
            <a:effectLst>
              <a:outerShdw blurRad="381000" dist="254000" dir="8100000" algn="tr" rotWithShape="0">
                <a:prstClr val="black">
                  <a:alpha val="40000"/>
                </a:prstClr>
              </a:outerShdw>
            </a:effectLst>
          </p:grpSpPr>
          <p:sp>
            <p:nvSpPr>
              <p:cNvPr id="6" name="圆角矩形 5"/>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8" name="圆角矩形 7"/>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056" y="3439"/>
              <a:ext cx="373" cy="37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9" name="TextBox 31"/>
            <p:cNvSpPr txBox="1"/>
            <p:nvPr/>
          </p:nvSpPr>
          <p:spPr>
            <a:xfrm>
              <a:off x="2687" y="3439"/>
              <a:ext cx="6258"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3. 旧车置换应提交的证件及申请文件的填写</a:t>
              </a:r>
              <a:endParaRPr lang="zh-CN" altLang="en-US" sz="1600" b="0" dirty="0">
                <a:solidFill>
                  <a:srgbClr val="080808"/>
                </a:solidFill>
              </a:endParaRPr>
            </a:p>
          </p:txBody>
        </p:sp>
      </p:grpSp>
      <p:sp>
        <p:nvSpPr>
          <p:cNvPr id="79" name="矩形 1"/>
          <p:cNvSpPr>
            <a:spLocks noChangeArrowheads="1"/>
          </p:cNvSpPr>
          <p:nvPr/>
        </p:nvSpPr>
        <p:spPr bwMode="auto">
          <a:xfrm>
            <a:off x="3147695" y="3750310"/>
            <a:ext cx="281686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gn="just">
              <a:defRPr/>
            </a:pPr>
            <a:r>
              <a:rPr lang="zh-CN" altLang="en-US" sz="1400" kern="0" dirty="0">
                <a:solidFill>
                  <a:schemeClr val="tx1"/>
                </a:solidFill>
                <a:latin typeface="微软雅黑" panose="020B0503020204020204" charset="-122"/>
                <a:ea typeface="微软雅黑" panose="020B0503020204020204" charset="-122"/>
              </a:rPr>
              <a:t>（二）车辆置换的申请文件</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（1）车辆置换表（表 6-4）</a:t>
            </a:r>
            <a:endParaRPr lang="zh-CN" altLang="en-US" sz="1400" kern="0" dirty="0">
              <a:solidFill>
                <a:schemeClr val="tx1"/>
              </a:solidFill>
              <a:latin typeface="微软雅黑" panose="020B0503020204020204" charset="-122"/>
              <a:ea typeface="微软雅黑" panose="020B0503020204020204" charset="-122"/>
            </a:endParaRPr>
          </a:p>
          <a:p>
            <a:pPr algn="just">
              <a:defRPr/>
            </a:pPr>
            <a:r>
              <a:rPr lang="zh-CN" altLang="en-US" sz="1400" kern="0" dirty="0">
                <a:solidFill>
                  <a:schemeClr val="tx1"/>
                </a:solidFill>
                <a:latin typeface="微软雅黑" panose="020B0503020204020204" charset="-122"/>
                <a:ea typeface="微软雅黑" panose="020B0503020204020204" charset="-122"/>
              </a:rPr>
              <a:t>（2）车辆鉴定估价表</a:t>
            </a:r>
            <a:endParaRPr lang="zh-CN" altLang="en-US" sz="1400" kern="0" dirty="0">
              <a:solidFill>
                <a:schemeClr val="tx1"/>
              </a:solidFill>
              <a:latin typeface="微软雅黑" panose="020B0503020204020204" charset="-122"/>
              <a:ea typeface="微软雅黑" panose="020B0503020204020204" charset="-122"/>
            </a:endParaRPr>
          </a:p>
        </p:txBody>
      </p:sp>
      <p:grpSp>
        <p:nvGrpSpPr>
          <p:cNvPr id="12" name="组合 11"/>
          <p:cNvGrpSpPr/>
          <p:nvPr/>
        </p:nvGrpSpPr>
        <p:grpSpPr>
          <a:xfrm>
            <a:off x="7085330" y="1884680"/>
            <a:ext cx="3364865" cy="4584700"/>
            <a:chOff x="3127" y="-2468"/>
            <a:chExt cx="11940" cy="16268"/>
          </a:xfrm>
        </p:grpSpPr>
        <p:pic>
          <p:nvPicPr>
            <p:cNvPr id="5" name="图片 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142" y="-2468"/>
              <a:ext cx="11925" cy="2655"/>
            </a:xfrm>
            <a:prstGeom prst="rect">
              <a:avLst/>
            </a:prstGeom>
          </p:spPr>
        </p:pic>
        <p:pic>
          <p:nvPicPr>
            <p:cNvPr id="7" name="图片 6"/>
            <p:cNvPicPr>
              <a:picLocks noChangeAspect="1"/>
            </p:cNvPicPr>
            <p:nvPr/>
          </p:nvPicPr>
          <p:blipFill>
            <a:blip r:embed="rId3">
              <a:clrChange>
                <a:clrFrom>
                  <a:srgbClr val="FFFFFF">
                    <a:alpha val="100000"/>
                  </a:srgbClr>
                </a:clrFrom>
                <a:clrTo>
                  <a:srgbClr val="FFFFFF">
                    <a:alpha val="100000"/>
                    <a:alpha val="0"/>
                  </a:srgbClr>
                </a:clrTo>
              </a:clrChange>
            </a:blip>
            <a:srcRect t="2335"/>
            <a:stretch>
              <a:fillRect/>
            </a:stretch>
          </p:blipFill>
          <p:spPr>
            <a:xfrm>
              <a:off x="3127" y="0"/>
              <a:ext cx="11940" cy="138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par>
                                <p:cTn id="15" presetID="14"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par>
                                <p:cTn id="18" presetID="14" presetClass="entr" presetSubtype="1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randombar(horizontal)">
                                      <p:cBhvr>
                                        <p:cTn id="20" dur="500"/>
                                        <p:tgtEl>
                                          <p:spTgt spid="10"/>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randombar(horizontal)">
                                      <p:cBhvr>
                                        <p:cTn id="23" dur="500"/>
                                        <p:tgtEl>
                                          <p:spTgt spid="79"/>
                                        </p:tgtEl>
                                      </p:cBhvr>
                                    </p:animEffect>
                                  </p:childTnLst>
                                </p:cTn>
                              </p:par>
                              <p:par>
                                <p:cTn id="24" presetID="14" presetClass="entr" presetSubtype="1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79" grpId="0"/>
      <p:bldP spid="79"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790315" y="1046480"/>
            <a:ext cx="4612005" cy="491490"/>
            <a:chOff x="5969" y="1960"/>
            <a:chExt cx="7263" cy="774"/>
          </a:xfrm>
        </p:grpSpPr>
        <p:sp>
          <p:nvSpPr>
            <p:cNvPr id="5" name="矩形: 圆角 43"/>
            <p:cNvSpPr/>
            <p:nvPr/>
          </p:nvSpPr>
          <p:spPr>
            <a:xfrm>
              <a:off x="5969" y="1960"/>
              <a:ext cx="7263"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6" name="文本框 5"/>
            <p:cNvSpPr txBox="1"/>
            <p:nvPr/>
          </p:nvSpPr>
          <p:spPr>
            <a:xfrm>
              <a:off x="6443"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二、旧车收购合同的签订</a:t>
              </a:r>
              <a:endParaRPr lang="zh-CN" altLang="en-US" sz="2000" b="1" dirty="0">
                <a:solidFill>
                  <a:schemeClr val="bg1"/>
                </a:solidFill>
                <a:latin typeface="微软雅黑" panose="020B0503020204020204" charset="-122"/>
                <a:ea typeface="微软雅黑" panose="020B0503020204020204" charset="-122"/>
              </a:endParaRPr>
            </a:p>
          </p:txBody>
        </p:sp>
      </p:grpSp>
      <p:pic>
        <p:nvPicPr>
          <p:cNvPr id="7" name="图片 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564765" y="1805305"/>
            <a:ext cx="3210560" cy="4726305"/>
          </a:xfrm>
          <a:prstGeom prst="rect">
            <a:avLst/>
          </a:prstGeom>
        </p:spPr>
      </p:pic>
      <p:pic>
        <p:nvPicPr>
          <p:cNvPr id="8" name="图片 7"/>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227445" y="2171700"/>
            <a:ext cx="3698875" cy="38741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par>
                                <p:cTn id="15" presetID="5" presetClass="entr" presetSubtype="1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par>
                                <p:cTn id="18" presetID="5" presetClass="entr" presetSubtype="1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heckerboard(across)">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右箭头 18"/>
          <p:cNvSpPr/>
          <p:nvPr/>
        </p:nvSpPr>
        <p:spPr>
          <a:xfrm flipH="1">
            <a:off x="5757545" y="4238625"/>
            <a:ext cx="1891030" cy="640715"/>
          </a:xfrm>
          <a:prstGeom prst="rightArrow">
            <a:avLst>
              <a:gd name="adj1" fmla="val 62125"/>
              <a:gd name="adj2" fmla="val 52205"/>
            </a:avLst>
          </a:prstGeom>
          <a:solidFill>
            <a:srgbClr val="A5A5A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endParaRPr lang="zh-CN" altLang="en-US" sz="1350">
              <a:latin typeface="微软雅黑" panose="020B0503020204020204" charset="-122"/>
              <a:ea typeface="微软雅黑" panose="020B0503020204020204" charset="-122"/>
            </a:endParaRPr>
          </a:p>
        </p:txBody>
      </p:sp>
      <p:sp>
        <p:nvSpPr>
          <p:cNvPr id="17" name="右箭头 16"/>
          <p:cNvSpPr/>
          <p:nvPr/>
        </p:nvSpPr>
        <p:spPr>
          <a:xfrm flipH="1">
            <a:off x="7322185" y="4238625"/>
            <a:ext cx="1891030" cy="640715"/>
          </a:xfrm>
          <a:prstGeom prst="rightArrow">
            <a:avLst>
              <a:gd name="adj1" fmla="val 62125"/>
              <a:gd name="adj2" fmla="val 52205"/>
            </a:avLst>
          </a:prstGeom>
          <a:solidFill>
            <a:srgbClr val="ED7D3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endParaRPr lang="zh-CN" altLang="en-US" sz="1350">
              <a:latin typeface="微软雅黑" panose="020B0503020204020204" charset="-122"/>
              <a:ea typeface="微软雅黑" panose="020B0503020204020204" charset="-122"/>
            </a:endParaRPr>
          </a:p>
        </p:txBody>
      </p:sp>
      <p:sp>
        <p:nvSpPr>
          <p:cNvPr id="12" name="右箭头 11"/>
          <p:cNvSpPr/>
          <p:nvPr/>
        </p:nvSpPr>
        <p:spPr>
          <a:xfrm>
            <a:off x="9378315" y="2376170"/>
            <a:ext cx="1891030" cy="640715"/>
          </a:xfrm>
          <a:prstGeom prst="rightArrow">
            <a:avLst>
              <a:gd name="adj1" fmla="val 62125"/>
              <a:gd name="adj2" fmla="val 52205"/>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endParaRPr lang="zh-CN" altLang="en-US" sz="1350">
              <a:latin typeface="微软雅黑" panose="020B0503020204020204" charset="-122"/>
              <a:ea typeface="微软雅黑" panose="020B0503020204020204" charset="-122"/>
            </a:endParaRPr>
          </a:p>
        </p:txBody>
      </p:sp>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91305" y="1008380"/>
            <a:ext cx="4009390" cy="491490"/>
            <a:chOff x="6680" y="1588"/>
            <a:chExt cx="6314" cy="774"/>
          </a:xfrm>
        </p:grpSpPr>
        <p:sp>
          <p:nvSpPr>
            <p:cNvPr id="5" name="矩形: 圆角 43"/>
            <p:cNvSpPr/>
            <p:nvPr/>
          </p:nvSpPr>
          <p:spPr>
            <a:xfrm>
              <a:off x="7069" y="1588"/>
              <a:ext cx="5537"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6" name="文本框 5"/>
            <p:cNvSpPr txBox="1"/>
            <p:nvPr/>
          </p:nvSpPr>
          <p:spPr>
            <a:xfrm>
              <a:off x="6680" y="1661"/>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三、新车销售</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9" name="右箭头 28"/>
          <p:cNvSpPr/>
          <p:nvPr/>
        </p:nvSpPr>
        <p:spPr>
          <a:xfrm>
            <a:off x="7824470" y="2371725"/>
            <a:ext cx="1891030" cy="640715"/>
          </a:xfrm>
          <a:prstGeom prst="rightArrow">
            <a:avLst>
              <a:gd name="adj1" fmla="val 62125"/>
              <a:gd name="adj2" fmla="val 52205"/>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endParaRPr lang="zh-CN" altLang="en-US" sz="1350">
              <a:latin typeface="微软雅黑" panose="020B0503020204020204" charset="-122"/>
              <a:ea typeface="微软雅黑" panose="020B0503020204020204" charset="-122"/>
            </a:endParaRPr>
          </a:p>
        </p:txBody>
      </p:sp>
      <p:sp>
        <p:nvSpPr>
          <p:cNvPr id="30" name="右箭头 29"/>
          <p:cNvSpPr/>
          <p:nvPr/>
        </p:nvSpPr>
        <p:spPr>
          <a:xfrm>
            <a:off x="6270625" y="2371725"/>
            <a:ext cx="1891030" cy="640715"/>
          </a:xfrm>
          <a:prstGeom prst="rightArrow">
            <a:avLst>
              <a:gd name="adj1" fmla="val 62125"/>
              <a:gd name="adj2" fmla="val 52205"/>
            </a:avLst>
          </a:prstGeom>
          <a:solidFill>
            <a:srgbClr val="A5A5A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endParaRPr lang="zh-CN" altLang="en-US" sz="1350">
              <a:latin typeface="微软雅黑" panose="020B0503020204020204" charset="-122"/>
              <a:ea typeface="微软雅黑" panose="020B0503020204020204" charset="-122"/>
            </a:endParaRPr>
          </a:p>
        </p:txBody>
      </p:sp>
      <p:sp>
        <p:nvSpPr>
          <p:cNvPr id="31" name="右箭头 30"/>
          <p:cNvSpPr/>
          <p:nvPr/>
        </p:nvSpPr>
        <p:spPr>
          <a:xfrm>
            <a:off x="4678045" y="2371725"/>
            <a:ext cx="1891030" cy="640715"/>
          </a:xfrm>
          <a:prstGeom prst="rightArrow">
            <a:avLst>
              <a:gd name="adj1" fmla="val 62125"/>
              <a:gd name="adj2" fmla="val 52205"/>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endParaRPr lang="zh-CN" altLang="en-US" sz="1350">
              <a:latin typeface="微软雅黑" panose="020B0503020204020204" charset="-122"/>
              <a:ea typeface="微软雅黑" panose="020B0503020204020204" charset="-122"/>
            </a:endParaRPr>
          </a:p>
        </p:txBody>
      </p:sp>
      <p:sp>
        <p:nvSpPr>
          <p:cNvPr id="32" name="右箭头 31"/>
          <p:cNvSpPr/>
          <p:nvPr/>
        </p:nvSpPr>
        <p:spPr>
          <a:xfrm>
            <a:off x="3123565" y="2371725"/>
            <a:ext cx="1891030" cy="640715"/>
          </a:xfrm>
          <a:prstGeom prst="rightArrow">
            <a:avLst>
              <a:gd name="adj1" fmla="val 62125"/>
              <a:gd name="adj2" fmla="val 52205"/>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endParaRPr lang="zh-CN" altLang="en-US" sz="1350">
              <a:latin typeface="微软雅黑" panose="020B0503020204020204" charset="-122"/>
              <a:ea typeface="微软雅黑" panose="020B0503020204020204" charset="-122"/>
            </a:endParaRPr>
          </a:p>
        </p:txBody>
      </p:sp>
      <p:sp>
        <p:nvSpPr>
          <p:cNvPr id="33" name="右箭头 32"/>
          <p:cNvSpPr/>
          <p:nvPr/>
        </p:nvSpPr>
        <p:spPr>
          <a:xfrm>
            <a:off x="1553845" y="2371725"/>
            <a:ext cx="1891030" cy="640715"/>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endParaRPr lang="zh-CN" altLang="en-US" sz="1350">
              <a:latin typeface="微软雅黑" panose="020B0503020204020204" charset="-122"/>
              <a:ea typeface="微软雅黑" panose="020B0503020204020204" charset="-122"/>
            </a:endParaRPr>
          </a:p>
        </p:txBody>
      </p:sp>
      <p:sp>
        <p:nvSpPr>
          <p:cNvPr id="34" name="右箭头 33"/>
          <p:cNvSpPr/>
          <p:nvPr/>
        </p:nvSpPr>
        <p:spPr>
          <a:xfrm>
            <a:off x="0" y="2371725"/>
            <a:ext cx="1891030" cy="640715"/>
          </a:xfrm>
          <a:prstGeom prst="rightArrow">
            <a:avLst>
              <a:gd name="adj1" fmla="val 62125"/>
              <a:gd name="adj2" fmla="val 52205"/>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endParaRPr lang="zh-CN" altLang="en-US" sz="1350">
              <a:latin typeface="微软雅黑" panose="020B0503020204020204" charset="-122"/>
              <a:ea typeface="微软雅黑" panose="020B0503020204020204" charset="-122"/>
            </a:endParaRPr>
          </a:p>
        </p:txBody>
      </p:sp>
      <p:sp>
        <p:nvSpPr>
          <p:cNvPr id="35" name="TextBox 34"/>
          <p:cNvSpPr txBox="1"/>
          <p:nvPr/>
        </p:nvSpPr>
        <p:spPr>
          <a:xfrm>
            <a:off x="488950" y="2543175"/>
            <a:ext cx="1079500" cy="306070"/>
          </a:xfrm>
          <a:prstGeom prst="rect">
            <a:avLst/>
          </a:prstGeom>
          <a:noFill/>
        </p:spPr>
        <p:txBody>
          <a:bodyPr wrap="square" lIns="91417" tIns="45708" rIns="91417" bIns="45708" rtlCol="0">
            <a:spAutoFit/>
          </a:bodyPr>
          <a:p>
            <a:pPr algn="ctr"/>
            <a:r>
              <a:rPr sz="1400" b="1" dirty="0">
                <a:solidFill>
                  <a:schemeClr val="bg1"/>
                </a:solidFill>
                <a:latin typeface="微软雅黑" panose="020B0503020204020204" charset="-122"/>
                <a:ea typeface="微软雅黑" panose="020B0503020204020204" charset="-122"/>
              </a:rPr>
              <a:t>1. 招呼</a:t>
            </a:r>
            <a:endParaRPr sz="1400" b="1" dirty="0">
              <a:solidFill>
                <a:schemeClr val="bg1"/>
              </a:solidFill>
              <a:latin typeface="微软雅黑" panose="020B0503020204020204" charset="-122"/>
              <a:ea typeface="微软雅黑" panose="020B0503020204020204" charset="-122"/>
            </a:endParaRPr>
          </a:p>
        </p:txBody>
      </p:sp>
      <p:sp>
        <p:nvSpPr>
          <p:cNvPr id="40" name="TextBox 39"/>
          <p:cNvSpPr txBox="1"/>
          <p:nvPr/>
        </p:nvSpPr>
        <p:spPr>
          <a:xfrm>
            <a:off x="2043430" y="2543175"/>
            <a:ext cx="1079500" cy="306070"/>
          </a:xfrm>
          <a:prstGeom prst="rect">
            <a:avLst/>
          </a:prstGeom>
          <a:noFill/>
        </p:spPr>
        <p:txBody>
          <a:bodyPr wrap="square" lIns="91417" tIns="45708" rIns="91417" bIns="45708" rtlCol="0">
            <a:spAutoFit/>
          </a:bodyPr>
          <a:p>
            <a:pPr algn="ctr"/>
            <a:r>
              <a:rPr sz="1400" b="1" dirty="0">
                <a:solidFill>
                  <a:schemeClr val="bg1"/>
                </a:solidFill>
                <a:latin typeface="微软雅黑" panose="020B0503020204020204" charset="-122"/>
                <a:ea typeface="微软雅黑" panose="020B0503020204020204" charset="-122"/>
              </a:rPr>
              <a:t>2. 询问</a:t>
            </a:r>
            <a:endParaRPr sz="1400" b="1" dirty="0">
              <a:solidFill>
                <a:schemeClr val="bg1"/>
              </a:solidFill>
              <a:latin typeface="微软雅黑" panose="020B0503020204020204" charset="-122"/>
              <a:ea typeface="微软雅黑" panose="020B0503020204020204" charset="-122"/>
            </a:endParaRPr>
          </a:p>
        </p:txBody>
      </p:sp>
      <p:sp>
        <p:nvSpPr>
          <p:cNvPr id="41" name="TextBox 40"/>
          <p:cNvSpPr txBox="1"/>
          <p:nvPr/>
        </p:nvSpPr>
        <p:spPr>
          <a:xfrm>
            <a:off x="3612515" y="2543175"/>
            <a:ext cx="1079500" cy="305435"/>
          </a:xfrm>
          <a:prstGeom prst="rect">
            <a:avLst/>
          </a:prstGeom>
          <a:noFill/>
        </p:spPr>
        <p:txBody>
          <a:bodyPr wrap="square" lIns="91417" tIns="45708" rIns="91417" bIns="45708" rtlCol="0">
            <a:spAutoFit/>
          </a:bodyPr>
          <a:p>
            <a:pPr algn="ctr"/>
            <a:r>
              <a:rPr sz="1400" b="1" dirty="0">
                <a:solidFill>
                  <a:schemeClr val="bg1"/>
                </a:solidFill>
                <a:latin typeface="微软雅黑" panose="020B0503020204020204" charset="-122"/>
                <a:ea typeface="微软雅黑" panose="020B0503020204020204" charset="-122"/>
              </a:rPr>
              <a:t>3. 介绍</a:t>
            </a:r>
            <a:endParaRPr sz="1400" b="1" dirty="0">
              <a:solidFill>
                <a:schemeClr val="bg1"/>
              </a:solidFill>
              <a:latin typeface="微软雅黑" panose="020B0503020204020204" charset="-122"/>
              <a:ea typeface="微软雅黑" panose="020B0503020204020204" charset="-122"/>
            </a:endParaRPr>
          </a:p>
        </p:txBody>
      </p:sp>
      <p:sp>
        <p:nvSpPr>
          <p:cNvPr id="42" name="TextBox 41"/>
          <p:cNvSpPr txBox="1"/>
          <p:nvPr/>
        </p:nvSpPr>
        <p:spPr>
          <a:xfrm>
            <a:off x="5129530" y="2543175"/>
            <a:ext cx="1168400" cy="305435"/>
          </a:xfrm>
          <a:prstGeom prst="rect">
            <a:avLst/>
          </a:prstGeom>
          <a:noFill/>
        </p:spPr>
        <p:txBody>
          <a:bodyPr wrap="square" lIns="91417" tIns="45708" rIns="91417" bIns="45708" rtlCol="0">
            <a:spAutoFit/>
          </a:bodyPr>
          <a:p>
            <a:pPr algn="ctr"/>
            <a:r>
              <a:rPr sz="1400" b="1" dirty="0">
                <a:solidFill>
                  <a:schemeClr val="bg1"/>
                </a:solidFill>
                <a:latin typeface="微软雅黑" panose="020B0503020204020204" charset="-122"/>
                <a:ea typeface="微软雅黑" panose="020B0503020204020204" charset="-122"/>
              </a:rPr>
              <a:t>4. 展示</a:t>
            </a:r>
            <a:endParaRPr sz="1400" b="1" dirty="0">
              <a:solidFill>
                <a:schemeClr val="bg1"/>
              </a:solidFill>
              <a:latin typeface="微软雅黑" panose="020B0503020204020204" charset="-122"/>
              <a:ea typeface="微软雅黑" panose="020B0503020204020204" charset="-122"/>
            </a:endParaRPr>
          </a:p>
        </p:txBody>
      </p:sp>
      <p:sp>
        <p:nvSpPr>
          <p:cNvPr id="43" name="TextBox 42"/>
          <p:cNvSpPr txBox="1"/>
          <p:nvPr/>
        </p:nvSpPr>
        <p:spPr>
          <a:xfrm>
            <a:off x="6712585" y="2543175"/>
            <a:ext cx="1191260" cy="305435"/>
          </a:xfrm>
          <a:prstGeom prst="rect">
            <a:avLst/>
          </a:prstGeom>
          <a:noFill/>
        </p:spPr>
        <p:txBody>
          <a:bodyPr wrap="square" lIns="91417" tIns="45708" rIns="91417" bIns="45708" rtlCol="0">
            <a:spAutoFit/>
          </a:bodyPr>
          <a:p>
            <a:pPr algn="ctr"/>
            <a:r>
              <a:rPr sz="1400" b="1" dirty="0">
                <a:solidFill>
                  <a:schemeClr val="bg1"/>
                </a:solidFill>
                <a:latin typeface="微软雅黑" panose="020B0503020204020204" charset="-122"/>
                <a:ea typeface="微软雅黑" panose="020B0503020204020204" charset="-122"/>
              </a:rPr>
              <a:t>5. 演示</a:t>
            </a:r>
            <a:endParaRPr sz="1400" b="1" dirty="0">
              <a:solidFill>
                <a:schemeClr val="bg1"/>
              </a:solidFill>
              <a:latin typeface="微软雅黑" panose="020B0503020204020204" charset="-122"/>
              <a:ea typeface="微软雅黑" panose="020B0503020204020204" charset="-122"/>
            </a:endParaRPr>
          </a:p>
        </p:txBody>
      </p:sp>
      <p:sp>
        <p:nvSpPr>
          <p:cNvPr id="44" name="TextBox 43"/>
          <p:cNvSpPr txBox="1"/>
          <p:nvPr/>
        </p:nvSpPr>
        <p:spPr>
          <a:xfrm>
            <a:off x="8278495" y="2543175"/>
            <a:ext cx="1161415" cy="305435"/>
          </a:xfrm>
          <a:prstGeom prst="rect">
            <a:avLst/>
          </a:prstGeom>
          <a:noFill/>
        </p:spPr>
        <p:txBody>
          <a:bodyPr wrap="square" lIns="91417" tIns="45708" rIns="91417" bIns="45708" rtlCol="0">
            <a:spAutoFit/>
          </a:bodyPr>
          <a:p>
            <a:pPr algn="ctr"/>
            <a:r>
              <a:rPr sz="1400" b="1" dirty="0">
                <a:solidFill>
                  <a:schemeClr val="bg1"/>
                </a:solidFill>
                <a:latin typeface="微软雅黑" panose="020B0503020204020204" charset="-122"/>
                <a:ea typeface="微软雅黑" panose="020B0503020204020204" charset="-122"/>
              </a:rPr>
              <a:t>6. 参观</a:t>
            </a:r>
            <a:endParaRPr sz="1400" b="1" dirty="0">
              <a:solidFill>
                <a:schemeClr val="bg1"/>
              </a:solidFill>
              <a:latin typeface="微软雅黑" panose="020B0503020204020204" charset="-122"/>
              <a:ea typeface="微软雅黑" panose="020B0503020204020204" charset="-122"/>
            </a:endParaRPr>
          </a:p>
        </p:txBody>
      </p:sp>
      <p:sp>
        <p:nvSpPr>
          <p:cNvPr id="15" name="右箭头 14"/>
          <p:cNvSpPr/>
          <p:nvPr/>
        </p:nvSpPr>
        <p:spPr>
          <a:xfrm flipH="1">
            <a:off x="8855710" y="4238625"/>
            <a:ext cx="1986280" cy="640715"/>
          </a:xfrm>
          <a:prstGeom prst="rightArrow">
            <a:avLst>
              <a:gd name="adj1" fmla="val 62125"/>
              <a:gd name="adj2" fmla="val 52205"/>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endParaRPr lang="zh-CN" altLang="en-US" sz="1350">
              <a:latin typeface="微软雅黑" panose="020B0503020204020204" charset="-122"/>
              <a:ea typeface="微软雅黑" panose="020B0503020204020204" charset="-122"/>
            </a:endParaRPr>
          </a:p>
        </p:txBody>
      </p:sp>
      <p:sp>
        <p:nvSpPr>
          <p:cNvPr id="13" name="TextBox 41"/>
          <p:cNvSpPr txBox="1"/>
          <p:nvPr/>
        </p:nvSpPr>
        <p:spPr>
          <a:xfrm>
            <a:off x="9829800" y="2547620"/>
            <a:ext cx="1168400" cy="305435"/>
          </a:xfrm>
          <a:prstGeom prst="rect">
            <a:avLst/>
          </a:prstGeom>
          <a:noFill/>
        </p:spPr>
        <p:txBody>
          <a:bodyPr wrap="square" lIns="91417" tIns="45708" rIns="91417" bIns="45708" rtlCol="0">
            <a:spAutoFit/>
          </a:bodyPr>
          <a:p>
            <a:pPr algn="ctr"/>
            <a:r>
              <a:rPr sz="1400" b="1" dirty="0">
                <a:solidFill>
                  <a:schemeClr val="bg1"/>
                </a:solidFill>
                <a:latin typeface="微软雅黑" panose="020B0503020204020204" charset="-122"/>
                <a:ea typeface="微软雅黑" panose="020B0503020204020204" charset="-122"/>
              </a:rPr>
              <a:t>7. 等待</a:t>
            </a:r>
            <a:endParaRPr sz="1400" b="1" dirty="0">
              <a:solidFill>
                <a:schemeClr val="bg1"/>
              </a:solidFill>
              <a:latin typeface="微软雅黑" panose="020B0503020204020204" charset="-122"/>
              <a:ea typeface="微软雅黑" panose="020B0503020204020204" charset="-122"/>
            </a:endParaRPr>
          </a:p>
        </p:txBody>
      </p:sp>
      <p:sp>
        <p:nvSpPr>
          <p:cNvPr id="11" name="右箭头 10"/>
          <p:cNvSpPr/>
          <p:nvPr/>
        </p:nvSpPr>
        <p:spPr>
          <a:xfrm rot="5400000">
            <a:off x="9871710" y="3473450"/>
            <a:ext cx="1891030" cy="640715"/>
          </a:xfrm>
          <a:prstGeom prst="rightArrow">
            <a:avLst>
              <a:gd name="adj1" fmla="val 62125"/>
              <a:gd name="adj2" fmla="val 52205"/>
            </a:avLst>
          </a:prstGeom>
          <a:solidFill>
            <a:srgbClr val="A5A5A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p>
            <a:pPr algn="ctr"/>
            <a:endParaRPr lang="zh-CN" altLang="en-US" sz="1350">
              <a:latin typeface="微软雅黑" panose="020B0503020204020204" charset="-122"/>
              <a:ea typeface="微软雅黑" panose="020B0503020204020204" charset="-122"/>
            </a:endParaRPr>
          </a:p>
        </p:txBody>
      </p:sp>
      <p:sp>
        <p:nvSpPr>
          <p:cNvPr id="14" name="TextBox 42"/>
          <p:cNvSpPr txBox="1"/>
          <p:nvPr/>
        </p:nvSpPr>
        <p:spPr>
          <a:xfrm>
            <a:off x="10608945" y="3322320"/>
            <a:ext cx="417195" cy="735965"/>
          </a:xfrm>
          <a:prstGeom prst="rect">
            <a:avLst/>
          </a:prstGeom>
          <a:noFill/>
        </p:spPr>
        <p:txBody>
          <a:bodyPr wrap="square" lIns="91417" tIns="45708" rIns="91417" bIns="45708" rtlCol="0">
            <a:spAutoFit/>
          </a:bodyPr>
          <a:p>
            <a:pPr algn="ctr"/>
            <a:r>
              <a:rPr sz="1400" b="1" dirty="0">
                <a:solidFill>
                  <a:schemeClr val="bg1"/>
                </a:solidFill>
                <a:latin typeface="微软雅黑" panose="020B0503020204020204" charset="-122"/>
                <a:ea typeface="微软雅黑" panose="020B0503020204020204" charset="-122"/>
              </a:rPr>
              <a:t>8. 签约</a:t>
            </a:r>
            <a:endParaRPr sz="1400" b="1" dirty="0">
              <a:solidFill>
                <a:schemeClr val="bg1"/>
              </a:solidFill>
              <a:latin typeface="微软雅黑" panose="020B0503020204020204" charset="-122"/>
              <a:ea typeface="微软雅黑" panose="020B0503020204020204" charset="-122"/>
            </a:endParaRPr>
          </a:p>
        </p:txBody>
      </p:sp>
      <p:sp>
        <p:nvSpPr>
          <p:cNvPr id="16" name="TextBox 43"/>
          <p:cNvSpPr txBox="1"/>
          <p:nvPr/>
        </p:nvSpPr>
        <p:spPr>
          <a:xfrm>
            <a:off x="9439910" y="4401820"/>
            <a:ext cx="1161415" cy="305435"/>
          </a:xfrm>
          <a:prstGeom prst="rect">
            <a:avLst/>
          </a:prstGeom>
          <a:noFill/>
        </p:spPr>
        <p:txBody>
          <a:bodyPr wrap="square" lIns="91417" tIns="45708" rIns="91417" bIns="45708" rtlCol="0">
            <a:spAutoFit/>
          </a:bodyPr>
          <a:p>
            <a:pPr algn="ctr"/>
            <a:r>
              <a:rPr sz="1400" b="1" dirty="0">
                <a:solidFill>
                  <a:schemeClr val="bg1"/>
                </a:solidFill>
                <a:latin typeface="微软雅黑" panose="020B0503020204020204" charset="-122"/>
                <a:ea typeface="微软雅黑" panose="020B0503020204020204" charset="-122"/>
              </a:rPr>
              <a:t>9. 代办</a:t>
            </a:r>
            <a:endParaRPr sz="1400" b="1" dirty="0">
              <a:solidFill>
                <a:schemeClr val="bg1"/>
              </a:solidFill>
              <a:latin typeface="微软雅黑" panose="020B0503020204020204" charset="-122"/>
              <a:ea typeface="微软雅黑" panose="020B0503020204020204" charset="-122"/>
            </a:endParaRPr>
          </a:p>
        </p:txBody>
      </p:sp>
      <p:sp>
        <p:nvSpPr>
          <p:cNvPr id="18" name="TextBox 43"/>
          <p:cNvSpPr txBox="1"/>
          <p:nvPr/>
        </p:nvSpPr>
        <p:spPr>
          <a:xfrm>
            <a:off x="7906385" y="4401820"/>
            <a:ext cx="1161415" cy="305435"/>
          </a:xfrm>
          <a:prstGeom prst="rect">
            <a:avLst/>
          </a:prstGeom>
          <a:noFill/>
        </p:spPr>
        <p:txBody>
          <a:bodyPr wrap="square" lIns="91417" tIns="45708" rIns="91417" bIns="45708" rtlCol="0">
            <a:spAutoFit/>
          </a:bodyPr>
          <a:p>
            <a:pPr algn="ctr"/>
            <a:r>
              <a:rPr sz="1400" b="1" dirty="0">
                <a:solidFill>
                  <a:schemeClr val="bg1"/>
                </a:solidFill>
                <a:latin typeface="微软雅黑" panose="020B0503020204020204" charset="-122"/>
                <a:ea typeface="微软雅黑" panose="020B0503020204020204" charset="-122"/>
              </a:rPr>
              <a:t>10. 交车</a:t>
            </a:r>
            <a:endParaRPr sz="1400" b="1" dirty="0">
              <a:solidFill>
                <a:schemeClr val="bg1"/>
              </a:solidFill>
              <a:latin typeface="微软雅黑" panose="020B0503020204020204" charset="-122"/>
              <a:ea typeface="微软雅黑" panose="020B0503020204020204" charset="-122"/>
            </a:endParaRPr>
          </a:p>
        </p:txBody>
      </p:sp>
      <p:sp>
        <p:nvSpPr>
          <p:cNvPr id="20" name="TextBox 42"/>
          <p:cNvSpPr txBox="1"/>
          <p:nvPr/>
        </p:nvSpPr>
        <p:spPr>
          <a:xfrm>
            <a:off x="6199505" y="4410075"/>
            <a:ext cx="1191260" cy="305435"/>
          </a:xfrm>
          <a:prstGeom prst="rect">
            <a:avLst/>
          </a:prstGeom>
          <a:noFill/>
        </p:spPr>
        <p:txBody>
          <a:bodyPr wrap="square" lIns="91417" tIns="45708" rIns="91417" bIns="45708" rtlCol="0">
            <a:spAutoFit/>
          </a:bodyPr>
          <a:p>
            <a:pPr algn="ctr"/>
            <a:r>
              <a:rPr sz="1400" b="1" dirty="0">
                <a:solidFill>
                  <a:schemeClr val="bg1"/>
                </a:solidFill>
                <a:latin typeface="微软雅黑" panose="020B0503020204020204" charset="-122"/>
                <a:ea typeface="微软雅黑" panose="020B0503020204020204" charset="-122"/>
              </a:rPr>
              <a:t>11. 售后</a:t>
            </a:r>
            <a:endParaRPr sz="1400" b="1" dirty="0">
              <a:solidFill>
                <a:schemeClr val="bg1"/>
              </a:solidFill>
              <a:latin typeface="微软雅黑" panose="020B0503020204020204" charset="-122"/>
              <a:ea typeface="微软雅黑" panose="020B0503020204020204" charset="-122"/>
            </a:endParaRPr>
          </a:p>
        </p:txBody>
      </p:sp>
      <p:pic>
        <p:nvPicPr>
          <p:cNvPr id="21" name="图片 20"/>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1496060" y="3550920"/>
            <a:ext cx="4260215" cy="17322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500"/>
                                        <p:tgtEl>
                                          <p:spTgt spid="1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500"/>
                                        <p:tgtEl>
                                          <p:spTgt spid="1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500"/>
                                        <p:tgtEl>
                                          <p:spTgt spid="1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500"/>
                                        <p:tgtEl>
                                          <p:spTgt spid="20"/>
                                        </p:tgtEl>
                                      </p:cBhvr>
                                    </p:animEffect>
                                  </p:childTnLst>
                                </p:cTn>
                              </p:par>
                              <p:par>
                                <p:cTn id="81" presetID="10" presetClass="entr" presetSubtype="0" fill="hold"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9" grpId="0" bldLvl="0" animBg="1"/>
      <p:bldP spid="17" grpId="0" bldLvl="0" animBg="1"/>
      <p:bldP spid="12" grpId="0" bldLvl="0" animBg="1"/>
      <p:bldP spid="29" grpId="0" bldLvl="0" animBg="1"/>
      <p:bldP spid="30" grpId="0" bldLvl="0" animBg="1"/>
      <p:bldP spid="31" grpId="0" bldLvl="0" animBg="1"/>
      <p:bldP spid="32" grpId="0" bldLvl="0" animBg="1"/>
      <p:bldP spid="33" grpId="0" bldLvl="0" animBg="1"/>
      <p:bldP spid="34" grpId="0" bldLvl="0" animBg="1"/>
      <p:bldP spid="35" grpId="0"/>
      <p:bldP spid="40" grpId="0"/>
      <p:bldP spid="41" grpId="0"/>
      <p:bldP spid="42" grpId="0"/>
      <p:bldP spid="43" grpId="0"/>
      <p:bldP spid="44" grpId="0"/>
      <p:bldP spid="15" grpId="0" bldLvl="0" animBg="1"/>
      <p:bldP spid="13" grpId="0"/>
      <p:bldP spid="11" grpId="0" bldLvl="0" animBg="1"/>
      <p:bldP spid="14" grpId="0"/>
      <p:bldP spid="16" grpId="0"/>
      <p:bldP spid="18" grpId="0"/>
      <p:bldP spid="20" grpId="0"/>
      <p:bldP spid="19" grpId="1" animBg="1"/>
      <p:bldP spid="17" grpId="1" animBg="1"/>
      <p:bldP spid="12" grpId="1" animBg="1"/>
      <p:bldP spid="29" grpId="1" animBg="1"/>
      <p:bldP spid="30" grpId="1" animBg="1"/>
      <p:bldP spid="31" grpId="1" animBg="1"/>
      <p:bldP spid="32" grpId="1" animBg="1"/>
      <p:bldP spid="33" grpId="1" animBg="1"/>
      <p:bldP spid="34" grpId="1" animBg="1"/>
      <p:bldP spid="35" grpId="1"/>
      <p:bldP spid="40" grpId="1"/>
      <p:bldP spid="41" grpId="1"/>
      <p:bldP spid="42" grpId="1"/>
      <p:bldP spid="43" grpId="1"/>
      <p:bldP spid="44" grpId="1"/>
      <p:bldP spid="15" grpId="1" animBg="1"/>
      <p:bldP spid="13" grpId="1"/>
      <p:bldP spid="11" grpId="1" animBg="1"/>
      <p:bldP spid="14" grpId="1"/>
      <p:bldP spid="16" grpId="1"/>
      <p:bldP spid="18" grpId="1"/>
      <p:bldP spid="20"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91305" y="1008380"/>
            <a:ext cx="4010025" cy="491490"/>
            <a:chOff x="6680" y="1588"/>
            <a:chExt cx="6315" cy="774"/>
          </a:xfrm>
        </p:grpSpPr>
        <p:sp>
          <p:nvSpPr>
            <p:cNvPr id="5" name="矩形: 圆角 43"/>
            <p:cNvSpPr/>
            <p:nvPr/>
          </p:nvSpPr>
          <p:spPr>
            <a:xfrm>
              <a:off x="7069" y="1588"/>
              <a:ext cx="5537"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6" name="文本框 5"/>
            <p:cNvSpPr txBox="1"/>
            <p:nvPr/>
          </p:nvSpPr>
          <p:spPr>
            <a:xfrm>
              <a:off x="6680" y="1661"/>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四、二手车置换案例</a:t>
              </a:r>
              <a:endParaRPr lang="zh-CN" altLang="en-US" sz="2000" b="1" dirty="0">
                <a:solidFill>
                  <a:schemeClr val="bg1"/>
                </a:solidFill>
                <a:latin typeface="微软雅黑" panose="020B0503020204020204" charset="-122"/>
                <a:ea typeface="微软雅黑" panose="020B0503020204020204" charset="-122"/>
              </a:endParaRPr>
            </a:p>
          </p:txBody>
        </p:sp>
      </p:grpSp>
      <p:pic>
        <p:nvPicPr>
          <p:cNvPr id="3" name="图片 2"/>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8329295" y="1937385"/>
            <a:ext cx="2263775" cy="4237990"/>
          </a:xfrm>
          <a:prstGeom prst="rect">
            <a:avLst/>
          </a:prstGeom>
        </p:spPr>
      </p:pic>
      <p:sp>
        <p:nvSpPr>
          <p:cNvPr id="79" name="矩形 1"/>
          <p:cNvSpPr>
            <a:spLocks noChangeArrowheads="1"/>
          </p:cNvSpPr>
          <p:nvPr/>
        </p:nvSpPr>
        <p:spPr bwMode="auto">
          <a:xfrm>
            <a:off x="1438910" y="2717800"/>
            <a:ext cx="689038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355600" algn="just" fontAlgn="auto">
              <a:lnSpc>
                <a:spcPct val="150000"/>
              </a:lnSpc>
              <a:defRPr/>
              <a:extLst>
                <a:ext uri="{35155182-B16C-46BC-9424-99874614C6A1}">
                  <wpsdc:indentchars xmlns:wpsdc="http://www.wps.cn/officeDocument/2017/drawingmlCustomData" val="200" checksum="3837665281"/>
                </a:ext>
              </a:extLst>
            </a:pPr>
            <a:r>
              <a:rPr lang="zh-CN" altLang="en-US" sz="1400" kern="0" dirty="0">
                <a:solidFill>
                  <a:schemeClr val="tx1"/>
                </a:solidFill>
                <a:latin typeface="微软雅黑" panose="020B0503020204020204" charset="-122"/>
                <a:ea typeface="微软雅黑" panose="020B0503020204020204" charset="-122"/>
              </a:rPr>
              <a:t>苏小姐在上海一家外资企业工作 . 有一辆大众 POLO 轿车，因使用多年 . 车况车貌都不太理想。随着家庭经济条件的改善，很想换一台空间大一点的家用轿车，经过咨询和比较，产生了置换一辆通用别克品牌新车的想法。</a:t>
            </a:r>
            <a:endParaRPr lang="zh-CN" altLang="en-US" sz="1400" kern="0" dirty="0">
              <a:solidFill>
                <a:schemeClr val="tx1"/>
              </a:solidFill>
              <a:latin typeface="微软雅黑" panose="020B0503020204020204" charset="-122"/>
              <a:ea typeface="微软雅黑" panose="020B0503020204020204" charset="-122"/>
            </a:endParaRPr>
          </a:p>
          <a:p>
            <a:pPr indent="355600" algn="just" fontAlgn="auto">
              <a:lnSpc>
                <a:spcPct val="150000"/>
              </a:lnSpc>
              <a:defRPr/>
              <a:extLst>
                <a:ext uri="{35155182-B16C-46BC-9424-99874614C6A1}">
                  <wpsdc:indentchars xmlns:wpsdc="http://www.wps.cn/officeDocument/2017/drawingmlCustomData" val="200" checksum="3837665281"/>
                </a:ext>
              </a:extLst>
            </a:pPr>
            <a:r>
              <a:rPr lang="zh-CN" altLang="en-US" sz="1400" kern="0" dirty="0">
                <a:solidFill>
                  <a:schemeClr val="tx1"/>
                </a:solidFill>
                <a:latin typeface="微软雅黑" panose="020B0503020204020204" charset="-122"/>
                <a:ea typeface="微软雅黑" panose="020B0503020204020204" charset="-122"/>
              </a:rPr>
              <a:t>苏小姐来到别克 4S 店，新车销售员李先生热情地接待了她，通过与苏小姐的交流，得知苏小姐有一辆旧车要置换，想换台空间大一点的家用轿车。在言谈中李先生知晓了苏小姐对车辆的性能要求和购车预算，便针对性地从上海通用别克品牌众多的车型中遴选出新款君威介绍给苏小姐，并按上海通用的旧车置换流程，展开旧车置换工作。</a:t>
            </a:r>
            <a:endParaRPr lang="zh-CN" altLang="en-US" sz="1400" kern="0"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heckerboard(across)">
                                      <p:cBhvr>
                                        <p:cTn id="14" dur="500"/>
                                        <p:tgtEl>
                                          <p:spTgt spid="9"/>
                                        </p:tgtEl>
                                      </p:cBhvr>
                                    </p:animEffect>
                                  </p:childTnLst>
                                </p:cTn>
                              </p:par>
                              <p:par>
                                <p:cTn id="15" presetID="5"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79"/>
                                        </p:tgtEl>
                                        <p:attrNameLst>
                                          <p:attrName>style.visibility</p:attrName>
                                        </p:attrNameLst>
                                      </p:cBhvr>
                                      <p:to>
                                        <p:strVal val="visible"/>
                                      </p:to>
                                    </p:set>
                                    <p:animEffect transition="in" filter="checkerboard(across)">
                                      <p:cBhvr>
                                        <p:cTn id="20"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79" grpId="0"/>
      <p:bldP spid="79"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91305" y="1008380"/>
            <a:ext cx="4010025" cy="491490"/>
            <a:chOff x="6680" y="1588"/>
            <a:chExt cx="6315" cy="774"/>
          </a:xfrm>
        </p:grpSpPr>
        <p:sp>
          <p:nvSpPr>
            <p:cNvPr id="5" name="矩形: 圆角 43"/>
            <p:cNvSpPr/>
            <p:nvPr/>
          </p:nvSpPr>
          <p:spPr>
            <a:xfrm>
              <a:off x="7069" y="1588"/>
              <a:ext cx="5537"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6" name="文本框 5"/>
            <p:cNvSpPr txBox="1"/>
            <p:nvPr/>
          </p:nvSpPr>
          <p:spPr>
            <a:xfrm>
              <a:off x="6680" y="1661"/>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四、二手车置换案例</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8" name="iś1iḓè"/>
          <p:cNvSpPr/>
          <p:nvPr/>
        </p:nvSpPr>
        <p:spPr bwMode="auto">
          <a:xfrm>
            <a:off x="0" y="1640313"/>
            <a:ext cx="2351584" cy="4703168"/>
          </a:xfrm>
          <a:custGeom>
            <a:avLst/>
            <a:gdLst>
              <a:gd name="connsiteX0" fmla="*/ 0 w 2351584"/>
              <a:gd name="connsiteY0" fmla="*/ 0 h 4703168"/>
              <a:gd name="connsiteX1" fmla="*/ 2351584 w 2351584"/>
              <a:gd name="connsiteY1" fmla="*/ 2351584 h 4703168"/>
              <a:gd name="connsiteX2" fmla="*/ 0 w 2351584"/>
              <a:gd name="connsiteY2" fmla="*/ 4703168 h 4703168"/>
              <a:gd name="connsiteX3" fmla="*/ 0 w 2351584"/>
              <a:gd name="connsiteY3" fmla="*/ 3773472 h 4703168"/>
              <a:gd name="connsiteX4" fmla="*/ 1421888 w 2351584"/>
              <a:gd name="connsiteY4" fmla="*/ 2351584 h 4703168"/>
              <a:gd name="connsiteX5" fmla="*/ 0 w 2351584"/>
              <a:gd name="connsiteY5" fmla="*/ 929696 h 470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1584" h="4703168">
                <a:moveTo>
                  <a:pt x="0" y="0"/>
                </a:moveTo>
                <a:cubicBezTo>
                  <a:pt x="1298744" y="0"/>
                  <a:pt x="2351584" y="1052840"/>
                  <a:pt x="2351584" y="2351584"/>
                </a:cubicBezTo>
                <a:cubicBezTo>
                  <a:pt x="2351584" y="3650328"/>
                  <a:pt x="1298744" y="4703168"/>
                  <a:pt x="0" y="4703168"/>
                </a:cubicBezTo>
                <a:lnTo>
                  <a:pt x="0" y="3773472"/>
                </a:lnTo>
                <a:cubicBezTo>
                  <a:pt x="785287" y="3773472"/>
                  <a:pt x="1421888" y="3136871"/>
                  <a:pt x="1421888" y="2351584"/>
                </a:cubicBezTo>
                <a:cubicBezTo>
                  <a:pt x="1421888" y="1566297"/>
                  <a:pt x="785287" y="929696"/>
                  <a:pt x="0" y="929696"/>
                </a:cubicBezTo>
                <a:close/>
              </a:path>
            </a:pathLst>
          </a:custGeom>
          <a:blipFill>
            <a:blip r:embed="rId1"/>
            <a:stretch>
              <a:fillRect/>
            </a:stretch>
          </a:blip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a:solidFill>
                <a:schemeClr val="lt1"/>
              </a:solidFill>
            </a:endParaRPr>
          </a:p>
        </p:txBody>
      </p:sp>
      <p:sp>
        <p:nvSpPr>
          <p:cNvPr id="14" name="işliďé"/>
          <p:cNvSpPr/>
          <p:nvPr/>
        </p:nvSpPr>
        <p:spPr>
          <a:xfrm rot="5400000">
            <a:off x="-1159527" y="2510322"/>
            <a:ext cx="5145569" cy="2826516"/>
          </a:xfrm>
          <a:custGeom>
            <a:avLst/>
            <a:gdLst>
              <a:gd name="connsiteX0" fmla="*/ 0 w 5145569"/>
              <a:gd name="connsiteY0" fmla="*/ 2572763 h 2826516"/>
              <a:gd name="connsiteX1" fmla="*/ 1401101 w 5145569"/>
              <a:gd name="connsiteY1" fmla="*/ 282285 h 2826516"/>
              <a:gd name="connsiteX2" fmla="*/ 4078347 w 5145569"/>
              <a:gd name="connsiteY2" fmla="*/ 486561 h 2826516"/>
              <a:gd name="connsiteX3" fmla="*/ 5136829 w 5145569"/>
              <a:gd name="connsiteY3" fmla="*/ 2784148 h 2826516"/>
              <a:gd name="connsiteX4" fmla="*/ 5131832 w 5145569"/>
              <a:gd name="connsiteY4" fmla="*/ 2826516 h 2826516"/>
              <a:gd name="connsiteX5" fmla="*/ 4225921 w 5145569"/>
              <a:gd name="connsiteY5" fmla="*/ 2826516 h 2826516"/>
              <a:gd name="connsiteX6" fmla="*/ 3945955 w 5145569"/>
              <a:gd name="connsiteY6" fmla="*/ 2783542 h 2826516"/>
              <a:gd name="connsiteX7" fmla="*/ 3385773 w 5145569"/>
              <a:gd name="connsiteY7" fmla="*/ 1446213 h 2826516"/>
              <a:gd name="connsiteX8" fmla="*/ 1940060 w 5145569"/>
              <a:gd name="connsiteY8" fmla="*/ 1335904 h 2826516"/>
              <a:gd name="connsiteX9" fmla="*/ 1183466 w 5145569"/>
              <a:gd name="connsiteY9" fmla="*/ 2572762 h 2826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45569" h="2826516">
                <a:moveTo>
                  <a:pt x="0" y="2572763"/>
                </a:moveTo>
                <a:cubicBezTo>
                  <a:pt x="0" y="1606781"/>
                  <a:pt x="541104" y="722201"/>
                  <a:pt x="1401101" y="282285"/>
                </a:cubicBezTo>
                <a:cubicBezTo>
                  <a:pt x="2261098" y="-157631"/>
                  <a:pt x="3295048" y="-78740"/>
                  <a:pt x="4078347" y="486561"/>
                </a:cubicBezTo>
                <a:cubicBezTo>
                  <a:pt x="4812689" y="1016530"/>
                  <a:pt x="5210704" y="1890270"/>
                  <a:pt x="5136829" y="2784148"/>
                </a:cubicBezTo>
                <a:lnTo>
                  <a:pt x="5131832" y="2826516"/>
                </a:lnTo>
                <a:lnTo>
                  <a:pt x="4225921" y="2826516"/>
                </a:lnTo>
                <a:lnTo>
                  <a:pt x="3945955" y="2783542"/>
                </a:lnTo>
                <a:cubicBezTo>
                  <a:pt x="4025096" y="2267950"/>
                  <a:pt x="3808754" y="1751475"/>
                  <a:pt x="3385773" y="1446213"/>
                </a:cubicBezTo>
                <a:cubicBezTo>
                  <a:pt x="2962792" y="1140950"/>
                  <a:pt x="2404459" y="1098349"/>
                  <a:pt x="1940060" y="1335904"/>
                </a:cubicBezTo>
                <a:cubicBezTo>
                  <a:pt x="1475662" y="1573459"/>
                  <a:pt x="1183466" y="2051132"/>
                  <a:pt x="1183466" y="2572762"/>
                </a:cubicBezTo>
                <a:close/>
              </a:path>
            </a:pathLst>
          </a:custGeom>
          <a:gradFill flip="none" rotWithShape="1">
            <a:gsLst>
              <a:gs pos="0">
                <a:schemeClr val="accent1">
                  <a:lumMod val="5000"/>
                  <a:lumOff val="95000"/>
                  <a:alpha val="0"/>
                </a:schemeClr>
              </a:gs>
              <a:gs pos="77000">
                <a:schemeClr val="accent1">
                  <a:alpha val="2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p>
            <a:pPr algn="ctr"/>
          </a:p>
        </p:txBody>
      </p:sp>
      <p:sp>
        <p:nvSpPr>
          <p:cNvPr id="15" name="îšḷîde"/>
          <p:cNvSpPr/>
          <p:nvPr/>
        </p:nvSpPr>
        <p:spPr>
          <a:xfrm>
            <a:off x="1948502" y="1966685"/>
            <a:ext cx="197787" cy="197787"/>
          </a:xfrm>
          <a:prstGeom prst="ellipse">
            <a:avLst/>
          </a:prstGeom>
          <a:solidFill>
            <a:srgbClr val="ED7D3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6" name="î$ļïḋé"/>
          <p:cNvSpPr/>
          <p:nvPr/>
        </p:nvSpPr>
        <p:spPr>
          <a:xfrm>
            <a:off x="2728255" y="3541280"/>
            <a:ext cx="197787" cy="197787"/>
          </a:xfrm>
          <a:prstGeom prst="ellipse">
            <a:avLst/>
          </a:prstGeom>
          <a:solidFill>
            <a:srgbClr val="ED7D3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a:latin typeface="微软雅黑" panose="020B0503020204020204" charset="-122"/>
              <a:ea typeface="微软雅黑" panose="020B0503020204020204" charset="-122"/>
            </a:endParaRPr>
          </a:p>
        </p:txBody>
      </p:sp>
      <p:sp>
        <p:nvSpPr>
          <p:cNvPr id="17" name="i$1îḓe"/>
          <p:cNvSpPr/>
          <p:nvPr/>
        </p:nvSpPr>
        <p:spPr>
          <a:xfrm>
            <a:off x="2345611" y="5078272"/>
            <a:ext cx="197787" cy="197787"/>
          </a:xfrm>
          <a:prstGeom prst="ellipse">
            <a:avLst/>
          </a:prstGeom>
          <a:solidFill>
            <a:srgbClr val="ED7D3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cxnSp>
        <p:nvCxnSpPr>
          <p:cNvPr id="18" name="直接连接符 17"/>
          <p:cNvCxnSpPr/>
          <p:nvPr/>
        </p:nvCxnSpPr>
        <p:spPr>
          <a:xfrm>
            <a:off x="3126000" y="3180121"/>
            <a:ext cx="839448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126000" y="4754074"/>
            <a:ext cx="839448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ïṡ1îḓe"/>
          <p:cNvSpPr txBox="1"/>
          <p:nvPr/>
        </p:nvSpPr>
        <p:spPr>
          <a:xfrm>
            <a:off x="3138805" y="2550795"/>
            <a:ext cx="2024380" cy="429260"/>
          </a:xfrm>
          <a:prstGeom prst="rect">
            <a:avLst/>
          </a:prstGeom>
        </p:spPr>
        <p:txBody>
          <a:bodyPr wrap="none" lIns="90000" tIns="46800" rIns="90000" bIns="46800" anchor="b" anchorCtr="0">
            <a:normAutofit/>
          </a:bodyPr>
          <a:p>
            <a:pPr algn="l"/>
            <a:r>
              <a:rPr lang="zh-CN" altLang="en-US" b="1" dirty="0">
                <a:solidFill>
                  <a:srgbClr val="2C5568"/>
                </a:solidFill>
                <a:latin typeface="微软雅黑" panose="020B0503020204020204" charset="-122"/>
                <a:ea typeface="微软雅黑" panose="020B0503020204020204" charset="-122"/>
              </a:rPr>
              <a:t>1. 选择新车</a:t>
            </a:r>
            <a:endParaRPr lang="zh-CN" altLang="en-US" b="1" dirty="0">
              <a:solidFill>
                <a:srgbClr val="2C5568"/>
              </a:solidFill>
              <a:latin typeface="微软雅黑" panose="020B0503020204020204" charset="-122"/>
              <a:ea typeface="微软雅黑" panose="020B0503020204020204" charset="-122"/>
            </a:endParaRPr>
          </a:p>
        </p:txBody>
      </p:sp>
      <p:sp>
        <p:nvSpPr>
          <p:cNvPr id="22" name="iṣľíḋé"/>
          <p:cNvSpPr txBox="1"/>
          <p:nvPr/>
        </p:nvSpPr>
        <p:spPr>
          <a:xfrm>
            <a:off x="3620770" y="3831590"/>
            <a:ext cx="2024380" cy="429260"/>
          </a:xfrm>
          <a:prstGeom prst="rect">
            <a:avLst/>
          </a:prstGeom>
        </p:spPr>
        <p:txBody>
          <a:bodyPr wrap="none" lIns="90000" tIns="46800" rIns="90000" bIns="46800" anchor="b" anchorCtr="0">
            <a:normAutofit/>
          </a:bodyPr>
          <a:p>
            <a:pPr algn="l"/>
            <a:r>
              <a:rPr lang="zh-CN" altLang="en-US" sz="1700" b="1" dirty="0">
                <a:solidFill>
                  <a:srgbClr val="2C5568"/>
                </a:solidFill>
                <a:latin typeface="微软雅黑" panose="020B0503020204020204" charset="-122"/>
                <a:ea typeface="微软雅黑" panose="020B0503020204020204" charset="-122"/>
              </a:rPr>
              <a:t>4. 签订旧车收购合同和置换协议</a:t>
            </a:r>
            <a:endParaRPr lang="zh-CN" altLang="en-US" sz="1700" b="1" dirty="0">
              <a:solidFill>
                <a:srgbClr val="2C5568"/>
              </a:solidFill>
              <a:latin typeface="微软雅黑" panose="020B0503020204020204" charset="-122"/>
              <a:ea typeface="微软雅黑" panose="020B0503020204020204" charset="-122"/>
            </a:endParaRPr>
          </a:p>
        </p:txBody>
      </p:sp>
      <p:sp>
        <p:nvSpPr>
          <p:cNvPr id="24" name="í$1ídé"/>
          <p:cNvSpPr txBox="1"/>
          <p:nvPr/>
        </p:nvSpPr>
        <p:spPr>
          <a:xfrm>
            <a:off x="4759325" y="5055870"/>
            <a:ext cx="2024380" cy="429260"/>
          </a:xfrm>
          <a:prstGeom prst="rect">
            <a:avLst/>
          </a:prstGeom>
        </p:spPr>
        <p:txBody>
          <a:bodyPr wrap="none" lIns="90000" tIns="46800" rIns="90000" bIns="46800" anchor="b" anchorCtr="0">
            <a:normAutofit/>
          </a:bodyPr>
          <a:p>
            <a:pPr algn="l"/>
            <a:r>
              <a:rPr lang="zh-CN" altLang="en-US" sz="1700" b="1" dirty="0">
                <a:solidFill>
                  <a:srgbClr val="2C5568"/>
                </a:solidFill>
                <a:latin typeface="微软雅黑" panose="020B0503020204020204" charset="-122"/>
                <a:ea typeface="微软雅黑" panose="020B0503020204020204" charset="-122"/>
              </a:rPr>
              <a:t>6. 提取新车</a:t>
            </a:r>
            <a:endParaRPr lang="zh-CN" altLang="en-US" sz="1700" b="1" dirty="0">
              <a:solidFill>
                <a:srgbClr val="2C5568"/>
              </a:solidFill>
              <a:latin typeface="微软雅黑" panose="020B0503020204020204" charset="-122"/>
              <a:ea typeface="微软雅黑" panose="020B0503020204020204" charset="-122"/>
            </a:endParaRPr>
          </a:p>
        </p:txBody>
      </p:sp>
      <p:sp>
        <p:nvSpPr>
          <p:cNvPr id="27" name="îş1íḓè"/>
          <p:cNvSpPr txBox="1"/>
          <p:nvPr/>
        </p:nvSpPr>
        <p:spPr>
          <a:xfrm>
            <a:off x="6080125" y="2550795"/>
            <a:ext cx="2024380" cy="429260"/>
          </a:xfrm>
          <a:prstGeom prst="rect">
            <a:avLst/>
          </a:prstGeom>
        </p:spPr>
        <p:txBody>
          <a:bodyPr wrap="none" lIns="90000" tIns="46800" rIns="90000" bIns="46800" anchor="b" anchorCtr="0">
            <a:normAutofit/>
          </a:bodyPr>
          <a:p>
            <a:pPr algn="l"/>
            <a:r>
              <a:rPr lang="zh-CN" altLang="en-US" sz="1700" b="1" dirty="0">
                <a:solidFill>
                  <a:srgbClr val="2C5568"/>
                </a:solidFill>
                <a:latin typeface="微软雅黑" panose="020B0503020204020204" charset="-122"/>
                <a:ea typeface="微软雅黑" panose="020B0503020204020204" charset="-122"/>
              </a:rPr>
              <a:t>2. 旧车评估</a:t>
            </a:r>
            <a:endParaRPr lang="zh-CN" altLang="en-US" sz="1700" b="1" dirty="0">
              <a:solidFill>
                <a:srgbClr val="2C5568"/>
              </a:solidFill>
              <a:latin typeface="微软雅黑" panose="020B0503020204020204" charset="-122"/>
              <a:ea typeface="微软雅黑" panose="020B0503020204020204" charset="-122"/>
            </a:endParaRPr>
          </a:p>
        </p:txBody>
      </p:sp>
      <p:sp>
        <p:nvSpPr>
          <p:cNvPr id="39" name="iṥḷiḓe"/>
          <p:cNvSpPr txBox="1"/>
          <p:nvPr/>
        </p:nvSpPr>
        <p:spPr>
          <a:xfrm>
            <a:off x="7700645" y="5055870"/>
            <a:ext cx="2024380" cy="429260"/>
          </a:xfrm>
          <a:prstGeom prst="rect">
            <a:avLst/>
          </a:prstGeom>
        </p:spPr>
        <p:txBody>
          <a:bodyPr wrap="none" lIns="90000" tIns="46800" rIns="90000" bIns="46800" anchor="b" anchorCtr="0">
            <a:normAutofit/>
          </a:bodyPr>
          <a:p>
            <a:pPr algn="l"/>
            <a:r>
              <a:rPr lang="zh-CN" altLang="en-US" sz="1700" b="1" dirty="0">
                <a:solidFill>
                  <a:srgbClr val="2C5568"/>
                </a:solidFill>
                <a:latin typeface="微软雅黑" panose="020B0503020204020204" charset="-122"/>
                <a:ea typeface="微软雅黑" panose="020B0503020204020204" charset="-122"/>
              </a:rPr>
              <a:t>7. 旧车整备、出售</a:t>
            </a:r>
            <a:endParaRPr lang="zh-CN" altLang="en-US" sz="1700" b="1" dirty="0">
              <a:solidFill>
                <a:srgbClr val="2C5568"/>
              </a:solidFill>
              <a:latin typeface="微软雅黑" panose="020B0503020204020204" charset="-122"/>
              <a:ea typeface="微软雅黑" panose="020B0503020204020204" charset="-122"/>
            </a:endParaRPr>
          </a:p>
        </p:txBody>
      </p:sp>
      <p:sp>
        <p:nvSpPr>
          <p:cNvPr id="49" name="í$lïďé"/>
          <p:cNvSpPr txBox="1"/>
          <p:nvPr/>
        </p:nvSpPr>
        <p:spPr>
          <a:xfrm>
            <a:off x="9020810" y="2550795"/>
            <a:ext cx="2024380" cy="429260"/>
          </a:xfrm>
          <a:prstGeom prst="rect">
            <a:avLst/>
          </a:prstGeom>
        </p:spPr>
        <p:txBody>
          <a:bodyPr wrap="none" lIns="90000" tIns="46800" rIns="90000" bIns="46800" anchor="b" anchorCtr="0">
            <a:normAutofit/>
          </a:bodyPr>
          <a:p>
            <a:pPr algn="l"/>
            <a:r>
              <a:rPr lang="zh-CN" altLang="en-US" sz="1700" b="1" dirty="0">
                <a:solidFill>
                  <a:srgbClr val="2C5568"/>
                </a:solidFill>
                <a:latin typeface="微软雅黑" panose="020B0503020204020204" charset="-122"/>
                <a:ea typeface="微软雅黑" panose="020B0503020204020204" charset="-122"/>
              </a:rPr>
              <a:t>3. 洽谈旧车收购价格</a:t>
            </a:r>
            <a:endParaRPr lang="zh-CN" altLang="en-US" sz="1700" b="1" dirty="0">
              <a:solidFill>
                <a:srgbClr val="2C5568"/>
              </a:solidFill>
              <a:latin typeface="微软雅黑" panose="020B0503020204020204" charset="-122"/>
              <a:ea typeface="微软雅黑" panose="020B0503020204020204" charset="-122"/>
            </a:endParaRPr>
          </a:p>
        </p:txBody>
      </p:sp>
      <p:sp>
        <p:nvSpPr>
          <p:cNvPr id="52" name="îŝľîdé"/>
          <p:cNvSpPr txBox="1"/>
          <p:nvPr/>
        </p:nvSpPr>
        <p:spPr>
          <a:xfrm>
            <a:off x="8104505" y="3831590"/>
            <a:ext cx="2024380" cy="429260"/>
          </a:xfrm>
          <a:prstGeom prst="rect">
            <a:avLst/>
          </a:prstGeom>
        </p:spPr>
        <p:txBody>
          <a:bodyPr wrap="none" lIns="90000" tIns="46800" rIns="90000" bIns="46800" anchor="b" anchorCtr="0">
            <a:normAutofit/>
          </a:bodyPr>
          <a:p>
            <a:pPr algn="l"/>
            <a:r>
              <a:rPr lang="zh-CN" altLang="en-US" sz="1700" b="1" dirty="0">
                <a:solidFill>
                  <a:srgbClr val="2C5568"/>
                </a:solidFill>
                <a:latin typeface="微软雅黑" panose="020B0503020204020204" charset="-122"/>
                <a:ea typeface="微软雅黑" panose="020B0503020204020204" charset="-122"/>
              </a:rPr>
              <a:t>5. 办理旧车过户手续</a:t>
            </a:r>
            <a:endParaRPr lang="zh-CN" altLang="en-US" sz="1700" b="1" dirty="0">
              <a:solidFill>
                <a:srgbClr val="2C5568"/>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fade">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8" grpId="0" bldLvl="0" animBg="1"/>
      <p:bldP spid="14" grpId="0" bldLvl="0" animBg="1"/>
      <p:bldP spid="15" grpId="0" bldLvl="0" animBg="1"/>
      <p:bldP spid="16" grpId="0" bldLvl="0" animBg="1"/>
      <p:bldP spid="17" grpId="0" bldLvl="0" animBg="1"/>
      <p:bldP spid="20" grpId="0"/>
      <p:bldP spid="22" grpId="0"/>
      <p:bldP spid="24" grpId="0"/>
      <p:bldP spid="27" grpId="0"/>
      <p:bldP spid="39" grpId="0"/>
      <p:bldP spid="49" grpId="0"/>
      <p:bldP spid="52" grpId="0"/>
      <p:bldP spid="8" grpId="1" animBg="1"/>
      <p:bldP spid="14" grpId="1" animBg="1"/>
      <p:bldP spid="15" grpId="1" animBg="1"/>
      <p:bldP spid="16" grpId="1" animBg="1"/>
      <p:bldP spid="17" grpId="1" animBg="1"/>
      <p:bldP spid="20" grpId="1"/>
      <p:bldP spid="22" grpId="1"/>
      <p:bldP spid="24" grpId="1"/>
      <p:bldP spid="27" grpId="1"/>
      <p:bldP spid="39" grpId="1"/>
      <p:bldP spid="49" grpId="1"/>
      <p:bldP spid="5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37" name="Rectangle 36"/>
          <p:cNvSpPr/>
          <p:nvPr/>
        </p:nvSpPr>
        <p:spPr>
          <a:xfrm>
            <a:off x="1087755" y="1347470"/>
            <a:ext cx="10015855" cy="1383665"/>
          </a:xfrm>
          <a:prstGeom prst="rect">
            <a:avLst/>
          </a:prstGeom>
        </p:spPr>
        <p:txBody>
          <a:bodyPr wrap="square">
            <a:spAutoFit/>
          </a:bodyPr>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日前瓜子二手车方面表示，公司将完全转向新的电子商务模式。据官方介绍，在新模式下，用户将通过全国真车源、VR（虚拟现实）在线看、专业测试、网上现购现价、送货上门、试用七天不满意全额退款等电商服务，实现包括看车、咨询、订购、金融、保险等在内的二手车交易流程。此外，瓜子二手车将全国所有城市门店转变为城市仓，所有线下销售人员将被转入到线上。每天将有多达 5 万余辆车源供用户选择，借助电子商务模式完成全国流通。</a:t>
            </a:r>
            <a:endParaRPr sz="1400" dirty="0">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1"/>
          <a:srcRect t="19524" b="17014"/>
          <a:stretch>
            <a:fillRect/>
          </a:stretch>
        </p:blipFill>
        <p:spPr>
          <a:xfrm>
            <a:off x="-635" y="3198495"/>
            <a:ext cx="12192635" cy="36595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randombar(horizontal)">
                                      <p:cBhvr>
                                        <p:cTn id="14" dur="500"/>
                                        <p:tgtEl>
                                          <p:spTgt spid="37"/>
                                        </p:tgtEl>
                                      </p:cBhvr>
                                    </p:animEffect>
                                  </p:childTnLst>
                                </p:cTn>
                              </p:par>
                              <p:par>
                                <p:cTn id="15" presetID="14"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7" grpId="0"/>
      <p:bldP spid="3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37" name="Rectangle 36"/>
          <p:cNvSpPr/>
          <p:nvPr/>
        </p:nvSpPr>
        <p:spPr>
          <a:xfrm>
            <a:off x="1185545" y="1214120"/>
            <a:ext cx="5822950" cy="4939030"/>
          </a:xfrm>
          <a:prstGeom prst="rect">
            <a:avLst/>
          </a:prstGeom>
        </p:spPr>
        <p:txBody>
          <a:bodyPr wrap="square">
            <a:spAutoFit/>
          </a:bodyPr>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自 2019 年推出“全国购开放平台”后，瓜子二手车就已开始推进二手车的全国流转。据我国官方公布的消息表示，近年来商务部等国家有关部委不断出台了各种鼓励二手车产业高速发展的政策措施，通过取消了二手车限迁、二手车买卖登记“跨省通办”等优惠政策打开了贸易限制，有效促进了全国性的商品流通，也明显增强了产业活力。而根据有关统计表明，在新政出台后，本地区异地买卖比例由 7:3 已改为 4:6，同时试点城市间的购车期限也缩短了六天以上，因此今年 1-8 月二手车成交量已达到了 1139.15 万台，同比上升了 40.38%。除了新电商模式之外，瓜子二手车日前在保障服务水平方面也做出了提升，力求给消费者带来目前业内最高标准的保险服务水平。据了解，瓜子严选车三包服务将为消费者推出“包修、包退、包换”的售后保障服务，内容将涵盖三十天全面维护、1年期限或 2 万公里里程的售后基础保险、7 天无理由退车、7 天无理由换换车；同时其还成立了三包服务专项维护基金，车均投资近六千元以进行三包服务履约管理，并计划在未来将进一步覆盖至开放平台的优质车源。</a:t>
            </a:r>
            <a:endParaRPr sz="1400" dirty="0">
              <a:latin typeface="微软雅黑" panose="020B0503020204020204" charset="-122"/>
              <a:ea typeface="微软雅黑" panose="020B0503020204020204" charset="-122"/>
              <a:sym typeface="+mn-ea"/>
            </a:endParaRPr>
          </a:p>
        </p:txBody>
      </p:sp>
      <p:pic>
        <p:nvPicPr>
          <p:cNvPr id="101" name="图片 100"/>
          <p:cNvPicPr/>
          <p:nvPr/>
        </p:nvPicPr>
        <p:blipFill>
          <a:blip r:embed="rId1"/>
          <a:stretch>
            <a:fillRect/>
          </a:stretch>
        </p:blipFill>
        <p:spPr>
          <a:xfrm>
            <a:off x="7591425" y="0"/>
            <a:ext cx="4572000" cy="6858000"/>
          </a:xfrm>
          <a:prstGeom prst="rect">
            <a:avLst/>
          </a:prstGeom>
          <a:solidFill>
            <a:schemeClr val="accent4"/>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par>
                                <p:cTn id="15" presetID="10" presetClass="entr" presetSubtype="0" fill="hold" nodeType="with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7" grpId="0"/>
      <p:bldP spid="37"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37" name="Rectangle 36"/>
          <p:cNvSpPr/>
          <p:nvPr/>
        </p:nvSpPr>
        <p:spPr>
          <a:xfrm>
            <a:off x="927100" y="2433955"/>
            <a:ext cx="5311775" cy="2676525"/>
          </a:xfrm>
          <a:prstGeom prst="rect">
            <a:avLst/>
          </a:prstGeom>
        </p:spPr>
        <p:txBody>
          <a:bodyPr wrap="square">
            <a:spAutoFit/>
          </a:bodyPr>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在国家政策的驱动下，二手车市场实现了最后一条上万亿元级别赛道的电子商务化更新。作为中国汽车行业大流通的关键基础设施，二手车电子商务化将实现中国二手车全国性的高效流动和贸易规模化，有利于促进整个中国汽车消费大盘市场和新能源汽车生产流通领域的蓬勃发展。在这样的背景下，通过创新技术的加持，瓜子二手车结合自身平台优势，为用户开辟了一个全新的购车服务场景，打通线上线下的体验，最终为消费者在二手车交易与流通提供全景式服务。</a:t>
            </a:r>
            <a:endParaRPr sz="1400" dirty="0">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1">
            <a:clrChange>
              <a:clrFrom>
                <a:srgbClr val="F6F6F6">
                  <a:alpha val="100000"/>
                </a:srgbClr>
              </a:clrFrom>
              <a:clrTo>
                <a:srgbClr val="F6F6F6">
                  <a:alpha val="100000"/>
                  <a:alpha val="0"/>
                </a:srgbClr>
              </a:clrTo>
            </a:clrChange>
          </a:blip>
          <a:srcRect b="2281"/>
          <a:stretch>
            <a:fillRect/>
          </a:stretch>
        </p:blipFill>
        <p:spPr>
          <a:xfrm>
            <a:off x="6238875" y="1405890"/>
            <a:ext cx="4420235" cy="39166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checkerboard(across)">
                                      <p:cBhvr>
                                        <p:cTn id="14" dur="500"/>
                                        <p:tgtEl>
                                          <p:spTgt spid="37"/>
                                        </p:tgtEl>
                                      </p:cBhvr>
                                    </p:animEffect>
                                  </p:childTnLst>
                                </p:cTn>
                              </p:par>
                              <p:par>
                                <p:cTn id="15" presetID="5"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7" grpId="0"/>
      <p:bldP spid="3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262" y="250589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990" y="412877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222" y="4175292"/>
            <a:ext cx="3380740" cy="706755"/>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sym typeface="+mn-ea"/>
              </a:rPr>
              <a:t>模块六</a:t>
            </a:r>
            <a:r>
              <a:rPr lang="en-US" altLang="zh-CN" sz="2000" dirty="0">
                <a:solidFill>
                  <a:schemeClr val="bg1"/>
                </a:solidFill>
                <a:latin typeface="微软雅黑" panose="020B0503020204020204" charset="-122"/>
                <a:ea typeface="微软雅黑" panose="020B0503020204020204" charset="-122"/>
                <a:sym typeface="+mn-ea"/>
              </a:rPr>
              <a:t>  </a:t>
            </a:r>
            <a:r>
              <a:rPr lang="zh-CN" altLang="en-US" sz="2000" dirty="0">
                <a:solidFill>
                  <a:schemeClr val="bg1"/>
                </a:solidFill>
                <a:latin typeface="微软雅黑" panose="020B0503020204020204" charset="-122"/>
                <a:ea typeface="微软雅黑" panose="020B0503020204020204" charset="-122"/>
                <a:sym typeface="+mn-ea"/>
              </a:rPr>
              <a:t>汽车置换的金融服务</a:t>
            </a:r>
            <a:endParaRPr lang="zh-CN" altLang="en-US" sz="2000" dirty="0">
              <a:solidFill>
                <a:schemeClr val="bg1"/>
              </a:solidFill>
              <a:latin typeface="微软雅黑" panose="020B0503020204020204" charset="-122"/>
              <a:ea typeface="微软雅黑" panose="020B0503020204020204" charset="-122"/>
            </a:endParaRPr>
          </a:p>
          <a:p>
            <a:pPr algn="l"/>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3" name="椭圆 2"/>
          <p:cNvSpPr/>
          <p:nvPr/>
        </p:nvSpPr>
        <p:spPr>
          <a:xfrm>
            <a:off x="4173855" y="18834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椭圆 3"/>
          <p:cNvSpPr/>
          <p:nvPr/>
        </p:nvSpPr>
        <p:spPr>
          <a:xfrm>
            <a:off x="4492625" y="31724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4173855" y="44615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矩形: 圆顶角 792"/>
          <p:cNvSpPr/>
          <p:nvPr/>
        </p:nvSpPr>
        <p:spPr>
          <a:xfrm rot="5400000" flipH="1">
            <a:off x="7454900" y="-58420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矩形: 圆顶角 792"/>
          <p:cNvSpPr/>
          <p:nvPr/>
        </p:nvSpPr>
        <p:spPr>
          <a:xfrm rot="5400000" flipH="1">
            <a:off x="7892415" y="70548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4" name="矩形: 圆顶角 792"/>
          <p:cNvSpPr/>
          <p:nvPr/>
        </p:nvSpPr>
        <p:spPr>
          <a:xfrm rot="5400000" flipH="1">
            <a:off x="7454900" y="199517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4214495" y="1951355"/>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476115" y="3240405"/>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156710" y="4538980"/>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03</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5337810" y="2059940"/>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能理解汽车置换的概念</a:t>
            </a:r>
            <a:endParaRPr sz="1400" dirty="0">
              <a:latin typeface="微软雅黑" panose="020B0503020204020204" charset="-122"/>
              <a:ea typeface="微软雅黑" panose="020B0503020204020204" charset="-122"/>
            </a:endParaRPr>
          </a:p>
        </p:txBody>
      </p:sp>
      <p:sp>
        <p:nvSpPr>
          <p:cNvPr id="21" name="文本框 20"/>
          <p:cNvSpPr txBox="1"/>
          <p:nvPr/>
        </p:nvSpPr>
        <p:spPr>
          <a:xfrm>
            <a:off x="5775325" y="3348990"/>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能正确描述汽车置换的业务流程</a:t>
            </a:r>
            <a:endParaRPr sz="1400" dirty="0">
              <a:latin typeface="微软雅黑" panose="020B0503020204020204" charset="-122"/>
              <a:ea typeface="微软雅黑" panose="020B0503020204020204" charset="-122"/>
            </a:endParaRPr>
          </a:p>
        </p:txBody>
      </p:sp>
      <p:sp>
        <p:nvSpPr>
          <p:cNvPr id="22" name="文本框 21"/>
          <p:cNvSpPr txBox="1"/>
          <p:nvPr/>
        </p:nvSpPr>
        <p:spPr>
          <a:xfrm>
            <a:off x="5337810" y="4637405"/>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能合理运用小组合作学习法，进行团队协作，完成此次任务</a:t>
            </a:r>
            <a:endParaRPr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childTnLst>
                          </p:cTn>
                        </p:par>
                        <p:par>
                          <p:cTn id="40" fill="hold">
                            <p:stCondLst>
                              <p:cond delay="1500"/>
                            </p:stCondLst>
                            <p:childTnLst>
                              <p:par>
                                <p:cTn id="41" presetID="5"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heckerboard(across)">
                                      <p:cBhvr>
                                        <p:cTn id="46" dur="500"/>
                                        <p:tgtEl>
                                          <p:spTgt spid="14"/>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checkerboard(across)">
                                      <p:cBhvr>
                                        <p:cTn id="49" dur="500"/>
                                        <p:tgtEl>
                                          <p:spTgt spid="19"/>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heckerboard(across)">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8" grpId="0"/>
      <p:bldP spid="48" grpId="1"/>
      <p:bldP spid="11" grpId="0" bldLvl="0" animBg="1"/>
      <p:bldP spid="11" grpId="1" animBg="1"/>
      <p:bldP spid="3" grpId="0" bldLvl="0" animBg="1"/>
      <p:bldP spid="3" grpId="1" animBg="1"/>
      <p:bldP spid="4" grpId="0" bldLvl="0" animBg="1"/>
      <p:bldP spid="4" grpId="1" animBg="1"/>
      <p:bldP spid="8" grpId="0" bldLvl="0" animBg="1"/>
      <p:bldP spid="8" grpId="1" animBg="1"/>
      <p:bldP spid="10" grpId="0" bldLvl="0" animBg="1"/>
      <p:bldP spid="10" grpId="1" animBg="1"/>
      <p:bldP spid="12" grpId="0" bldLvl="0" animBg="1"/>
      <p:bldP spid="12" grpId="1" animBg="1"/>
      <p:bldP spid="14" grpId="0" bldLvl="0" animBg="1"/>
      <p:bldP spid="14" grpId="1" animBg="1"/>
      <p:bldP spid="17" grpId="0"/>
      <p:bldP spid="17" grpId="1"/>
      <p:bldP spid="18" grpId="0"/>
      <p:bldP spid="18" grpId="1"/>
      <p:bldP spid="19" grpId="0"/>
      <p:bldP spid="19" grpId="1"/>
      <p:bldP spid="20" grpId="0" bldLvl="0" animBg="1"/>
      <p:bldP spid="20" grpId="1" animBg="1"/>
      <p:bldP spid="21" grpId="0" bldLvl="0" animBg="1"/>
      <p:bldP spid="21" grpId="1" animBg="1"/>
      <p:bldP spid="22" grpId="0" bldLvl="0" animBg="1"/>
      <p:bldP spid="2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091305" y="1244600"/>
            <a:ext cx="4009390" cy="491490"/>
            <a:chOff x="5717" y="1960"/>
            <a:chExt cx="6314" cy="774"/>
          </a:xfrm>
        </p:grpSpPr>
        <p:sp>
          <p:nvSpPr>
            <p:cNvPr id="26" name="矩形: 圆角 43"/>
            <p:cNvSpPr/>
            <p:nvPr/>
          </p:nvSpPr>
          <p:spPr>
            <a:xfrm>
              <a:off x="6193" y="1960"/>
              <a:ext cx="5364"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17"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一、汽车置换概述</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10" name="文本框 9"/>
          <p:cNvSpPr txBox="1"/>
          <p:nvPr/>
        </p:nvSpPr>
        <p:spPr>
          <a:xfrm>
            <a:off x="4938395" y="2133600"/>
            <a:ext cx="4123055" cy="437515"/>
          </a:xfrm>
          <a:prstGeom prst="rect">
            <a:avLst/>
          </a:prstGeom>
          <a:noFill/>
        </p:spPr>
        <p:txBody>
          <a:bodyPr wrap="square" rtlCol="0">
            <a:spAutoFit/>
          </a:bodyPr>
          <a:p>
            <a:pPr>
              <a:lnSpc>
                <a:spcPct val="125000"/>
              </a:lnSpc>
            </a:pPr>
            <a:r>
              <a:rPr lang="zh-CN" altLang="en-US" b="1" dirty="0">
                <a:latin typeface="微软雅黑" panose="020B0503020204020204" charset="-122"/>
                <a:ea typeface="微软雅黑" panose="020B0503020204020204" charset="-122"/>
                <a:cs typeface="+mn-ea"/>
                <a:sym typeface="+mn-lt"/>
              </a:rPr>
              <a:t>1. 汽车置换的概念</a:t>
            </a:r>
            <a:endParaRPr lang="zh-CN" altLang="en-US" b="1" dirty="0">
              <a:latin typeface="微软雅黑" panose="020B0503020204020204" charset="-122"/>
              <a:ea typeface="微软雅黑" panose="020B0503020204020204" charset="-122"/>
              <a:cs typeface="+mn-ea"/>
              <a:sym typeface="+mn-lt"/>
            </a:endParaRPr>
          </a:p>
        </p:txBody>
      </p:sp>
      <p:sp>
        <p:nvSpPr>
          <p:cNvPr id="11" name="文本框 10"/>
          <p:cNvSpPr txBox="1"/>
          <p:nvPr/>
        </p:nvSpPr>
        <p:spPr>
          <a:xfrm>
            <a:off x="4938395" y="2630805"/>
            <a:ext cx="6419215" cy="1437640"/>
          </a:xfrm>
          <a:prstGeom prst="rect">
            <a:avLst/>
          </a:prstGeom>
          <a:noFill/>
        </p:spPr>
        <p:txBody>
          <a:bodyPr wrap="square" rtlCol="0">
            <a:spAutoFit/>
          </a:bodyPr>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汽车置换的定义可分为狭义和广义，狭义是指以旧换新，即消费者用二手车重新评估的价格加上额外的车款，从汽车经销商处购买新车的业务，而经销商则利用收购二手车及销售新车获得利润。从广义上来看，汽车置换是在包括以旧换新业务的同时，融合了二手车翻新、跟踪服务、二手车再销售以及折抵分期付款等项目的全套业务，进而形成的一种有机且独立的汽车营销方式。</a:t>
            </a:r>
            <a:endParaRPr sz="1400" dirty="0">
              <a:latin typeface="微软雅黑" panose="020B0503020204020204" charset="-122"/>
              <a:ea typeface="微软雅黑" panose="020B0503020204020204" charset="-122"/>
              <a:cs typeface="微软雅黑" panose="020B0503020204020204" charset="-122"/>
              <a:sym typeface="+mn-lt"/>
            </a:endParaRPr>
          </a:p>
        </p:txBody>
      </p:sp>
      <p:sp>
        <p:nvSpPr>
          <p:cNvPr id="15" name="文本框 14"/>
          <p:cNvSpPr txBox="1"/>
          <p:nvPr/>
        </p:nvSpPr>
        <p:spPr>
          <a:xfrm>
            <a:off x="4938395" y="4792980"/>
            <a:ext cx="5872480" cy="437515"/>
          </a:xfrm>
          <a:prstGeom prst="rect">
            <a:avLst/>
          </a:prstGeom>
          <a:noFill/>
        </p:spPr>
        <p:txBody>
          <a:bodyPr wrap="square" rtlCol="0">
            <a:spAutoFit/>
          </a:bodyPr>
          <a:p>
            <a:pPr>
              <a:lnSpc>
                <a:spcPct val="125000"/>
              </a:lnSpc>
              <a:buClrTx/>
              <a:buSzTx/>
              <a:buFontTx/>
            </a:pPr>
            <a:r>
              <a:rPr lang="zh-CN" altLang="en-US" b="1" dirty="0">
                <a:latin typeface="微软雅黑" panose="020B0503020204020204" charset="-122"/>
                <a:ea typeface="微软雅黑" panose="020B0503020204020204" charset="-122"/>
                <a:cs typeface="+mn-ea"/>
                <a:sym typeface="+mn-lt"/>
              </a:rPr>
              <a:t>汽车置换</a:t>
            </a:r>
            <a:endParaRPr lang="zh-CN" altLang="en-US" b="1" dirty="0">
              <a:latin typeface="微软雅黑" panose="020B0503020204020204" charset="-122"/>
              <a:ea typeface="微软雅黑" panose="020B0503020204020204" charset="-122"/>
              <a:cs typeface="+mn-ea"/>
              <a:sym typeface="+mn-lt"/>
            </a:endParaRPr>
          </a:p>
        </p:txBody>
      </p:sp>
      <p:sp>
        <p:nvSpPr>
          <p:cNvPr id="16" name="文本框 15"/>
          <p:cNvSpPr txBox="1"/>
          <p:nvPr/>
        </p:nvSpPr>
        <p:spPr>
          <a:xfrm>
            <a:off x="4938395" y="5290185"/>
            <a:ext cx="6185535" cy="899160"/>
          </a:xfrm>
          <a:prstGeom prst="rect">
            <a:avLst/>
          </a:prstGeom>
          <a:noFill/>
        </p:spPr>
        <p:txBody>
          <a:bodyPr wrap="square" rtlCol="0">
            <a:spAutoFit/>
          </a:bodyPr>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目前，汽车置换在全球各地都已成为最热门的汽车营销方法之一，利用“以旧换新”来进行二手车贸易，汽车的更新程序更加简便，进而促进二手车市场与新车市场的良性循环及协同发展。</a:t>
            </a:r>
            <a:endParaRPr sz="1400" dirty="0">
              <a:latin typeface="微软雅黑" panose="020B0503020204020204" charset="-122"/>
              <a:ea typeface="微软雅黑" panose="020B0503020204020204" charset="-122"/>
              <a:cs typeface="微软雅黑" panose="020B0503020204020204" charset="-122"/>
              <a:sym typeface="+mn-lt"/>
            </a:endParaRPr>
          </a:p>
        </p:txBody>
      </p:sp>
      <p:sp>
        <p:nvSpPr>
          <p:cNvPr id="17" name="椭圆 16"/>
          <p:cNvSpPr/>
          <p:nvPr/>
        </p:nvSpPr>
        <p:spPr>
          <a:xfrm>
            <a:off x="4196505" y="2631055"/>
            <a:ext cx="494774" cy="49477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mn-lt"/>
            </a:endParaRPr>
          </a:p>
        </p:txBody>
      </p:sp>
      <p:sp>
        <p:nvSpPr>
          <p:cNvPr id="18" name="椭圆 17"/>
          <p:cNvSpPr/>
          <p:nvPr/>
        </p:nvSpPr>
        <p:spPr>
          <a:xfrm>
            <a:off x="4196505" y="5139055"/>
            <a:ext cx="494774" cy="494774"/>
          </a:xfrm>
          <a:prstGeom prst="ellipse">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mn-lt"/>
            </a:endParaRPr>
          </a:p>
        </p:txBody>
      </p:sp>
      <p:sp>
        <p:nvSpPr>
          <p:cNvPr id="19" name="等腰三角形 18"/>
          <p:cNvSpPr/>
          <p:nvPr/>
        </p:nvSpPr>
        <p:spPr>
          <a:xfrm>
            <a:off x="4295464" y="2759684"/>
            <a:ext cx="296856" cy="2375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cs typeface="+mn-ea"/>
              <a:sym typeface="+mn-lt"/>
            </a:endParaRPr>
          </a:p>
        </p:txBody>
      </p:sp>
      <p:grpSp>
        <p:nvGrpSpPr>
          <p:cNvPr id="52" name="组合 51"/>
          <p:cNvGrpSpPr/>
          <p:nvPr/>
        </p:nvGrpSpPr>
        <p:grpSpPr>
          <a:xfrm rot="0">
            <a:off x="4938395" y="4236720"/>
            <a:ext cx="3171825" cy="368300"/>
            <a:chOff x="4954359" y="3970171"/>
            <a:chExt cx="3062502" cy="231546"/>
          </a:xfrm>
        </p:grpSpPr>
        <p:grpSp>
          <p:nvGrpSpPr>
            <p:cNvPr id="5" name="组合 4"/>
            <p:cNvGrpSpPr/>
            <p:nvPr/>
          </p:nvGrpSpPr>
          <p:grpSpPr>
            <a:xfrm>
              <a:off x="4954359" y="3970172"/>
              <a:ext cx="1525814" cy="231545"/>
              <a:chOff x="4954359" y="3970172"/>
              <a:chExt cx="1525814" cy="231545"/>
            </a:xfrm>
          </p:grpSpPr>
          <p:grpSp>
            <p:nvGrpSpPr>
              <p:cNvPr id="7" name="组合 6"/>
              <p:cNvGrpSpPr/>
              <p:nvPr/>
            </p:nvGrpSpPr>
            <p:grpSpPr>
              <a:xfrm>
                <a:off x="4954359" y="3970172"/>
                <a:ext cx="757470" cy="231545"/>
                <a:chOff x="4954359" y="3970172"/>
                <a:chExt cx="757470" cy="231545"/>
              </a:xfrm>
            </p:grpSpPr>
            <p:sp>
              <p:nvSpPr>
                <p:cNvPr id="8" name="箭头: V 形 25"/>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12" name="箭头: V 形 26"/>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28" name="箭头: V 形 27"/>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13" name="箭头: V 形 28"/>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14" name="箭头: V 形 29"/>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nvGrpSpPr>
              <p:cNvPr id="21" name="组合 20"/>
              <p:cNvGrpSpPr/>
              <p:nvPr/>
            </p:nvGrpSpPr>
            <p:grpSpPr>
              <a:xfrm>
                <a:off x="5722703" y="3970172"/>
                <a:ext cx="757470" cy="231545"/>
                <a:chOff x="4954359" y="3970172"/>
                <a:chExt cx="757470" cy="231545"/>
              </a:xfrm>
            </p:grpSpPr>
            <p:sp>
              <p:nvSpPr>
                <p:cNvPr id="22" name="箭头: V 形 32"/>
                <p:cNvSpPr/>
                <p:nvPr/>
              </p:nvSpPr>
              <p:spPr>
                <a:xfrm>
                  <a:off x="4954359" y="3970176"/>
                  <a:ext cx="151494" cy="231541"/>
                </a:xfrm>
                <a:prstGeom prst="chevr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23" name="箭头: V 形 33"/>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24" name="箭头: V 形 34"/>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25" name="箭头: V 形 35"/>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49" name="箭头: V 形 36"/>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grpSp>
          <p:nvGrpSpPr>
            <p:cNvPr id="50" name="组合 49"/>
            <p:cNvGrpSpPr/>
            <p:nvPr/>
          </p:nvGrpSpPr>
          <p:grpSpPr>
            <a:xfrm>
              <a:off x="6491047" y="3970171"/>
              <a:ext cx="1525814" cy="231545"/>
              <a:chOff x="4954359" y="3970172"/>
              <a:chExt cx="1525814" cy="231545"/>
            </a:xfrm>
          </p:grpSpPr>
          <p:grpSp>
            <p:nvGrpSpPr>
              <p:cNvPr id="51" name="组合 50"/>
              <p:cNvGrpSpPr/>
              <p:nvPr/>
            </p:nvGrpSpPr>
            <p:grpSpPr>
              <a:xfrm>
                <a:off x="4954359" y="3970172"/>
                <a:ext cx="757470" cy="231545"/>
                <a:chOff x="4954359" y="3970172"/>
                <a:chExt cx="757470" cy="231545"/>
              </a:xfrm>
            </p:grpSpPr>
            <p:sp>
              <p:nvSpPr>
                <p:cNvPr id="53" name="箭头: V 形 46"/>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54" name="箭头: V 形 47"/>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55" name="箭头: V 形 48"/>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56" name="箭头: V 形 49"/>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57" name="箭头: V 形 50"/>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nvGrpSpPr>
              <p:cNvPr id="58" name="组合 57"/>
              <p:cNvGrpSpPr/>
              <p:nvPr/>
            </p:nvGrpSpPr>
            <p:grpSpPr>
              <a:xfrm>
                <a:off x="5722703" y="3970172"/>
                <a:ext cx="757470" cy="231545"/>
                <a:chOff x="4954359" y="3970172"/>
                <a:chExt cx="757470" cy="231545"/>
              </a:xfrm>
            </p:grpSpPr>
            <p:sp>
              <p:nvSpPr>
                <p:cNvPr id="59" name="箭头: V 形 41"/>
                <p:cNvSpPr/>
                <p:nvPr/>
              </p:nvSpPr>
              <p:spPr>
                <a:xfrm>
                  <a:off x="4954359" y="3970176"/>
                  <a:ext cx="151494" cy="231541"/>
                </a:xfrm>
                <a:prstGeom prst="chevr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60" name="箭头: V 形 42"/>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61" name="箭头: V 形 43"/>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62" name="箭头: V 形 44"/>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63" name="箭头: V 形 45"/>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grpSp>
      <p:grpSp>
        <p:nvGrpSpPr>
          <p:cNvPr id="64" name="组合 63"/>
          <p:cNvGrpSpPr/>
          <p:nvPr/>
        </p:nvGrpSpPr>
        <p:grpSpPr>
          <a:xfrm rot="0">
            <a:off x="8108950" y="4236720"/>
            <a:ext cx="3171825" cy="368300"/>
            <a:chOff x="4954359" y="3970171"/>
            <a:chExt cx="3062502" cy="231546"/>
          </a:xfrm>
        </p:grpSpPr>
        <p:grpSp>
          <p:nvGrpSpPr>
            <p:cNvPr id="65" name="组合 64"/>
            <p:cNvGrpSpPr/>
            <p:nvPr/>
          </p:nvGrpSpPr>
          <p:grpSpPr>
            <a:xfrm>
              <a:off x="4954359" y="3970172"/>
              <a:ext cx="1525814" cy="231545"/>
              <a:chOff x="4954359" y="3970172"/>
              <a:chExt cx="1525814" cy="231545"/>
            </a:xfrm>
          </p:grpSpPr>
          <p:grpSp>
            <p:nvGrpSpPr>
              <p:cNvPr id="68" name="组合 67"/>
              <p:cNvGrpSpPr/>
              <p:nvPr/>
            </p:nvGrpSpPr>
            <p:grpSpPr>
              <a:xfrm>
                <a:off x="4954359" y="3970172"/>
                <a:ext cx="757470" cy="231545"/>
                <a:chOff x="4954359" y="3970172"/>
                <a:chExt cx="757470" cy="231545"/>
              </a:xfrm>
            </p:grpSpPr>
            <p:sp>
              <p:nvSpPr>
                <p:cNvPr id="75" name="箭头: V 形 74"/>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6" name="箭头: V 形 75"/>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7" name="箭头: V 形 76"/>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8" name="箭头: V 形 77"/>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9" name="箭头: V 形 78"/>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nvGrpSpPr>
              <p:cNvPr id="69" name="组合 68"/>
              <p:cNvGrpSpPr/>
              <p:nvPr/>
            </p:nvGrpSpPr>
            <p:grpSpPr>
              <a:xfrm>
                <a:off x="5722703" y="3970172"/>
                <a:ext cx="757470" cy="231545"/>
                <a:chOff x="4954359" y="3970172"/>
                <a:chExt cx="757470" cy="231545"/>
              </a:xfrm>
            </p:grpSpPr>
            <p:sp>
              <p:nvSpPr>
                <p:cNvPr id="70" name="箭头: V 形 69"/>
                <p:cNvSpPr/>
                <p:nvPr/>
              </p:nvSpPr>
              <p:spPr>
                <a:xfrm>
                  <a:off x="4954359" y="3970176"/>
                  <a:ext cx="151494" cy="231541"/>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1" name="箭头: V 形 70"/>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2" name="箭头: V 形 71"/>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3" name="箭头: V 形 72"/>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4" name="箭头: V 形 73"/>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grpSp>
          <p:nvGrpSpPr>
            <p:cNvPr id="66" name="组合 65"/>
            <p:cNvGrpSpPr/>
            <p:nvPr/>
          </p:nvGrpSpPr>
          <p:grpSpPr>
            <a:xfrm>
              <a:off x="6491047" y="3970171"/>
              <a:ext cx="1525814" cy="231545"/>
              <a:chOff x="4954359" y="3970172"/>
              <a:chExt cx="1525814" cy="231545"/>
            </a:xfrm>
          </p:grpSpPr>
          <p:grpSp>
            <p:nvGrpSpPr>
              <p:cNvPr id="67" name="组合 66"/>
              <p:cNvGrpSpPr/>
              <p:nvPr/>
            </p:nvGrpSpPr>
            <p:grpSpPr>
              <a:xfrm>
                <a:off x="4954359" y="3970172"/>
                <a:ext cx="757470" cy="231545"/>
                <a:chOff x="4954359" y="3970172"/>
                <a:chExt cx="757470" cy="231545"/>
              </a:xfrm>
            </p:grpSpPr>
            <p:sp>
              <p:nvSpPr>
                <p:cNvPr id="81" name="箭头: V 形 62"/>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2" name="箭头: V 形 63"/>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3" name="箭头: V 形 64"/>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4" name="箭头: V 形 65"/>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5" name="箭头: V 形 66"/>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nvGrpSpPr>
              <p:cNvPr id="86" name="组合 85"/>
              <p:cNvGrpSpPr/>
              <p:nvPr/>
            </p:nvGrpSpPr>
            <p:grpSpPr>
              <a:xfrm>
                <a:off x="5722703" y="3970172"/>
                <a:ext cx="757470" cy="231545"/>
                <a:chOff x="4954359" y="3970172"/>
                <a:chExt cx="757470" cy="231545"/>
              </a:xfrm>
            </p:grpSpPr>
            <p:sp>
              <p:nvSpPr>
                <p:cNvPr id="87" name="箭头: V 形 57"/>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8" name="箭头: V 形 58"/>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9" name="箭头: V 形 59"/>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90" name="箭头: V 形 60"/>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91" name="箭头: V 形 61"/>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grpSp>
      <p:pic>
        <p:nvPicPr>
          <p:cNvPr id="29" name="图片 28" descr="333438303937323b333633353637343bcbaeb5ced0ce"/>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307840" y="5250815"/>
            <a:ext cx="271780" cy="271780"/>
          </a:xfrm>
          <a:prstGeom prst="rect">
            <a:avLst/>
          </a:prstGeom>
        </p:spPr>
      </p:pic>
      <p:pic>
        <p:nvPicPr>
          <p:cNvPr id="30" name="图片 29"/>
          <p:cNvPicPr>
            <a:picLocks noChangeAspect="1"/>
          </p:cNvPicPr>
          <p:nvPr/>
        </p:nvPicPr>
        <p:blipFill>
          <a:blip r:embed="rId3"/>
          <a:stretch>
            <a:fillRect/>
          </a:stretch>
        </p:blipFill>
        <p:spPr>
          <a:xfrm>
            <a:off x="1349375" y="4157345"/>
            <a:ext cx="2516505" cy="1867535"/>
          </a:xfrm>
          <a:prstGeom prst="rect">
            <a:avLst/>
          </a:prstGeom>
        </p:spPr>
      </p:pic>
      <p:pic>
        <p:nvPicPr>
          <p:cNvPr id="31" name="图片 30"/>
          <p:cNvPicPr>
            <a:picLocks noChangeAspect="1"/>
          </p:cNvPicPr>
          <p:nvPr/>
        </p:nvPicPr>
        <p:blipFill>
          <a:blip r:embed="rId4"/>
          <a:stretch>
            <a:fillRect/>
          </a:stretch>
        </p:blipFill>
        <p:spPr>
          <a:xfrm>
            <a:off x="1332865" y="2133600"/>
            <a:ext cx="2533015" cy="18040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randombar(horizontal)">
                                      <p:cBhvr>
                                        <p:cTn id="26" dur="500"/>
                                        <p:tgtEl>
                                          <p:spTgt spid="16"/>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randombar(horizontal)">
                                      <p:cBhvr>
                                        <p:cTn id="29" dur="500"/>
                                        <p:tgtEl>
                                          <p:spTgt spid="17"/>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randombar(horizontal)">
                                      <p:cBhvr>
                                        <p:cTn id="35" dur="500"/>
                                        <p:tgtEl>
                                          <p:spTgt spid="19"/>
                                        </p:tgtEl>
                                      </p:cBhvr>
                                    </p:animEffect>
                                  </p:childTnLst>
                                </p:cTn>
                              </p:par>
                              <p:par>
                                <p:cTn id="36" presetID="14" presetClass="entr" presetSubtype="10" fill="hold" nodeType="with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randombar(horizontal)">
                                      <p:cBhvr>
                                        <p:cTn id="38" dur="500"/>
                                        <p:tgtEl>
                                          <p:spTgt spid="52"/>
                                        </p:tgtEl>
                                      </p:cBhvr>
                                    </p:animEffect>
                                  </p:childTnLst>
                                </p:cTn>
                              </p:par>
                              <p:par>
                                <p:cTn id="39" presetID="14" presetClass="entr" presetSubtype="10" fill="hold" nodeType="with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randombar(horizontal)">
                                      <p:cBhvr>
                                        <p:cTn id="41" dur="500"/>
                                        <p:tgtEl>
                                          <p:spTgt spid="64"/>
                                        </p:tgtEl>
                                      </p:cBhvr>
                                    </p:animEffect>
                                  </p:childTnLst>
                                </p:cTn>
                              </p:par>
                              <p:par>
                                <p:cTn id="42" presetID="14" presetClass="entr" presetSubtype="10"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randombar(horizontal)">
                                      <p:cBhvr>
                                        <p:cTn id="44" dur="500"/>
                                        <p:tgtEl>
                                          <p:spTgt spid="29"/>
                                        </p:tgtEl>
                                      </p:cBhvr>
                                    </p:animEffect>
                                  </p:childTnLst>
                                </p:cTn>
                              </p:par>
                              <p:par>
                                <p:cTn id="45" presetID="14" presetClass="entr" presetSubtype="10" fill="hold"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randombar(horizontal)">
                                      <p:cBhvr>
                                        <p:cTn id="47" dur="500"/>
                                        <p:tgtEl>
                                          <p:spTgt spid="30"/>
                                        </p:tgtEl>
                                      </p:cBhvr>
                                    </p:animEffect>
                                  </p:childTnLst>
                                </p:cTn>
                              </p:par>
                              <p:par>
                                <p:cTn id="48" presetID="14" presetClass="entr" presetSubtype="10"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randombar(horizontal)">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0" grpId="0"/>
      <p:bldP spid="11" grpId="0"/>
      <p:bldP spid="15" grpId="0"/>
      <p:bldP spid="16" grpId="0"/>
      <p:bldP spid="17" grpId="0" animBg="1"/>
      <p:bldP spid="18" grpId="0" animBg="1"/>
      <p:bldP spid="19" grpId="0" animBg="1"/>
      <p:bldP spid="10" grpId="1"/>
      <p:bldP spid="11" grpId="1"/>
      <p:bldP spid="15" grpId="1"/>
      <p:bldP spid="16" grpId="1"/>
      <p:bldP spid="17" grpId="1" animBg="1"/>
      <p:bldP spid="18" grpId="1" animBg="1"/>
      <p:bldP spid="1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091305" y="1244600"/>
            <a:ext cx="4009390" cy="491490"/>
            <a:chOff x="5717" y="1960"/>
            <a:chExt cx="6314" cy="774"/>
          </a:xfrm>
        </p:grpSpPr>
        <p:sp>
          <p:nvSpPr>
            <p:cNvPr id="26" name="矩形: 圆角 43"/>
            <p:cNvSpPr/>
            <p:nvPr/>
          </p:nvSpPr>
          <p:spPr>
            <a:xfrm>
              <a:off x="6193" y="1960"/>
              <a:ext cx="5364"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17"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一、汽车置换概述</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100" name="AutoShape 10"/>
          <p:cNvSpPr>
            <a:spLocks noChangeArrowheads="1"/>
          </p:cNvSpPr>
          <p:nvPr/>
        </p:nvSpPr>
        <p:spPr bwMode="auto">
          <a:xfrm rot="16200000">
            <a:off x="5405755" y="-1774825"/>
            <a:ext cx="1381760" cy="12191365"/>
          </a:xfrm>
          <a:prstGeom prst="downArrow">
            <a:avLst>
              <a:gd name="adj1" fmla="val 49065"/>
              <a:gd name="adj2" fmla="val 44827"/>
            </a:avLst>
          </a:prstGeom>
          <a:solidFill>
            <a:schemeClr val="accent2"/>
          </a:solidFill>
          <a:ln>
            <a:noFill/>
          </a:ln>
        </p:spPr>
        <p:txBody>
          <a:bodyPr vert="eaVert" lIns="91028" tIns="45514" rIns="91028" bIns="45514"/>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975"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nvGrpSpPr>
          <p:cNvPr id="140" name="组合 139"/>
          <p:cNvGrpSpPr/>
          <p:nvPr/>
        </p:nvGrpSpPr>
        <p:grpSpPr>
          <a:xfrm>
            <a:off x="4642485" y="3522345"/>
            <a:ext cx="2283460" cy="2997200"/>
            <a:chOff x="7958" y="5117"/>
            <a:chExt cx="3596" cy="4720"/>
          </a:xfrm>
        </p:grpSpPr>
        <p:grpSp>
          <p:nvGrpSpPr>
            <p:cNvPr id="102" name="Group 6"/>
            <p:cNvGrpSpPr/>
            <p:nvPr/>
          </p:nvGrpSpPr>
          <p:grpSpPr bwMode="auto">
            <a:xfrm rot="0">
              <a:off x="8369" y="5117"/>
              <a:ext cx="2427" cy="2395"/>
              <a:chOff x="1823" y="2371"/>
              <a:chExt cx="1801" cy="1801"/>
            </a:xfrm>
          </p:grpSpPr>
          <p:sp>
            <p:nvSpPr>
              <p:cNvPr id="10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04"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105" name="Text Box 9"/>
            <p:cNvSpPr txBox="1">
              <a:spLocks noChangeArrowheads="1"/>
            </p:cNvSpPr>
            <p:nvPr/>
          </p:nvSpPr>
          <p:spPr bwMode="auto">
            <a:xfrm>
              <a:off x="8634" y="5836"/>
              <a:ext cx="1937" cy="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寻找新的利润空间</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21" name="矩形标注 120"/>
            <p:cNvSpPr/>
            <p:nvPr/>
          </p:nvSpPr>
          <p:spPr>
            <a:xfrm>
              <a:off x="8720" y="7945"/>
              <a:ext cx="2327" cy="71"/>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123" name="Rectangle 28"/>
            <p:cNvSpPr>
              <a:spLocks noChangeArrowheads="1"/>
            </p:cNvSpPr>
            <p:nvPr/>
          </p:nvSpPr>
          <p:spPr bwMode="auto">
            <a:xfrm>
              <a:off x="7958" y="8068"/>
              <a:ext cx="3596" cy="1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由于车辆生产效率的日益增加，经销商为增加销量，鼓励车主以二手车折价再购置新车</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grpSp>
      <p:grpSp>
        <p:nvGrpSpPr>
          <p:cNvPr id="139" name="组合 138"/>
          <p:cNvGrpSpPr/>
          <p:nvPr/>
        </p:nvGrpSpPr>
        <p:grpSpPr>
          <a:xfrm>
            <a:off x="2628265" y="2044700"/>
            <a:ext cx="2287270" cy="2999740"/>
            <a:chOff x="4575" y="3005"/>
            <a:chExt cx="3602" cy="4724"/>
          </a:xfrm>
        </p:grpSpPr>
        <p:grpSp>
          <p:nvGrpSpPr>
            <p:cNvPr id="117" name="Group 6"/>
            <p:cNvGrpSpPr/>
            <p:nvPr/>
          </p:nvGrpSpPr>
          <p:grpSpPr bwMode="auto">
            <a:xfrm rot="0">
              <a:off x="4821" y="5334"/>
              <a:ext cx="2427" cy="2395"/>
              <a:chOff x="1823" y="2371"/>
              <a:chExt cx="1801" cy="1801"/>
            </a:xfrm>
          </p:grpSpPr>
          <p:sp>
            <p:nvSpPr>
              <p:cNvPr id="11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9" name="Oval 8"/>
              <p:cNvSpPr>
                <a:spLocks noChangeArrowheads="1"/>
              </p:cNvSpPr>
              <p:nvPr/>
            </p:nvSpPr>
            <p:spPr bwMode="auto">
              <a:xfrm>
                <a:off x="1946" y="2493"/>
                <a:ext cx="1556" cy="1556"/>
              </a:xfrm>
              <a:prstGeom prst="ellipse">
                <a:avLst/>
              </a:prstGeom>
              <a:solidFill>
                <a:schemeClr val="accent2">
                  <a:lumMod val="60000"/>
                  <a:lumOff val="40000"/>
                </a:schemeClr>
              </a:solidFill>
              <a:ln w="38100">
                <a:solidFill>
                  <a:srgbClr val="FFFFFF"/>
                </a:solid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120" name="Text Box 9"/>
            <p:cNvSpPr txBox="1">
              <a:spLocks noChangeArrowheads="1"/>
            </p:cNvSpPr>
            <p:nvPr/>
          </p:nvSpPr>
          <p:spPr bwMode="auto">
            <a:xfrm>
              <a:off x="5009" y="6053"/>
              <a:ext cx="2060" cy="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新车市场发展迅速</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22" name="矩形标注 121"/>
            <p:cNvSpPr/>
            <p:nvPr/>
          </p:nvSpPr>
          <p:spPr>
            <a:xfrm>
              <a:off x="5128" y="4795"/>
              <a:ext cx="2496" cy="100"/>
            </a:xfrm>
            <a:prstGeom prst="wedgeRectCallout">
              <a:avLst>
                <a:gd name="adj1" fmla="val -23398"/>
                <a:gd name="adj2" fmla="val 403291"/>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124" name="Rectangle 28"/>
            <p:cNvSpPr>
              <a:spLocks noChangeArrowheads="1"/>
            </p:cNvSpPr>
            <p:nvPr/>
          </p:nvSpPr>
          <p:spPr bwMode="auto">
            <a:xfrm>
              <a:off x="4575" y="3005"/>
              <a:ext cx="3602" cy="1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由于市场经济的发展，人们被抑制的购车需求也不断激发，从而产生了排队购车的风潮</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grpSp>
      <p:grpSp>
        <p:nvGrpSpPr>
          <p:cNvPr id="141" name="组合 140"/>
          <p:cNvGrpSpPr/>
          <p:nvPr/>
        </p:nvGrpSpPr>
        <p:grpSpPr>
          <a:xfrm>
            <a:off x="7161530" y="2384425"/>
            <a:ext cx="2094230" cy="2738120"/>
            <a:chOff x="12274" y="3371"/>
            <a:chExt cx="3298" cy="4312"/>
          </a:xfrm>
        </p:grpSpPr>
        <p:grpSp>
          <p:nvGrpSpPr>
            <p:cNvPr id="107" name="Group 6"/>
            <p:cNvGrpSpPr/>
            <p:nvPr/>
          </p:nvGrpSpPr>
          <p:grpSpPr bwMode="auto">
            <a:xfrm rot="0">
              <a:off x="12274" y="5289"/>
              <a:ext cx="2427" cy="2395"/>
              <a:chOff x="1823" y="2371"/>
              <a:chExt cx="1801" cy="1801"/>
            </a:xfrm>
          </p:grpSpPr>
          <p:sp>
            <p:nvSpPr>
              <p:cNvPr id="10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09" name="Oval 8"/>
              <p:cNvSpPr>
                <a:spLocks noChangeArrowheads="1"/>
              </p:cNvSpPr>
              <p:nvPr/>
            </p:nvSpPr>
            <p:spPr bwMode="auto">
              <a:xfrm>
                <a:off x="1945" y="2493"/>
                <a:ext cx="1556" cy="1556"/>
              </a:xfrm>
              <a:prstGeom prst="ellipse">
                <a:avLst/>
              </a:prstGeom>
              <a:solidFill>
                <a:schemeClr val="accent3"/>
              </a:solidFill>
              <a:ln w="38100">
                <a:solidFill>
                  <a:srgbClr val="FFFFFF"/>
                </a:solid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110" name="Text Box 9"/>
            <p:cNvSpPr txBox="1">
              <a:spLocks noChangeArrowheads="1"/>
            </p:cNvSpPr>
            <p:nvPr/>
          </p:nvSpPr>
          <p:spPr bwMode="auto">
            <a:xfrm>
              <a:off x="12439" y="6008"/>
              <a:ext cx="2163" cy="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消费水平存在差异</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25" name="矩形标注 124"/>
            <p:cNvSpPr/>
            <p:nvPr/>
          </p:nvSpPr>
          <p:spPr>
            <a:xfrm>
              <a:off x="12498" y="4750"/>
              <a:ext cx="2496" cy="100"/>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126" name="Rectangle 28"/>
            <p:cNvSpPr>
              <a:spLocks noChangeArrowheads="1"/>
            </p:cNvSpPr>
            <p:nvPr/>
          </p:nvSpPr>
          <p:spPr bwMode="auto">
            <a:xfrm>
              <a:off x="12274" y="3371"/>
              <a:ext cx="3299" cy="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由于地区经济水平差别，各个地方商品的消费水平也有所差异</a:t>
              </a:r>
              <a:endPar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grpSp>
      <p:grpSp>
        <p:nvGrpSpPr>
          <p:cNvPr id="142" name="组合 141"/>
          <p:cNvGrpSpPr/>
          <p:nvPr/>
        </p:nvGrpSpPr>
        <p:grpSpPr>
          <a:xfrm>
            <a:off x="9418320" y="3522345"/>
            <a:ext cx="2470150" cy="2973070"/>
            <a:chOff x="15948" y="5116"/>
            <a:chExt cx="3890" cy="4682"/>
          </a:xfrm>
        </p:grpSpPr>
        <p:grpSp>
          <p:nvGrpSpPr>
            <p:cNvPr id="112" name="Group 6"/>
            <p:cNvGrpSpPr/>
            <p:nvPr/>
          </p:nvGrpSpPr>
          <p:grpSpPr bwMode="auto">
            <a:xfrm rot="0">
              <a:off x="15948" y="5116"/>
              <a:ext cx="2427" cy="2395"/>
              <a:chOff x="1823" y="2371"/>
              <a:chExt cx="1801" cy="1801"/>
            </a:xfrm>
          </p:grpSpPr>
          <p:sp>
            <p:nvSpPr>
              <p:cNvPr id="11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4" name="Oval 8"/>
              <p:cNvSpPr>
                <a:spLocks noChangeArrowheads="1"/>
              </p:cNvSpPr>
              <p:nvPr/>
            </p:nvSpPr>
            <p:spPr bwMode="auto">
              <a:xfrm>
                <a:off x="1945" y="2493"/>
                <a:ext cx="1556" cy="1556"/>
              </a:xfrm>
              <a:prstGeom prst="ellipse">
                <a:avLst/>
              </a:prstGeom>
              <a:solidFill>
                <a:schemeClr val="accent4"/>
              </a:solidFill>
              <a:ln w="38100">
                <a:solidFill>
                  <a:srgbClr val="FFFFFF"/>
                </a:solid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115" name="Text Box 9"/>
            <p:cNvSpPr txBox="1">
              <a:spLocks noChangeArrowheads="1"/>
            </p:cNvSpPr>
            <p:nvPr/>
          </p:nvSpPr>
          <p:spPr bwMode="auto">
            <a:xfrm>
              <a:off x="15965" y="5995"/>
              <a:ext cx="2420" cy="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积极扶持汽车置换业务</a:t>
              </a:r>
              <a:endParaRPr kumimoji="0" lang="zh-CN" altLang="en-US" sz="16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27" name="矩形标注 126"/>
            <p:cNvSpPr/>
            <p:nvPr/>
          </p:nvSpPr>
          <p:spPr>
            <a:xfrm>
              <a:off x="16416" y="7944"/>
              <a:ext cx="2327" cy="71"/>
            </a:xfrm>
            <a:prstGeom prst="wedgeRectCallout">
              <a:avLst>
                <a:gd name="adj1" fmla="val -17526"/>
                <a:gd name="adj2" fmla="val -50946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028" tIns="45514" rIns="91028" bIns="45514"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sp>
          <p:nvSpPr>
            <p:cNvPr id="128" name="Rectangle 28"/>
            <p:cNvSpPr>
              <a:spLocks noChangeArrowheads="1"/>
            </p:cNvSpPr>
            <p:nvPr/>
          </p:nvSpPr>
          <p:spPr bwMode="auto">
            <a:xfrm>
              <a:off x="16276" y="8227"/>
              <a:ext cx="3562" cy="1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028" tIns="45514" rIns="91028" bIns="45514">
              <a:spAutoFit/>
            </a:bodyPr>
            <a:lstStyle/>
            <a:p>
              <a:pPr marL="0" marR="0" lvl="0" indent="0" algn="l" defTabSz="685800" rtl="0" eaLnBrk="1" fontAlgn="auto" latinLnBrk="0" hangingPunct="1">
                <a:lnSpc>
                  <a:spcPct val="120000"/>
                </a:lnSpc>
                <a:spcBef>
                  <a:spcPts val="0"/>
                </a:spcBef>
                <a:spcAft>
                  <a:spcPts val="0"/>
                </a:spcAft>
                <a:buClrTx/>
                <a:buSzTx/>
                <a:buFontTx/>
                <a:buNone/>
                <a:defRPr/>
              </a:pPr>
              <a:r>
                <a:rPr kumimoji="0" lang="zh-CN" altLang="en-US" sz="1225"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汽车生产厂商积极扶持汽车置换业务。一些大型的车辆制造厂商为了增加各自市场占有率，对汽车置换业务予以扶持</a:t>
              </a:r>
              <a:endParaRPr kumimoji="0" lang="zh-CN" altLang="en-US" sz="1225" b="0"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endParaRPr>
            </a:p>
          </p:txBody>
        </p:sp>
      </p:grpSp>
      <p:grpSp>
        <p:nvGrpSpPr>
          <p:cNvPr id="143" name="组合 142"/>
          <p:cNvGrpSpPr/>
          <p:nvPr/>
        </p:nvGrpSpPr>
        <p:grpSpPr>
          <a:xfrm>
            <a:off x="125095" y="3108325"/>
            <a:ext cx="2190750" cy="2162175"/>
            <a:chOff x="483" y="4502"/>
            <a:chExt cx="3450" cy="3405"/>
          </a:xfrm>
        </p:grpSpPr>
        <p:grpSp>
          <p:nvGrpSpPr>
            <p:cNvPr id="135" name="Group 6"/>
            <p:cNvGrpSpPr/>
            <p:nvPr/>
          </p:nvGrpSpPr>
          <p:grpSpPr bwMode="auto">
            <a:xfrm rot="0">
              <a:off x="483" y="4502"/>
              <a:ext cx="3450" cy="3405"/>
              <a:chOff x="1823" y="2371"/>
              <a:chExt cx="1801" cy="1801"/>
            </a:xfrm>
          </p:grpSpPr>
          <p:sp>
            <p:nvSpPr>
              <p:cNvPr id="13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37" name="Oval 8"/>
              <p:cNvSpPr>
                <a:spLocks noChangeArrowheads="1"/>
              </p:cNvSpPr>
              <p:nvPr/>
            </p:nvSpPr>
            <p:spPr bwMode="auto">
              <a:xfrm>
                <a:off x="1946" y="2493"/>
                <a:ext cx="1556" cy="1556"/>
              </a:xfrm>
              <a:prstGeom prst="ellipse">
                <a:avLst/>
              </a:prstGeom>
              <a:solidFill>
                <a:schemeClr val="accent2"/>
              </a:solidFill>
              <a:ln w="38100">
                <a:solidFill>
                  <a:srgbClr val="FFFFFF"/>
                </a:solidFill>
                <a:round/>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138" name="Text Box 9"/>
            <p:cNvSpPr txBox="1">
              <a:spLocks noChangeArrowheads="1"/>
            </p:cNvSpPr>
            <p:nvPr/>
          </p:nvSpPr>
          <p:spPr bwMode="auto">
            <a:xfrm>
              <a:off x="719" y="5660"/>
              <a:ext cx="2928" cy="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2. 汽车置换业务的产生</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heckerboard(across)">
                                      <p:cBhvr>
                                        <p:cTn id="14" dur="500"/>
                                        <p:tgtEl>
                                          <p:spTgt spid="9"/>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checkerboard(across)">
                                      <p:cBhvr>
                                        <p:cTn id="17" dur="500"/>
                                        <p:tgtEl>
                                          <p:spTgt spid="100"/>
                                        </p:tgtEl>
                                      </p:cBhvr>
                                    </p:animEffect>
                                  </p:childTnLst>
                                </p:cTn>
                              </p:par>
                              <p:par>
                                <p:cTn id="18" presetID="5" presetClass="entr" presetSubtype="10" fill="hold" nodeType="withEffect">
                                  <p:stCondLst>
                                    <p:cond delay="0"/>
                                  </p:stCondLst>
                                  <p:childTnLst>
                                    <p:set>
                                      <p:cBhvr>
                                        <p:cTn id="19" dur="1" fill="hold">
                                          <p:stCondLst>
                                            <p:cond delay="0"/>
                                          </p:stCondLst>
                                        </p:cTn>
                                        <p:tgtEl>
                                          <p:spTgt spid="140"/>
                                        </p:tgtEl>
                                        <p:attrNameLst>
                                          <p:attrName>style.visibility</p:attrName>
                                        </p:attrNameLst>
                                      </p:cBhvr>
                                      <p:to>
                                        <p:strVal val="visible"/>
                                      </p:to>
                                    </p:set>
                                    <p:animEffect transition="in" filter="checkerboard(across)">
                                      <p:cBhvr>
                                        <p:cTn id="20" dur="500"/>
                                        <p:tgtEl>
                                          <p:spTgt spid="140"/>
                                        </p:tgtEl>
                                      </p:cBhvr>
                                    </p:animEffect>
                                  </p:childTnLst>
                                </p:cTn>
                              </p:par>
                              <p:par>
                                <p:cTn id="21" presetID="5" presetClass="entr" presetSubtype="10" fill="hold" nodeType="withEffect">
                                  <p:stCondLst>
                                    <p:cond delay="0"/>
                                  </p:stCondLst>
                                  <p:childTnLst>
                                    <p:set>
                                      <p:cBhvr>
                                        <p:cTn id="22" dur="1" fill="hold">
                                          <p:stCondLst>
                                            <p:cond delay="0"/>
                                          </p:stCondLst>
                                        </p:cTn>
                                        <p:tgtEl>
                                          <p:spTgt spid="139"/>
                                        </p:tgtEl>
                                        <p:attrNameLst>
                                          <p:attrName>style.visibility</p:attrName>
                                        </p:attrNameLst>
                                      </p:cBhvr>
                                      <p:to>
                                        <p:strVal val="visible"/>
                                      </p:to>
                                    </p:set>
                                    <p:animEffect transition="in" filter="checkerboard(across)">
                                      <p:cBhvr>
                                        <p:cTn id="23" dur="500"/>
                                        <p:tgtEl>
                                          <p:spTgt spid="139"/>
                                        </p:tgtEl>
                                      </p:cBhvr>
                                    </p:animEffect>
                                  </p:childTnLst>
                                </p:cTn>
                              </p:par>
                              <p:par>
                                <p:cTn id="24" presetID="5" presetClass="entr" presetSubtype="10" fill="hold" nodeType="withEffect">
                                  <p:stCondLst>
                                    <p:cond delay="0"/>
                                  </p:stCondLst>
                                  <p:childTnLst>
                                    <p:set>
                                      <p:cBhvr>
                                        <p:cTn id="25" dur="1" fill="hold">
                                          <p:stCondLst>
                                            <p:cond delay="0"/>
                                          </p:stCondLst>
                                        </p:cTn>
                                        <p:tgtEl>
                                          <p:spTgt spid="141"/>
                                        </p:tgtEl>
                                        <p:attrNameLst>
                                          <p:attrName>style.visibility</p:attrName>
                                        </p:attrNameLst>
                                      </p:cBhvr>
                                      <p:to>
                                        <p:strVal val="visible"/>
                                      </p:to>
                                    </p:set>
                                    <p:animEffect transition="in" filter="checkerboard(across)">
                                      <p:cBhvr>
                                        <p:cTn id="26" dur="500"/>
                                        <p:tgtEl>
                                          <p:spTgt spid="141"/>
                                        </p:tgtEl>
                                      </p:cBhvr>
                                    </p:animEffect>
                                  </p:childTnLst>
                                </p:cTn>
                              </p:par>
                              <p:par>
                                <p:cTn id="27" presetID="5" presetClass="entr" presetSubtype="10" fill="hold" nodeType="withEffect">
                                  <p:stCondLst>
                                    <p:cond delay="0"/>
                                  </p:stCondLst>
                                  <p:childTnLst>
                                    <p:set>
                                      <p:cBhvr>
                                        <p:cTn id="28" dur="1" fill="hold">
                                          <p:stCondLst>
                                            <p:cond delay="0"/>
                                          </p:stCondLst>
                                        </p:cTn>
                                        <p:tgtEl>
                                          <p:spTgt spid="142"/>
                                        </p:tgtEl>
                                        <p:attrNameLst>
                                          <p:attrName>style.visibility</p:attrName>
                                        </p:attrNameLst>
                                      </p:cBhvr>
                                      <p:to>
                                        <p:strVal val="visible"/>
                                      </p:to>
                                    </p:set>
                                    <p:animEffect transition="in" filter="checkerboard(across)">
                                      <p:cBhvr>
                                        <p:cTn id="29" dur="500"/>
                                        <p:tgtEl>
                                          <p:spTgt spid="142"/>
                                        </p:tgtEl>
                                      </p:cBhvr>
                                    </p:animEffect>
                                  </p:childTnLst>
                                </p:cTn>
                              </p:par>
                              <p:par>
                                <p:cTn id="30" presetID="5" presetClass="entr" presetSubtype="10" fill="hold" nodeType="withEffect">
                                  <p:stCondLst>
                                    <p:cond delay="0"/>
                                  </p:stCondLst>
                                  <p:childTnLst>
                                    <p:set>
                                      <p:cBhvr>
                                        <p:cTn id="31" dur="1" fill="hold">
                                          <p:stCondLst>
                                            <p:cond delay="0"/>
                                          </p:stCondLst>
                                        </p:cTn>
                                        <p:tgtEl>
                                          <p:spTgt spid="143"/>
                                        </p:tgtEl>
                                        <p:attrNameLst>
                                          <p:attrName>style.visibility</p:attrName>
                                        </p:attrNameLst>
                                      </p:cBhvr>
                                      <p:to>
                                        <p:strVal val="visible"/>
                                      </p:to>
                                    </p:set>
                                    <p:animEffect transition="in" filter="checkerboard(across)">
                                      <p:cBhvr>
                                        <p:cTn id="32"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00" grpId="0" animBg="1"/>
      <p:bldP spid="10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4" name="组合 33"/>
          <p:cNvGrpSpPr/>
          <p:nvPr/>
        </p:nvGrpSpPr>
        <p:grpSpPr>
          <a:xfrm>
            <a:off x="4091305" y="1041400"/>
            <a:ext cx="4009390" cy="491490"/>
            <a:chOff x="5717" y="1960"/>
            <a:chExt cx="6314" cy="774"/>
          </a:xfrm>
        </p:grpSpPr>
        <p:sp>
          <p:nvSpPr>
            <p:cNvPr id="39" name="矩形: 圆角 43"/>
            <p:cNvSpPr/>
            <p:nvPr/>
          </p:nvSpPr>
          <p:spPr>
            <a:xfrm>
              <a:off x="6193" y="1960"/>
              <a:ext cx="5364"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40" name="文本框 39"/>
            <p:cNvSpPr txBox="1"/>
            <p:nvPr/>
          </p:nvSpPr>
          <p:spPr>
            <a:xfrm>
              <a:off x="5717"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一、汽车置换概述</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41" name="文本框 40"/>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2" name="空心弧 4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70" name="组合 69"/>
          <p:cNvGrpSpPr/>
          <p:nvPr/>
        </p:nvGrpSpPr>
        <p:grpSpPr>
          <a:xfrm rot="0">
            <a:off x="5169535" y="2417445"/>
            <a:ext cx="2414905" cy="2249170"/>
            <a:chOff x="4747550" y="2173151"/>
            <a:chExt cx="2696901" cy="2511698"/>
          </a:xfrm>
        </p:grpSpPr>
        <p:grpSp>
          <p:nvGrpSpPr>
            <p:cNvPr id="43" name="组合 42"/>
            <p:cNvGrpSpPr/>
            <p:nvPr/>
          </p:nvGrpSpPr>
          <p:grpSpPr>
            <a:xfrm rot="10800000">
              <a:off x="4747550" y="2173151"/>
              <a:ext cx="2696901" cy="2511698"/>
              <a:chOff x="4595150" y="2314942"/>
              <a:chExt cx="2696901" cy="2511698"/>
            </a:xfrm>
          </p:grpSpPr>
          <p:sp>
            <p:nvSpPr>
              <p:cNvPr id="44" name="五边形 2"/>
              <p:cNvSpPr/>
              <p:nvPr/>
            </p:nvSpPr>
            <p:spPr>
              <a:xfrm>
                <a:off x="4595150" y="2314942"/>
                <a:ext cx="2696901" cy="2511698"/>
              </a:xfrm>
              <a:prstGeom prst="pentagon">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5" name="五边形 16"/>
              <p:cNvSpPr/>
              <p:nvPr/>
            </p:nvSpPr>
            <p:spPr>
              <a:xfrm>
                <a:off x="4697393" y="2410164"/>
                <a:ext cx="2492415" cy="2321255"/>
              </a:xfrm>
              <a:prstGeom prst="pentagon">
                <a:avLst/>
              </a:prstGeom>
              <a:solidFill>
                <a:schemeClr val="accent2">
                  <a:lumMod val="75000"/>
                </a:schemeClr>
              </a:solidFill>
              <a:ln w="12700">
                <a:solidFill>
                  <a:srgbClr val="DFEB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46" name="五边形 17"/>
              <p:cNvSpPr/>
              <p:nvPr/>
            </p:nvSpPr>
            <p:spPr>
              <a:xfrm>
                <a:off x="5395733" y="3060548"/>
                <a:ext cx="1095734" cy="1020488"/>
              </a:xfrm>
              <a:prstGeom prst="pentagon">
                <a:avLst/>
              </a:prstGeom>
              <a:solidFill>
                <a:srgbClr val="DFEBF5">
                  <a:alpha val="32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grpSp>
        <p:grpSp>
          <p:nvGrpSpPr>
            <p:cNvPr id="47" name="组合 46"/>
            <p:cNvGrpSpPr/>
            <p:nvPr/>
          </p:nvGrpSpPr>
          <p:grpSpPr>
            <a:xfrm>
              <a:off x="5749917" y="2505191"/>
              <a:ext cx="731906" cy="731906"/>
              <a:chOff x="5749917" y="2505191"/>
              <a:chExt cx="731906" cy="731906"/>
            </a:xfrm>
          </p:grpSpPr>
          <p:sp>
            <p:nvSpPr>
              <p:cNvPr id="48" name="椭圆 47"/>
              <p:cNvSpPr/>
              <p:nvPr/>
            </p:nvSpPr>
            <p:spPr>
              <a:xfrm>
                <a:off x="5749917" y="2505191"/>
                <a:ext cx="731906" cy="7319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49" name="analytics_237483"/>
              <p:cNvSpPr>
                <a:spLocks noChangeAspect="1"/>
              </p:cNvSpPr>
              <p:nvPr/>
            </p:nvSpPr>
            <p:spPr bwMode="auto">
              <a:xfrm>
                <a:off x="5964304" y="2729910"/>
                <a:ext cx="303133" cy="282468"/>
              </a:xfrm>
              <a:custGeom>
                <a:avLst/>
                <a:gdLst>
                  <a:gd name="connsiteX0" fmla="*/ 261052 w 607639"/>
                  <a:gd name="connsiteY0" fmla="*/ 444915 h 566217"/>
                  <a:gd name="connsiteX1" fmla="*/ 245922 w 607639"/>
                  <a:gd name="connsiteY1" fmla="*/ 505522 h 566217"/>
                  <a:gd name="connsiteX2" fmla="*/ 361717 w 607639"/>
                  <a:gd name="connsiteY2" fmla="*/ 505522 h 566217"/>
                  <a:gd name="connsiteX3" fmla="*/ 346498 w 607639"/>
                  <a:gd name="connsiteY3" fmla="*/ 444915 h 566217"/>
                  <a:gd name="connsiteX4" fmla="*/ 0 w 607639"/>
                  <a:gd name="connsiteY4" fmla="*/ 364047 h 566217"/>
                  <a:gd name="connsiteX5" fmla="*/ 607639 w 607639"/>
                  <a:gd name="connsiteY5" fmla="*/ 364047 h 566217"/>
                  <a:gd name="connsiteX6" fmla="*/ 607639 w 607639"/>
                  <a:gd name="connsiteY6" fmla="*/ 399416 h 566217"/>
                  <a:gd name="connsiteX7" fmla="*/ 562068 w 607639"/>
                  <a:gd name="connsiteY7" fmla="*/ 444915 h 566217"/>
                  <a:gd name="connsiteX8" fmla="*/ 367414 w 607639"/>
                  <a:gd name="connsiteY8" fmla="*/ 444915 h 566217"/>
                  <a:gd name="connsiteX9" fmla="*/ 382634 w 607639"/>
                  <a:gd name="connsiteY9" fmla="*/ 505522 h 566217"/>
                  <a:gd name="connsiteX10" fmla="*/ 384859 w 607639"/>
                  <a:gd name="connsiteY10" fmla="*/ 505522 h 566217"/>
                  <a:gd name="connsiteX11" fmla="*/ 435414 w 607639"/>
                  <a:gd name="connsiteY11" fmla="*/ 556086 h 566217"/>
                  <a:gd name="connsiteX12" fmla="*/ 425356 w 607639"/>
                  <a:gd name="connsiteY12" fmla="*/ 566217 h 566217"/>
                  <a:gd name="connsiteX13" fmla="*/ 182283 w 607639"/>
                  <a:gd name="connsiteY13" fmla="*/ 566217 h 566217"/>
                  <a:gd name="connsiteX14" fmla="*/ 172136 w 607639"/>
                  <a:gd name="connsiteY14" fmla="*/ 556086 h 566217"/>
                  <a:gd name="connsiteX15" fmla="*/ 222780 w 607639"/>
                  <a:gd name="connsiteY15" fmla="*/ 505522 h 566217"/>
                  <a:gd name="connsiteX16" fmla="*/ 225005 w 607639"/>
                  <a:gd name="connsiteY16" fmla="*/ 505522 h 566217"/>
                  <a:gd name="connsiteX17" fmla="*/ 240225 w 607639"/>
                  <a:gd name="connsiteY17" fmla="*/ 444915 h 566217"/>
                  <a:gd name="connsiteX18" fmla="*/ 45571 w 607639"/>
                  <a:gd name="connsiteY18" fmla="*/ 444915 h 566217"/>
                  <a:gd name="connsiteX19" fmla="*/ 0 w 607639"/>
                  <a:gd name="connsiteY19" fmla="*/ 399416 h 566217"/>
                  <a:gd name="connsiteX20" fmla="*/ 101288 w 607639"/>
                  <a:gd name="connsiteY20" fmla="*/ 283089 h 566217"/>
                  <a:gd name="connsiteX21" fmla="*/ 91141 w 607639"/>
                  <a:gd name="connsiteY21" fmla="*/ 293221 h 566217"/>
                  <a:gd name="connsiteX22" fmla="*/ 101288 w 607639"/>
                  <a:gd name="connsiteY22" fmla="*/ 303354 h 566217"/>
                  <a:gd name="connsiteX23" fmla="*/ 141785 w 607639"/>
                  <a:gd name="connsiteY23" fmla="*/ 303354 h 566217"/>
                  <a:gd name="connsiteX24" fmla="*/ 151932 w 607639"/>
                  <a:gd name="connsiteY24" fmla="*/ 293221 h 566217"/>
                  <a:gd name="connsiteX25" fmla="*/ 141785 w 607639"/>
                  <a:gd name="connsiteY25" fmla="*/ 283089 h 566217"/>
                  <a:gd name="connsiteX26" fmla="*/ 101288 w 607639"/>
                  <a:gd name="connsiteY26" fmla="*/ 242647 h 566217"/>
                  <a:gd name="connsiteX27" fmla="*/ 91141 w 607639"/>
                  <a:gd name="connsiteY27" fmla="*/ 252780 h 566217"/>
                  <a:gd name="connsiteX28" fmla="*/ 101288 w 607639"/>
                  <a:gd name="connsiteY28" fmla="*/ 262912 h 566217"/>
                  <a:gd name="connsiteX29" fmla="*/ 121492 w 607639"/>
                  <a:gd name="connsiteY29" fmla="*/ 262912 h 566217"/>
                  <a:gd name="connsiteX30" fmla="*/ 131639 w 607639"/>
                  <a:gd name="connsiteY30" fmla="*/ 252780 h 566217"/>
                  <a:gd name="connsiteX31" fmla="*/ 121492 w 607639"/>
                  <a:gd name="connsiteY31" fmla="*/ 242647 h 566217"/>
                  <a:gd name="connsiteX32" fmla="*/ 101288 w 607639"/>
                  <a:gd name="connsiteY32" fmla="*/ 202206 h 566217"/>
                  <a:gd name="connsiteX33" fmla="*/ 91141 w 607639"/>
                  <a:gd name="connsiteY33" fmla="*/ 212339 h 566217"/>
                  <a:gd name="connsiteX34" fmla="*/ 101288 w 607639"/>
                  <a:gd name="connsiteY34" fmla="*/ 222471 h 566217"/>
                  <a:gd name="connsiteX35" fmla="*/ 141785 w 607639"/>
                  <a:gd name="connsiteY35" fmla="*/ 222471 h 566217"/>
                  <a:gd name="connsiteX36" fmla="*/ 151932 w 607639"/>
                  <a:gd name="connsiteY36" fmla="*/ 212339 h 566217"/>
                  <a:gd name="connsiteX37" fmla="*/ 141785 w 607639"/>
                  <a:gd name="connsiteY37" fmla="*/ 202206 h 566217"/>
                  <a:gd name="connsiteX38" fmla="*/ 101288 w 607639"/>
                  <a:gd name="connsiteY38" fmla="*/ 161765 h 566217"/>
                  <a:gd name="connsiteX39" fmla="*/ 91141 w 607639"/>
                  <a:gd name="connsiteY39" fmla="*/ 171897 h 566217"/>
                  <a:gd name="connsiteX40" fmla="*/ 101288 w 607639"/>
                  <a:gd name="connsiteY40" fmla="*/ 182030 h 566217"/>
                  <a:gd name="connsiteX41" fmla="*/ 121492 w 607639"/>
                  <a:gd name="connsiteY41" fmla="*/ 182030 h 566217"/>
                  <a:gd name="connsiteX42" fmla="*/ 131639 w 607639"/>
                  <a:gd name="connsiteY42" fmla="*/ 171897 h 566217"/>
                  <a:gd name="connsiteX43" fmla="*/ 121492 w 607639"/>
                  <a:gd name="connsiteY43" fmla="*/ 161765 h 566217"/>
                  <a:gd name="connsiteX44" fmla="*/ 101288 w 607639"/>
                  <a:gd name="connsiteY44" fmla="*/ 121324 h 566217"/>
                  <a:gd name="connsiteX45" fmla="*/ 91141 w 607639"/>
                  <a:gd name="connsiteY45" fmla="*/ 131456 h 566217"/>
                  <a:gd name="connsiteX46" fmla="*/ 101288 w 607639"/>
                  <a:gd name="connsiteY46" fmla="*/ 141500 h 566217"/>
                  <a:gd name="connsiteX47" fmla="*/ 141785 w 607639"/>
                  <a:gd name="connsiteY47" fmla="*/ 141500 h 566217"/>
                  <a:gd name="connsiteX48" fmla="*/ 151932 w 607639"/>
                  <a:gd name="connsiteY48" fmla="*/ 131456 h 566217"/>
                  <a:gd name="connsiteX49" fmla="*/ 141785 w 607639"/>
                  <a:gd name="connsiteY49" fmla="*/ 121324 h 566217"/>
                  <a:gd name="connsiteX50" fmla="*/ 476000 w 607639"/>
                  <a:gd name="connsiteY50" fmla="*/ 101059 h 566217"/>
                  <a:gd name="connsiteX51" fmla="*/ 465854 w 607639"/>
                  <a:gd name="connsiteY51" fmla="*/ 111191 h 566217"/>
                  <a:gd name="connsiteX52" fmla="*/ 476000 w 607639"/>
                  <a:gd name="connsiteY52" fmla="*/ 121324 h 566217"/>
                  <a:gd name="connsiteX53" fmla="*/ 522372 w 607639"/>
                  <a:gd name="connsiteY53" fmla="*/ 121324 h 566217"/>
                  <a:gd name="connsiteX54" fmla="*/ 401058 w 607639"/>
                  <a:gd name="connsiteY54" fmla="*/ 242559 h 566217"/>
                  <a:gd name="connsiteX55" fmla="*/ 317037 w 607639"/>
                  <a:gd name="connsiteY55" fmla="*/ 158654 h 566217"/>
                  <a:gd name="connsiteX56" fmla="*/ 316859 w 607639"/>
                  <a:gd name="connsiteY56" fmla="*/ 158565 h 566217"/>
                  <a:gd name="connsiteX57" fmla="*/ 316770 w 607639"/>
                  <a:gd name="connsiteY57" fmla="*/ 158387 h 566217"/>
                  <a:gd name="connsiteX58" fmla="*/ 315168 w 607639"/>
                  <a:gd name="connsiteY58" fmla="*/ 157410 h 566217"/>
                  <a:gd name="connsiteX59" fmla="*/ 313477 w 607639"/>
                  <a:gd name="connsiteY59" fmla="*/ 156432 h 566217"/>
                  <a:gd name="connsiteX60" fmla="*/ 311607 w 607639"/>
                  <a:gd name="connsiteY60" fmla="*/ 155988 h 566217"/>
                  <a:gd name="connsiteX61" fmla="*/ 309649 w 607639"/>
                  <a:gd name="connsiteY61" fmla="*/ 155721 h 566217"/>
                  <a:gd name="connsiteX62" fmla="*/ 307869 w 607639"/>
                  <a:gd name="connsiteY62" fmla="*/ 156076 h 566217"/>
                  <a:gd name="connsiteX63" fmla="*/ 305911 w 607639"/>
                  <a:gd name="connsiteY63" fmla="*/ 156521 h 566217"/>
                  <a:gd name="connsiteX64" fmla="*/ 304220 w 607639"/>
                  <a:gd name="connsiteY64" fmla="*/ 157676 h 566217"/>
                  <a:gd name="connsiteX65" fmla="*/ 302707 w 607639"/>
                  <a:gd name="connsiteY65" fmla="*/ 158654 h 566217"/>
                  <a:gd name="connsiteX66" fmla="*/ 302618 w 607639"/>
                  <a:gd name="connsiteY66" fmla="*/ 158832 h 566217"/>
                  <a:gd name="connsiteX67" fmla="*/ 302440 w 607639"/>
                  <a:gd name="connsiteY67" fmla="*/ 158921 h 566217"/>
                  <a:gd name="connsiteX68" fmla="*/ 184953 w 607639"/>
                  <a:gd name="connsiteY68" fmla="*/ 286377 h 566217"/>
                  <a:gd name="connsiteX69" fmla="*/ 185576 w 607639"/>
                  <a:gd name="connsiteY69" fmla="*/ 300687 h 566217"/>
                  <a:gd name="connsiteX70" fmla="*/ 192429 w 607639"/>
                  <a:gd name="connsiteY70" fmla="*/ 303354 h 566217"/>
                  <a:gd name="connsiteX71" fmla="*/ 199906 w 607639"/>
                  <a:gd name="connsiteY71" fmla="*/ 300065 h 566217"/>
                  <a:gd name="connsiteX72" fmla="*/ 310183 w 607639"/>
                  <a:gd name="connsiteY72" fmla="*/ 180430 h 566217"/>
                  <a:gd name="connsiteX73" fmla="*/ 393848 w 607639"/>
                  <a:gd name="connsiteY73" fmla="*/ 263979 h 566217"/>
                  <a:gd name="connsiteX74" fmla="*/ 401058 w 607639"/>
                  <a:gd name="connsiteY74" fmla="*/ 266912 h 566217"/>
                  <a:gd name="connsiteX75" fmla="*/ 408178 w 607639"/>
                  <a:gd name="connsiteY75" fmla="*/ 263979 h 566217"/>
                  <a:gd name="connsiteX76" fmla="*/ 536702 w 607639"/>
                  <a:gd name="connsiteY76" fmla="*/ 135634 h 566217"/>
                  <a:gd name="connsiteX77" fmla="*/ 536702 w 607639"/>
                  <a:gd name="connsiteY77" fmla="*/ 182030 h 566217"/>
                  <a:gd name="connsiteX78" fmla="*/ 546848 w 607639"/>
                  <a:gd name="connsiteY78" fmla="*/ 192074 h 566217"/>
                  <a:gd name="connsiteX79" fmla="*/ 556995 w 607639"/>
                  <a:gd name="connsiteY79" fmla="*/ 182030 h 566217"/>
                  <a:gd name="connsiteX80" fmla="*/ 556995 w 607639"/>
                  <a:gd name="connsiteY80" fmla="*/ 111191 h 566217"/>
                  <a:gd name="connsiteX81" fmla="*/ 556194 w 607639"/>
                  <a:gd name="connsiteY81" fmla="*/ 107369 h 566217"/>
                  <a:gd name="connsiteX82" fmla="*/ 550676 w 607639"/>
                  <a:gd name="connsiteY82" fmla="*/ 101859 h 566217"/>
                  <a:gd name="connsiteX83" fmla="*/ 546848 w 607639"/>
                  <a:gd name="connsiteY83" fmla="*/ 101059 h 566217"/>
                  <a:gd name="connsiteX84" fmla="*/ 101288 w 607639"/>
                  <a:gd name="connsiteY84" fmla="*/ 80882 h 566217"/>
                  <a:gd name="connsiteX85" fmla="*/ 91141 w 607639"/>
                  <a:gd name="connsiteY85" fmla="*/ 91015 h 566217"/>
                  <a:gd name="connsiteX86" fmla="*/ 101288 w 607639"/>
                  <a:gd name="connsiteY86" fmla="*/ 101059 h 566217"/>
                  <a:gd name="connsiteX87" fmla="*/ 121492 w 607639"/>
                  <a:gd name="connsiteY87" fmla="*/ 101059 h 566217"/>
                  <a:gd name="connsiteX88" fmla="*/ 131639 w 607639"/>
                  <a:gd name="connsiteY88" fmla="*/ 91015 h 566217"/>
                  <a:gd name="connsiteX89" fmla="*/ 121492 w 607639"/>
                  <a:gd name="connsiteY89" fmla="*/ 80882 h 566217"/>
                  <a:gd name="connsiteX90" fmla="*/ 60791 w 607639"/>
                  <a:gd name="connsiteY90" fmla="*/ 70750 h 566217"/>
                  <a:gd name="connsiteX91" fmla="*/ 50644 w 607639"/>
                  <a:gd name="connsiteY91" fmla="*/ 80882 h 566217"/>
                  <a:gd name="connsiteX92" fmla="*/ 50644 w 607639"/>
                  <a:gd name="connsiteY92" fmla="*/ 303354 h 566217"/>
                  <a:gd name="connsiteX93" fmla="*/ 60791 w 607639"/>
                  <a:gd name="connsiteY93" fmla="*/ 313486 h 566217"/>
                  <a:gd name="connsiteX94" fmla="*/ 70848 w 607639"/>
                  <a:gd name="connsiteY94" fmla="*/ 303354 h 566217"/>
                  <a:gd name="connsiteX95" fmla="*/ 70848 w 607639"/>
                  <a:gd name="connsiteY95" fmla="*/ 80882 h 566217"/>
                  <a:gd name="connsiteX96" fmla="*/ 60791 w 607639"/>
                  <a:gd name="connsiteY96" fmla="*/ 70750 h 566217"/>
                  <a:gd name="connsiteX97" fmla="*/ 45571 w 607639"/>
                  <a:gd name="connsiteY97" fmla="*/ 0 h 566217"/>
                  <a:gd name="connsiteX98" fmla="*/ 562068 w 607639"/>
                  <a:gd name="connsiteY98" fmla="*/ 0 h 566217"/>
                  <a:gd name="connsiteX99" fmla="*/ 607639 w 607639"/>
                  <a:gd name="connsiteY99" fmla="*/ 45507 h 566217"/>
                  <a:gd name="connsiteX100" fmla="*/ 607639 w 607639"/>
                  <a:gd name="connsiteY100" fmla="*/ 343795 h 566217"/>
                  <a:gd name="connsiteX101" fmla="*/ 0 w 607639"/>
                  <a:gd name="connsiteY101" fmla="*/ 343795 h 566217"/>
                  <a:gd name="connsiteX102" fmla="*/ 0 w 607639"/>
                  <a:gd name="connsiteY102" fmla="*/ 45507 h 566217"/>
                  <a:gd name="connsiteX103" fmla="*/ 45571 w 607639"/>
                  <a:gd name="connsiteY103" fmla="*/ 0 h 56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566217">
                    <a:moveTo>
                      <a:pt x="261052" y="444915"/>
                    </a:moveTo>
                    <a:lnTo>
                      <a:pt x="245922" y="505522"/>
                    </a:lnTo>
                    <a:lnTo>
                      <a:pt x="361717" y="505522"/>
                    </a:lnTo>
                    <a:lnTo>
                      <a:pt x="346498" y="444915"/>
                    </a:lnTo>
                    <a:close/>
                    <a:moveTo>
                      <a:pt x="0" y="364047"/>
                    </a:moveTo>
                    <a:lnTo>
                      <a:pt x="607639" y="364047"/>
                    </a:lnTo>
                    <a:lnTo>
                      <a:pt x="607639" y="399416"/>
                    </a:lnTo>
                    <a:cubicBezTo>
                      <a:pt x="607639" y="424476"/>
                      <a:pt x="587168" y="444915"/>
                      <a:pt x="562068" y="444915"/>
                    </a:cubicBezTo>
                    <a:lnTo>
                      <a:pt x="367414" y="444915"/>
                    </a:lnTo>
                    <a:lnTo>
                      <a:pt x="382634" y="505522"/>
                    </a:lnTo>
                    <a:lnTo>
                      <a:pt x="384859" y="505522"/>
                    </a:lnTo>
                    <a:cubicBezTo>
                      <a:pt x="412717" y="505522"/>
                      <a:pt x="435414" y="528271"/>
                      <a:pt x="435414" y="556086"/>
                    </a:cubicBezTo>
                    <a:cubicBezTo>
                      <a:pt x="435414" y="561685"/>
                      <a:pt x="430875" y="566217"/>
                      <a:pt x="425356" y="566217"/>
                    </a:cubicBezTo>
                    <a:lnTo>
                      <a:pt x="182283" y="566217"/>
                    </a:lnTo>
                    <a:cubicBezTo>
                      <a:pt x="176675" y="566217"/>
                      <a:pt x="172136" y="561685"/>
                      <a:pt x="172136" y="556086"/>
                    </a:cubicBezTo>
                    <a:cubicBezTo>
                      <a:pt x="172136" y="528271"/>
                      <a:pt x="194833" y="505522"/>
                      <a:pt x="222780" y="505522"/>
                    </a:cubicBezTo>
                    <a:lnTo>
                      <a:pt x="225005" y="505522"/>
                    </a:lnTo>
                    <a:lnTo>
                      <a:pt x="240225" y="444915"/>
                    </a:lnTo>
                    <a:lnTo>
                      <a:pt x="45571" y="444915"/>
                    </a:lnTo>
                    <a:cubicBezTo>
                      <a:pt x="20471" y="444915"/>
                      <a:pt x="0" y="424476"/>
                      <a:pt x="0" y="399416"/>
                    </a:cubicBezTo>
                    <a:close/>
                    <a:moveTo>
                      <a:pt x="101288" y="283089"/>
                    </a:moveTo>
                    <a:cubicBezTo>
                      <a:pt x="95681" y="283089"/>
                      <a:pt x="91141" y="287622"/>
                      <a:pt x="91141" y="293221"/>
                    </a:cubicBezTo>
                    <a:cubicBezTo>
                      <a:pt x="91141" y="298821"/>
                      <a:pt x="95681" y="303354"/>
                      <a:pt x="101288" y="303354"/>
                    </a:cubicBezTo>
                    <a:lnTo>
                      <a:pt x="141785" y="303354"/>
                    </a:lnTo>
                    <a:cubicBezTo>
                      <a:pt x="147393" y="303354"/>
                      <a:pt x="151932" y="298821"/>
                      <a:pt x="151932" y="293221"/>
                    </a:cubicBezTo>
                    <a:cubicBezTo>
                      <a:pt x="151932" y="287622"/>
                      <a:pt x="147393" y="283089"/>
                      <a:pt x="141785" y="283089"/>
                    </a:cubicBezTo>
                    <a:close/>
                    <a:moveTo>
                      <a:pt x="101288" y="242647"/>
                    </a:moveTo>
                    <a:cubicBezTo>
                      <a:pt x="95681" y="242647"/>
                      <a:pt x="91141" y="247180"/>
                      <a:pt x="91141" y="252780"/>
                    </a:cubicBezTo>
                    <a:cubicBezTo>
                      <a:pt x="91141" y="258379"/>
                      <a:pt x="95681" y="262912"/>
                      <a:pt x="101288" y="262912"/>
                    </a:cubicBezTo>
                    <a:lnTo>
                      <a:pt x="121492" y="262912"/>
                    </a:lnTo>
                    <a:cubicBezTo>
                      <a:pt x="127100" y="262912"/>
                      <a:pt x="131639" y="258379"/>
                      <a:pt x="131639" y="252780"/>
                    </a:cubicBezTo>
                    <a:cubicBezTo>
                      <a:pt x="131639" y="247180"/>
                      <a:pt x="127100" y="242647"/>
                      <a:pt x="121492" y="242647"/>
                    </a:cubicBezTo>
                    <a:close/>
                    <a:moveTo>
                      <a:pt x="101288" y="202206"/>
                    </a:moveTo>
                    <a:cubicBezTo>
                      <a:pt x="95681" y="202206"/>
                      <a:pt x="91141" y="206739"/>
                      <a:pt x="91141" y="212339"/>
                    </a:cubicBezTo>
                    <a:cubicBezTo>
                      <a:pt x="91141" y="217938"/>
                      <a:pt x="95681" y="222471"/>
                      <a:pt x="101288" y="222471"/>
                    </a:cubicBezTo>
                    <a:lnTo>
                      <a:pt x="141785" y="222471"/>
                    </a:lnTo>
                    <a:cubicBezTo>
                      <a:pt x="147393" y="222471"/>
                      <a:pt x="151932" y="217938"/>
                      <a:pt x="151932" y="212339"/>
                    </a:cubicBezTo>
                    <a:cubicBezTo>
                      <a:pt x="151932" y="206739"/>
                      <a:pt x="147393" y="202206"/>
                      <a:pt x="141785" y="202206"/>
                    </a:cubicBezTo>
                    <a:close/>
                    <a:moveTo>
                      <a:pt x="101288" y="161765"/>
                    </a:moveTo>
                    <a:cubicBezTo>
                      <a:pt x="95681" y="161765"/>
                      <a:pt x="91141" y="166298"/>
                      <a:pt x="91141" y="171897"/>
                    </a:cubicBezTo>
                    <a:cubicBezTo>
                      <a:pt x="91141" y="177497"/>
                      <a:pt x="95681" y="182030"/>
                      <a:pt x="101288" y="182030"/>
                    </a:cubicBezTo>
                    <a:lnTo>
                      <a:pt x="121492" y="182030"/>
                    </a:lnTo>
                    <a:cubicBezTo>
                      <a:pt x="127100" y="182030"/>
                      <a:pt x="131639" y="177497"/>
                      <a:pt x="131639" y="171897"/>
                    </a:cubicBezTo>
                    <a:cubicBezTo>
                      <a:pt x="131639" y="166298"/>
                      <a:pt x="127100" y="161765"/>
                      <a:pt x="121492" y="161765"/>
                    </a:cubicBezTo>
                    <a:close/>
                    <a:moveTo>
                      <a:pt x="101288" y="121324"/>
                    </a:moveTo>
                    <a:cubicBezTo>
                      <a:pt x="95681" y="121324"/>
                      <a:pt x="91141" y="125857"/>
                      <a:pt x="91141" y="131456"/>
                    </a:cubicBezTo>
                    <a:cubicBezTo>
                      <a:pt x="91141" y="136967"/>
                      <a:pt x="95681" y="141500"/>
                      <a:pt x="101288" y="141500"/>
                    </a:cubicBezTo>
                    <a:lnTo>
                      <a:pt x="141785" y="141500"/>
                    </a:lnTo>
                    <a:cubicBezTo>
                      <a:pt x="147393" y="141500"/>
                      <a:pt x="151932" y="136967"/>
                      <a:pt x="151932" y="131456"/>
                    </a:cubicBezTo>
                    <a:cubicBezTo>
                      <a:pt x="151932" y="125857"/>
                      <a:pt x="147393" y="121324"/>
                      <a:pt x="141785" y="121324"/>
                    </a:cubicBezTo>
                    <a:close/>
                    <a:moveTo>
                      <a:pt x="476000" y="101059"/>
                    </a:moveTo>
                    <a:cubicBezTo>
                      <a:pt x="470393" y="101059"/>
                      <a:pt x="465854" y="105592"/>
                      <a:pt x="465854" y="111191"/>
                    </a:cubicBezTo>
                    <a:cubicBezTo>
                      <a:pt x="465854" y="116791"/>
                      <a:pt x="470393" y="121324"/>
                      <a:pt x="476000" y="121324"/>
                    </a:cubicBezTo>
                    <a:lnTo>
                      <a:pt x="522372" y="121324"/>
                    </a:lnTo>
                    <a:lnTo>
                      <a:pt x="401058" y="242559"/>
                    </a:lnTo>
                    <a:lnTo>
                      <a:pt x="317037" y="158654"/>
                    </a:lnTo>
                    <a:cubicBezTo>
                      <a:pt x="316948" y="158565"/>
                      <a:pt x="316948" y="158565"/>
                      <a:pt x="316859" y="158565"/>
                    </a:cubicBezTo>
                    <a:cubicBezTo>
                      <a:pt x="316859" y="158476"/>
                      <a:pt x="316770" y="158387"/>
                      <a:pt x="316770" y="158387"/>
                    </a:cubicBezTo>
                    <a:cubicBezTo>
                      <a:pt x="316236" y="157943"/>
                      <a:pt x="315702" y="157765"/>
                      <a:pt x="315168" y="157410"/>
                    </a:cubicBezTo>
                    <a:cubicBezTo>
                      <a:pt x="314634" y="157054"/>
                      <a:pt x="314100" y="156610"/>
                      <a:pt x="313477" y="156432"/>
                    </a:cubicBezTo>
                    <a:cubicBezTo>
                      <a:pt x="312854" y="156165"/>
                      <a:pt x="312231" y="156165"/>
                      <a:pt x="311607" y="155988"/>
                    </a:cubicBezTo>
                    <a:cubicBezTo>
                      <a:pt x="310984" y="155899"/>
                      <a:pt x="310361" y="155721"/>
                      <a:pt x="309649" y="155721"/>
                    </a:cubicBezTo>
                    <a:cubicBezTo>
                      <a:pt x="309026" y="155721"/>
                      <a:pt x="308403" y="155988"/>
                      <a:pt x="307869" y="156076"/>
                    </a:cubicBezTo>
                    <a:cubicBezTo>
                      <a:pt x="307157" y="156254"/>
                      <a:pt x="306534" y="156254"/>
                      <a:pt x="305911" y="156521"/>
                    </a:cubicBezTo>
                    <a:cubicBezTo>
                      <a:pt x="305288" y="156788"/>
                      <a:pt x="304754" y="157321"/>
                      <a:pt x="304220" y="157676"/>
                    </a:cubicBezTo>
                    <a:cubicBezTo>
                      <a:pt x="303686" y="158032"/>
                      <a:pt x="303152" y="158210"/>
                      <a:pt x="302707" y="158654"/>
                    </a:cubicBezTo>
                    <a:cubicBezTo>
                      <a:pt x="302707" y="158743"/>
                      <a:pt x="302618" y="158743"/>
                      <a:pt x="302618" y="158832"/>
                    </a:cubicBezTo>
                    <a:cubicBezTo>
                      <a:pt x="302529" y="158921"/>
                      <a:pt x="302440" y="158921"/>
                      <a:pt x="302440" y="158921"/>
                    </a:cubicBezTo>
                    <a:lnTo>
                      <a:pt x="184953" y="286377"/>
                    </a:lnTo>
                    <a:cubicBezTo>
                      <a:pt x="181126" y="290466"/>
                      <a:pt x="181482" y="296865"/>
                      <a:pt x="185576" y="300687"/>
                    </a:cubicBezTo>
                    <a:cubicBezTo>
                      <a:pt x="187534" y="302465"/>
                      <a:pt x="189937" y="303354"/>
                      <a:pt x="192429" y="303354"/>
                    </a:cubicBezTo>
                    <a:cubicBezTo>
                      <a:pt x="195100" y="303354"/>
                      <a:pt x="197859" y="302287"/>
                      <a:pt x="199906" y="300065"/>
                    </a:cubicBezTo>
                    <a:lnTo>
                      <a:pt x="310183" y="180430"/>
                    </a:lnTo>
                    <a:lnTo>
                      <a:pt x="393848" y="263979"/>
                    </a:lnTo>
                    <a:cubicBezTo>
                      <a:pt x="395806" y="265934"/>
                      <a:pt x="398388" y="266912"/>
                      <a:pt x="401058" y="266912"/>
                    </a:cubicBezTo>
                    <a:cubicBezTo>
                      <a:pt x="403639" y="266912"/>
                      <a:pt x="406220" y="265934"/>
                      <a:pt x="408178" y="263979"/>
                    </a:cubicBezTo>
                    <a:lnTo>
                      <a:pt x="536702" y="135634"/>
                    </a:lnTo>
                    <a:lnTo>
                      <a:pt x="536702" y="182030"/>
                    </a:lnTo>
                    <a:cubicBezTo>
                      <a:pt x="536702" y="187541"/>
                      <a:pt x="541241" y="192074"/>
                      <a:pt x="546848" y="192074"/>
                    </a:cubicBezTo>
                    <a:cubicBezTo>
                      <a:pt x="552456" y="192074"/>
                      <a:pt x="556995" y="187541"/>
                      <a:pt x="556995" y="182030"/>
                    </a:cubicBezTo>
                    <a:lnTo>
                      <a:pt x="556995" y="111191"/>
                    </a:lnTo>
                    <a:cubicBezTo>
                      <a:pt x="556995" y="109858"/>
                      <a:pt x="556728" y="108614"/>
                      <a:pt x="556194" y="107369"/>
                    </a:cubicBezTo>
                    <a:cubicBezTo>
                      <a:pt x="555126" y="104881"/>
                      <a:pt x="553168" y="102925"/>
                      <a:pt x="550676" y="101859"/>
                    </a:cubicBezTo>
                    <a:cubicBezTo>
                      <a:pt x="549519" y="101325"/>
                      <a:pt x="548184" y="101059"/>
                      <a:pt x="546848" y="101059"/>
                    </a:cubicBezTo>
                    <a:close/>
                    <a:moveTo>
                      <a:pt x="101288" y="80882"/>
                    </a:moveTo>
                    <a:cubicBezTo>
                      <a:pt x="95681" y="80882"/>
                      <a:pt x="91141" y="85415"/>
                      <a:pt x="91141" y="91015"/>
                    </a:cubicBezTo>
                    <a:cubicBezTo>
                      <a:pt x="91141" y="96526"/>
                      <a:pt x="95681" y="101059"/>
                      <a:pt x="101288" y="101059"/>
                    </a:cubicBezTo>
                    <a:lnTo>
                      <a:pt x="121492" y="101059"/>
                    </a:lnTo>
                    <a:cubicBezTo>
                      <a:pt x="127100" y="101059"/>
                      <a:pt x="131639" y="96526"/>
                      <a:pt x="131639" y="91015"/>
                    </a:cubicBezTo>
                    <a:cubicBezTo>
                      <a:pt x="131639" y="85415"/>
                      <a:pt x="127100" y="80882"/>
                      <a:pt x="121492" y="80882"/>
                    </a:cubicBezTo>
                    <a:close/>
                    <a:moveTo>
                      <a:pt x="60791" y="70750"/>
                    </a:moveTo>
                    <a:cubicBezTo>
                      <a:pt x="55183" y="70750"/>
                      <a:pt x="50644" y="75283"/>
                      <a:pt x="50644" y="80882"/>
                    </a:cubicBezTo>
                    <a:lnTo>
                      <a:pt x="50644" y="303354"/>
                    </a:lnTo>
                    <a:cubicBezTo>
                      <a:pt x="50644" y="308953"/>
                      <a:pt x="55183" y="313486"/>
                      <a:pt x="60791" y="313486"/>
                    </a:cubicBezTo>
                    <a:cubicBezTo>
                      <a:pt x="66309" y="313486"/>
                      <a:pt x="70848" y="308953"/>
                      <a:pt x="70848" y="303354"/>
                    </a:cubicBezTo>
                    <a:lnTo>
                      <a:pt x="70848" y="80882"/>
                    </a:lnTo>
                    <a:cubicBezTo>
                      <a:pt x="70848" y="75283"/>
                      <a:pt x="66309" y="70750"/>
                      <a:pt x="60791" y="70750"/>
                    </a:cubicBezTo>
                    <a:close/>
                    <a:moveTo>
                      <a:pt x="45571" y="0"/>
                    </a:moveTo>
                    <a:lnTo>
                      <a:pt x="562068" y="0"/>
                    </a:lnTo>
                    <a:cubicBezTo>
                      <a:pt x="587168" y="0"/>
                      <a:pt x="607639" y="20354"/>
                      <a:pt x="607639" y="45507"/>
                    </a:cubicBezTo>
                    <a:lnTo>
                      <a:pt x="607639" y="343795"/>
                    </a:lnTo>
                    <a:lnTo>
                      <a:pt x="0" y="343795"/>
                    </a:lnTo>
                    <a:lnTo>
                      <a:pt x="0" y="45507"/>
                    </a:lnTo>
                    <a:cubicBezTo>
                      <a:pt x="0" y="20354"/>
                      <a:pt x="20471" y="0"/>
                      <a:pt x="45571" y="0"/>
                    </a:cubicBezTo>
                    <a:close/>
                  </a:path>
                </a:pathLst>
              </a:custGeom>
              <a:solidFill>
                <a:schemeClr val="accent2"/>
              </a:solidFill>
              <a:ln>
                <a:noFill/>
              </a:ln>
            </p:spPr>
          </p:sp>
        </p:grpSp>
      </p:grpSp>
      <p:grpSp>
        <p:nvGrpSpPr>
          <p:cNvPr id="51" name="组合 50"/>
          <p:cNvGrpSpPr/>
          <p:nvPr/>
        </p:nvGrpSpPr>
        <p:grpSpPr>
          <a:xfrm rot="0">
            <a:off x="5093335" y="2355215"/>
            <a:ext cx="2599690" cy="2423795"/>
            <a:chOff x="4643377" y="2081599"/>
            <a:chExt cx="2903317" cy="2706994"/>
          </a:xfrm>
        </p:grpSpPr>
        <p:sp>
          <p:nvSpPr>
            <p:cNvPr id="52" name="椭圆 51"/>
            <p:cNvSpPr/>
            <p:nvPr/>
          </p:nvSpPr>
          <p:spPr>
            <a:xfrm>
              <a:off x="5148805" y="2081599"/>
              <a:ext cx="254643" cy="2546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3" name="椭圆 52"/>
            <p:cNvSpPr/>
            <p:nvPr/>
          </p:nvSpPr>
          <p:spPr>
            <a:xfrm>
              <a:off x="4643377" y="3578228"/>
              <a:ext cx="254643" cy="2546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4" name="椭圆 53"/>
            <p:cNvSpPr/>
            <p:nvPr/>
          </p:nvSpPr>
          <p:spPr>
            <a:xfrm>
              <a:off x="5964096" y="4533950"/>
              <a:ext cx="254643" cy="2546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5" name="椭圆 54"/>
            <p:cNvSpPr/>
            <p:nvPr/>
          </p:nvSpPr>
          <p:spPr>
            <a:xfrm>
              <a:off x="7292051" y="3578228"/>
              <a:ext cx="254643" cy="2546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6" name="椭圆 55"/>
            <p:cNvSpPr/>
            <p:nvPr/>
          </p:nvSpPr>
          <p:spPr>
            <a:xfrm>
              <a:off x="6788554" y="2081599"/>
              <a:ext cx="254643" cy="2546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57" name="checkmark_44126"/>
          <p:cNvSpPr>
            <a:spLocks noChangeAspect="1"/>
          </p:cNvSpPr>
          <p:nvPr/>
        </p:nvSpPr>
        <p:spPr bwMode="auto">
          <a:xfrm>
            <a:off x="4254500" y="1788160"/>
            <a:ext cx="311785" cy="257175"/>
          </a:xfrm>
          <a:custGeom>
            <a:avLst/>
            <a:gdLst>
              <a:gd name="T0" fmla="*/ 5991 w 7318"/>
              <a:gd name="T1" fmla="*/ 0 h 6039"/>
              <a:gd name="T2" fmla="*/ 2606 w 7318"/>
              <a:gd name="T3" fmla="*/ 3385 h 6039"/>
              <a:gd name="T4" fmla="*/ 1327 w 7318"/>
              <a:gd name="T5" fmla="*/ 2106 h 6039"/>
              <a:gd name="T6" fmla="*/ 0 w 7318"/>
              <a:gd name="T7" fmla="*/ 3433 h 6039"/>
              <a:gd name="T8" fmla="*/ 1279 w 7318"/>
              <a:gd name="T9" fmla="*/ 4712 h 6039"/>
              <a:gd name="T10" fmla="*/ 2606 w 7318"/>
              <a:gd name="T11" fmla="*/ 6039 h 6039"/>
              <a:gd name="T12" fmla="*/ 3933 w 7318"/>
              <a:gd name="T13" fmla="*/ 4712 h 6039"/>
              <a:gd name="T14" fmla="*/ 7318 w 7318"/>
              <a:gd name="T15" fmla="*/ 1327 h 6039"/>
              <a:gd name="T16" fmla="*/ 5991 w 7318"/>
              <a:gd name="T17" fmla="*/ 0 h 6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8" h="6039">
                <a:moveTo>
                  <a:pt x="5991" y="0"/>
                </a:moveTo>
                <a:lnTo>
                  <a:pt x="2606" y="3385"/>
                </a:lnTo>
                <a:lnTo>
                  <a:pt x="1327" y="2106"/>
                </a:lnTo>
                <a:lnTo>
                  <a:pt x="0" y="3433"/>
                </a:lnTo>
                <a:lnTo>
                  <a:pt x="1279" y="4712"/>
                </a:lnTo>
                <a:lnTo>
                  <a:pt x="2606" y="6039"/>
                </a:lnTo>
                <a:lnTo>
                  <a:pt x="3933" y="4712"/>
                </a:lnTo>
                <a:lnTo>
                  <a:pt x="7318" y="1327"/>
                </a:lnTo>
                <a:lnTo>
                  <a:pt x="5991" y="0"/>
                </a:lnTo>
                <a:close/>
              </a:path>
            </a:pathLst>
          </a:custGeom>
          <a:solidFill>
            <a:schemeClr val="accent2"/>
          </a:solidFill>
          <a:ln>
            <a:noFill/>
          </a:ln>
        </p:spPr>
      </p:sp>
      <p:sp>
        <p:nvSpPr>
          <p:cNvPr id="59" name="targeting_269004"/>
          <p:cNvSpPr>
            <a:spLocks noChangeAspect="1"/>
          </p:cNvSpPr>
          <p:nvPr/>
        </p:nvSpPr>
        <p:spPr bwMode="auto">
          <a:xfrm>
            <a:off x="8081645" y="1760855"/>
            <a:ext cx="311785" cy="311150"/>
          </a:xfrm>
          <a:custGeom>
            <a:avLst/>
            <a:gdLst>
              <a:gd name="connsiteX0" fmla="*/ 312566 w 607611"/>
              <a:gd name="connsiteY0" fmla="*/ 199350 h 606684"/>
              <a:gd name="connsiteX1" fmla="*/ 317461 w 607611"/>
              <a:gd name="connsiteY1" fmla="*/ 212594 h 606684"/>
              <a:gd name="connsiteX2" fmla="*/ 272871 w 607611"/>
              <a:gd name="connsiteY2" fmla="*/ 257127 h 606684"/>
              <a:gd name="connsiteX3" fmla="*/ 248307 w 607611"/>
              <a:gd name="connsiteY3" fmla="*/ 308503 h 606684"/>
              <a:gd name="connsiteX4" fmla="*/ 298504 w 607611"/>
              <a:gd name="connsiteY4" fmla="*/ 358724 h 606684"/>
              <a:gd name="connsiteX5" fmla="*/ 349947 w 607611"/>
              <a:gd name="connsiteY5" fmla="*/ 334102 h 606684"/>
              <a:gd name="connsiteX6" fmla="*/ 394538 w 607611"/>
              <a:gd name="connsiteY6" fmla="*/ 289570 h 606684"/>
              <a:gd name="connsiteX7" fmla="*/ 407799 w 607611"/>
              <a:gd name="connsiteY7" fmla="*/ 294459 h 606684"/>
              <a:gd name="connsiteX8" fmla="*/ 298682 w 607611"/>
              <a:gd name="connsiteY8" fmla="*/ 407701 h 606684"/>
              <a:gd name="connsiteX9" fmla="*/ 199177 w 607611"/>
              <a:gd name="connsiteY9" fmla="*/ 308325 h 606684"/>
              <a:gd name="connsiteX10" fmla="*/ 312566 w 607611"/>
              <a:gd name="connsiteY10" fmla="*/ 199350 h 606684"/>
              <a:gd name="connsiteX11" fmla="*/ 289073 w 607611"/>
              <a:gd name="connsiteY11" fmla="*/ 119424 h 606684"/>
              <a:gd name="connsiteX12" fmla="*/ 379882 w 607611"/>
              <a:gd name="connsiteY12" fmla="*/ 135456 h 606684"/>
              <a:gd name="connsiteX13" fmla="*/ 382196 w 607611"/>
              <a:gd name="connsiteY13" fmla="*/ 147989 h 606684"/>
              <a:gd name="connsiteX14" fmla="*/ 356564 w 607611"/>
              <a:gd name="connsiteY14" fmla="*/ 173587 h 606684"/>
              <a:gd name="connsiteX15" fmla="*/ 348465 w 607611"/>
              <a:gd name="connsiteY15" fmla="*/ 175454 h 606684"/>
              <a:gd name="connsiteX16" fmla="*/ 168058 w 607611"/>
              <a:gd name="connsiteY16" fmla="*/ 300691 h 606684"/>
              <a:gd name="connsiteX17" fmla="*/ 306367 w 607611"/>
              <a:gd name="connsiteY17" fmla="*/ 438904 h 606684"/>
              <a:gd name="connsiteX18" fmla="*/ 431770 w 607611"/>
              <a:gd name="connsiteY18" fmla="*/ 258649 h 606684"/>
              <a:gd name="connsiteX19" fmla="*/ 433639 w 607611"/>
              <a:gd name="connsiteY19" fmla="*/ 250560 h 606684"/>
              <a:gd name="connsiteX20" fmla="*/ 459272 w 607611"/>
              <a:gd name="connsiteY20" fmla="*/ 225051 h 606684"/>
              <a:gd name="connsiteX21" fmla="*/ 471821 w 607611"/>
              <a:gd name="connsiteY21" fmla="*/ 227273 h 606684"/>
              <a:gd name="connsiteX22" fmla="*/ 309749 w 607611"/>
              <a:gd name="connsiteY22" fmla="*/ 487701 h 606684"/>
              <a:gd name="connsiteX23" fmla="*/ 119107 w 607611"/>
              <a:gd name="connsiteY23" fmla="*/ 297313 h 606684"/>
              <a:gd name="connsiteX24" fmla="*/ 289073 w 607611"/>
              <a:gd name="connsiteY24" fmla="*/ 119424 h 606684"/>
              <a:gd name="connsiteX25" fmla="*/ 565287 w 607611"/>
              <a:gd name="connsiteY25" fmla="*/ 18863 h 606684"/>
              <a:gd name="connsiteX26" fmla="*/ 581833 w 607611"/>
              <a:gd name="connsiteY26" fmla="*/ 25660 h 606684"/>
              <a:gd name="connsiteX27" fmla="*/ 581833 w 607611"/>
              <a:gd name="connsiteY27" fmla="*/ 58714 h 606684"/>
              <a:gd name="connsiteX28" fmla="*/ 320218 w 607611"/>
              <a:gd name="connsiteY28" fmla="*/ 319856 h 606684"/>
              <a:gd name="connsiteX29" fmla="*/ 287105 w 607611"/>
              <a:gd name="connsiteY29" fmla="*/ 319856 h 606684"/>
              <a:gd name="connsiteX30" fmla="*/ 287105 w 607611"/>
              <a:gd name="connsiteY30" fmla="*/ 286891 h 606684"/>
              <a:gd name="connsiteX31" fmla="*/ 548808 w 607611"/>
              <a:gd name="connsiteY31" fmla="*/ 25660 h 606684"/>
              <a:gd name="connsiteX32" fmla="*/ 565287 w 607611"/>
              <a:gd name="connsiteY32" fmla="*/ 18863 h 606684"/>
              <a:gd name="connsiteX33" fmla="*/ 313851 w 607611"/>
              <a:gd name="connsiteY33" fmla="*/ 143 h 606684"/>
              <a:gd name="connsiteX34" fmla="*/ 468340 w 607611"/>
              <a:gd name="connsiteY34" fmla="*/ 48769 h 606684"/>
              <a:gd name="connsiteX35" fmla="*/ 469587 w 607611"/>
              <a:gd name="connsiteY35" fmla="*/ 60767 h 606684"/>
              <a:gd name="connsiteX36" fmla="*/ 416893 w 607611"/>
              <a:gd name="connsiteY36" fmla="*/ 113380 h 606684"/>
              <a:gd name="connsiteX37" fmla="*/ 407725 w 607611"/>
              <a:gd name="connsiteY37" fmla="*/ 114713 h 606684"/>
              <a:gd name="connsiteX38" fmla="*/ 87916 w 607611"/>
              <a:gd name="connsiteY38" fmla="*/ 298680 h 606684"/>
              <a:gd name="connsiteX39" fmla="*/ 308480 w 607611"/>
              <a:gd name="connsiteY39" fmla="*/ 518818 h 606684"/>
              <a:gd name="connsiteX40" fmla="*/ 492729 w 607611"/>
              <a:gd name="connsiteY40" fmla="*/ 199587 h 606684"/>
              <a:gd name="connsiteX41" fmla="*/ 494064 w 607611"/>
              <a:gd name="connsiteY41" fmla="*/ 190344 h 606684"/>
              <a:gd name="connsiteX42" fmla="*/ 546668 w 607611"/>
              <a:gd name="connsiteY42" fmla="*/ 137731 h 606684"/>
              <a:gd name="connsiteX43" fmla="*/ 558684 w 607611"/>
              <a:gd name="connsiteY43" fmla="*/ 138975 h 606684"/>
              <a:gd name="connsiteX44" fmla="*/ 313376 w 607611"/>
              <a:gd name="connsiteY44" fmla="*/ 606536 h 606684"/>
              <a:gd name="connsiteX45" fmla="*/ 154 w 607611"/>
              <a:gd name="connsiteY45" fmla="*/ 293703 h 606684"/>
              <a:gd name="connsiteX46" fmla="*/ 313851 w 607611"/>
              <a:gd name="connsiteY46" fmla="*/ 143 h 60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11" h="606684">
                <a:moveTo>
                  <a:pt x="312566" y="199350"/>
                </a:moveTo>
                <a:cubicBezTo>
                  <a:pt x="319241" y="199883"/>
                  <a:pt x="322179" y="207883"/>
                  <a:pt x="317461" y="212594"/>
                </a:cubicBezTo>
                <a:lnTo>
                  <a:pt x="272871" y="257127"/>
                </a:lnTo>
                <a:cubicBezTo>
                  <a:pt x="256584" y="267971"/>
                  <a:pt x="246348" y="287170"/>
                  <a:pt x="248307" y="308503"/>
                </a:cubicBezTo>
                <a:cubicBezTo>
                  <a:pt x="250710" y="334991"/>
                  <a:pt x="272070" y="356324"/>
                  <a:pt x="298504" y="358724"/>
                </a:cubicBezTo>
                <a:cubicBezTo>
                  <a:pt x="319864" y="360591"/>
                  <a:pt x="339089" y="350369"/>
                  <a:pt x="349947" y="334102"/>
                </a:cubicBezTo>
                <a:lnTo>
                  <a:pt x="394538" y="289570"/>
                </a:lnTo>
                <a:cubicBezTo>
                  <a:pt x="399255" y="284859"/>
                  <a:pt x="407265" y="287881"/>
                  <a:pt x="407799" y="294459"/>
                </a:cubicBezTo>
                <a:cubicBezTo>
                  <a:pt x="413228" y="357213"/>
                  <a:pt x="361874" y="410634"/>
                  <a:pt x="298682" y="407701"/>
                </a:cubicBezTo>
                <a:cubicBezTo>
                  <a:pt x="245191" y="405212"/>
                  <a:pt x="201758" y="361835"/>
                  <a:pt x="199177" y="308325"/>
                </a:cubicBezTo>
                <a:cubicBezTo>
                  <a:pt x="196240" y="245216"/>
                  <a:pt x="249820" y="193928"/>
                  <a:pt x="312566" y="199350"/>
                </a:cubicBezTo>
                <a:close/>
                <a:moveTo>
                  <a:pt x="289073" y="119424"/>
                </a:moveTo>
                <a:cubicBezTo>
                  <a:pt x="318821" y="116974"/>
                  <a:pt x="349866" y="121813"/>
                  <a:pt x="379882" y="135456"/>
                </a:cubicBezTo>
                <a:cubicBezTo>
                  <a:pt x="384866" y="137679"/>
                  <a:pt x="386023" y="144167"/>
                  <a:pt x="382196" y="147989"/>
                </a:cubicBezTo>
                <a:lnTo>
                  <a:pt x="356564" y="173587"/>
                </a:lnTo>
                <a:cubicBezTo>
                  <a:pt x="354428" y="175721"/>
                  <a:pt x="351313" y="176432"/>
                  <a:pt x="348465" y="175454"/>
                </a:cubicBezTo>
                <a:cubicBezTo>
                  <a:pt x="260887" y="144789"/>
                  <a:pt x="169749" y="209585"/>
                  <a:pt x="168058" y="300691"/>
                </a:cubicBezTo>
                <a:cubicBezTo>
                  <a:pt x="166545" y="377575"/>
                  <a:pt x="229469" y="440415"/>
                  <a:pt x="306367" y="438904"/>
                </a:cubicBezTo>
                <a:cubicBezTo>
                  <a:pt x="397416" y="437127"/>
                  <a:pt x="462565" y="346288"/>
                  <a:pt x="431770" y="258649"/>
                </a:cubicBezTo>
                <a:cubicBezTo>
                  <a:pt x="430791" y="255805"/>
                  <a:pt x="431503" y="252694"/>
                  <a:pt x="433639" y="250560"/>
                </a:cubicBezTo>
                <a:lnTo>
                  <a:pt x="459272" y="225051"/>
                </a:lnTo>
                <a:cubicBezTo>
                  <a:pt x="463099" y="221140"/>
                  <a:pt x="469596" y="222296"/>
                  <a:pt x="471821" y="227273"/>
                </a:cubicBezTo>
                <a:cubicBezTo>
                  <a:pt x="526557" y="347266"/>
                  <a:pt x="439958" y="483524"/>
                  <a:pt x="309749" y="487701"/>
                </a:cubicBezTo>
                <a:cubicBezTo>
                  <a:pt x="203125" y="491079"/>
                  <a:pt x="115725" y="403795"/>
                  <a:pt x="119107" y="297313"/>
                </a:cubicBezTo>
                <a:cubicBezTo>
                  <a:pt x="122244" y="199719"/>
                  <a:pt x="199826" y="126774"/>
                  <a:pt x="289073" y="119424"/>
                </a:cubicBezTo>
                <a:close/>
                <a:moveTo>
                  <a:pt x="565287" y="18863"/>
                </a:moveTo>
                <a:cubicBezTo>
                  <a:pt x="571262" y="18863"/>
                  <a:pt x="577248" y="21129"/>
                  <a:pt x="581833" y="25660"/>
                </a:cubicBezTo>
                <a:cubicBezTo>
                  <a:pt x="590912" y="34812"/>
                  <a:pt x="590912" y="49562"/>
                  <a:pt x="581833" y="58714"/>
                </a:cubicBezTo>
                <a:lnTo>
                  <a:pt x="320218" y="319856"/>
                </a:lnTo>
                <a:cubicBezTo>
                  <a:pt x="311050" y="328919"/>
                  <a:pt x="296273" y="328919"/>
                  <a:pt x="287105" y="319856"/>
                </a:cubicBezTo>
                <a:cubicBezTo>
                  <a:pt x="278025" y="310704"/>
                  <a:pt x="278025" y="295954"/>
                  <a:pt x="287105" y="286891"/>
                </a:cubicBezTo>
                <a:lnTo>
                  <a:pt x="548808" y="25660"/>
                </a:lnTo>
                <a:cubicBezTo>
                  <a:pt x="553348" y="21129"/>
                  <a:pt x="559312" y="18863"/>
                  <a:pt x="565287" y="18863"/>
                </a:cubicBezTo>
                <a:close/>
                <a:moveTo>
                  <a:pt x="313851" y="143"/>
                </a:moveTo>
                <a:cubicBezTo>
                  <a:pt x="366314" y="1761"/>
                  <a:pt x="419519" y="17175"/>
                  <a:pt x="468340" y="48769"/>
                </a:cubicBezTo>
                <a:cubicBezTo>
                  <a:pt x="472524" y="51435"/>
                  <a:pt x="473058" y="57301"/>
                  <a:pt x="469587" y="60767"/>
                </a:cubicBezTo>
                <a:lnTo>
                  <a:pt x="416893" y="113380"/>
                </a:lnTo>
                <a:cubicBezTo>
                  <a:pt x="414490" y="115779"/>
                  <a:pt x="410752" y="116313"/>
                  <a:pt x="407725" y="114713"/>
                </a:cubicBezTo>
                <a:cubicBezTo>
                  <a:pt x="266112" y="36594"/>
                  <a:pt x="91388" y="137731"/>
                  <a:pt x="87916" y="298680"/>
                </a:cubicBezTo>
                <a:cubicBezTo>
                  <a:pt x="85246" y="421236"/>
                  <a:pt x="185648" y="521484"/>
                  <a:pt x="308480" y="518818"/>
                </a:cubicBezTo>
                <a:cubicBezTo>
                  <a:pt x="469587" y="515352"/>
                  <a:pt x="570968" y="340983"/>
                  <a:pt x="492729" y="199587"/>
                </a:cubicBezTo>
                <a:cubicBezTo>
                  <a:pt x="491038" y="196565"/>
                  <a:pt x="491572" y="192743"/>
                  <a:pt x="494064" y="190344"/>
                </a:cubicBezTo>
                <a:lnTo>
                  <a:pt x="546668" y="137731"/>
                </a:lnTo>
                <a:cubicBezTo>
                  <a:pt x="550140" y="134265"/>
                  <a:pt x="556014" y="134887"/>
                  <a:pt x="558684" y="138975"/>
                </a:cubicBezTo>
                <a:cubicBezTo>
                  <a:pt x="685611" y="334496"/>
                  <a:pt x="552098" y="598982"/>
                  <a:pt x="313376" y="606536"/>
                </a:cubicBezTo>
                <a:cubicBezTo>
                  <a:pt x="138295" y="611957"/>
                  <a:pt x="-5365" y="468605"/>
                  <a:pt x="154" y="293703"/>
                </a:cubicBezTo>
                <a:cubicBezTo>
                  <a:pt x="5761" y="114602"/>
                  <a:pt x="156464" y="-4710"/>
                  <a:pt x="313851" y="143"/>
                </a:cubicBezTo>
                <a:close/>
              </a:path>
            </a:pathLst>
          </a:custGeom>
          <a:solidFill>
            <a:schemeClr val="accent2"/>
          </a:solidFill>
          <a:ln>
            <a:noFill/>
          </a:ln>
        </p:spPr>
      </p:sp>
      <p:sp>
        <p:nvSpPr>
          <p:cNvPr id="60" name="two-way-arrows_64496"/>
          <p:cNvSpPr>
            <a:spLocks noChangeAspect="1"/>
          </p:cNvSpPr>
          <p:nvPr/>
        </p:nvSpPr>
        <p:spPr bwMode="auto">
          <a:xfrm>
            <a:off x="4262120" y="3653155"/>
            <a:ext cx="296545" cy="311785"/>
          </a:xfrm>
          <a:custGeom>
            <a:avLst/>
            <a:gdLst>
              <a:gd name="connsiteX0" fmla="*/ 145787 w 570240"/>
              <a:gd name="connsiteY0" fmla="*/ 291004 h 599983"/>
              <a:gd name="connsiteX1" fmla="*/ 161433 w 570240"/>
              <a:gd name="connsiteY1" fmla="*/ 292492 h 599983"/>
              <a:gd name="connsiteX2" fmla="*/ 178322 w 570240"/>
              <a:gd name="connsiteY2" fmla="*/ 317289 h 599983"/>
              <a:gd name="connsiteX3" fmla="*/ 178322 w 570240"/>
              <a:gd name="connsiteY3" fmla="*/ 368869 h 599983"/>
              <a:gd name="connsiteX4" fmla="*/ 542912 w 570240"/>
              <a:gd name="connsiteY4" fmla="*/ 368869 h 599983"/>
              <a:gd name="connsiteX5" fmla="*/ 569735 w 570240"/>
              <a:gd name="connsiteY5" fmla="*/ 396642 h 599983"/>
              <a:gd name="connsiteX6" fmla="*/ 569735 w 570240"/>
              <a:gd name="connsiteY6" fmla="*/ 494841 h 599983"/>
              <a:gd name="connsiteX7" fmla="*/ 561788 w 570240"/>
              <a:gd name="connsiteY7" fmla="*/ 514679 h 599983"/>
              <a:gd name="connsiteX8" fmla="*/ 542912 w 570240"/>
              <a:gd name="connsiteY8" fmla="*/ 522614 h 599983"/>
              <a:gd name="connsiteX9" fmla="*/ 178322 w 570240"/>
              <a:gd name="connsiteY9" fmla="*/ 521622 h 599983"/>
              <a:gd name="connsiteX10" fmla="*/ 178322 w 570240"/>
              <a:gd name="connsiteY10" fmla="*/ 572210 h 599983"/>
              <a:gd name="connsiteX11" fmla="*/ 160440 w 570240"/>
              <a:gd name="connsiteY11" fmla="*/ 597999 h 599983"/>
              <a:gd name="connsiteX12" fmla="*/ 130637 w 570240"/>
              <a:gd name="connsiteY12" fmla="*/ 592048 h 599983"/>
              <a:gd name="connsiteX13" fmla="*/ 10431 w 570240"/>
              <a:gd name="connsiteY13" fmla="*/ 470043 h 599983"/>
              <a:gd name="connsiteX14" fmla="*/ 10431 w 570240"/>
              <a:gd name="connsiteY14" fmla="*/ 419456 h 599983"/>
              <a:gd name="connsiteX15" fmla="*/ 131630 w 570240"/>
              <a:gd name="connsiteY15" fmla="*/ 298443 h 599983"/>
              <a:gd name="connsiteX16" fmla="*/ 145787 w 570240"/>
              <a:gd name="connsiteY16" fmla="*/ 291004 h 599983"/>
              <a:gd name="connsiteX17" fmla="*/ 424463 w 570240"/>
              <a:gd name="connsiteY17" fmla="*/ 496 h 599983"/>
              <a:gd name="connsiteX18" fmla="*/ 438619 w 570240"/>
              <a:gd name="connsiteY18" fmla="*/ 7935 h 599983"/>
              <a:gd name="connsiteX19" fmla="*/ 559810 w 570240"/>
              <a:gd name="connsiteY19" fmla="*/ 128948 h 599983"/>
              <a:gd name="connsiteX20" fmla="*/ 559810 w 570240"/>
              <a:gd name="connsiteY20" fmla="*/ 179535 h 599983"/>
              <a:gd name="connsiteX21" fmla="*/ 439612 w 570240"/>
              <a:gd name="connsiteY21" fmla="*/ 301540 h 599983"/>
              <a:gd name="connsiteX22" fmla="*/ 409811 w 570240"/>
              <a:gd name="connsiteY22" fmla="*/ 307491 h 599983"/>
              <a:gd name="connsiteX23" fmla="*/ 391930 w 570240"/>
              <a:gd name="connsiteY23" fmla="*/ 282694 h 599983"/>
              <a:gd name="connsiteX24" fmla="*/ 391930 w 570240"/>
              <a:gd name="connsiteY24" fmla="*/ 231114 h 599983"/>
              <a:gd name="connsiteX25" fmla="*/ 27363 w 570240"/>
              <a:gd name="connsiteY25" fmla="*/ 232106 h 599983"/>
              <a:gd name="connsiteX26" fmla="*/ 8489 w 570240"/>
              <a:gd name="connsiteY26" fmla="*/ 224171 h 599983"/>
              <a:gd name="connsiteX27" fmla="*/ 542 w 570240"/>
              <a:gd name="connsiteY27" fmla="*/ 204333 h 599983"/>
              <a:gd name="connsiteX28" fmla="*/ 542 w 570240"/>
              <a:gd name="connsiteY28" fmla="*/ 106134 h 599983"/>
              <a:gd name="connsiteX29" fmla="*/ 27363 w 570240"/>
              <a:gd name="connsiteY29" fmla="*/ 78361 h 599983"/>
              <a:gd name="connsiteX30" fmla="*/ 391930 w 570240"/>
              <a:gd name="connsiteY30" fmla="*/ 78361 h 599983"/>
              <a:gd name="connsiteX31" fmla="*/ 391930 w 570240"/>
              <a:gd name="connsiteY31" fmla="*/ 27773 h 599983"/>
              <a:gd name="connsiteX32" fmla="*/ 408818 w 570240"/>
              <a:gd name="connsiteY32" fmla="*/ 1984 h 599983"/>
              <a:gd name="connsiteX33" fmla="*/ 424463 w 570240"/>
              <a:gd name="connsiteY33" fmla="*/ 496 h 599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70240" h="599983">
                <a:moveTo>
                  <a:pt x="145787" y="291004"/>
                </a:moveTo>
                <a:cubicBezTo>
                  <a:pt x="151002" y="290012"/>
                  <a:pt x="156466" y="290508"/>
                  <a:pt x="161433" y="292492"/>
                </a:cubicBezTo>
                <a:cubicBezTo>
                  <a:pt x="171368" y="296459"/>
                  <a:pt x="178322" y="306378"/>
                  <a:pt x="178322" y="317289"/>
                </a:cubicBezTo>
                <a:lnTo>
                  <a:pt x="178322" y="368869"/>
                </a:lnTo>
                <a:lnTo>
                  <a:pt x="542912" y="368869"/>
                </a:lnTo>
                <a:cubicBezTo>
                  <a:pt x="557814" y="368869"/>
                  <a:pt x="569735" y="380771"/>
                  <a:pt x="569735" y="396642"/>
                </a:cubicBezTo>
                <a:lnTo>
                  <a:pt x="569735" y="494841"/>
                </a:lnTo>
                <a:cubicBezTo>
                  <a:pt x="569735" y="502776"/>
                  <a:pt x="566755" y="509720"/>
                  <a:pt x="561788" y="514679"/>
                </a:cubicBezTo>
                <a:cubicBezTo>
                  <a:pt x="556820" y="519639"/>
                  <a:pt x="549866" y="522614"/>
                  <a:pt x="542912" y="522614"/>
                </a:cubicBezTo>
                <a:lnTo>
                  <a:pt x="178322" y="521622"/>
                </a:lnTo>
                <a:lnTo>
                  <a:pt x="178322" y="572210"/>
                </a:lnTo>
                <a:cubicBezTo>
                  <a:pt x="178322" y="584113"/>
                  <a:pt x="171368" y="594032"/>
                  <a:pt x="160440" y="597999"/>
                </a:cubicBezTo>
                <a:cubicBezTo>
                  <a:pt x="150505" y="601967"/>
                  <a:pt x="138584" y="599983"/>
                  <a:pt x="130637" y="592048"/>
                </a:cubicBezTo>
                <a:lnTo>
                  <a:pt x="10431" y="470043"/>
                </a:lnTo>
                <a:cubicBezTo>
                  <a:pt x="-3477" y="456156"/>
                  <a:pt x="-3477" y="433343"/>
                  <a:pt x="10431" y="419456"/>
                </a:cubicBezTo>
                <a:lnTo>
                  <a:pt x="131630" y="298443"/>
                </a:lnTo>
                <a:cubicBezTo>
                  <a:pt x="135604" y="294476"/>
                  <a:pt x="140571" y="291996"/>
                  <a:pt x="145787" y="291004"/>
                </a:cubicBezTo>
                <a:close/>
                <a:moveTo>
                  <a:pt x="424463" y="496"/>
                </a:moveTo>
                <a:cubicBezTo>
                  <a:pt x="429678" y="1488"/>
                  <a:pt x="434645" y="3968"/>
                  <a:pt x="438619" y="7935"/>
                </a:cubicBezTo>
                <a:lnTo>
                  <a:pt x="559810" y="128948"/>
                </a:lnTo>
                <a:cubicBezTo>
                  <a:pt x="573717" y="142835"/>
                  <a:pt x="573717" y="165648"/>
                  <a:pt x="559810" y="179535"/>
                </a:cubicBezTo>
                <a:lnTo>
                  <a:pt x="439612" y="301540"/>
                </a:lnTo>
                <a:cubicBezTo>
                  <a:pt x="431665" y="309475"/>
                  <a:pt x="419745" y="311459"/>
                  <a:pt x="409811" y="307491"/>
                </a:cubicBezTo>
                <a:cubicBezTo>
                  <a:pt x="398884" y="303524"/>
                  <a:pt x="391930" y="293605"/>
                  <a:pt x="391930" y="282694"/>
                </a:cubicBezTo>
                <a:lnTo>
                  <a:pt x="391930" y="231114"/>
                </a:lnTo>
                <a:lnTo>
                  <a:pt x="27363" y="232106"/>
                </a:lnTo>
                <a:cubicBezTo>
                  <a:pt x="20410" y="232106"/>
                  <a:pt x="13456" y="229131"/>
                  <a:pt x="8489" y="224171"/>
                </a:cubicBezTo>
                <a:cubicBezTo>
                  <a:pt x="3522" y="219212"/>
                  <a:pt x="542" y="212268"/>
                  <a:pt x="542" y="204333"/>
                </a:cubicBezTo>
                <a:lnTo>
                  <a:pt x="542" y="106134"/>
                </a:lnTo>
                <a:cubicBezTo>
                  <a:pt x="-451" y="91255"/>
                  <a:pt x="12463" y="78361"/>
                  <a:pt x="27363" y="78361"/>
                </a:cubicBezTo>
                <a:lnTo>
                  <a:pt x="391930" y="78361"/>
                </a:lnTo>
                <a:lnTo>
                  <a:pt x="391930" y="27773"/>
                </a:lnTo>
                <a:cubicBezTo>
                  <a:pt x="391930" y="15870"/>
                  <a:pt x="398884" y="5951"/>
                  <a:pt x="408818" y="1984"/>
                </a:cubicBezTo>
                <a:cubicBezTo>
                  <a:pt x="413784" y="0"/>
                  <a:pt x="419248" y="-496"/>
                  <a:pt x="424463" y="496"/>
                </a:cubicBezTo>
                <a:close/>
              </a:path>
            </a:pathLst>
          </a:custGeom>
          <a:solidFill>
            <a:schemeClr val="accent2"/>
          </a:solidFill>
          <a:ln>
            <a:noFill/>
          </a:ln>
        </p:spPr>
      </p:sp>
      <p:sp>
        <p:nvSpPr>
          <p:cNvPr id="61" name="bookmark_238940"/>
          <p:cNvSpPr>
            <a:spLocks noChangeAspect="1"/>
          </p:cNvSpPr>
          <p:nvPr/>
        </p:nvSpPr>
        <p:spPr bwMode="auto">
          <a:xfrm>
            <a:off x="8125460" y="3653155"/>
            <a:ext cx="224155" cy="311785"/>
          </a:xfrm>
          <a:custGeom>
            <a:avLst/>
            <a:gdLst>
              <a:gd name="connsiteX0" fmla="*/ 14776 w 436588"/>
              <a:gd name="connsiteY0" fmla="*/ 128429 h 606696"/>
              <a:gd name="connsiteX1" fmla="*/ 421724 w 436588"/>
              <a:gd name="connsiteY1" fmla="*/ 128429 h 606696"/>
              <a:gd name="connsiteX2" fmla="*/ 436588 w 436588"/>
              <a:gd name="connsiteY2" fmla="*/ 143181 h 606696"/>
              <a:gd name="connsiteX3" fmla="*/ 436588 w 436588"/>
              <a:gd name="connsiteY3" fmla="*/ 583882 h 606696"/>
              <a:gd name="connsiteX4" fmla="*/ 398581 w 436588"/>
              <a:gd name="connsiteY4" fmla="*/ 600144 h 606696"/>
              <a:gd name="connsiteX5" fmla="*/ 218250 w 436588"/>
              <a:gd name="connsiteY5" fmla="*/ 420096 h 606696"/>
              <a:gd name="connsiteX6" fmla="*/ 37918 w 436588"/>
              <a:gd name="connsiteY6" fmla="*/ 600144 h 606696"/>
              <a:gd name="connsiteX7" fmla="*/ 0 w 436588"/>
              <a:gd name="connsiteY7" fmla="*/ 583970 h 606696"/>
              <a:gd name="connsiteX8" fmla="*/ 0 w 436588"/>
              <a:gd name="connsiteY8" fmla="*/ 143181 h 606696"/>
              <a:gd name="connsiteX9" fmla="*/ 14776 w 436588"/>
              <a:gd name="connsiteY9" fmla="*/ 128429 h 606696"/>
              <a:gd name="connsiteX10" fmla="*/ 22252 w 436588"/>
              <a:gd name="connsiteY10" fmla="*/ 0 h 606696"/>
              <a:gd name="connsiteX11" fmla="*/ 414336 w 436588"/>
              <a:gd name="connsiteY11" fmla="*/ 0 h 606696"/>
              <a:gd name="connsiteX12" fmla="*/ 436588 w 436588"/>
              <a:gd name="connsiteY12" fmla="*/ 22226 h 606696"/>
              <a:gd name="connsiteX13" fmla="*/ 436588 w 436588"/>
              <a:gd name="connsiteY13" fmla="*/ 84015 h 606696"/>
              <a:gd name="connsiteX14" fmla="*/ 421724 w 436588"/>
              <a:gd name="connsiteY14" fmla="*/ 98862 h 606696"/>
              <a:gd name="connsiteX15" fmla="*/ 14776 w 436588"/>
              <a:gd name="connsiteY15" fmla="*/ 98862 h 606696"/>
              <a:gd name="connsiteX16" fmla="*/ 0 w 436588"/>
              <a:gd name="connsiteY16" fmla="*/ 84015 h 606696"/>
              <a:gd name="connsiteX17" fmla="*/ 0 w 436588"/>
              <a:gd name="connsiteY17" fmla="*/ 22226 h 606696"/>
              <a:gd name="connsiteX18" fmla="*/ 22252 w 436588"/>
              <a:gd name="connsiteY18" fmla="*/ 0 h 60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6588" h="606696">
                <a:moveTo>
                  <a:pt x="14776" y="128429"/>
                </a:moveTo>
                <a:lnTo>
                  <a:pt x="421724" y="128429"/>
                </a:lnTo>
                <a:cubicBezTo>
                  <a:pt x="429913" y="128429"/>
                  <a:pt x="436588" y="135005"/>
                  <a:pt x="436588" y="143181"/>
                </a:cubicBezTo>
                <a:lnTo>
                  <a:pt x="436588" y="583882"/>
                </a:lnTo>
                <a:cubicBezTo>
                  <a:pt x="436588" y="604855"/>
                  <a:pt x="412289" y="613830"/>
                  <a:pt x="398581" y="600144"/>
                </a:cubicBezTo>
                <a:lnTo>
                  <a:pt x="218250" y="420096"/>
                </a:lnTo>
                <a:lnTo>
                  <a:pt x="37918" y="600144"/>
                </a:lnTo>
                <a:cubicBezTo>
                  <a:pt x="24211" y="613919"/>
                  <a:pt x="0" y="604766"/>
                  <a:pt x="0" y="583970"/>
                </a:cubicBezTo>
                <a:lnTo>
                  <a:pt x="0" y="143181"/>
                </a:lnTo>
                <a:cubicBezTo>
                  <a:pt x="0" y="135005"/>
                  <a:pt x="6676" y="128429"/>
                  <a:pt x="14776" y="128429"/>
                </a:cubicBezTo>
                <a:close/>
                <a:moveTo>
                  <a:pt x="22252" y="0"/>
                </a:moveTo>
                <a:lnTo>
                  <a:pt x="414336" y="0"/>
                </a:lnTo>
                <a:cubicBezTo>
                  <a:pt x="426619" y="0"/>
                  <a:pt x="436588" y="9957"/>
                  <a:pt x="436588" y="22226"/>
                </a:cubicBezTo>
                <a:lnTo>
                  <a:pt x="436588" y="84015"/>
                </a:lnTo>
                <a:cubicBezTo>
                  <a:pt x="436588" y="92194"/>
                  <a:pt x="429913" y="98862"/>
                  <a:pt x="421724" y="98862"/>
                </a:cubicBezTo>
                <a:lnTo>
                  <a:pt x="14776" y="98862"/>
                </a:lnTo>
                <a:cubicBezTo>
                  <a:pt x="6676" y="98862"/>
                  <a:pt x="0" y="92194"/>
                  <a:pt x="0" y="84015"/>
                </a:cubicBezTo>
                <a:lnTo>
                  <a:pt x="0" y="22226"/>
                </a:lnTo>
                <a:cubicBezTo>
                  <a:pt x="0" y="9957"/>
                  <a:pt x="9969" y="0"/>
                  <a:pt x="22252" y="0"/>
                </a:cubicBezTo>
                <a:close/>
              </a:path>
            </a:pathLst>
          </a:custGeom>
          <a:solidFill>
            <a:schemeClr val="accent2"/>
          </a:solidFill>
          <a:ln>
            <a:noFill/>
          </a:ln>
        </p:spPr>
      </p:sp>
      <p:grpSp>
        <p:nvGrpSpPr>
          <p:cNvPr id="62" name="组合 61"/>
          <p:cNvGrpSpPr/>
          <p:nvPr/>
        </p:nvGrpSpPr>
        <p:grpSpPr>
          <a:xfrm rot="0">
            <a:off x="4042410" y="2131695"/>
            <a:ext cx="1503680" cy="213360"/>
            <a:chOff x="1083171" y="2173151"/>
            <a:chExt cx="1679079" cy="238579"/>
          </a:xfrm>
        </p:grpSpPr>
        <p:cxnSp>
          <p:nvCxnSpPr>
            <p:cNvPr id="63" name="直接连接符 62"/>
            <p:cNvCxnSpPr/>
            <p:nvPr/>
          </p:nvCxnSpPr>
          <p:spPr>
            <a:xfrm>
              <a:off x="1083171" y="2175056"/>
              <a:ext cx="1489389" cy="0"/>
            </a:xfrm>
            <a:prstGeom prst="line">
              <a:avLst/>
            </a:prstGeom>
            <a:ln w="12700">
              <a:gradFill>
                <a:gsLst>
                  <a:gs pos="0">
                    <a:schemeClr val="bg1">
                      <a:alpha val="0"/>
                    </a:schemeClr>
                  </a:gs>
                  <a:gs pos="71000">
                    <a:schemeClr val="tx1">
                      <a:lumMod val="65000"/>
                      <a:lumOff val="35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2568281" y="2173151"/>
              <a:ext cx="193969" cy="238579"/>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rot="0" flipH="1">
            <a:off x="7127875" y="2131695"/>
            <a:ext cx="1503680" cy="213360"/>
            <a:chOff x="1083171" y="2173151"/>
            <a:chExt cx="1679079" cy="238579"/>
          </a:xfrm>
        </p:grpSpPr>
        <p:cxnSp>
          <p:nvCxnSpPr>
            <p:cNvPr id="66" name="直接连接符 65"/>
            <p:cNvCxnSpPr/>
            <p:nvPr/>
          </p:nvCxnSpPr>
          <p:spPr>
            <a:xfrm>
              <a:off x="1083171" y="2175056"/>
              <a:ext cx="1489389" cy="0"/>
            </a:xfrm>
            <a:prstGeom prst="line">
              <a:avLst/>
            </a:prstGeom>
            <a:ln w="12700">
              <a:gradFill>
                <a:gsLst>
                  <a:gs pos="0">
                    <a:schemeClr val="bg1">
                      <a:alpha val="0"/>
                    </a:schemeClr>
                  </a:gs>
                  <a:gs pos="71000">
                    <a:schemeClr val="tx1">
                      <a:lumMod val="65000"/>
                      <a:lumOff val="35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2568281" y="2173151"/>
              <a:ext cx="193969" cy="238579"/>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rot="0" flipV="1">
            <a:off x="3658870" y="3937000"/>
            <a:ext cx="1503680" cy="213360"/>
            <a:chOff x="1083171" y="2173151"/>
            <a:chExt cx="1679079" cy="238579"/>
          </a:xfrm>
        </p:grpSpPr>
        <p:cxnSp>
          <p:nvCxnSpPr>
            <p:cNvPr id="69" name="直接连接符 68"/>
            <p:cNvCxnSpPr/>
            <p:nvPr/>
          </p:nvCxnSpPr>
          <p:spPr>
            <a:xfrm>
              <a:off x="1083171" y="2175056"/>
              <a:ext cx="1489389" cy="0"/>
            </a:xfrm>
            <a:prstGeom prst="line">
              <a:avLst/>
            </a:prstGeom>
            <a:ln w="12700">
              <a:gradFill>
                <a:gsLst>
                  <a:gs pos="0">
                    <a:schemeClr val="bg1">
                      <a:alpha val="0"/>
                    </a:schemeClr>
                  </a:gs>
                  <a:gs pos="71000">
                    <a:schemeClr val="tx1">
                      <a:lumMod val="65000"/>
                      <a:lumOff val="35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2568281" y="2173151"/>
              <a:ext cx="193969" cy="238579"/>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rot="0" flipH="1" flipV="1">
            <a:off x="7661910" y="3937000"/>
            <a:ext cx="1503680" cy="213360"/>
            <a:chOff x="1083171" y="2173151"/>
            <a:chExt cx="1679079" cy="238579"/>
          </a:xfrm>
        </p:grpSpPr>
        <p:cxnSp>
          <p:nvCxnSpPr>
            <p:cNvPr id="73" name="直接连接符 72"/>
            <p:cNvCxnSpPr/>
            <p:nvPr/>
          </p:nvCxnSpPr>
          <p:spPr>
            <a:xfrm>
              <a:off x="1083171" y="2175056"/>
              <a:ext cx="1489389" cy="0"/>
            </a:xfrm>
            <a:prstGeom prst="line">
              <a:avLst/>
            </a:prstGeom>
            <a:ln w="12700">
              <a:gradFill>
                <a:gsLst>
                  <a:gs pos="0">
                    <a:schemeClr val="bg1">
                      <a:alpha val="0"/>
                    </a:schemeClr>
                  </a:gs>
                  <a:gs pos="71000">
                    <a:schemeClr val="tx1">
                      <a:lumMod val="65000"/>
                      <a:lumOff val="35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2568281" y="2173151"/>
              <a:ext cx="193969" cy="238579"/>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cxnSp>
        <p:nvCxnSpPr>
          <p:cNvPr id="75" name="直接连接符 74"/>
          <p:cNvCxnSpPr/>
          <p:nvPr/>
        </p:nvCxnSpPr>
        <p:spPr>
          <a:xfrm flipV="1">
            <a:off x="6390005" y="4808220"/>
            <a:ext cx="0" cy="357505"/>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6" name="TextBox 53"/>
          <p:cNvSpPr txBox="1"/>
          <p:nvPr/>
        </p:nvSpPr>
        <p:spPr>
          <a:xfrm>
            <a:off x="8432800" y="1760855"/>
            <a:ext cx="3135630" cy="101536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600" b="1" dirty="0">
                <a:solidFill>
                  <a:schemeClr val="tx1">
                    <a:lumMod val="75000"/>
                    <a:lumOff val="25000"/>
                  </a:schemeClr>
                </a:solidFill>
                <a:latin typeface="微软雅黑" panose="020B0503020204020204" charset="-122"/>
                <a:ea typeface="微软雅黑" panose="020B0503020204020204" charset="-122"/>
              </a:rPr>
              <a:t>（4）多品牌置换某一品牌新车</a:t>
            </a:r>
            <a:endParaRPr lang="zh-CN" altLang="en-US" sz="1600" b="1" dirty="0">
              <a:solidFill>
                <a:schemeClr val="tx1">
                  <a:lumMod val="75000"/>
                  <a:lumOff val="25000"/>
                </a:schemeClr>
              </a:solidFill>
              <a:latin typeface="微软雅黑" panose="020B0503020204020204" charset="-122"/>
              <a:ea typeface="微软雅黑" panose="020B0503020204020204" charset="-122"/>
            </a:endParaRPr>
          </a:p>
          <a:p>
            <a:pPr algn="ctr">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这种方式是二手车车主把手中各种品牌的二手车全部拿来置换成同一种新车型</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77" name="TextBox 42"/>
          <p:cNvSpPr txBox="1"/>
          <p:nvPr/>
        </p:nvSpPr>
        <p:spPr>
          <a:xfrm>
            <a:off x="5658485" y="3417570"/>
            <a:ext cx="1468755" cy="61531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zh-CN" altLang="en-US" dirty="0">
                <a:cs typeface="微软雅黑" panose="020B0503020204020204" charset="-122"/>
              </a:rPr>
              <a:t>3. 汽车置换的业务类型</a:t>
            </a:r>
            <a:endParaRPr lang="zh-CN" altLang="en-US" dirty="0">
              <a:cs typeface="微软雅黑" panose="020B0503020204020204" charset="-122"/>
            </a:endParaRPr>
          </a:p>
        </p:txBody>
      </p:sp>
      <p:sp>
        <p:nvSpPr>
          <p:cNvPr id="78" name="TextBox 53"/>
          <p:cNvSpPr txBox="1"/>
          <p:nvPr/>
        </p:nvSpPr>
        <p:spPr>
          <a:xfrm>
            <a:off x="8612505" y="3695065"/>
            <a:ext cx="2801620" cy="133858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600" b="1" dirty="0">
                <a:solidFill>
                  <a:schemeClr val="tx1">
                    <a:lumMod val="75000"/>
                    <a:lumOff val="25000"/>
                  </a:schemeClr>
                </a:solidFill>
                <a:latin typeface="微软雅黑" panose="020B0503020204020204" charset="-122"/>
                <a:ea typeface="微软雅黑" panose="020B0503020204020204" charset="-122"/>
              </a:rPr>
              <a:t>（5）以旧换旧</a:t>
            </a:r>
            <a:endParaRPr lang="zh-CN" altLang="en-US" sz="1600" b="1" dirty="0">
              <a:solidFill>
                <a:schemeClr val="tx1">
                  <a:lumMod val="75000"/>
                  <a:lumOff val="25000"/>
                </a:schemeClr>
              </a:solidFill>
              <a:latin typeface="微软雅黑" panose="020B0503020204020204" charset="-122"/>
              <a:ea typeface="微软雅黑" panose="020B0503020204020204" charset="-122"/>
            </a:endParaRPr>
          </a:p>
          <a:p>
            <a:pPr algn="ctr">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即用现有的二手车直接置换另一辆二手车。采用二手车置换的优点之一是手续快捷</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79" name="TextBox 53"/>
          <p:cNvSpPr txBox="1"/>
          <p:nvPr/>
        </p:nvSpPr>
        <p:spPr>
          <a:xfrm>
            <a:off x="1176655" y="1744980"/>
            <a:ext cx="3178810" cy="133858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600" b="1" dirty="0">
                <a:solidFill>
                  <a:schemeClr val="tx1">
                    <a:lumMod val="75000"/>
                    <a:lumOff val="25000"/>
                  </a:schemeClr>
                </a:solidFill>
                <a:latin typeface="微软雅黑" panose="020B0503020204020204" charset="-122"/>
                <a:ea typeface="微软雅黑" panose="020B0503020204020204" charset="-122"/>
              </a:rPr>
              <a:t>（1）以旧换新</a:t>
            </a:r>
            <a:endParaRPr lang="zh-CN" altLang="en-US" sz="1600" b="1" dirty="0">
              <a:solidFill>
                <a:schemeClr val="tx1">
                  <a:lumMod val="75000"/>
                  <a:lumOff val="25000"/>
                </a:schemeClr>
              </a:solidFill>
              <a:latin typeface="微软雅黑" panose="020B0503020204020204" charset="-122"/>
              <a:ea typeface="微软雅黑" panose="020B0503020204020204" charset="-122"/>
            </a:endParaRPr>
          </a:p>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开展以旧换新业务的汽车经销商主要面向目前有车且想换新车的客户群体，通过采用以二手车置换新车的方式</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80" name="TextBox 53"/>
          <p:cNvSpPr txBox="1"/>
          <p:nvPr/>
        </p:nvSpPr>
        <p:spPr>
          <a:xfrm>
            <a:off x="755015" y="3610610"/>
            <a:ext cx="3287395" cy="133858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600" b="1" dirty="0">
                <a:solidFill>
                  <a:schemeClr val="tx1">
                    <a:lumMod val="75000"/>
                    <a:lumOff val="25000"/>
                  </a:schemeClr>
                </a:solidFill>
                <a:latin typeface="微软雅黑" panose="020B0503020204020204" charset="-122"/>
                <a:ea typeface="微软雅黑" panose="020B0503020204020204" charset="-122"/>
              </a:rPr>
              <a:t>（2）置换新车、二手车回收</a:t>
            </a:r>
            <a:endParaRPr lang="zh-CN" altLang="en-US" sz="1600" b="1" dirty="0">
              <a:solidFill>
                <a:schemeClr val="tx1">
                  <a:lumMod val="75000"/>
                  <a:lumOff val="25000"/>
                </a:schemeClr>
              </a:solidFill>
              <a:latin typeface="微软雅黑" panose="020B0503020204020204" charset="-122"/>
              <a:ea typeface="微软雅黑" panose="020B0503020204020204" charset="-122"/>
            </a:endParaRPr>
          </a:p>
          <a:p>
            <a:pPr algn="ctr">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开展该业务的经销商在进行置换新车服务的同时，也进行二手车回收服务，从而为出售二手车的客户创造一个新的交易平台</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grpSp>
        <p:nvGrpSpPr>
          <p:cNvPr id="83" name="组合 82"/>
          <p:cNvGrpSpPr/>
          <p:nvPr/>
        </p:nvGrpSpPr>
        <p:grpSpPr>
          <a:xfrm>
            <a:off x="4791710" y="5064125"/>
            <a:ext cx="3333750" cy="1338580"/>
            <a:chOff x="8042" y="8312"/>
            <a:chExt cx="5250" cy="2108"/>
          </a:xfrm>
        </p:grpSpPr>
        <p:sp>
          <p:nvSpPr>
            <p:cNvPr id="58" name="placeholder-filled-tool-shape-for-maps_57003"/>
            <p:cNvSpPr>
              <a:spLocks noChangeAspect="1"/>
            </p:cNvSpPr>
            <p:nvPr/>
          </p:nvSpPr>
          <p:spPr bwMode="auto">
            <a:xfrm>
              <a:off x="8734" y="8432"/>
              <a:ext cx="369" cy="491"/>
            </a:xfrm>
            <a:custGeom>
              <a:avLst/>
              <a:gdLst>
                <a:gd name="T0" fmla="*/ 594 w 1188"/>
                <a:gd name="T1" fmla="*/ 0 h 1583"/>
                <a:gd name="T2" fmla="*/ 0 w 1188"/>
                <a:gd name="T3" fmla="*/ 593 h 1583"/>
                <a:gd name="T4" fmla="*/ 170 w 1188"/>
                <a:gd name="T5" fmla="*/ 1061 h 1583"/>
                <a:gd name="T6" fmla="*/ 538 w 1188"/>
                <a:gd name="T7" fmla="*/ 1551 h 1583"/>
                <a:gd name="T8" fmla="*/ 651 w 1188"/>
                <a:gd name="T9" fmla="*/ 1551 h 1583"/>
                <a:gd name="T10" fmla="*/ 980 w 1188"/>
                <a:gd name="T11" fmla="*/ 1137 h 1583"/>
                <a:gd name="T12" fmla="*/ 1188 w 1188"/>
                <a:gd name="T13" fmla="*/ 593 h 1583"/>
                <a:gd name="T14" fmla="*/ 594 w 1188"/>
                <a:gd name="T15" fmla="*/ 0 h 1583"/>
                <a:gd name="T16" fmla="*/ 594 w 1188"/>
                <a:gd name="T17" fmla="*/ 937 h 1583"/>
                <a:gd name="T18" fmla="*/ 234 w 1188"/>
                <a:gd name="T19" fmla="*/ 577 h 1583"/>
                <a:gd name="T20" fmla="*/ 594 w 1188"/>
                <a:gd name="T21" fmla="*/ 217 h 1583"/>
                <a:gd name="T22" fmla="*/ 954 w 1188"/>
                <a:gd name="T23" fmla="*/ 577 h 1583"/>
                <a:gd name="T24" fmla="*/ 594 w 1188"/>
                <a:gd name="T25" fmla="*/ 937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8" h="1583">
                  <a:moveTo>
                    <a:pt x="594" y="0"/>
                  </a:moveTo>
                  <a:cubicBezTo>
                    <a:pt x="266" y="0"/>
                    <a:pt x="0" y="265"/>
                    <a:pt x="0" y="593"/>
                  </a:cubicBezTo>
                  <a:cubicBezTo>
                    <a:pt x="0" y="764"/>
                    <a:pt x="86" y="919"/>
                    <a:pt x="170" y="1061"/>
                  </a:cubicBezTo>
                  <a:cubicBezTo>
                    <a:pt x="272" y="1239"/>
                    <a:pt x="395" y="1404"/>
                    <a:pt x="538" y="1551"/>
                  </a:cubicBezTo>
                  <a:cubicBezTo>
                    <a:pt x="568" y="1583"/>
                    <a:pt x="619" y="1583"/>
                    <a:pt x="651" y="1551"/>
                  </a:cubicBezTo>
                  <a:cubicBezTo>
                    <a:pt x="776" y="1427"/>
                    <a:pt x="887" y="1287"/>
                    <a:pt x="980" y="1137"/>
                  </a:cubicBezTo>
                  <a:cubicBezTo>
                    <a:pt x="1080" y="976"/>
                    <a:pt x="1188" y="789"/>
                    <a:pt x="1188" y="593"/>
                  </a:cubicBezTo>
                  <a:cubicBezTo>
                    <a:pt x="1187" y="267"/>
                    <a:pt x="922" y="0"/>
                    <a:pt x="594" y="0"/>
                  </a:cubicBezTo>
                  <a:close/>
                  <a:moveTo>
                    <a:pt x="594" y="937"/>
                  </a:moveTo>
                  <a:cubicBezTo>
                    <a:pt x="395" y="937"/>
                    <a:pt x="234" y="776"/>
                    <a:pt x="234" y="577"/>
                  </a:cubicBezTo>
                  <a:cubicBezTo>
                    <a:pt x="234" y="379"/>
                    <a:pt x="395" y="217"/>
                    <a:pt x="594" y="217"/>
                  </a:cubicBezTo>
                  <a:cubicBezTo>
                    <a:pt x="792" y="217"/>
                    <a:pt x="954" y="377"/>
                    <a:pt x="954" y="577"/>
                  </a:cubicBezTo>
                  <a:cubicBezTo>
                    <a:pt x="954" y="777"/>
                    <a:pt x="792" y="937"/>
                    <a:pt x="594" y="937"/>
                  </a:cubicBezTo>
                  <a:close/>
                </a:path>
              </a:pathLst>
            </a:custGeom>
            <a:solidFill>
              <a:schemeClr val="accent2"/>
            </a:solidFill>
            <a:ln>
              <a:noFill/>
            </a:ln>
          </p:spPr>
        </p:sp>
        <p:sp>
          <p:nvSpPr>
            <p:cNvPr id="81" name="TextBox 53"/>
            <p:cNvSpPr txBox="1"/>
            <p:nvPr/>
          </p:nvSpPr>
          <p:spPr>
            <a:xfrm>
              <a:off x="8042" y="8312"/>
              <a:ext cx="5250" cy="2108"/>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ctr">
                <a:lnSpc>
                  <a:spcPct val="150000"/>
                </a:lnSpc>
              </a:pPr>
              <a:r>
                <a:rPr lang="zh-CN" altLang="en-US" sz="1600" b="1" dirty="0">
                  <a:solidFill>
                    <a:schemeClr val="tx1">
                      <a:lumMod val="75000"/>
                      <a:lumOff val="25000"/>
                    </a:schemeClr>
                  </a:solidFill>
                  <a:latin typeface="微软雅黑" panose="020B0503020204020204" charset="-122"/>
                  <a:ea typeface="微软雅黑" panose="020B0503020204020204" charset="-122"/>
                </a:rPr>
                <a:t>（3）同品牌以旧换新</a:t>
              </a:r>
              <a:endParaRPr lang="zh-CN" altLang="en-US" sz="1600" b="1" dirty="0">
                <a:solidFill>
                  <a:schemeClr val="tx1">
                    <a:lumMod val="75000"/>
                    <a:lumOff val="25000"/>
                  </a:schemeClr>
                </a:solidFill>
                <a:latin typeface="微软雅黑" panose="020B0503020204020204" charset="-122"/>
                <a:ea typeface="微软雅黑" panose="020B0503020204020204" charset="-122"/>
              </a:endParaRPr>
            </a:p>
            <a:p>
              <a:pPr algn="ctr">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指一些汽车厂商为提高品牌的市场占有率，而提出用自身品牌的二手车置换同品牌新车时的折扣补贴等市场策略</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edge">
                                      <p:cBhvr>
                                        <p:cTn id="7" dur="2000"/>
                                        <p:tgtEl>
                                          <p:spTgt spid="4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edge">
                                      <p:cBhvr>
                                        <p:cTn id="10" dur="2000"/>
                                        <p:tgtEl>
                                          <p:spTgt spid="42"/>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blinds(horizontal)">
                                      <p:cBhvr>
                                        <p:cTn id="14" dur="500"/>
                                        <p:tgtEl>
                                          <p:spTgt spid="34"/>
                                        </p:tgtEl>
                                      </p:cBhvr>
                                    </p:animEffect>
                                  </p:childTnLst>
                                </p:cTn>
                              </p:par>
                              <p:par>
                                <p:cTn id="15" presetID="3" presetClass="entr" presetSubtype="10"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blinds(horizontal)">
                                      <p:cBhvr>
                                        <p:cTn id="17" dur="500"/>
                                        <p:tgtEl>
                                          <p:spTgt spid="70"/>
                                        </p:tgtEl>
                                      </p:cBhvr>
                                    </p:animEffect>
                                  </p:childTnLst>
                                </p:cTn>
                              </p:par>
                              <p:par>
                                <p:cTn id="18" presetID="3" presetClass="entr" presetSubtype="10" fill="hold" nodeType="with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blinds(horizontal)">
                                      <p:cBhvr>
                                        <p:cTn id="20" dur="500"/>
                                        <p:tgtEl>
                                          <p:spTgt spid="51"/>
                                        </p:tgtEl>
                                      </p:cBhvr>
                                    </p:animEffect>
                                  </p:childTnLst>
                                </p:cTn>
                              </p:par>
                              <p:par>
                                <p:cTn id="21" presetID="3" presetClass="entr" presetSubtype="10" fill="hold"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blinds(horizontal)">
                                      <p:cBhvr>
                                        <p:cTn id="23" dur="500"/>
                                        <p:tgtEl>
                                          <p:spTgt spid="57"/>
                                        </p:tgtEl>
                                      </p:cBhvr>
                                    </p:animEffect>
                                  </p:childTnLst>
                                </p:cTn>
                              </p:par>
                              <p:par>
                                <p:cTn id="24" presetID="3" presetClass="entr" presetSubtype="10" fill="hold"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blinds(horizontal)">
                                      <p:cBhvr>
                                        <p:cTn id="26" dur="500"/>
                                        <p:tgtEl>
                                          <p:spTgt spid="59"/>
                                        </p:tgtEl>
                                      </p:cBhvr>
                                    </p:animEffect>
                                  </p:childTnLst>
                                </p:cTn>
                              </p:par>
                              <p:par>
                                <p:cTn id="27" presetID="3" presetClass="entr" presetSubtype="10" fill="hold" nodeType="with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blinds(horizontal)">
                                      <p:cBhvr>
                                        <p:cTn id="29" dur="500"/>
                                        <p:tgtEl>
                                          <p:spTgt spid="60"/>
                                        </p:tgtEl>
                                      </p:cBhvr>
                                    </p:animEffect>
                                  </p:childTnLst>
                                </p:cTn>
                              </p:par>
                              <p:par>
                                <p:cTn id="30" presetID="3" presetClass="entr" presetSubtype="10" fill="hold" nodeType="with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blinds(horizontal)">
                                      <p:cBhvr>
                                        <p:cTn id="32" dur="500"/>
                                        <p:tgtEl>
                                          <p:spTgt spid="61"/>
                                        </p:tgtEl>
                                      </p:cBhvr>
                                    </p:animEffect>
                                  </p:childTnLst>
                                </p:cTn>
                              </p:par>
                              <p:par>
                                <p:cTn id="33" presetID="3" presetClass="entr" presetSubtype="10" fill="hold" nodeType="with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blinds(horizontal)">
                                      <p:cBhvr>
                                        <p:cTn id="35" dur="500"/>
                                        <p:tgtEl>
                                          <p:spTgt spid="62"/>
                                        </p:tgtEl>
                                      </p:cBhvr>
                                    </p:animEffect>
                                  </p:childTnLst>
                                </p:cTn>
                              </p:par>
                              <p:par>
                                <p:cTn id="36" presetID="3" presetClass="entr" presetSubtype="10" fill="hold"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blinds(horizontal)">
                                      <p:cBhvr>
                                        <p:cTn id="38" dur="500"/>
                                        <p:tgtEl>
                                          <p:spTgt spid="65"/>
                                        </p:tgtEl>
                                      </p:cBhvr>
                                    </p:animEffect>
                                  </p:childTnLst>
                                </p:cTn>
                              </p:par>
                              <p:par>
                                <p:cTn id="39" presetID="3" presetClass="entr" presetSubtype="10" fill="hold" nodeType="with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blinds(horizontal)">
                                      <p:cBhvr>
                                        <p:cTn id="41" dur="500"/>
                                        <p:tgtEl>
                                          <p:spTgt spid="68"/>
                                        </p:tgtEl>
                                      </p:cBhvr>
                                    </p:animEffect>
                                  </p:childTnLst>
                                </p:cTn>
                              </p:par>
                              <p:par>
                                <p:cTn id="42" presetID="3" presetClass="entr" presetSubtype="10" fill="hold" nodeType="with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blinds(horizontal)">
                                      <p:cBhvr>
                                        <p:cTn id="44" dur="500"/>
                                        <p:tgtEl>
                                          <p:spTgt spid="72"/>
                                        </p:tgtEl>
                                      </p:cBhvr>
                                    </p:animEffect>
                                  </p:childTnLst>
                                </p:cTn>
                              </p:par>
                              <p:par>
                                <p:cTn id="45" presetID="3" presetClass="entr" presetSubtype="10" fill="hold" nodeType="with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blinds(horizontal)">
                                      <p:cBhvr>
                                        <p:cTn id="47" dur="500"/>
                                        <p:tgtEl>
                                          <p:spTgt spid="75"/>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76"/>
                                        </p:tgtEl>
                                        <p:attrNameLst>
                                          <p:attrName>style.visibility</p:attrName>
                                        </p:attrNameLst>
                                      </p:cBhvr>
                                      <p:to>
                                        <p:strVal val="visible"/>
                                      </p:to>
                                    </p:set>
                                    <p:animEffect transition="in" filter="blinds(horizontal)">
                                      <p:cBhvr>
                                        <p:cTn id="50" dur="500"/>
                                        <p:tgtEl>
                                          <p:spTgt spid="76"/>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animEffect transition="in" filter="blinds(horizontal)">
                                      <p:cBhvr>
                                        <p:cTn id="53" dur="500"/>
                                        <p:tgtEl>
                                          <p:spTgt spid="77"/>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blinds(horizontal)">
                                      <p:cBhvr>
                                        <p:cTn id="56" dur="500"/>
                                        <p:tgtEl>
                                          <p:spTgt spid="78"/>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blinds(horizontal)">
                                      <p:cBhvr>
                                        <p:cTn id="59" dur="500"/>
                                        <p:tgtEl>
                                          <p:spTgt spid="79"/>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blinds(horizontal)">
                                      <p:cBhvr>
                                        <p:cTn id="62" dur="500"/>
                                        <p:tgtEl>
                                          <p:spTgt spid="80"/>
                                        </p:tgtEl>
                                      </p:cBhvr>
                                    </p:animEffect>
                                  </p:childTnLst>
                                </p:cTn>
                              </p:par>
                              <p:par>
                                <p:cTn id="63" presetID="3" presetClass="entr" presetSubtype="10" fill="hold" nodeType="with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blinds(horizontal)">
                                      <p:cBhvr>
                                        <p:cTn id="65"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42" grpId="0" bldLvl="0" animBg="1"/>
      <p:bldP spid="42" grpId="1" animBg="1"/>
      <p:bldP spid="76" grpId="0"/>
      <p:bldP spid="77" grpId="0"/>
      <p:bldP spid="78" grpId="0"/>
      <p:bldP spid="79" grpId="0"/>
      <p:bldP spid="80" grpId="0"/>
      <p:bldP spid="76" grpId="1"/>
      <p:bldP spid="77" grpId="1"/>
      <p:bldP spid="78" grpId="1"/>
      <p:bldP spid="79" grpId="1"/>
      <p:bldP spid="8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899160" y="2926715"/>
            <a:ext cx="4742180" cy="250253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4" name="组合 33"/>
          <p:cNvGrpSpPr/>
          <p:nvPr/>
        </p:nvGrpSpPr>
        <p:grpSpPr>
          <a:xfrm>
            <a:off x="4091305" y="1244600"/>
            <a:ext cx="4010025" cy="491490"/>
            <a:chOff x="5717" y="1960"/>
            <a:chExt cx="6315" cy="774"/>
          </a:xfrm>
        </p:grpSpPr>
        <p:sp>
          <p:nvSpPr>
            <p:cNvPr id="39" name="矩形: 圆角 43"/>
            <p:cNvSpPr/>
            <p:nvPr/>
          </p:nvSpPr>
          <p:spPr>
            <a:xfrm>
              <a:off x="6193" y="1960"/>
              <a:ext cx="5364"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40" name="文本框 39"/>
            <p:cNvSpPr txBox="1"/>
            <p:nvPr/>
          </p:nvSpPr>
          <p:spPr>
            <a:xfrm>
              <a:off x="5717" y="2033"/>
              <a:ext cx="6315"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二、汽车置换的业务流程</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41" name="文本框 40"/>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2" name="空心弧 4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pic>
        <p:nvPicPr>
          <p:cNvPr id="43" name="图片 4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5806440" y="1942465"/>
            <a:ext cx="5041900" cy="4471035"/>
          </a:xfrm>
          <a:prstGeom prst="rect">
            <a:avLst/>
          </a:prstGeom>
        </p:spPr>
      </p:pic>
      <p:sp>
        <p:nvSpPr>
          <p:cNvPr id="80" name="TextBox 53"/>
          <p:cNvSpPr txBox="1"/>
          <p:nvPr/>
        </p:nvSpPr>
        <p:spPr>
          <a:xfrm>
            <a:off x="1365885" y="3531870"/>
            <a:ext cx="3808730" cy="129222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lumMod val="75000"/>
                    <a:lumOff val="25000"/>
                  </a:schemeClr>
                </a:solidFill>
                <a:latin typeface="微软雅黑" panose="020B0503020204020204" charset="-122"/>
                <a:ea typeface="微软雅黑" panose="020B0503020204020204" charset="-122"/>
              </a:rPr>
              <a:t>目前，我国国内已有大量汽车品牌经销商开展汽车置换业务，如一汽大众、东风日产等。和单纯的新车销售比较而言，汽车置换流程更为复杂。一般的汽车置换流程如图所示。</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edge">
                                      <p:cBhvr>
                                        <p:cTn id="7" dur="2000"/>
                                        <p:tgtEl>
                                          <p:spTgt spid="4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edge">
                                      <p:cBhvr>
                                        <p:cTn id="10" dur="2000"/>
                                        <p:tgtEl>
                                          <p:spTgt spid="42"/>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500"/>
                                        <p:tgtEl>
                                          <p:spTgt spid="4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fade">
                                      <p:cBhvr>
                                        <p:cTn id="2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42" grpId="0" bldLvl="0" animBg="1"/>
      <p:bldP spid="42" grpId="1" animBg="1"/>
      <p:bldP spid="2" grpId="0" animBg="1"/>
      <p:bldP spid="80" grpId="0"/>
      <p:bldP spid="2" grpId="1" animBg="1"/>
      <p:bldP spid="80" grpId="1"/>
    </p:bldLst>
  </p:timing>
</p:sld>
</file>

<file path=ppt/tags/tag1.xml><?xml version="1.0" encoding="utf-8"?>
<p:tagLst xmlns:p="http://schemas.openxmlformats.org/presentationml/2006/main">
  <p:tag name="MH" val="20160202082519"/>
  <p:tag name="MH_LIBRARY" val="GRAPHIC"/>
  <p:tag name="MH_TYPE" val="Text"/>
  <p:tag name="MH_ORDER" val="1"/>
</p:tagLst>
</file>

<file path=ppt/tags/tag2.xml><?xml version="1.0" encoding="utf-8"?>
<p:tagLst xmlns:p="http://schemas.openxmlformats.org/presentationml/2006/main">
  <p:tag name="MH" val="20160202082519"/>
  <p:tag name="MH_LIBRARY" val="GRAPHIC"/>
  <p:tag name="MH_TYPE" val="SubTitle"/>
  <p:tag name="MH_ORDER" val="1"/>
</p:tagLst>
</file>

<file path=ppt/tags/tag3.xml><?xml version="1.0" encoding="utf-8"?>
<p:tagLst xmlns:p="http://schemas.openxmlformats.org/presentationml/2006/main">
  <p:tag name="MH" val="20160202082519"/>
  <p:tag name="MH_LIBRARY" val="GRAPHIC"/>
  <p:tag name="MH_TYPE" val="Text"/>
  <p:tag name="MH_ORDER" val="1"/>
</p:tagLst>
</file>

<file path=ppt/tags/tag4.xml><?xml version="1.0" encoding="utf-8"?>
<p:tagLst xmlns:p="http://schemas.openxmlformats.org/presentationml/2006/main">
  <p:tag name="MH" val="20160202082519"/>
  <p:tag name="MH_LIBRARY" val="GRAPHIC"/>
  <p:tag name="MH_TYPE" val="SubTitle"/>
  <p:tag name="MH_ORDER" val="1"/>
</p:tagLst>
</file>

<file path=ppt/tags/tag5.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5627</Words>
  <Application>WPS 演示</Application>
  <PresentationFormat>宽屏</PresentationFormat>
  <Paragraphs>431</Paragraphs>
  <Slides>33</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33</vt:i4>
      </vt:variant>
    </vt:vector>
  </HeadingPairs>
  <TitlesOfParts>
    <vt:vector size="49"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微软雅黑 Light</vt:lpstr>
      <vt:lpstr>Arial Unicode MS</vt:lpstr>
      <vt:lpstr>Calibri</vt:lpstr>
      <vt:lpstr>思源宋体 CN Heavy</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192</cp:revision>
  <dcterms:created xsi:type="dcterms:W3CDTF">2022-01-06T03:07:00Z</dcterms:created>
  <dcterms:modified xsi:type="dcterms:W3CDTF">2024-06-19T00:23:12Z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3773BE81EC5346D08F6EF6C97C55620B</vt:lpwstr>
  </property>
</Properties>
</file>