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699" r:id="rId5"/>
    <p:sldId id="481" r:id="rId7"/>
    <p:sldId id="470" r:id="rId8"/>
    <p:sldId id="700" r:id="rId9"/>
    <p:sldId id="737" r:id="rId10"/>
    <p:sldId id="738" r:id="rId11"/>
    <p:sldId id="739" r:id="rId12"/>
    <p:sldId id="487" r:id="rId13"/>
    <p:sldId id="744" r:id="rId14"/>
    <p:sldId id="745" r:id="rId15"/>
    <p:sldId id="747" r:id="rId16"/>
    <p:sldId id="748" r:id="rId17"/>
    <p:sldId id="486" r:id="rId18"/>
    <p:sldId id="749" r:id="rId19"/>
    <p:sldId id="750" r:id="rId20"/>
    <p:sldId id="751" r:id="rId21"/>
    <p:sldId id="752" r:id="rId22"/>
    <p:sldId id="496" r:id="rId23"/>
  </p:sldIdLst>
  <p:sldSz cx="12192000" cy="6858000"/>
  <p:notesSz cx="6858000" cy="9144000"/>
  <p:embeddedFontLst>
    <p:embeddedFont>
      <p:font typeface="方正粗黑宋简体" panose="02000000000000000000" charset="-122"/>
      <p:regular r:id="rId28"/>
    </p:embeddedFont>
    <p:embeddedFont>
      <p:font typeface="微软雅黑" panose="020B0503020204020204" charset="-122"/>
      <p:regular r:id="rId29"/>
    </p:embeddedFont>
    <p:embeddedFont>
      <p:font typeface="等线" panose="02010600030101010101"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7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3D58E"/>
    <a:srgbClr val="F4B183"/>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628" y="604"/>
      </p:cViewPr>
      <p:guideLst>
        <p:guide orient="horz" pos="2074"/>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2.xml"/><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410" y="2013585"/>
            <a:ext cx="5837555" cy="2861310"/>
          </a:xfrm>
          <a:prstGeom prst="rect">
            <a:avLst/>
          </a:prstGeom>
          <a:noFill/>
        </p:spPr>
        <p:txBody>
          <a:bodyPr wrap="square" rtlCol="0">
            <a:spAutoFit/>
          </a:bodyPr>
          <a:lstStyle/>
          <a:p>
            <a:r>
              <a:rPr lang="zh-CN" altLang="en-US" sz="6000" b="1" dirty="0">
                <a:latin typeface="方正粗黑宋简体" panose="02000000000000000000" charset="-122"/>
                <a:ea typeface="方正粗黑宋简体" panose="02000000000000000000" charset="-122"/>
              </a:rPr>
              <a:t>任务三　了解汽车金融公司及产品</a:t>
            </a:r>
            <a:endParaRPr lang="zh-CN" altLang="en-US" sz="60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509905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7254667" y="5165892"/>
            <a:ext cx="2722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模块一　汽车金融服务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alphaModFix amt="32000"/>
            <a:clrChange>
              <a:clrFrom>
                <a:srgbClr val="FFFFFF">
                  <a:alpha val="100000"/>
                </a:srgbClr>
              </a:clrFrom>
              <a:clrTo>
                <a:srgbClr val="FFFFFF">
                  <a:alpha val="100000"/>
                  <a:alpha val="0"/>
                </a:srgbClr>
              </a:clrTo>
            </a:clrChange>
          </a:blip>
          <a:srcRect l="-120" t="29023" r="120" b="42368"/>
          <a:stretch>
            <a:fillRect/>
          </a:stretch>
        </p:blipFill>
        <p:spPr>
          <a:xfrm>
            <a:off x="0" y="1132205"/>
            <a:ext cx="12192635" cy="3488055"/>
          </a:xfrm>
          <a:prstGeom prst="rect">
            <a:avLst/>
          </a:prstGeom>
          <a:ln>
            <a:noFill/>
          </a:ln>
          <a:effectLst>
            <a:reflection blurRad="6350" stA="50000" endA="295" endPos="92000" dist="101600" dir="5400000" sy="-100000" algn="bl" rotWithShape="0"/>
          </a:effectLst>
        </p:spPr>
      </p:pic>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一、汽车金融公司的定义</a:t>
              </a:r>
              <a:endParaRPr lang="zh-CN" altLang="en-US" sz="2000" b="1" dirty="0">
                <a:solidFill>
                  <a:schemeClr val="bg1"/>
                </a:solidFill>
                <a:latin typeface="微软雅黑" panose="020B0503020204020204" charset="-122"/>
                <a:ea typeface="微软雅黑" panose="020B0503020204020204" charset="-122"/>
              </a:endParaRPr>
            </a:p>
          </p:txBody>
        </p:sp>
      </p:grpSp>
      <p:cxnSp>
        <p:nvCxnSpPr>
          <p:cNvPr id="3" name="直接连接符 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645160" y="2350135"/>
            <a:ext cx="323977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645160" y="2431415"/>
            <a:ext cx="323977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009650" y="1889760"/>
            <a:ext cx="2621280" cy="460375"/>
          </a:xfrm>
          <a:prstGeom prst="rect">
            <a:avLst/>
          </a:prstGeom>
          <a:noFill/>
          <a:ln>
            <a:noFill/>
          </a:ln>
        </p:spPr>
        <p:txBody>
          <a:bodyPr wrap="none" rtlCol="0">
            <a:spAutoFit/>
          </a:bodyPr>
          <a:p>
            <a:pPr algn="l">
              <a:lnSpc>
                <a:spcPct val="150000"/>
              </a:lnSpc>
              <a:buClrTx/>
              <a:buSzTx/>
              <a:buFontTx/>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我国对汽车金融公司的定义</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 name="TextBox 6"/>
          <p:cNvSpPr txBox="1"/>
          <p:nvPr/>
        </p:nvSpPr>
        <p:spPr>
          <a:xfrm>
            <a:off x="751840" y="2710815"/>
            <a:ext cx="10718165" cy="235331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sym typeface="+mn-ea"/>
              </a:rPr>
              <a:t>根据新《汽车金融公司管理办法》的规定，中国银监会对汽车金融公司的定义为：经中国银行业监督管理委员会批准设立的，为中国境内的汽车购买者及销售者提供金融服务的非银行金融机构。其有三层含义：第一，汽车金融公司是一类非银行金融机构，而不是一般的汽车类企业。第二，汽车金融公司专门从事汽车贷款业务，其业务不同于银行和其他类非银行金融机构。第三，其服务对象确定为中国大陆境内的汽车购买者和销售者。汽车购买者包括自然人和法人及其他组织；汽车销售者是指专门从事汽车销售的经销商，不包括汽车制造商和其他形式的销售者。</a:t>
            </a:r>
            <a:endParaRPr lang="zh-CN" altLang="en-US" sz="1400" dirty="0">
              <a:solidFill>
                <a:schemeClr val="tx1"/>
              </a:solidFill>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sym typeface="+mn-ea"/>
              </a:rPr>
              <a:t>综上所述，汽车金融公司是指在汽车的生产、流通、消费与维修服务等环节中，从事融通资金服务的专业机构，是为汽车生产者、销售者、维修服务提供者和购买者提供贷款的非银行企业法人。</a:t>
            </a:r>
            <a:endParaRPr lang="zh-CN" altLang="en-US" sz="1400" dirty="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randombar(horizontal)">
                                      <p:cBhvr>
                                        <p:cTn id="14" dur="500"/>
                                        <p:tgtEl>
                                          <p:spTgt spid="59"/>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par>
                                <p:cTn id="18" presetID="14"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6" grpId="0"/>
      <p:bldP spid="7" grpId="0"/>
      <p:bldP spid="6" grpId="1"/>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7" name="任意多边形 16"/>
          <p:cNvSpPr/>
          <p:nvPr/>
        </p:nvSpPr>
        <p:spPr>
          <a:xfrm flipH="1">
            <a:off x="-24130" y="3213100"/>
            <a:ext cx="3478530" cy="762000"/>
          </a:xfrm>
          <a:custGeom>
            <a:avLst/>
            <a:gdLst>
              <a:gd name="connsiteX0" fmla="*/ 0 w 5172"/>
              <a:gd name="connsiteY0" fmla="*/ 1197 h 1200"/>
              <a:gd name="connsiteX1" fmla="*/ 721 w 5172"/>
              <a:gd name="connsiteY1" fmla="*/ 6 h 1200"/>
              <a:gd name="connsiteX2" fmla="*/ 5160 w 5172"/>
              <a:gd name="connsiteY2" fmla="*/ 0 h 1200"/>
              <a:gd name="connsiteX3" fmla="*/ 5172 w 5172"/>
              <a:gd name="connsiteY3" fmla="*/ 1200 h 1200"/>
              <a:gd name="connsiteX4" fmla="*/ 0 w 5172"/>
              <a:gd name="connsiteY4" fmla="*/ 1197 h 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 h="1200">
                <a:moveTo>
                  <a:pt x="0" y="1197"/>
                </a:moveTo>
                <a:lnTo>
                  <a:pt x="721" y="6"/>
                </a:lnTo>
                <a:lnTo>
                  <a:pt x="5160" y="0"/>
                </a:lnTo>
                <a:lnTo>
                  <a:pt x="5172" y="1200"/>
                </a:lnTo>
                <a:lnTo>
                  <a:pt x="0" y="1197"/>
                </a:lnTo>
                <a:close/>
              </a:path>
            </a:pathLst>
          </a:custGeom>
          <a:solidFill>
            <a:srgbClr val="DEC6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118" name="文本框 20"/>
          <p:cNvSpPr txBox="1"/>
          <p:nvPr/>
        </p:nvSpPr>
        <p:spPr>
          <a:xfrm flipH="1">
            <a:off x="263525" y="3394710"/>
            <a:ext cx="2872740" cy="398780"/>
          </a:xfrm>
          <a:prstGeom prst="rect">
            <a:avLst/>
          </a:prstGeom>
          <a:noFill/>
          <a:ln w="9525">
            <a:noFill/>
            <a:miter/>
          </a:ln>
          <a:effectLst>
            <a:outerShdw sx="999" sy="999" algn="ctr" rotWithShape="0">
              <a:srgbClr val="000000"/>
            </a:outerShdw>
          </a:effectLst>
        </p:spPr>
        <p:txBody>
          <a:bodyPr wrap="square" anchor="t">
            <a:spAutoFit/>
          </a:bodyPr>
          <a:p>
            <a:r>
              <a:rPr lang="zh-CN" altLang="en-US" sz="2000" b="1">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国内主要汽车金融公司</a:t>
            </a:r>
            <a:endParaRPr lang="zh-CN" altLang="en-US" sz="2000" b="1">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graphicFrame>
        <p:nvGraphicFramePr>
          <p:cNvPr id="8" name="表格 7"/>
          <p:cNvGraphicFramePr/>
          <p:nvPr>
            <p:custDataLst>
              <p:tags r:id="rId1"/>
            </p:custDataLst>
          </p:nvPr>
        </p:nvGraphicFramePr>
        <p:xfrm>
          <a:off x="3718878" y="1008380"/>
          <a:ext cx="7272655" cy="5272600"/>
        </p:xfrm>
        <a:graphic>
          <a:graphicData uri="http://schemas.openxmlformats.org/drawingml/2006/table">
            <a:tbl>
              <a:tblPr firstRow="1" bandRow="1">
                <a:tableStyleId>{0E3FDE45-AF77-4B5C-9715-49D594BDF05E}</a:tableStyleId>
              </a:tblPr>
              <a:tblGrid>
                <a:gridCol w="3337560"/>
                <a:gridCol w="989965"/>
                <a:gridCol w="2945130"/>
              </a:tblGrid>
              <a:tr h="485140">
                <a:tc>
                  <a:txBody>
                    <a:bodyPr/>
                    <a:p>
                      <a:pPr indent="0" algn="ctr">
                        <a:buNone/>
                      </a:pPr>
                      <a:r>
                        <a:rPr lang="en-US" sz="1600"/>
                        <a:t>企业名称</a:t>
                      </a:r>
                      <a:endParaRPr lang="en-US" altLang="en-US" sz="1600"/>
                    </a:p>
                  </a:txBody>
                  <a:tcPr marL="6350" marR="6350" marT="0" marB="0" vert="horz" anchor="ctr" anchorCtr="0"/>
                </a:tc>
                <a:tc>
                  <a:txBody>
                    <a:bodyPr/>
                    <a:p>
                      <a:pPr indent="0" algn="ctr">
                        <a:buNone/>
                      </a:pPr>
                      <a:r>
                        <a:rPr lang="en-US" sz="1600"/>
                        <a:t>成立时间</a:t>
                      </a:r>
                      <a:endParaRPr lang="en-US" altLang="en-US" sz="1600"/>
                    </a:p>
                  </a:txBody>
                  <a:tcPr marL="6350" marR="6350" marT="0" marB="0" vert="horz" anchor="ctr" anchorCtr="0"/>
                </a:tc>
                <a:tc>
                  <a:txBody>
                    <a:bodyPr/>
                    <a:p>
                      <a:pPr indent="0" algn="ctr">
                        <a:buNone/>
                      </a:pPr>
                      <a:r>
                        <a:rPr lang="en-US" sz="1600"/>
                        <a:t>股权属性</a:t>
                      </a:r>
                      <a:endParaRPr lang="en-US" altLang="en-US" sz="1600"/>
                    </a:p>
                  </a:txBody>
                  <a:tcPr marL="6350" marR="6350" marT="0" marB="0" vert="horz" anchor="ctr" anchorCtr="0"/>
                </a:tc>
              </a:tr>
              <a:tr h="252000">
                <a:tc>
                  <a:txBody>
                    <a:bodyPr/>
                    <a:p>
                      <a:pPr indent="0" algn="ctr">
                        <a:buNone/>
                      </a:pPr>
                      <a:r>
                        <a:rPr lang="en-US" sz="1200"/>
                        <a:t>上汽通用汽车金融</a:t>
                      </a:r>
                      <a:endParaRPr lang="en-US" altLang="en-US" sz="1200"/>
                    </a:p>
                  </a:txBody>
                  <a:tcPr marL="6350" marR="6350" marT="0" marB="0" vert="horz" anchor="ctr" anchorCtr="0"/>
                </a:tc>
                <a:tc>
                  <a:txBody>
                    <a:bodyPr/>
                    <a:p>
                      <a:pPr indent="0" algn="ctr">
                        <a:buNone/>
                      </a:pPr>
                      <a:r>
                        <a:rPr lang="en-US" sz="1200"/>
                        <a:t>2004 年</a:t>
                      </a:r>
                      <a:endParaRPr lang="en-US" altLang="en-US" sz="1200"/>
                    </a:p>
                  </a:txBody>
                  <a:tcPr marL="6350" marR="6350" marT="0" marB="0" vert="horz" anchor="ctr" anchorCtr="0"/>
                </a:tc>
                <a:tc>
                  <a:txBody>
                    <a:bodyPr/>
                    <a:p>
                      <a:pPr indent="0" algn="ctr">
                        <a:buNone/>
                      </a:pPr>
                      <a:r>
                        <a:rPr lang="en-US" sz="1200"/>
                        <a:t>中外合资</a:t>
                      </a:r>
                      <a:endParaRPr lang="en-US" altLang="en-US" sz="1200"/>
                    </a:p>
                  </a:txBody>
                  <a:tcPr marL="6350" marR="6350" marT="0" marB="0" vert="horz" anchor="ctr" anchorCtr="0"/>
                </a:tc>
              </a:tr>
              <a:tr h="252000">
                <a:tc>
                  <a:txBody>
                    <a:bodyPr/>
                    <a:p>
                      <a:pPr indent="0" algn="ctr">
                        <a:buNone/>
                      </a:pPr>
                      <a:r>
                        <a:rPr lang="en-US" sz="1200"/>
                        <a:t>大众汽车金融（中国）</a:t>
                      </a:r>
                      <a:endParaRPr lang="en-US" altLang="en-US" sz="1200"/>
                    </a:p>
                  </a:txBody>
                  <a:tcPr marL="6350" marR="6350" marT="0" marB="0" vert="horz" anchor="ctr" anchorCtr="0"/>
                </a:tc>
                <a:tc>
                  <a:txBody>
                    <a:bodyPr/>
                    <a:p>
                      <a:pPr indent="0" algn="ctr">
                        <a:buNone/>
                      </a:pPr>
                      <a:r>
                        <a:rPr lang="en-US" sz="1200"/>
                        <a:t>2004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丰田汽车金融（中国）</a:t>
                      </a:r>
                      <a:endParaRPr lang="en-US" altLang="en-US" sz="1200"/>
                    </a:p>
                  </a:txBody>
                  <a:tcPr marL="6350" marR="6350" marT="0" marB="0" vert="horz" anchor="ctr" anchorCtr="0"/>
                </a:tc>
                <a:tc>
                  <a:txBody>
                    <a:bodyPr/>
                    <a:p>
                      <a:pPr indent="0" algn="ctr">
                        <a:buNone/>
                      </a:pPr>
                      <a:r>
                        <a:rPr lang="en-US" sz="1200"/>
                        <a:t>2005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1460">
                <a:tc>
                  <a:txBody>
                    <a:bodyPr/>
                    <a:p>
                      <a:pPr indent="0" algn="ctr">
                        <a:buNone/>
                      </a:pPr>
                      <a:r>
                        <a:rPr lang="en-US" sz="1200"/>
                        <a:t>福特汽车金融（中国）</a:t>
                      </a:r>
                      <a:endParaRPr lang="en-US" altLang="en-US" sz="1200"/>
                    </a:p>
                  </a:txBody>
                  <a:tcPr marL="6350" marR="6350" marT="0" marB="0" vert="horz" anchor="ctr" anchorCtr="0"/>
                </a:tc>
                <a:tc>
                  <a:txBody>
                    <a:bodyPr/>
                    <a:p>
                      <a:pPr indent="0" algn="ctr">
                        <a:buNone/>
                      </a:pPr>
                      <a:r>
                        <a:rPr lang="en-US" sz="1200"/>
                        <a:t>2005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戴姆勒-克莱斯勒汽车金融（中国）</a:t>
                      </a:r>
                      <a:endParaRPr lang="en-US" altLang="en-US" sz="1200"/>
                    </a:p>
                  </a:txBody>
                  <a:tcPr marL="6350" marR="6350" marT="0" marB="0" vert="horz" anchor="ctr" anchorCtr="0"/>
                </a:tc>
                <a:tc>
                  <a:txBody>
                    <a:bodyPr/>
                    <a:p>
                      <a:pPr indent="0" algn="ctr">
                        <a:buNone/>
                      </a:pPr>
                      <a:r>
                        <a:rPr lang="en-US" sz="1200"/>
                        <a:t>2005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东风标致雪铁龙汽车金融</a:t>
                      </a:r>
                      <a:endParaRPr lang="en-US" altLang="en-US" sz="1200"/>
                    </a:p>
                  </a:txBody>
                  <a:tcPr marL="6350" marR="6350" marT="0" marB="0" vert="horz" anchor="ctr" anchorCtr="0"/>
                </a:tc>
                <a:tc>
                  <a:txBody>
                    <a:bodyPr/>
                    <a:p>
                      <a:pPr indent="0" algn="ctr">
                        <a:buNone/>
                      </a:pPr>
                      <a:r>
                        <a:rPr lang="en-US" sz="1200"/>
                        <a:t>2006 年</a:t>
                      </a:r>
                      <a:endParaRPr lang="en-US" altLang="en-US" sz="1200"/>
                    </a:p>
                  </a:txBody>
                  <a:tcPr marL="6350" marR="6350" marT="0" marB="0" vert="horz" anchor="ctr" anchorCtr="0"/>
                </a:tc>
                <a:tc>
                  <a:txBody>
                    <a:bodyPr/>
                    <a:p>
                      <a:pPr indent="0" algn="ctr">
                        <a:buNone/>
                      </a:pPr>
                      <a:r>
                        <a:rPr lang="en-US" sz="1200"/>
                        <a:t>中外合资</a:t>
                      </a:r>
                      <a:endParaRPr lang="en-US" altLang="en-US" sz="1200"/>
                    </a:p>
                  </a:txBody>
                  <a:tcPr marL="6350" marR="6350" marT="0" marB="0" vert="horz" anchor="ctr" anchorCtr="0"/>
                </a:tc>
              </a:tr>
              <a:tr h="252000">
                <a:tc>
                  <a:txBody>
                    <a:bodyPr/>
                    <a:p>
                      <a:pPr indent="0" algn="ctr">
                        <a:buNone/>
                      </a:pPr>
                      <a:r>
                        <a:rPr lang="en-US" sz="1200"/>
                        <a:t>沃尔沃汽车金融（中国）</a:t>
                      </a:r>
                      <a:endParaRPr lang="en-US" altLang="en-US" sz="1200"/>
                    </a:p>
                  </a:txBody>
                  <a:tcPr marL="6350" marR="6350" marT="0" marB="0" vert="horz" anchor="ctr" anchorCtr="0"/>
                </a:tc>
                <a:tc>
                  <a:txBody>
                    <a:bodyPr/>
                    <a:p>
                      <a:pPr indent="0" algn="ctr">
                        <a:buNone/>
                      </a:pPr>
                      <a:r>
                        <a:rPr lang="en-US" sz="1200"/>
                        <a:t>2006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东风日产汽车金融</a:t>
                      </a:r>
                      <a:endParaRPr lang="en-US" altLang="en-US" sz="1200"/>
                    </a:p>
                  </a:txBody>
                  <a:tcPr marL="6350" marR="6350" marT="0" marB="0" vert="horz" anchor="ctr" anchorCtr="0"/>
                </a:tc>
                <a:tc>
                  <a:txBody>
                    <a:bodyPr/>
                    <a:p>
                      <a:pPr indent="0" algn="ctr">
                        <a:buNone/>
                      </a:pPr>
                      <a:r>
                        <a:rPr lang="en-US" sz="1200"/>
                        <a:t>2007 年</a:t>
                      </a:r>
                      <a:endParaRPr lang="en-US" altLang="en-US" sz="1200"/>
                    </a:p>
                  </a:txBody>
                  <a:tcPr marL="6350" marR="6350" marT="0" marB="0" vert="horz" anchor="ctr" anchorCtr="0"/>
                </a:tc>
                <a:tc>
                  <a:txBody>
                    <a:bodyPr/>
                    <a:p>
                      <a:pPr indent="0" algn="ctr">
                        <a:buNone/>
                      </a:pPr>
                      <a:r>
                        <a:rPr lang="en-US" sz="1200"/>
                        <a:t>中外合资</a:t>
                      </a:r>
                      <a:endParaRPr lang="en-US" altLang="en-US" sz="1200"/>
                    </a:p>
                  </a:txBody>
                  <a:tcPr marL="6350" marR="6350" marT="0" marB="0" vert="horz" anchor="ctr" anchorCtr="0"/>
                </a:tc>
              </a:tr>
              <a:tr h="252000">
                <a:tc>
                  <a:txBody>
                    <a:bodyPr/>
                    <a:p>
                      <a:pPr indent="0" algn="ctr">
                        <a:buNone/>
                      </a:pPr>
                      <a:r>
                        <a:rPr lang="en-US" sz="1200"/>
                        <a:t>菲亚特汽车金融</a:t>
                      </a:r>
                      <a:endParaRPr lang="en-US" altLang="en-US" sz="1200"/>
                    </a:p>
                  </a:txBody>
                  <a:tcPr marL="6350" marR="6350" marT="0" marB="0" vert="horz" anchor="ctr" anchorCtr="0"/>
                </a:tc>
                <a:tc>
                  <a:txBody>
                    <a:bodyPr/>
                    <a:p>
                      <a:pPr indent="0" algn="ctr">
                        <a:buNone/>
                      </a:pPr>
                      <a:r>
                        <a:rPr lang="en-US" sz="1200"/>
                        <a:t>2007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奇瑞徽银汽车金融</a:t>
                      </a:r>
                      <a:endParaRPr lang="en-US" altLang="en-US" sz="1200"/>
                    </a:p>
                  </a:txBody>
                  <a:tcPr marL="6350" marR="6350" marT="0" marB="0" vert="horz" anchor="ctr" anchorCtr="0"/>
                </a:tc>
                <a:tc>
                  <a:txBody>
                    <a:bodyPr/>
                    <a:p>
                      <a:pPr indent="0" algn="ctr">
                        <a:buNone/>
                      </a:pPr>
                      <a:r>
                        <a:rPr lang="en-US" sz="1200"/>
                        <a:t>2009 年</a:t>
                      </a:r>
                      <a:endParaRPr lang="en-US" altLang="en-US" sz="1200"/>
                    </a:p>
                  </a:txBody>
                  <a:tcPr marL="6350" marR="6350" marT="0" marB="0" vert="horz" anchor="ctr" anchorCtr="0"/>
                </a:tc>
                <a:tc>
                  <a:txBody>
                    <a:bodyPr/>
                    <a:p>
                      <a:pPr indent="0" algn="ctr">
                        <a:buNone/>
                      </a:pPr>
                      <a:r>
                        <a:rPr lang="en-US" sz="1200"/>
                        <a:t>奇瑞汽车+徽商银行</a:t>
                      </a:r>
                      <a:endParaRPr lang="en-US" altLang="en-US" sz="1200"/>
                    </a:p>
                  </a:txBody>
                  <a:tcPr marL="6350" marR="6350" marT="0" marB="0" vert="horz" anchor="ctr" anchorCtr="0"/>
                </a:tc>
              </a:tr>
              <a:tr h="252000">
                <a:tc>
                  <a:txBody>
                    <a:bodyPr/>
                    <a:p>
                      <a:pPr indent="0" algn="ctr">
                        <a:buNone/>
                      </a:pPr>
                      <a:r>
                        <a:rPr lang="en-US" sz="1200"/>
                        <a:t>宝马汽车金融（中国）</a:t>
                      </a:r>
                      <a:endParaRPr lang="en-US" altLang="en-US" sz="1200"/>
                    </a:p>
                  </a:txBody>
                  <a:tcPr marL="6350" marR="6350" marT="0" marB="0" vert="horz" anchor="ctr" anchorCtr="0"/>
                </a:tc>
                <a:tc>
                  <a:txBody>
                    <a:bodyPr/>
                    <a:p>
                      <a:pPr indent="0" algn="ctr">
                        <a:buNone/>
                      </a:pPr>
                      <a:r>
                        <a:rPr lang="en-US" sz="1200"/>
                        <a:t>2010 年</a:t>
                      </a:r>
                      <a:endParaRPr lang="en-US" altLang="en-US" sz="1200"/>
                    </a:p>
                  </a:txBody>
                  <a:tcPr marL="6350" marR="6350" marT="0" marB="0" vert="horz" anchor="ctr" anchorCtr="0"/>
                </a:tc>
                <a:tc>
                  <a:txBody>
                    <a:bodyPr/>
                    <a:p>
                      <a:pPr indent="0" algn="ctr">
                        <a:buNone/>
                      </a:pPr>
                      <a:r>
                        <a:rPr lang="en-US" sz="1200"/>
                        <a:t>外商独资</a:t>
                      </a:r>
                      <a:endParaRPr lang="en-US" altLang="en-US" sz="1200"/>
                    </a:p>
                  </a:txBody>
                  <a:tcPr marL="6350" marR="6350" marT="0" marB="0" vert="horz" anchor="ctr" anchorCtr="0"/>
                </a:tc>
              </a:tr>
              <a:tr h="252000">
                <a:tc>
                  <a:txBody>
                    <a:bodyPr/>
                    <a:p>
                      <a:pPr indent="0" algn="ctr">
                        <a:buNone/>
                      </a:pPr>
                      <a:r>
                        <a:rPr lang="en-US" sz="1200"/>
                        <a:t>三一汽车金融</a:t>
                      </a:r>
                      <a:endParaRPr lang="en-US" altLang="en-US" sz="1200"/>
                    </a:p>
                  </a:txBody>
                  <a:tcPr marL="6350" marR="6350" marT="0" marB="0" vert="horz" anchor="ctr" anchorCtr="0"/>
                </a:tc>
                <a:tc>
                  <a:txBody>
                    <a:bodyPr/>
                    <a:p>
                      <a:pPr indent="0" algn="ctr">
                        <a:buNone/>
                      </a:pPr>
                      <a:r>
                        <a:rPr lang="en-US" sz="1200"/>
                        <a:t>2010 年</a:t>
                      </a:r>
                      <a:endParaRPr lang="en-US" altLang="en-US" sz="1200"/>
                    </a:p>
                  </a:txBody>
                  <a:tcPr marL="6350" marR="6350" marT="0" marB="0" vert="horz" anchor="ctr" anchorCtr="0"/>
                </a:tc>
                <a:tc>
                  <a:txBody>
                    <a:bodyPr/>
                    <a:p>
                      <a:pPr indent="0" algn="ctr">
                        <a:buNone/>
                      </a:pPr>
                      <a:r>
                        <a:rPr lang="en-US" sz="1200"/>
                        <a:t>三一集团+湖南省信托+华菱钢铁</a:t>
                      </a:r>
                      <a:endParaRPr lang="en-US" altLang="en-US" sz="1200"/>
                    </a:p>
                  </a:txBody>
                  <a:tcPr marL="6350" marR="6350" marT="0" marB="0" vert="horz" anchor="ctr" anchorCtr="0"/>
                </a:tc>
              </a:tr>
              <a:tr h="252000">
                <a:tc>
                  <a:txBody>
                    <a:bodyPr/>
                    <a:p>
                      <a:pPr indent="0" algn="ctr">
                        <a:buNone/>
                      </a:pPr>
                      <a:r>
                        <a:rPr lang="en-US" sz="1200"/>
                        <a:t>广汽汇理汽车金融</a:t>
                      </a:r>
                      <a:endParaRPr lang="en-US" altLang="en-US" sz="1200"/>
                    </a:p>
                  </a:txBody>
                  <a:tcPr marL="6350" marR="6350" marT="0" marB="0" vert="horz" anchor="ctr" anchorCtr="0"/>
                </a:tc>
                <a:tc>
                  <a:txBody>
                    <a:bodyPr/>
                    <a:p>
                      <a:pPr indent="0" algn="ctr">
                        <a:buNone/>
                      </a:pPr>
                      <a:r>
                        <a:rPr lang="en-US" sz="1200"/>
                        <a:t>2010 年</a:t>
                      </a:r>
                      <a:endParaRPr lang="en-US" altLang="en-US" sz="1200"/>
                    </a:p>
                  </a:txBody>
                  <a:tcPr marL="6350" marR="6350" marT="0" marB="0" vert="horz" anchor="ctr" anchorCtr="0"/>
                </a:tc>
                <a:tc>
                  <a:txBody>
                    <a:bodyPr/>
                    <a:p>
                      <a:pPr indent="0" algn="ctr">
                        <a:buNone/>
                      </a:pPr>
                      <a:r>
                        <a:rPr lang="en-US" sz="1200"/>
                        <a:t>广汽集团+东方汇理</a:t>
                      </a:r>
                      <a:endParaRPr lang="en-US" altLang="en-US" sz="1200"/>
                    </a:p>
                  </a:txBody>
                  <a:tcPr marL="6350" marR="6350" marT="0" marB="0" vert="horz" anchor="ctr" anchorCtr="0"/>
                </a:tc>
              </a:tr>
              <a:tr h="252000">
                <a:tc>
                  <a:txBody>
                    <a:bodyPr/>
                    <a:p>
                      <a:pPr indent="0" algn="ctr">
                        <a:buNone/>
                      </a:pPr>
                      <a:r>
                        <a:rPr lang="en-US" sz="1200"/>
                        <a:t>一汽汽车金融</a:t>
                      </a:r>
                      <a:endParaRPr lang="en-US" altLang="en-US" sz="1200"/>
                    </a:p>
                  </a:txBody>
                  <a:tcPr marL="6350" marR="6350" marT="0" marB="0" vert="horz" anchor="ctr" anchorCtr="0"/>
                </a:tc>
                <a:tc>
                  <a:txBody>
                    <a:bodyPr/>
                    <a:p>
                      <a:pPr indent="0" algn="ctr">
                        <a:buNone/>
                      </a:pPr>
                      <a:r>
                        <a:rPr lang="en-US" sz="1200"/>
                        <a:t>2011 年</a:t>
                      </a:r>
                      <a:endParaRPr lang="en-US" altLang="en-US" sz="1200"/>
                    </a:p>
                  </a:txBody>
                  <a:tcPr marL="6350" marR="6350" marT="0" marB="0" vert="horz" anchor="ctr" anchorCtr="0"/>
                </a:tc>
                <a:tc>
                  <a:txBody>
                    <a:bodyPr/>
                    <a:p>
                      <a:pPr indent="0" algn="ctr">
                        <a:buNone/>
                      </a:pPr>
                      <a:r>
                        <a:rPr lang="en-US" sz="1200"/>
                        <a:t>一汽财务+吉林银行</a:t>
                      </a:r>
                      <a:endParaRPr lang="en-US" altLang="en-US" sz="1200"/>
                    </a:p>
                  </a:txBody>
                  <a:tcPr marL="6350" marR="6350" marT="0" marB="0" vert="horz" anchor="ctr" anchorCtr="0"/>
                </a:tc>
              </a:tr>
              <a:tr h="252000">
                <a:tc>
                  <a:txBody>
                    <a:bodyPr/>
                    <a:p>
                      <a:pPr indent="0" algn="ctr">
                        <a:buNone/>
                      </a:pPr>
                      <a:r>
                        <a:rPr lang="en-US" sz="1200"/>
                        <a:t>北京现代汽车金融</a:t>
                      </a:r>
                      <a:endParaRPr lang="en-US" altLang="en-US" sz="1200"/>
                    </a:p>
                  </a:txBody>
                  <a:tcPr marL="6350" marR="6350" marT="0" marB="0" vert="horz" anchor="ctr" anchorCtr="0"/>
                </a:tc>
                <a:tc>
                  <a:txBody>
                    <a:bodyPr/>
                    <a:p>
                      <a:pPr indent="0" algn="ctr">
                        <a:buNone/>
                      </a:pPr>
                      <a:r>
                        <a:rPr lang="en-US" sz="1200"/>
                        <a:t>2012 年</a:t>
                      </a:r>
                      <a:endParaRPr lang="en-US" altLang="en-US" sz="1200"/>
                    </a:p>
                  </a:txBody>
                  <a:tcPr marL="6350" marR="6350" marT="0" marB="0" vert="horz" anchor="ctr" anchorCtr="0"/>
                </a:tc>
                <a:tc>
                  <a:txBody>
                    <a:bodyPr/>
                    <a:p>
                      <a:pPr indent="0" algn="ctr">
                        <a:buNone/>
                      </a:pPr>
                      <a:r>
                        <a:rPr lang="en-US" sz="1200"/>
                        <a:t>中外合资</a:t>
                      </a:r>
                      <a:endParaRPr lang="en-US" altLang="en-US" sz="1200"/>
                    </a:p>
                  </a:txBody>
                  <a:tcPr marL="6350" marR="6350" marT="0" marB="0" vert="horz" anchor="ctr" anchorCtr="0"/>
                </a:tc>
              </a:tr>
              <a:tr h="252000">
                <a:tc>
                  <a:txBody>
                    <a:bodyPr/>
                    <a:p>
                      <a:pPr indent="0" algn="ctr">
                        <a:buNone/>
                      </a:pPr>
                      <a:r>
                        <a:rPr lang="en-US" sz="1200"/>
                        <a:t>重庆汽车金融</a:t>
                      </a:r>
                      <a:endParaRPr lang="en-US" altLang="en-US" sz="1200"/>
                    </a:p>
                  </a:txBody>
                  <a:tcPr marL="6350" marR="6350" marT="0" marB="0" vert="horz" anchor="ctr" anchorCtr="0"/>
                </a:tc>
                <a:tc>
                  <a:txBody>
                    <a:bodyPr/>
                    <a:p>
                      <a:pPr indent="0" algn="ctr">
                        <a:buNone/>
                      </a:pPr>
                      <a:r>
                        <a:rPr lang="en-US" sz="1200"/>
                        <a:t>2012 年</a:t>
                      </a:r>
                      <a:endParaRPr lang="en-US" altLang="en-US" sz="1200"/>
                    </a:p>
                  </a:txBody>
                  <a:tcPr marL="6350" marR="6350" marT="0" marB="0" vert="horz" anchor="ctr" anchorCtr="0"/>
                </a:tc>
                <a:tc>
                  <a:txBody>
                    <a:bodyPr/>
                    <a:p>
                      <a:pPr indent="0" algn="ctr">
                        <a:buNone/>
                      </a:pPr>
                      <a:r>
                        <a:rPr lang="en-US" sz="1200"/>
                        <a:t>庆铃汽车+渝富资产管理+重庆农商银行</a:t>
                      </a:r>
                      <a:endParaRPr lang="en-US" altLang="en-US" sz="1200"/>
                    </a:p>
                  </a:txBody>
                  <a:tcPr marL="6350" marR="6350" marT="0" marB="0" vert="horz" anchor="ctr" anchorCtr="0"/>
                </a:tc>
              </a:tr>
              <a:tr h="252000">
                <a:tc>
                  <a:txBody>
                    <a:bodyPr/>
                    <a:p>
                      <a:pPr indent="0" algn="ctr">
                        <a:buNone/>
                      </a:pPr>
                      <a:r>
                        <a:rPr lang="en-US" sz="1200"/>
                        <a:t>瑞福德汽车金融</a:t>
                      </a:r>
                      <a:endParaRPr lang="en-US" altLang="en-US" sz="1200"/>
                    </a:p>
                  </a:txBody>
                  <a:tcPr marL="6350" marR="6350" marT="0" marB="0" vert="horz" anchor="ctr" anchorCtr="0"/>
                </a:tc>
                <a:tc>
                  <a:txBody>
                    <a:bodyPr/>
                    <a:p>
                      <a:pPr indent="0" algn="ctr">
                        <a:buNone/>
                      </a:pPr>
                      <a:r>
                        <a:rPr lang="en-US" sz="1200"/>
                        <a:t>2013 年</a:t>
                      </a:r>
                      <a:endParaRPr lang="en-US" altLang="en-US" sz="1200"/>
                    </a:p>
                  </a:txBody>
                  <a:tcPr marL="6350" marR="6350" marT="0" marB="0" vert="horz" anchor="ctr" anchorCtr="0"/>
                </a:tc>
                <a:tc>
                  <a:txBody>
                    <a:bodyPr/>
                    <a:p>
                      <a:pPr indent="0" algn="ctr">
                        <a:buNone/>
                      </a:pPr>
                      <a:r>
                        <a:rPr lang="en-US" sz="1200"/>
                        <a:t>江淮汽车+桑坦德消费金融</a:t>
                      </a:r>
                      <a:endParaRPr lang="en-US" altLang="en-US" sz="1200"/>
                    </a:p>
                  </a:txBody>
                  <a:tcPr marL="6350" marR="6350" marT="0" marB="0" vert="horz" anchor="ctr" anchorCtr="0"/>
                </a:tc>
              </a:tr>
              <a:tr h="252000">
                <a:tc>
                  <a:txBody>
                    <a:bodyPr/>
                    <a:p>
                      <a:pPr indent="0" algn="ctr">
                        <a:buNone/>
                      </a:pPr>
                      <a:r>
                        <a:rPr lang="en-US" sz="1200"/>
                        <a:t>天津长城滨银汽车金融有限公司</a:t>
                      </a:r>
                      <a:endParaRPr lang="en-US" altLang="en-US" sz="1200"/>
                    </a:p>
                  </a:txBody>
                  <a:tcPr marL="6350" marR="6350" marT="0" marB="0" vert="horz" anchor="ctr" anchorCtr="0"/>
                </a:tc>
                <a:tc>
                  <a:txBody>
                    <a:bodyPr/>
                    <a:p>
                      <a:pPr indent="0" algn="ctr">
                        <a:buNone/>
                      </a:pPr>
                      <a:r>
                        <a:rPr lang="en-US" sz="1200"/>
                        <a:t>2013 年</a:t>
                      </a:r>
                      <a:endParaRPr lang="en-US" altLang="en-US" sz="1200"/>
                    </a:p>
                  </a:txBody>
                  <a:tcPr marL="6350" marR="6350" marT="0" marB="0" vert="horz" anchor="ctr" anchorCtr="0"/>
                </a:tc>
                <a:tc>
                  <a:txBody>
                    <a:bodyPr/>
                    <a:p>
                      <a:pPr indent="0" algn="ctr">
                        <a:buNone/>
                      </a:pPr>
                      <a:r>
                        <a:rPr lang="en-US" sz="1200"/>
                        <a:t>长城汽车+天津滨海农村商业银行</a:t>
                      </a:r>
                      <a:endParaRPr lang="en-US" altLang="en-US" sz="1200"/>
                    </a:p>
                  </a:txBody>
                  <a:tcPr marL="6350" marR="6350" marT="0" marB="0" vert="horz" anchor="ctr" anchorCtr="0"/>
                </a:tc>
              </a:tr>
              <a:tr h="252000">
                <a:tc>
                  <a:txBody>
                    <a:bodyPr/>
                    <a:p>
                      <a:pPr indent="0" algn="ctr">
                        <a:buNone/>
                      </a:pPr>
                      <a:r>
                        <a:rPr lang="en-US" sz="1200"/>
                        <a:t>华泰汽车集团有限公司</a:t>
                      </a:r>
                      <a:endParaRPr lang="en-US" altLang="en-US" sz="1200"/>
                    </a:p>
                  </a:txBody>
                  <a:tcPr marL="6350" marR="6350" marT="0" marB="0" vert="horz" anchor="ctr" anchorCtr="0"/>
                </a:tc>
                <a:tc>
                  <a:txBody>
                    <a:bodyPr/>
                    <a:p>
                      <a:pPr indent="0" algn="ctr">
                        <a:buNone/>
                      </a:pPr>
                      <a:r>
                        <a:rPr lang="en-US" sz="1200"/>
                        <a:t>2015 年</a:t>
                      </a:r>
                      <a:endParaRPr lang="en-US" altLang="en-US" sz="1200"/>
                    </a:p>
                  </a:txBody>
                  <a:tcPr marL="6350" marR="6350" marT="0" marB="0" vert="horz" anchor="ctr" anchorCtr="0"/>
                </a:tc>
                <a:tc>
                  <a:txBody>
                    <a:bodyPr/>
                    <a:p>
                      <a:pPr indent="0" algn="ctr">
                        <a:buNone/>
                      </a:pPr>
                      <a:r>
                        <a:rPr lang="en-US" sz="1200"/>
                        <a:t>华泰汽车+渤海银行</a:t>
                      </a:r>
                      <a:endParaRPr lang="en-US" altLang="en-US" sz="1200"/>
                    </a:p>
                  </a:txBody>
                  <a:tcPr marL="6350" marR="6350" marT="0" marB="0" vert="horz" anchor="ctr" anchorCtr="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dissolve">
                                      <p:cBhvr>
                                        <p:cTn id="15" dur="500"/>
                                        <p:tgtEl>
                                          <p:spTgt spid="17"/>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88118"/>
                                        </p:tgtEl>
                                        <p:attrNameLst>
                                          <p:attrName>style.visibility</p:attrName>
                                        </p:attrNameLst>
                                      </p:cBhvr>
                                      <p:to>
                                        <p:strVal val="visible"/>
                                      </p:to>
                                    </p:set>
                                    <p:animEffect transition="in" filter="dissolve">
                                      <p:cBhvr>
                                        <p:cTn id="18" dur="500"/>
                                        <p:tgtEl>
                                          <p:spTgt spid="88118"/>
                                        </p:tgtEl>
                                      </p:cBhvr>
                                    </p:animEffect>
                                  </p:childTnLst>
                                </p:cTn>
                              </p:par>
                              <p:par>
                                <p:cTn id="19" presetID="9"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ssolv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7" grpId="0" animBg="1"/>
      <p:bldP spid="88118" grpId="0" animBg="1"/>
      <p:bldP spid="17" grpId="1" animBg="1"/>
      <p:bldP spid="881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二、汽车金融公司的特征</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7427" name="文本框 20"/>
          <p:cNvSpPr txBox="1"/>
          <p:nvPr/>
        </p:nvSpPr>
        <p:spPr>
          <a:xfrm flipH="1">
            <a:off x="6189980" y="2324100"/>
            <a:ext cx="5245735" cy="521970"/>
          </a:xfrm>
          <a:prstGeom prst="rect">
            <a:avLst/>
          </a:prstGeom>
          <a:noFill/>
          <a:ln w="9525">
            <a:noFill/>
          </a:ln>
          <a:effectLst>
            <a:outerShdw sx="999" sy="999" algn="ctr" rotWithShape="0">
              <a:srgbClr val="000000"/>
            </a:outerShdw>
          </a:effectLst>
        </p:spPr>
        <p:txBody>
          <a:bodyPr wrap="square" anchor="t">
            <a:spAutoFit/>
          </a:bodyPr>
          <a:p>
            <a:pPr lvl="0" algn="l" fontAlgn="auto">
              <a:lnSpc>
                <a:spcPct val="100000"/>
              </a:lnSpc>
            </a:pPr>
            <a:r>
              <a:rPr lang="en-US" altLang="zh-CN" sz="1400">
                <a:latin typeface="微软雅黑" panose="020B0503020204020204" charset="-122"/>
                <a:ea typeface="微软雅黑" panose="020B0503020204020204" charset="-122"/>
                <a:sym typeface="Arial" panose="020B0604020202020204" pitchFamily="34" charset="0"/>
              </a:rPr>
              <a:t>1.由主要的汽车制造企业单独发起设立的汽车金融公司</a:t>
            </a:r>
            <a:r>
              <a:rPr lang="zh-CN" altLang="en-US" sz="1400">
                <a:latin typeface="微软雅黑" panose="020B0503020204020204" charset="-122"/>
                <a:ea typeface="微软雅黑" panose="020B0503020204020204" charset="-122"/>
                <a:sym typeface="Arial" panose="020B0604020202020204" pitchFamily="34" charset="0"/>
              </a:rPr>
              <a:t>，</a:t>
            </a:r>
            <a:r>
              <a:rPr lang="en-US" altLang="zh-CN" sz="1400">
                <a:latin typeface="微软雅黑" panose="020B0503020204020204" charset="-122"/>
                <a:ea typeface="微软雅黑" panose="020B0503020204020204" charset="-122"/>
                <a:sym typeface="Arial" panose="020B0604020202020204" pitchFamily="34" charset="0"/>
              </a:rPr>
              <a:t>属于“大汽车制造企业附属型”</a:t>
            </a:r>
            <a:r>
              <a:rPr lang="zh-CN" altLang="en-US" sz="1400">
                <a:latin typeface="微软雅黑" panose="020B0503020204020204" charset="-122"/>
                <a:ea typeface="微软雅黑" panose="020B0503020204020204" charset="-122"/>
                <a:sym typeface="Arial" panose="020B0604020202020204" pitchFamily="34" charset="0"/>
              </a:rPr>
              <a:t>。</a:t>
            </a:r>
            <a:endParaRPr lang="zh-CN" altLang="en-US" sz="1400">
              <a:latin typeface="微软雅黑" panose="020B0503020204020204" charset="-122"/>
              <a:ea typeface="微软雅黑" panose="020B0503020204020204" charset="-122"/>
              <a:sym typeface="Arial" panose="020B0604020202020204" pitchFamily="34" charset="0"/>
            </a:endParaRPr>
          </a:p>
        </p:txBody>
      </p:sp>
      <p:sp>
        <p:nvSpPr>
          <p:cNvPr id="17429" name="文本框 22"/>
          <p:cNvSpPr txBox="1"/>
          <p:nvPr/>
        </p:nvSpPr>
        <p:spPr>
          <a:xfrm flipH="1">
            <a:off x="6189980" y="3361690"/>
            <a:ext cx="5245735" cy="737235"/>
          </a:xfrm>
          <a:prstGeom prst="rect">
            <a:avLst/>
          </a:prstGeom>
          <a:noFill/>
          <a:ln w="9525">
            <a:noFill/>
            <a:miter/>
          </a:ln>
          <a:effectLst>
            <a:outerShdw sx="999" sy="999" algn="ctr" rotWithShape="0">
              <a:srgbClr val="000000"/>
            </a:outerShdw>
          </a:effectLst>
        </p:spPr>
        <p:txBody>
          <a:bodyPr wrap="square" anchor="t">
            <a:spAutoFit/>
          </a:bodyPr>
          <a:p>
            <a:pPr lvl="0" algn="l" fontAlgn="auto">
              <a:lnSpc>
                <a:spcPct val="100000"/>
              </a:lnSpc>
              <a:buClrTx/>
              <a:buSzTx/>
              <a:buFontTx/>
            </a:pPr>
            <a:r>
              <a:rPr lang="en-US" altLang="zh-CN" sz="1400">
                <a:latin typeface="微软雅黑" panose="020B0503020204020204" charset="-122"/>
                <a:ea typeface="微软雅黑" panose="020B0503020204020204" charset="-122"/>
                <a:sym typeface="宋体" panose="02010600030101010101" pitchFamily="2" charset="-122"/>
              </a:rPr>
              <a:t>2.主要由大的银行、保险公司和财团单独或者联合发起设立的汽车金融公司，在国外一些大的汽车制造公司在中国所设立的即将开展汽车金融服务的公司(办事处)中比较常见。</a:t>
            </a:r>
            <a:endParaRPr lang="en-US" altLang="zh-CN" sz="1400">
              <a:latin typeface="微软雅黑" panose="020B0503020204020204" charset="-122"/>
              <a:ea typeface="微软雅黑" panose="020B0503020204020204" charset="-122"/>
              <a:sym typeface="宋体" panose="02010600030101010101" pitchFamily="2" charset="-122"/>
            </a:endParaRPr>
          </a:p>
        </p:txBody>
      </p:sp>
      <p:sp>
        <p:nvSpPr>
          <p:cNvPr id="17432" name="文本框 22"/>
          <p:cNvSpPr txBox="1"/>
          <p:nvPr/>
        </p:nvSpPr>
        <p:spPr>
          <a:xfrm flipH="1">
            <a:off x="6189980" y="4737735"/>
            <a:ext cx="5246370" cy="1168400"/>
          </a:xfrm>
          <a:prstGeom prst="rect">
            <a:avLst/>
          </a:prstGeom>
          <a:noFill/>
          <a:ln w="9525">
            <a:noFill/>
            <a:miter/>
          </a:ln>
          <a:effectLst>
            <a:outerShdw sx="999" sy="999" algn="ctr" rotWithShape="0">
              <a:srgbClr val="000000"/>
            </a:outerShdw>
          </a:effectLst>
        </p:spPr>
        <p:txBody>
          <a:bodyPr wrap="square" anchor="t">
            <a:spAutoFit/>
          </a:bodyPr>
          <a:p>
            <a:pPr lvl="0" algn="l">
              <a:buClrTx/>
              <a:buSzTx/>
              <a:buFontTx/>
            </a:pPr>
            <a:r>
              <a:rPr lang="en-US" altLang="zh-CN" sz="1400">
                <a:latin typeface="微软雅黑" panose="020B0503020204020204" charset="-122"/>
                <a:ea typeface="微软雅黑" panose="020B0503020204020204" charset="-122"/>
                <a:sym typeface="宋体" panose="02010600030101010101" pitchFamily="2" charset="-122"/>
              </a:rPr>
              <a:t>3.没有母公司，以股份制形式为主的独立型汽车金融公司，规模一般较小，股东来源较广泛。美国绝大部分汽车金融服务公司都是以这种方式存在的。汽车品种品牌上没有完全固定，相对比较灵活。大型汽车制造厂商“附属”的汽车金融公司一直在汽车金融领域占据垄断地位，是汽车金融服务的最大提供商。</a:t>
            </a:r>
            <a:endParaRPr lang="en-US" altLang="zh-CN" sz="1400">
              <a:latin typeface="微软雅黑" panose="020B0503020204020204" charset="-122"/>
              <a:ea typeface="微软雅黑" panose="020B0503020204020204" charset="-122"/>
              <a:sym typeface="宋体" panose="02010600030101010101" pitchFamily="2" charset="-122"/>
            </a:endParaRPr>
          </a:p>
        </p:txBody>
      </p:sp>
      <p:sp>
        <p:nvSpPr>
          <p:cNvPr id="7" name="任意多边形 6"/>
          <p:cNvSpPr/>
          <p:nvPr/>
        </p:nvSpPr>
        <p:spPr>
          <a:xfrm>
            <a:off x="3318510" y="2601595"/>
            <a:ext cx="2114550" cy="1022985"/>
          </a:xfrm>
          <a:custGeom>
            <a:avLst/>
            <a:gdLst>
              <a:gd name="connsiteX0" fmla="*/ 0 w 4047"/>
              <a:gd name="connsiteY0" fmla="*/ 3294 h 3293"/>
              <a:gd name="connsiteX1" fmla="*/ 1542 w 4047"/>
              <a:gd name="connsiteY1" fmla="*/ 17 h 3293"/>
              <a:gd name="connsiteX2" fmla="*/ 4047 w 4047"/>
              <a:gd name="connsiteY2" fmla="*/ 17 h 3293"/>
            </a:gdLst>
            <a:ahLst/>
            <a:cxnLst>
              <a:cxn ang="0">
                <a:pos x="connsiteX0" y="connsiteY0"/>
              </a:cxn>
              <a:cxn ang="0">
                <a:pos x="connsiteX1" y="connsiteY1"/>
              </a:cxn>
              <a:cxn ang="0">
                <a:pos x="connsiteX2" y="connsiteY2"/>
              </a:cxn>
            </a:cxnLst>
            <a:rect l="l" t="t" r="r" b="b"/>
            <a:pathLst>
              <a:path w="4047" h="3294">
                <a:moveTo>
                  <a:pt x="0" y="3294"/>
                </a:moveTo>
                <a:cubicBezTo>
                  <a:pt x="32" y="3277"/>
                  <a:pt x="1494" y="65"/>
                  <a:pt x="1542" y="17"/>
                </a:cubicBezTo>
                <a:cubicBezTo>
                  <a:pt x="1590" y="-31"/>
                  <a:pt x="4039" y="43"/>
                  <a:pt x="4047" y="17"/>
                </a:cubicBezTo>
              </a:path>
            </a:pathLst>
          </a:custGeom>
          <a:no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7421" name="组合 7"/>
          <p:cNvGrpSpPr/>
          <p:nvPr/>
        </p:nvGrpSpPr>
        <p:grpSpPr>
          <a:xfrm rot="0">
            <a:off x="5485130" y="2357120"/>
            <a:ext cx="533400" cy="533400"/>
            <a:chOff x="9602" y="1880"/>
            <a:chExt cx="840" cy="840"/>
          </a:xfrm>
        </p:grpSpPr>
        <p:sp>
          <p:nvSpPr>
            <p:cNvPr id="3" name="椭圆 2"/>
            <p:cNvSpPr/>
            <p:nvPr/>
          </p:nvSpPr>
          <p:spPr>
            <a:xfrm>
              <a:off x="9764" y="2039"/>
              <a:ext cx="505" cy="505"/>
            </a:xfrm>
            <a:prstGeom prst="ellipse">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cxnSp>
          <p:nvCxnSpPr>
            <p:cNvPr id="10" name="直接连接符 9"/>
            <p:cNvCxnSpPr/>
            <p:nvPr/>
          </p:nvCxnSpPr>
          <p:spPr>
            <a:xfrm>
              <a:off x="9602" y="2265"/>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6200000">
              <a:off x="9592" y="2300"/>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6" name="任意多边形 35"/>
          <p:cNvSpPr/>
          <p:nvPr/>
        </p:nvSpPr>
        <p:spPr>
          <a:xfrm>
            <a:off x="3267710" y="3945890"/>
            <a:ext cx="2155190" cy="165100"/>
          </a:xfrm>
          <a:custGeom>
            <a:avLst/>
            <a:gdLst>
              <a:gd name="connsiteX0" fmla="*/ 0 w 4047"/>
              <a:gd name="connsiteY0" fmla="*/ 3294 h 3293"/>
              <a:gd name="connsiteX1" fmla="*/ 1542 w 4047"/>
              <a:gd name="connsiteY1" fmla="*/ 17 h 3293"/>
              <a:gd name="connsiteX2" fmla="*/ 4047 w 4047"/>
              <a:gd name="connsiteY2" fmla="*/ 17 h 3293"/>
            </a:gdLst>
            <a:ahLst/>
            <a:cxnLst>
              <a:cxn ang="0">
                <a:pos x="connsiteX0" y="connsiteY0"/>
              </a:cxn>
              <a:cxn ang="0">
                <a:pos x="connsiteX1" y="connsiteY1"/>
              </a:cxn>
              <a:cxn ang="0">
                <a:pos x="connsiteX2" y="connsiteY2"/>
              </a:cxn>
            </a:cxnLst>
            <a:rect l="l" t="t" r="r" b="b"/>
            <a:pathLst>
              <a:path w="4047" h="3294">
                <a:moveTo>
                  <a:pt x="0" y="3294"/>
                </a:moveTo>
                <a:cubicBezTo>
                  <a:pt x="32" y="3277"/>
                  <a:pt x="1494" y="65"/>
                  <a:pt x="1542" y="17"/>
                </a:cubicBezTo>
                <a:cubicBezTo>
                  <a:pt x="1590" y="-31"/>
                  <a:pt x="4039" y="43"/>
                  <a:pt x="4047" y="17"/>
                </a:cubicBezTo>
              </a:path>
            </a:pathLst>
          </a:custGeom>
          <a:no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7" name="任意多边形 36"/>
          <p:cNvSpPr/>
          <p:nvPr/>
        </p:nvSpPr>
        <p:spPr>
          <a:xfrm flipV="1">
            <a:off x="3328670" y="4559300"/>
            <a:ext cx="2106295" cy="882015"/>
          </a:xfrm>
          <a:custGeom>
            <a:avLst/>
            <a:gdLst>
              <a:gd name="connsiteX0" fmla="*/ 0 w 4047"/>
              <a:gd name="connsiteY0" fmla="*/ 3294 h 3293"/>
              <a:gd name="connsiteX1" fmla="*/ 1542 w 4047"/>
              <a:gd name="connsiteY1" fmla="*/ 17 h 3293"/>
              <a:gd name="connsiteX2" fmla="*/ 4047 w 4047"/>
              <a:gd name="connsiteY2" fmla="*/ 17 h 3293"/>
            </a:gdLst>
            <a:ahLst/>
            <a:cxnLst>
              <a:cxn ang="0">
                <a:pos x="connsiteX0" y="connsiteY0"/>
              </a:cxn>
              <a:cxn ang="0">
                <a:pos x="connsiteX1" y="connsiteY1"/>
              </a:cxn>
              <a:cxn ang="0">
                <a:pos x="connsiteX2" y="connsiteY2"/>
              </a:cxn>
            </a:cxnLst>
            <a:rect l="l" t="t" r="r" b="b"/>
            <a:pathLst>
              <a:path w="4047" h="3294">
                <a:moveTo>
                  <a:pt x="0" y="3294"/>
                </a:moveTo>
                <a:cubicBezTo>
                  <a:pt x="32" y="3277"/>
                  <a:pt x="1494" y="65"/>
                  <a:pt x="1542" y="17"/>
                </a:cubicBezTo>
                <a:cubicBezTo>
                  <a:pt x="1590" y="-31"/>
                  <a:pt x="4039" y="43"/>
                  <a:pt x="4047" y="17"/>
                </a:cubicBezTo>
              </a:path>
            </a:pathLst>
          </a:custGeom>
          <a:noFill/>
          <a:ln w="63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7444" name="组合 82"/>
          <p:cNvGrpSpPr/>
          <p:nvPr/>
        </p:nvGrpSpPr>
        <p:grpSpPr>
          <a:xfrm rot="0">
            <a:off x="5485130" y="5113020"/>
            <a:ext cx="533400" cy="533400"/>
            <a:chOff x="9602" y="1880"/>
            <a:chExt cx="840" cy="840"/>
          </a:xfrm>
        </p:grpSpPr>
        <p:sp>
          <p:nvSpPr>
            <p:cNvPr id="89" name="椭圆 88"/>
            <p:cNvSpPr/>
            <p:nvPr/>
          </p:nvSpPr>
          <p:spPr>
            <a:xfrm>
              <a:off x="9764" y="2039"/>
              <a:ext cx="505" cy="505"/>
            </a:xfrm>
            <a:prstGeom prst="ellipse">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cxnSp>
          <p:nvCxnSpPr>
            <p:cNvPr id="90" name="直接连接符 89"/>
            <p:cNvCxnSpPr/>
            <p:nvPr/>
          </p:nvCxnSpPr>
          <p:spPr>
            <a:xfrm>
              <a:off x="9602" y="2265"/>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16200000">
              <a:off x="9592" y="2300"/>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448" name="组合 91"/>
          <p:cNvGrpSpPr/>
          <p:nvPr/>
        </p:nvGrpSpPr>
        <p:grpSpPr>
          <a:xfrm rot="0">
            <a:off x="5485130" y="3701415"/>
            <a:ext cx="533400" cy="533400"/>
            <a:chOff x="9602" y="1880"/>
            <a:chExt cx="840" cy="840"/>
          </a:xfrm>
        </p:grpSpPr>
        <p:sp>
          <p:nvSpPr>
            <p:cNvPr id="93" name="椭圆 92"/>
            <p:cNvSpPr/>
            <p:nvPr/>
          </p:nvSpPr>
          <p:spPr>
            <a:xfrm>
              <a:off x="9764" y="2039"/>
              <a:ext cx="505" cy="505"/>
            </a:xfrm>
            <a:prstGeom prst="ellipse">
              <a:avLst/>
            </a:prstGeom>
            <a:no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cxnSp>
          <p:nvCxnSpPr>
            <p:cNvPr id="94" name="直接连接符 93"/>
            <p:cNvCxnSpPr/>
            <p:nvPr/>
          </p:nvCxnSpPr>
          <p:spPr>
            <a:xfrm>
              <a:off x="9602" y="2265"/>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rot="16200000">
              <a:off x="9592" y="2300"/>
              <a:ext cx="840" cy="0"/>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107440" y="2720975"/>
            <a:ext cx="2208530" cy="2606040"/>
            <a:chOff x="2116" y="4379"/>
            <a:chExt cx="3478" cy="4104"/>
          </a:xfrm>
          <a:solidFill>
            <a:schemeClr val="accent2"/>
          </a:solidFill>
        </p:grpSpPr>
        <p:sp>
          <p:nvSpPr>
            <p:cNvPr id="11" name="任意多边形 10"/>
            <p:cNvSpPr/>
            <p:nvPr/>
          </p:nvSpPr>
          <p:spPr>
            <a:xfrm>
              <a:off x="2116" y="4379"/>
              <a:ext cx="3478" cy="4104"/>
            </a:xfrm>
            <a:custGeom>
              <a:avLst/>
              <a:gdLst>
                <a:gd name="connsiteX0" fmla="*/ 0 w 1506471"/>
                <a:gd name="connsiteY0" fmla="*/ 655315 h 1310630"/>
                <a:gd name="connsiteX1" fmla="*/ 327658 w 1506471"/>
                <a:gd name="connsiteY1" fmla="*/ 0 h 1310630"/>
                <a:gd name="connsiteX2" fmla="*/ 1178814 w 1506471"/>
                <a:gd name="connsiteY2" fmla="*/ 0 h 1310630"/>
                <a:gd name="connsiteX3" fmla="*/ 1506471 w 1506471"/>
                <a:gd name="connsiteY3" fmla="*/ 655315 h 1310630"/>
                <a:gd name="connsiteX4" fmla="*/ 1178814 w 1506471"/>
                <a:gd name="connsiteY4" fmla="*/ 1310630 h 1310630"/>
                <a:gd name="connsiteX5" fmla="*/ 327658 w 1506471"/>
                <a:gd name="connsiteY5" fmla="*/ 1310630 h 1310630"/>
                <a:gd name="connsiteX6" fmla="*/ 0 w 1506471"/>
                <a:gd name="connsiteY6" fmla="*/ 655315 h 1310630"/>
                <a:gd name="connsiteX0-1" fmla="*/ 761425 w 1506470"/>
                <a:gd name="connsiteY0-2" fmla="*/ 0 h 1359090"/>
                <a:gd name="connsiteX1-3" fmla="*/ 1506469 w 1506470"/>
                <a:gd name="connsiteY1-4" fmla="*/ 333523 h 1359090"/>
                <a:gd name="connsiteX2-5" fmla="*/ 1506469 w 1506470"/>
                <a:gd name="connsiteY2-6" fmla="*/ 1074028 h 1359090"/>
                <a:gd name="connsiteX3-7" fmla="*/ 753235 w 1506470"/>
                <a:gd name="connsiteY3-8" fmla="*/ 1359090 h 1359090"/>
                <a:gd name="connsiteX4-9" fmla="*/ 0 w 1506470"/>
                <a:gd name="connsiteY4-10" fmla="*/ 1074028 h 1359090"/>
                <a:gd name="connsiteX5-11" fmla="*/ 0 w 1506470"/>
                <a:gd name="connsiteY5-12" fmla="*/ 333523 h 1359090"/>
                <a:gd name="connsiteX6-13" fmla="*/ 761425 w 1506470"/>
                <a:gd name="connsiteY6-14" fmla="*/ 0 h 1359090"/>
                <a:gd name="connsiteX0-15" fmla="*/ 761425 w 1506469"/>
                <a:gd name="connsiteY0-16" fmla="*/ 0 h 1365148"/>
                <a:gd name="connsiteX1-17" fmla="*/ 1506469 w 1506469"/>
                <a:gd name="connsiteY1-18" fmla="*/ 333523 h 1365148"/>
                <a:gd name="connsiteX2-19" fmla="*/ 1506469 w 1506469"/>
                <a:gd name="connsiteY2-20" fmla="*/ 1074028 h 1365148"/>
                <a:gd name="connsiteX3-21" fmla="*/ 753235 w 1506469"/>
                <a:gd name="connsiteY3-22" fmla="*/ 1365148 h 1365148"/>
                <a:gd name="connsiteX4-23" fmla="*/ 0 w 1506469"/>
                <a:gd name="connsiteY4-24" fmla="*/ 1074028 h 1365148"/>
                <a:gd name="connsiteX5-25" fmla="*/ 0 w 1506469"/>
                <a:gd name="connsiteY5-26" fmla="*/ 333523 h 1365148"/>
                <a:gd name="connsiteX6-27" fmla="*/ 761425 w 1506469"/>
                <a:gd name="connsiteY6-28" fmla="*/ 0 h 13651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06469" h="1365148">
                  <a:moveTo>
                    <a:pt x="761425" y="0"/>
                  </a:moveTo>
                  <a:lnTo>
                    <a:pt x="1506469" y="333523"/>
                  </a:lnTo>
                  <a:lnTo>
                    <a:pt x="1506469" y="1074028"/>
                  </a:lnTo>
                  <a:lnTo>
                    <a:pt x="753235" y="1365148"/>
                  </a:lnTo>
                  <a:lnTo>
                    <a:pt x="0" y="1074028"/>
                  </a:lnTo>
                  <a:lnTo>
                    <a:pt x="0" y="333523"/>
                  </a:lnTo>
                  <a:lnTo>
                    <a:pt x="761425" y="0"/>
                  </a:lnTo>
                  <a:close/>
                </a:path>
              </a:pathLst>
            </a:custGeom>
            <a:solidFill>
              <a:schemeClr val="accent2">
                <a:lumMod val="60000"/>
                <a:lumOff val="40000"/>
              </a:schemeClr>
            </a:solidFill>
            <a:ln w="57150">
              <a:solidFill>
                <a:schemeClr val="accent2">
                  <a:lumMod val="75000"/>
                </a:schemeClr>
              </a:solidFill>
            </a:ln>
            <a:effectLst>
              <a:outerShdw blurRad="50800" dist="38100" dir="5400000" algn="t"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2" rIns="272321" bIns="313011" numCol="1" spcCol="1270" anchor="ctr" anchorCtr="0">
              <a:noAutofit/>
            </a:bodyPr>
            <a:p>
              <a:pPr algn="ctr" defTabSz="2132965">
                <a:lnSpc>
                  <a:spcPct val="90000"/>
                </a:lnSpc>
                <a:spcBef>
                  <a:spcPct val="0"/>
                </a:spcBef>
                <a:spcAft>
                  <a:spcPct val="35000"/>
                </a:spcAft>
              </a:pPr>
              <a:endParaRPr lang="zh-CN" altLang="en-US" sz="4800"/>
            </a:p>
          </p:txBody>
        </p:sp>
        <p:sp>
          <p:nvSpPr>
            <p:cNvPr id="22" name="文本框 21"/>
            <p:cNvSpPr txBox="1"/>
            <p:nvPr/>
          </p:nvSpPr>
          <p:spPr>
            <a:xfrm>
              <a:off x="2343" y="5614"/>
              <a:ext cx="3088" cy="1501"/>
            </a:xfrm>
            <a:prstGeom prst="rect">
              <a:avLst/>
            </a:prstGeom>
            <a:noFill/>
            <a:extLst>
              <a:ext uri="{909E8E84-426E-40DD-AFC4-6F175D3DCCD1}">
                <a14:hiddenFill xmlns:a14="http://schemas.microsoft.com/office/drawing/2010/main">
                  <a:grpFill/>
                </a14:hiddenFill>
              </a:ext>
            </a:extLst>
          </p:spPr>
          <p:txBody>
            <a:bodyPr wrap="none" rtlCol="0" anchor="t">
              <a:spAutoFit/>
            </a:bodyPr>
            <a:p>
              <a:pPr algn="ctr"/>
              <a:r>
                <a:rPr lang="zh-CN" altLang="en-US" sz="2800" b="1" dirty="0">
                  <a:solidFill>
                    <a:schemeClr val="bg1"/>
                  </a:solidFill>
                  <a:sym typeface="+mn-ea"/>
                </a:rPr>
                <a:t>设立方式的</a:t>
              </a:r>
              <a:endParaRPr lang="zh-CN" altLang="en-US" sz="2800" b="1" dirty="0">
                <a:solidFill>
                  <a:schemeClr val="bg1"/>
                </a:solidFill>
                <a:sym typeface="+mn-ea"/>
              </a:endParaRPr>
            </a:p>
            <a:p>
              <a:pPr algn="ctr"/>
              <a:r>
                <a:rPr lang="zh-CN" altLang="en-US" sz="2800" b="1" dirty="0">
                  <a:solidFill>
                    <a:schemeClr val="bg1"/>
                  </a:solidFill>
                  <a:sym typeface="+mn-ea"/>
                </a:rPr>
                <a:t>多样化</a:t>
              </a:r>
              <a:endParaRPr lang="zh-CN" altLang="en-US" sz="2800" b="1" dirty="0">
                <a:solidFill>
                  <a:schemeClr val="bg1"/>
                </a:solidFill>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checkerboard(across)">
                                      <p:cBhvr>
                                        <p:cTn id="14" dur="500"/>
                                        <p:tgtEl>
                                          <p:spTgt spid="59"/>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7427"/>
                                        </p:tgtEl>
                                        <p:attrNameLst>
                                          <p:attrName>style.visibility</p:attrName>
                                        </p:attrNameLst>
                                      </p:cBhvr>
                                      <p:to>
                                        <p:strVal val="visible"/>
                                      </p:to>
                                    </p:set>
                                    <p:animEffect transition="in" filter="checkerboard(across)">
                                      <p:cBhvr>
                                        <p:cTn id="17" dur="500"/>
                                        <p:tgtEl>
                                          <p:spTgt spid="1742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7429"/>
                                        </p:tgtEl>
                                        <p:attrNameLst>
                                          <p:attrName>style.visibility</p:attrName>
                                        </p:attrNameLst>
                                      </p:cBhvr>
                                      <p:to>
                                        <p:strVal val="visible"/>
                                      </p:to>
                                    </p:set>
                                    <p:animEffect transition="in" filter="checkerboard(across)">
                                      <p:cBhvr>
                                        <p:cTn id="20" dur="500"/>
                                        <p:tgtEl>
                                          <p:spTgt spid="1742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7432"/>
                                        </p:tgtEl>
                                        <p:attrNameLst>
                                          <p:attrName>style.visibility</p:attrName>
                                        </p:attrNameLst>
                                      </p:cBhvr>
                                      <p:to>
                                        <p:strVal val="visible"/>
                                      </p:to>
                                    </p:set>
                                    <p:animEffect transition="in" filter="checkerboard(across)">
                                      <p:cBhvr>
                                        <p:cTn id="23" dur="500"/>
                                        <p:tgtEl>
                                          <p:spTgt spid="17432"/>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heckerboard(across)">
                                      <p:cBhvr>
                                        <p:cTn id="26" dur="500"/>
                                        <p:tgtEl>
                                          <p:spTgt spid="7"/>
                                        </p:tgtEl>
                                      </p:cBhvr>
                                    </p:animEffect>
                                  </p:childTnLst>
                                </p:cTn>
                              </p:par>
                              <p:par>
                                <p:cTn id="27" presetID="5" presetClass="entr" presetSubtype="10" fill="hold" nodeType="withEffect">
                                  <p:stCondLst>
                                    <p:cond delay="0"/>
                                  </p:stCondLst>
                                  <p:childTnLst>
                                    <p:set>
                                      <p:cBhvr>
                                        <p:cTn id="28" dur="1" fill="hold">
                                          <p:stCondLst>
                                            <p:cond delay="0"/>
                                          </p:stCondLst>
                                        </p:cTn>
                                        <p:tgtEl>
                                          <p:spTgt spid="17421"/>
                                        </p:tgtEl>
                                        <p:attrNameLst>
                                          <p:attrName>style.visibility</p:attrName>
                                        </p:attrNameLst>
                                      </p:cBhvr>
                                      <p:to>
                                        <p:strVal val="visible"/>
                                      </p:to>
                                    </p:set>
                                    <p:animEffect transition="in" filter="checkerboard(across)">
                                      <p:cBhvr>
                                        <p:cTn id="29" dur="500"/>
                                        <p:tgtEl>
                                          <p:spTgt spid="17421"/>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checkerboard(across)">
                                      <p:cBhvr>
                                        <p:cTn id="32" dur="500"/>
                                        <p:tgtEl>
                                          <p:spTgt spid="36"/>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checkerboard(across)">
                                      <p:cBhvr>
                                        <p:cTn id="35" dur="500"/>
                                        <p:tgtEl>
                                          <p:spTgt spid="37"/>
                                        </p:tgtEl>
                                      </p:cBhvr>
                                    </p:animEffect>
                                  </p:childTnLst>
                                </p:cTn>
                              </p:par>
                              <p:par>
                                <p:cTn id="36" presetID="5" presetClass="entr" presetSubtype="10" fill="hold" nodeType="withEffect">
                                  <p:stCondLst>
                                    <p:cond delay="0"/>
                                  </p:stCondLst>
                                  <p:childTnLst>
                                    <p:set>
                                      <p:cBhvr>
                                        <p:cTn id="37" dur="1" fill="hold">
                                          <p:stCondLst>
                                            <p:cond delay="0"/>
                                          </p:stCondLst>
                                        </p:cTn>
                                        <p:tgtEl>
                                          <p:spTgt spid="17444"/>
                                        </p:tgtEl>
                                        <p:attrNameLst>
                                          <p:attrName>style.visibility</p:attrName>
                                        </p:attrNameLst>
                                      </p:cBhvr>
                                      <p:to>
                                        <p:strVal val="visible"/>
                                      </p:to>
                                    </p:set>
                                    <p:animEffect transition="in" filter="checkerboard(across)">
                                      <p:cBhvr>
                                        <p:cTn id="38" dur="500"/>
                                        <p:tgtEl>
                                          <p:spTgt spid="17444"/>
                                        </p:tgtEl>
                                      </p:cBhvr>
                                    </p:animEffect>
                                  </p:childTnLst>
                                </p:cTn>
                              </p:par>
                              <p:par>
                                <p:cTn id="39" presetID="5" presetClass="entr" presetSubtype="10" fill="hold" nodeType="withEffect">
                                  <p:stCondLst>
                                    <p:cond delay="0"/>
                                  </p:stCondLst>
                                  <p:childTnLst>
                                    <p:set>
                                      <p:cBhvr>
                                        <p:cTn id="40" dur="1" fill="hold">
                                          <p:stCondLst>
                                            <p:cond delay="0"/>
                                          </p:stCondLst>
                                        </p:cTn>
                                        <p:tgtEl>
                                          <p:spTgt spid="17448"/>
                                        </p:tgtEl>
                                        <p:attrNameLst>
                                          <p:attrName>style.visibility</p:attrName>
                                        </p:attrNameLst>
                                      </p:cBhvr>
                                      <p:to>
                                        <p:strVal val="visible"/>
                                      </p:to>
                                    </p:set>
                                    <p:animEffect transition="in" filter="checkerboard(across)">
                                      <p:cBhvr>
                                        <p:cTn id="41" dur="500"/>
                                        <p:tgtEl>
                                          <p:spTgt spid="17448"/>
                                        </p:tgtEl>
                                      </p:cBhvr>
                                    </p:animEffect>
                                  </p:childTnLst>
                                </p:cTn>
                              </p:par>
                              <p:par>
                                <p:cTn id="42" presetID="5" presetClass="entr" presetSubtype="1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checkerboard(across)">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7427" grpId="0" animBg="1"/>
      <p:bldP spid="17429" grpId="0" animBg="1"/>
      <p:bldP spid="17432" grpId="0" animBg="1"/>
      <p:bldP spid="7" grpId="0" animBg="1"/>
      <p:bldP spid="36" grpId="0" animBg="1"/>
      <p:bldP spid="37" grpId="0" animBg="1"/>
      <p:bldP spid="17427" grpId="1" animBg="1"/>
      <p:bldP spid="17429" grpId="1" animBg="1"/>
      <p:bldP spid="17432" grpId="1" animBg="1"/>
      <p:bldP spid="7" grpId="1" animBg="1"/>
      <p:bldP spid="36" grpId="1" animBg="1"/>
      <p:bldP spid="37"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59" name="组合 58"/>
          <p:cNvGrpSpPr/>
          <p:nvPr/>
        </p:nvGrpSpPr>
        <p:grpSpPr>
          <a:xfrm>
            <a:off x="3630930" y="1132205"/>
            <a:ext cx="4930775" cy="491490"/>
            <a:chOff x="5879" y="849"/>
            <a:chExt cx="7765" cy="774"/>
          </a:xfrm>
        </p:grpSpPr>
        <p:sp>
          <p:nvSpPr>
            <p:cNvPr id="56" name="矩形: 圆角 43"/>
            <p:cNvSpPr/>
            <p:nvPr/>
          </p:nvSpPr>
          <p:spPr>
            <a:xfrm>
              <a:off x="5879" y="849"/>
              <a:ext cx="7765"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6594" y="922"/>
              <a:ext cx="6381"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二、汽车金融公司的盈利模式</a:t>
              </a:r>
              <a:endParaRPr lang="zh-CN" altLang="en-US" sz="2000" b="1" dirty="0">
                <a:solidFill>
                  <a:schemeClr val="bg1"/>
                </a:solidFill>
                <a:latin typeface="微软雅黑" panose="020B0503020204020204" charset="-122"/>
                <a:ea typeface="微软雅黑" panose="020B0503020204020204" charset="-122"/>
              </a:endParaRPr>
            </a:p>
          </p:txBody>
        </p:sp>
      </p:grpSp>
      <p:pic>
        <p:nvPicPr>
          <p:cNvPr id="12" name="图片 11" descr="人力资源组织结构(1)"/>
          <p:cNvPicPr>
            <a:picLocks noChangeAspect="1"/>
          </p:cNvPicPr>
          <p:nvPr/>
        </p:nvPicPr>
        <p:blipFill>
          <a:blip r:embed="rId1"/>
          <a:stretch>
            <a:fillRect/>
          </a:stretch>
        </p:blipFill>
        <p:spPr>
          <a:xfrm>
            <a:off x="3532505" y="1976755"/>
            <a:ext cx="5126355" cy="4442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500"/>
                                        <p:tgtEl>
                                          <p:spTgt spid="59"/>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04</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7" name="组合 36"/>
          <p:cNvGrpSpPr/>
          <p:nvPr/>
        </p:nvGrpSpPr>
        <p:grpSpPr>
          <a:xfrm>
            <a:off x="5442806" y="2421573"/>
            <a:ext cx="760288" cy="2967925"/>
            <a:chOff x="5715856" y="2097088"/>
            <a:chExt cx="760288" cy="2967925"/>
          </a:xfrm>
        </p:grpSpPr>
        <p:cxnSp>
          <p:nvCxnSpPr>
            <p:cNvPr id="15" name="直接连接符 14"/>
            <p:cNvCxnSpPr/>
            <p:nvPr/>
          </p:nvCxnSpPr>
          <p:spPr>
            <a:xfrm>
              <a:off x="6096000" y="2097088"/>
              <a:ext cx="0" cy="2367181"/>
            </a:xfrm>
            <a:prstGeom prst="line">
              <a:avLst/>
            </a:prstGeom>
            <a:ln>
              <a:solidFill>
                <a:srgbClr val="446E7E"/>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715856" y="4304725"/>
              <a:ext cx="760288" cy="760288"/>
            </a:xfrm>
            <a:prstGeom prst="ellipse">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grpSp>
      <p:grpSp>
        <p:nvGrpSpPr>
          <p:cNvPr id="38" name="组合 37"/>
          <p:cNvGrpSpPr/>
          <p:nvPr/>
        </p:nvGrpSpPr>
        <p:grpSpPr>
          <a:xfrm>
            <a:off x="6591799" y="2421573"/>
            <a:ext cx="760288" cy="2092200"/>
            <a:chOff x="6864849" y="2097088"/>
            <a:chExt cx="760288" cy="2092200"/>
          </a:xfrm>
        </p:grpSpPr>
        <p:cxnSp>
          <p:nvCxnSpPr>
            <p:cNvPr id="17" name="直接连接符 16"/>
            <p:cNvCxnSpPr/>
            <p:nvPr/>
          </p:nvCxnSpPr>
          <p:spPr>
            <a:xfrm>
              <a:off x="7244993" y="2097088"/>
              <a:ext cx="0" cy="1902422"/>
            </a:xfrm>
            <a:prstGeom prst="line">
              <a:avLst/>
            </a:prstGeom>
            <a:ln>
              <a:solidFill>
                <a:srgbClr val="446E7E"/>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864849" y="3429000"/>
              <a:ext cx="760288" cy="760288"/>
            </a:xfrm>
            <a:prstGeom prst="ellipse">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grpSp>
      <p:grpSp>
        <p:nvGrpSpPr>
          <p:cNvPr id="39" name="组合 38"/>
          <p:cNvGrpSpPr/>
          <p:nvPr/>
        </p:nvGrpSpPr>
        <p:grpSpPr>
          <a:xfrm>
            <a:off x="8084976" y="2421573"/>
            <a:ext cx="760288" cy="2747325"/>
            <a:chOff x="8358026" y="2097088"/>
            <a:chExt cx="760288" cy="2747325"/>
          </a:xfrm>
        </p:grpSpPr>
        <p:cxnSp>
          <p:nvCxnSpPr>
            <p:cNvPr id="19" name="直接连接符 18"/>
            <p:cNvCxnSpPr/>
            <p:nvPr/>
          </p:nvCxnSpPr>
          <p:spPr>
            <a:xfrm flipH="1">
              <a:off x="8689195" y="2097088"/>
              <a:ext cx="1" cy="2282566"/>
            </a:xfrm>
            <a:prstGeom prst="line">
              <a:avLst/>
            </a:prstGeom>
            <a:ln>
              <a:solidFill>
                <a:srgbClr val="446E7E"/>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358026" y="4084125"/>
              <a:ext cx="760288" cy="760288"/>
            </a:xfrm>
            <a:prstGeom prst="ellips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grpSp>
      <p:grpSp>
        <p:nvGrpSpPr>
          <p:cNvPr id="41" name="组合 40"/>
          <p:cNvGrpSpPr/>
          <p:nvPr/>
        </p:nvGrpSpPr>
        <p:grpSpPr>
          <a:xfrm>
            <a:off x="10247437" y="2483797"/>
            <a:ext cx="760288" cy="2220342"/>
            <a:chOff x="10520487" y="2159312"/>
            <a:chExt cx="760288" cy="2220342"/>
          </a:xfrm>
        </p:grpSpPr>
        <p:cxnSp>
          <p:nvCxnSpPr>
            <p:cNvPr id="26" name="直接连接符 25"/>
            <p:cNvCxnSpPr/>
            <p:nvPr/>
          </p:nvCxnSpPr>
          <p:spPr>
            <a:xfrm flipH="1">
              <a:off x="10900631" y="2159312"/>
              <a:ext cx="2" cy="1649832"/>
            </a:xfrm>
            <a:prstGeom prst="line">
              <a:avLst/>
            </a:prstGeom>
            <a:ln>
              <a:solidFill>
                <a:srgbClr val="446E7E"/>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0520487" y="3619366"/>
              <a:ext cx="760288" cy="760288"/>
            </a:xfrm>
            <a:prstGeom prst="ellipse">
              <a:avLst/>
            </a:prstGeom>
            <a:solidFill>
              <a:srgbClr val="7B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grpSp>
      <p:grpSp>
        <p:nvGrpSpPr>
          <p:cNvPr id="40" name="组合 39"/>
          <p:cNvGrpSpPr/>
          <p:nvPr/>
        </p:nvGrpSpPr>
        <p:grpSpPr>
          <a:xfrm>
            <a:off x="8845264" y="2421573"/>
            <a:ext cx="760288" cy="1483963"/>
            <a:chOff x="9118314" y="2097088"/>
            <a:chExt cx="760288" cy="1483963"/>
          </a:xfrm>
        </p:grpSpPr>
        <p:cxnSp>
          <p:nvCxnSpPr>
            <p:cNvPr id="24" name="直接连接符 23"/>
            <p:cNvCxnSpPr/>
            <p:nvPr/>
          </p:nvCxnSpPr>
          <p:spPr>
            <a:xfrm flipH="1">
              <a:off x="9543195" y="2097088"/>
              <a:ext cx="1" cy="841321"/>
            </a:xfrm>
            <a:prstGeom prst="line">
              <a:avLst/>
            </a:prstGeom>
            <a:ln>
              <a:solidFill>
                <a:srgbClr val="446E7E"/>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9118314" y="2820763"/>
              <a:ext cx="760288" cy="760288"/>
            </a:xfrm>
            <a:prstGeom prst="ellipse">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grpSp>
      <p:sp>
        <p:nvSpPr>
          <p:cNvPr id="31" name="文本框 30"/>
          <p:cNvSpPr txBox="1"/>
          <p:nvPr/>
        </p:nvSpPr>
        <p:spPr>
          <a:xfrm>
            <a:off x="1659890" y="4951095"/>
            <a:ext cx="3609975" cy="1076325"/>
          </a:xfrm>
          <a:prstGeom prst="rect">
            <a:avLst/>
          </a:prstGeom>
          <a:noFill/>
        </p:spPr>
        <p:txBody>
          <a:bodyPr wrap="square" rtlCol="0">
            <a:spAutoFit/>
          </a:bodyPr>
          <a:lstStyle/>
          <a:p>
            <a:r>
              <a:rPr lang="zh-CN" altLang="en-US" sz="1600" dirty="0">
                <a:latin typeface="微软雅黑" panose="020B0503020204020204" charset="-122"/>
                <a:ea typeface="微软雅黑" panose="020B0503020204020204" charset="-122"/>
                <a:cs typeface="+mn-ea"/>
                <a:sym typeface="+mn-lt"/>
              </a:rPr>
              <a:t>吉致汽车金融成立的背景</a:t>
            </a:r>
            <a:endParaRPr lang="zh-CN" altLang="en-US" sz="1600" dirty="0">
              <a:latin typeface="微软雅黑" panose="020B0503020204020204" charset="-122"/>
              <a:ea typeface="微软雅黑" panose="020B0503020204020204" charset="-122"/>
              <a:cs typeface="+mn-ea"/>
              <a:sym typeface="+mn-lt"/>
            </a:endParaRPr>
          </a:p>
          <a:p>
            <a:r>
              <a:rPr lang="zh-CN" altLang="en-US" sz="1600" dirty="0">
                <a:latin typeface="微软雅黑" panose="020B0503020204020204" charset="-122"/>
                <a:ea typeface="微软雅黑" panose="020B0503020204020204" charset="-122"/>
                <a:cs typeface="+mn-ea"/>
                <a:sym typeface="+mn-lt"/>
              </a:rPr>
              <a:t>中法企业合资打造吉致汽车金融的原因及影响</a:t>
            </a:r>
            <a:endParaRPr lang="zh-CN" altLang="en-US" sz="1600" dirty="0">
              <a:latin typeface="微软雅黑" panose="020B0503020204020204" charset="-122"/>
              <a:ea typeface="微软雅黑" panose="020B0503020204020204" charset="-122"/>
              <a:cs typeface="+mn-ea"/>
              <a:sym typeface="+mn-lt"/>
            </a:endParaRPr>
          </a:p>
          <a:p>
            <a:r>
              <a:rPr lang="zh-CN" altLang="en-US" sz="1600" dirty="0">
                <a:latin typeface="微软雅黑" panose="020B0503020204020204" charset="-122"/>
                <a:ea typeface="微软雅黑" panose="020B0503020204020204" charset="-122"/>
                <a:cs typeface="+mn-ea"/>
                <a:sym typeface="+mn-lt"/>
              </a:rPr>
              <a:t>双边合作的积极推动作用</a:t>
            </a:r>
            <a:endParaRPr lang="zh-CN" altLang="en-US" sz="1600" dirty="0">
              <a:latin typeface="微软雅黑" panose="020B0503020204020204" charset="-122"/>
              <a:ea typeface="微软雅黑" panose="020B0503020204020204" charset="-122"/>
              <a:cs typeface="+mn-ea"/>
              <a:sym typeface="+mn-lt"/>
            </a:endParaRPr>
          </a:p>
        </p:txBody>
      </p:sp>
      <p:sp>
        <p:nvSpPr>
          <p:cNvPr id="32" name="箭头: 右 31"/>
          <p:cNvSpPr/>
          <p:nvPr/>
        </p:nvSpPr>
        <p:spPr>
          <a:xfrm>
            <a:off x="6829499" y="4035248"/>
            <a:ext cx="276446" cy="28874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33" name="五边形 32"/>
          <p:cNvSpPr/>
          <p:nvPr/>
        </p:nvSpPr>
        <p:spPr>
          <a:xfrm>
            <a:off x="9098023" y="3409595"/>
            <a:ext cx="254769" cy="244549"/>
          </a:xfrm>
          <a:prstGeom prst="pent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34" name="闪电形 33"/>
          <p:cNvSpPr/>
          <p:nvPr/>
        </p:nvSpPr>
        <p:spPr>
          <a:xfrm>
            <a:off x="8329379" y="4704139"/>
            <a:ext cx="265124" cy="256141"/>
          </a:xfrm>
          <a:prstGeom prst="lightningBol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35" name="泪滴形 34"/>
          <p:cNvSpPr/>
          <p:nvPr/>
        </p:nvSpPr>
        <p:spPr>
          <a:xfrm>
            <a:off x="10518917" y="4242524"/>
            <a:ext cx="200170" cy="208618"/>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36" name="箭头: 十字 35"/>
          <p:cNvSpPr/>
          <p:nvPr/>
        </p:nvSpPr>
        <p:spPr>
          <a:xfrm>
            <a:off x="5688949" y="4960280"/>
            <a:ext cx="289938" cy="208618"/>
          </a:xfrm>
          <a:prstGeom prst="quad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48" name="文本框 47"/>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650365" y="2041525"/>
            <a:ext cx="3296920" cy="2662555"/>
          </a:xfrm>
          <a:prstGeom prst="rect">
            <a:avLst/>
          </a:prstGeom>
        </p:spPr>
      </p:pic>
      <p:grpSp>
        <p:nvGrpSpPr>
          <p:cNvPr id="8" name="组合 7"/>
          <p:cNvGrpSpPr/>
          <p:nvPr/>
        </p:nvGrpSpPr>
        <p:grpSpPr>
          <a:xfrm>
            <a:off x="3246755" y="1210945"/>
            <a:ext cx="5698490" cy="681990"/>
            <a:chOff x="6322" y="1907"/>
            <a:chExt cx="8974" cy="1074"/>
          </a:xfrm>
        </p:grpSpPr>
        <p:sp>
          <p:nvSpPr>
            <p:cNvPr id="5" name="星形: 七角 2"/>
            <p:cNvSpPr/>
            <p:nvPr/>
          </p:nvSpPr>
          <p:spPr>
            <a:xfrm>
              <a:off x="6322" y="1907"/>
              <a:ext cx="1116" cy="1074"/>
            </a:xfrm>
            <a:prstGeom prst="star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mn-ea"/>
                <a:sym typeface="+mn-lt"/>
              </a:endParaRPr>
            </a:p>
          </p:txBody>
        </p:sp>
        <p:sp>
          <p:nvSpPr>
            <p:cNvPr id="7" name="文本框 6"/>
            <p:cNvSpPr txBox="1"/>
            <p:nvPr/>
          </p:nvSpPr>
          <p:spPr>
            <a:xfrm>
              <a:off x="6402" y="2033"/>
              <a:ext cx="8895" cy="822"/>
            </a:xfrm>
            <a:prstGeom prst="rect">
              <a:avLst/>
            </a:prstGeom>
            <a:noFill/>
          </p:spPr>
          <p:txBody>
            <a:bodyPr wrap="square" rtlCol="0">
              <a:spAutoFit/>
            </a:bodyPr>
            <a:p>
              <a:r>
                <a:rPr lang="en-US" altLang="zh-CN" sz="2800" dirty="0">
                  <a:solidFill>
                    <a:schemeClr val="bg1"/>
                  </a:solidFill>
                  <a:latin typeface="微软雅黑" panose="020B0503020204020204" charset="-122"/>
                  <a:ea typeface="微软雅黑" panose="020B0503020204020204" charset="-122"/>
                  <a:cs typeface="微软雅黑" panose="020B0503020204020204" charset="-122"/>
                  <a:sym typeface="+mn-lt"/>
                </a:rPr>
                <a:t>01</a:t>
              </a:r>
              <a:r>
                <a:rPr lang="en-US" altLang="zh-CN" sz="2800" dirty="0">
                  <a:latin typeface="微软雅黑" panose="020B0503020204020204" charset="-122"/>
                  <a:ea typeface="微软雅黑" panose="020B0503020204020204" charset="-122"/>
                  <a:cs typeface="微软雅黑" panose="020B0503020204020204" charset="-122"/>
                  <a:sym typeface="+mn-lt"/>
                </a:rPr>
                <a:t>  </a:t>
              </a:r>
              <a:r>
                <a:rPr lang="zh-CN" altLang="en-US" sz="20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lt"/>
                </a:rPr>
                <a:t>中法企业合作案例——吉致汽车金融公司</a:t>
              </a:r>
              <a:endParaRPr lang="zh-CN" altLang="en-US" sz="20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randombar(horizontal)">
                                      <p:cBhvr>
                                        <p:cTn id="14" dur="500"/>
                                        <p:tgtEl>
                                          <p:spTgt spid="37"/>
                                        </p:tgtEl>
                                      </p:cBhvr>
                                    </p:animEffect>
                                  </p:childTnLst>
                                </p:cTn>
                              </p:par>
                              <p:par>
                                <p:cTn id="15" presetID="14" presetClass="entr" presetSubtype="1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randombar(horizontal)">
                                      <p:cBhvr>
                                        <p:cTn id="17" dur="500"/>
                                        <p:tgtEl>
                                          <p:spTgt spid="38"/>
                                        </p:tgtEl>
                                      </p:cBhvr>
                                    </p:animEffect>
                                  </p:childTnLst>
                                </p:cTn>
                              </p:par>
                              <p:par>
                                <p:cTn id="18" presetID="14" presetClass="entr" presetSubtype="10"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randombar(horizontal)">
                                      <p:cBhvr>
                                        <p:cTn id="20" dur="500"/>
                                        <p:tgtEl>
                                          <p:spTgt spid="39"/>
                                        </p:tgtEl>
                                      </p:cBhvr>
                                    </p:animEffect>
                                  </p:childTnLst>
                                </p:cTn>
                              </p:par>
                              <p:par>
                                <p:cTn id="21" presetID="14" presetClass="entr" presetSubtype="1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par>
                                <p:cTn id="24" presetID="14" presetClass="entr" presetSubtype="1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randombar(horizontal)">
                                      <p:cBhvr>
                                        <p:cTn id="26" dur="500"/>
                                        <p:tgtEl>
                                          <p:spTgt spid="40"/>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500"/>
                                        <p:tgtEl>
                                          <p:spTgt spid="31"/>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randombar(horizontal)">
                                      <p:cBhvr>
                                        <p:cTn id="32" dur="500"/>
                                        <p:tgtEl>
                                          <p:spTgt spid="32"/>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randombar(horizontal)">
                                      <p:cBhvr>
                                        <p:cTn id="35" dur="500"/>
                                        <p:tgtEl>
                                          <p:spTgt spid="33"/>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randombar(horizontal)">
                                      <p:cBhvr>
                                        <p:cTn id="38" dur="500"/>
                                        <p:tgtEl>
                                          <p:spTgt spid="34"/>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randombar(horizontal)">
                                      <p:cBhvr>
                                        <p:cTn id="41" dur="500"/>
                                        <p:tgtEl>
                                          <p:spTgt spid="35"/>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randombar(horizontal)">
                                      <p:cBhvr>
                                        <p:cTn id="44" dur="500"/>
                                        <p:tgtEl>
                                          <p:spTgt spid="36"/>
                                        </p:tgtEl>
                                      </p:cBhvr>
                                    </p:animEffect>
                                  </p:childTnLst>
                                </p:cTn>
                              </p:par>
                              <p:par>
                                <p:cTn id="45" presetID="14" presetClass="entr" presetSubtype="10"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randombar(horizontal)">
                                      <p:cBhvr>
                                        <p:cTn id="47" dur="500"/>
                                        <p:tgtEl>
                                          <p:spTgt spid="2"/>
                                        </p:tgtEl>
                                      </p:cBhvr>
                                    </p:animEffect>
                                  </p:childTnLst>
                                </p:cTn>
                              </p:par>
                              <p:par>
                                <p:cTn id="48" presetID="14" presetClass="entr" presetSubtype="10" fill="hold" nodeType="with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randombar(horizontal)">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1" grpId="0"/>
      <p:bldP spid="32" grpId="0" animBg="1"/>
      <p:bldP spid="33" grpId="0" animBg="1"/>
      <p:bldP spid="34" grpId="0" animBg="1"/>
      <p:bldP spid="35" grpId="0" animBg="1"/>
      <p:bldP spid="36" grpId="0" animBg="1"/>
      <p:bldP spid="31" grpId="1"/>
      <p:bldP spid="32" grpId="1" animBg="1"/>
      <p:bldP spid="33" grpId="1" animBg="1"/>
      <p:bldP spid="34" grpId="1" animBg="1"/>
      <p:bldP spid="35" grpId="1" animBg="1"/>
      <p:bldP spid="3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1613535"/>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en-US" altLang="zh-CN" sz="1600" b="0" dirty="0">
                  <a:solidFill>
                    <a:srgbClr val="080808"/>
                  </a:solidFill>
                </a:rPr>
                <a:t>1.</a:t>
              </a:r>
              <a:r>
                <a:rPr lang="zh-CN" altLang="en-US" sz="1600" b="0" dirty="0">
                  <a:solidFill>
                    <a:srgbClr val="080808"/>
                  </a:solidFill>
                </a:rPr>
                <a:t>吉致汽车金融成立的背景：</a:t>
              </a:r>
              <a:endParaRPr lang="zh-CN" altLang="en-US" sz="1600" b="0" dirty="0">
                <a:solidFill>
                  <a:srgbClr val="080808"/>
                </a:solidFill>
              </a:endParaRPr>
            </a:p>
          </p:txBody>
        </p:sp>
      </p:grpSp>
      <p:sp>
        <p:nvSpPr>
          <p:cNvPr id="16" name="Rectangle 36"/>
          <p:cNvSpPr/>
          <p:nvPr/>
        </p:nvSpPr>
        <p:spPr>
          <a:xfrm>
            <a:off x="1192530" y="2684780"/>
            <a:ext cx="7371715" cy="2999740"/>
          </a:xfrm>
          <a:prstGeom prst="rect">
            <a:avLst/>
          </a:prstGeom>
        </p:spPr>
        <p:txBody>
          <a:bodyPr wrap="square">
            <a:spAutoFit/>
          </a:bodyPr>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随着我国的汽车金融产业链逐步完善。如今，汽车金融服务市场已聚集了商业银行、汽车金融公司、保险公司、租赁公司等多种属性的金融机构。从目前情况来看，拥有主机厂背景的汽车行业金融机构将更受用户的青睐。</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2015 年 8 月，吉致汽车金融有限公司（Genius Auto Finance Co.,Ltd.）成立了，它是一家拥有主机厂背景的全国性执牌汽车金融机构，总部位于中国（上海）自由贸易试验区，公司注册资本 40 亿元人民币，是由吉利汽车控股有限公司（浙江吉利控股集团有限公司的控股子公司，香港上市代码：0175）与法国巴黎银行个人金融（法国巴黎银行全资子公司）合资设立的汽车金融公司，为三大汽车品牌（吉利、沃尔沃和领克）的经销商和客户提供批售、零售融资及相关服务。</a:t>
            </a:r>
            <a:endParaRPr sz="1400" dirty="0">
              <a:latin typeface="微软雅黑" panose="020B0503020204020204" charset="-122"/>
              <a:ea typeface="微软雅黑" panose="020B0503020204020204" charset="-122"/>
              <a:sym typeface="+mn-ea"/>
            </a:endParaRPr>
          </a:p>
        </p:txBody>
      </p:sp>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597265" y="1824990"/>
            <a:ext cx="2696845" cy="44602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edge">
                                      <p:cBhvr>
                                        <p:cTn id="11" dur="2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ssolve">
                                      <p:cBhvr>
                                        <p:cTn id="16" dur="500"/>
                                        <p:tgtEl>
                                          <p:spTgt spid="1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ssolve">
                                      <p:cBhvr>
                                        <p:cTn id="19" dur="500"/>
                                        <p:tgtEl>
                                          <p:spTgt spid="16"/>
                                        </p:tgtEl>
                                      </p:cBhvr>
                                    </p:animEffect>
                                  </p:childTnLst>
                                </p:cTn>
                              </p:par>
                              <p:par>
                                <p:cTn id="20" presetID="9"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6" grpId="0"/>
      <p:bldP spid="1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rcRect r="42548"/>
          <a:stretch>
            <a:fillRect/>
          </a:stretch>
        </p:blipFill>
        <p:spPr>
          <a:xfrm>
            <a:off x="-1422400" y="2364105"/>
            <a:ext cx="5556250" cy="4493895"/>
          </a:xfrm>
          <a:prstGeom prst="rect">
            <a:avLst/>
          </a:prstGeom>
        </p:spPr>
      </p:pic>
      <p:pic>
        <p:nvPicPr>
          <p:cNvPr id="9" name="图片 8"/>
          <p:cNvPicPr>
            <a:picLocks noChangeAspect="1"/>
          </p:cNvPicPr>
          <p:nvPr/>
        </p:nvPicPr>
        <p:blipFill>
          <a:blip r:embed="rId1">
            <a:alphaModFix amt="36000"/>
            <a:clrChange>
              <a:clrFrom>
                <a:srgbClr val="FFFFFF">
                  <a:alpha val="100000"/>
                </a:srgbClr>
              </a:clrFrom>
              <a:clrTo>
                <a:srgbClr val="FFFFFF">
                  <a:alpha val="100000"/>
                  <a:alpha val="0"/>
                </a:srgbClr>
              </a:clrTo>
            </a:clrChange>
          </a:blip>
          <a:srcRect l="58569" b="11869"/>
          <a:stretch>
            <a:fillRect/>
          </a:stretch>
        </p:blipFill>
        <p:spPr>
          <a:xfrm>
            <a:off x="4133215" y="2592705"/>
            <a:ext cx="7905115" cy="3960495"/>
          </a:xfrm>
          <a:prstGeom prst="rect">
            <a:avLst/>
          </a:prstGeom>
        </p:spPr>
      </p:pic>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21" name="组合 20"/>
          <p:cNvGrpSpPr/>
          <p:nvPr/>
        </p:nvGrpSpPr>
        <p:grpSpPr>
          <a:xfrm rot="0">
            <a:off x="1192530" y="1713865"/>
            <a:ext cx="5320030" cy="465455"/>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1305560" y="1828165"/>
            <a:ext cx="236855" cy="236855"/>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14" name="TextBox 31"/>
          <p:cNvSpPr txBox="1"/>
          <p:nvPr/>
        </p:nvSpPr>
        <p:spPr>
          <a:xfrm>
            <a:off x="1706245" y="1828165"/>
            <a:ext cx="4511040" cy="24574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en-US" altLang="zh-CN" sz="1600" b="0" dirty="0">
                <a:solidFill>
                  <a:srgbClr val="080808"/>
                </a:solidFill>
              </a:rPr>
              <a:t>2.</a:t>
            </a:r>
            <a:r>
              <a:rPr lang="zh-CN" altLang="en-US" sz="1600" b="0" dirty="0">
                <a:solidFill>
                  <a:srgbClr val="080808"/>
                </a:solidFill>
              </a:rPr>
              <a:t>中法企业合资打造吉致汽车金融的原因及影响：</a:t>
            </a:r>
            <a:endParaRPr lang="zh-CN" altLang="en-US" sz="1600" b="0" dirty="0">
              <a:solidFill>
                <a:srgbClr val="080808"/>
              </a:solidFill>
            </a:endParaRPr>
          </a:p>
        </p:txBody>
      </p:sp>
      <p:sp>
        <p:nvSpPr>
          <p:cNvPr id="16" name="Rectangle 36"/>
          <p:cNvSpPr/>
          <p:nvPr/>
        </p:nvSpPr>
        <p:spPr>
          <a:xfrm>
            <a:off x="4133850" y="3190240"/>
            <a:ext cx="7510780" cy="2353310"/>
          </a:xfrm>
          <a:prstGeom prst="rect">
            <a:avLst/>
          </a:prstGeom>
        </p:spPr>
        <p:txBody>
          <a:bodyPr wrap="square">
            <a:spAutoFit/>
          </a:bodyPr>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截至二零二零年十二月，我国的汽车金融公司总量约为二十五家，包括：北京和上海各七家，天津市和安徽省各二家，广东省、湖南省、吉林省、重庆市、陕西省、山东省、浙江省各 1 家，其中属于合资企业就有 9 家，吉致汽车金融就是其中之一。</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一带一路”贸易背景下，吉致汽车金融的成立是响应国家号召的实际举措，代表中国汽车企业以开放的心态积极参与“一带一路”共建，同时运用法国金融服务公司人才资源和经验进行更加标准化的资金运营管理与项目操作沟通，将有助于中国企业进一步减少融资风险，实现互惠互利。</a:t>
            </a:r>
            <a:endParaRPr sz="1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heckerboard(across)">
                                      <p:cBhvr>
                                        <p:cTn id="15" dur="500"/>
                                        <p:tgtEl>
                                          <p:spTgt spid="8"/>
                                        </p:tgtEl>
                                      </p:cBhvr>
                                    </p:animEffect>
                                  </p:childTnLst>
                                </p:cTn>
                              </p:par>
                              <p:par>
                                <p:cTn id="16" presetID="5"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par>
                                <p:cTn id="19" presetID="5" presetClass="entr" presetSubtype="1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checkerboard(across)">
                                      <p:cBhvr>
                                        <p:cTn id="21" dur="500"/>
                                        <p:tgtEl>
                                          <p:spTgt spid="21"/>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checkerboard(across)">
                                      <p:cBhvr>
                                        <p:cTn id="24" dur="500"/>
                                        <p:tgtEl>
                                          <p:spTgt spid="22"/>
                                        </p:tgtEl>
                                      </p:cBhvr>
                                    </p:animEffect>
                                  </p:childTnLst>
                                </p:cTn>
                              </p:par>
                              <p:par>
                                <p:cTn id="25" presetID="5" presetClass="entr" presetSubtype="1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heckerboard(across)">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22" grpId="0" animBg="1"/>
      <p:bldP spid="14" grpId="0"/>
      <p:bldP spid="16" grpId="0"/>
      <p:bldP spid="22" grpId="1" animBg="1"/>
      <p:bldP spid="14" grpId="1"/>
      <p:bldP spid="1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16" name="Rectangle 36"/>
          <p:cNvSpPr/>
          <p:nvPr/>
        </p:nvSpPr>
        <p:spPr>
          <a:xfrm>
            <a:off x="1078230" y="2288540"/>
            <a:ext cx="6610350" cy="3969385"/>
          </a:xfrm>
          <a:prstGeom prst="rect">
            <a:avLst/>
          </a:prstGeom>
        </p:spPr>
        <p:txBody>
          <a:bodyPr wrap="square">
            <a:spAutoFit/>
          </a:bodyPr>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随着中国经济的发展、世界经济的一体化和中外交流的频繁，越来越多的国内企业开始与外国企业合作。二零一五年，吉利汽车与法国巴黎银行个人金融共同出资 9亿元，在上海成立了吉致汽车金融有限公司，在获得中国银监会及其他中国相关监管部门批准后吉致正式开展零售融资业务。</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对于吉致汽车金融自身而言，背后吉利汽车主机厂的资源优势让其开展业务更加的顺畅和便捷，加之吸纳了法巴个人金融的先进金融服务经验，带来的是 1+1&gt;2 的合作效果。</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对于行业来说，虽然中国的汽车金融服务行业发展水平相对落后，而在国外，汽车金融的发展已经有一百多年的发展历程，不管其具体行业的发展水平或者整体周边环境的建设都已经日趋完善，建立了一个较为完善和复杂的系统，而且它的发展并不是一步到位，它是在持续的探索中逐步完善和壮大的，所以，引入这些外国汽车金融业发展的经验对中国汽车金融业的发展具有非常重要的意义。</a:t>
            </a:r>
            <a:endParaRPr sz="1400" dirty="0">
              <a:latin typeface="微软雅黑" panose="020B0503020204020204" charset="-122"/>
              <a:ea typeface="微软雅黑" panose="020B0503020204020204" charset="-122"/>
              <a:sym typeface="+mn-ea"/>
            </a:endParaRPr>
          </a:p>
        </p:txBody>
      </p:sp>
      <p:grpSp>
        <p:nvGrpSpPr>
          <p:cNvPr id="17" name="组合 16"/>
          <p:cNvGrpSpPr/>
          <p:nvPr/>
        </p:nvGrpSpPr>
        <p:grpSpPr>
          <a:xfrm>
            <a:off x="1192530" y="1614170"/>
            <a:ext cx="3880485" cy="465455"/>
            <a:chOff x="1397" y="3848"/>
            <a:chExt cx="6111" cy="733"/>
          </a:xfrm>
        </p:grpSpPr>
        <p:grpSp>
          <p:nvGrpSpPr>
            <p:cNvPr id="13" name="组合 12"/>
            <p:cNvGrpSpPr/>
            <p:nvPr/>
          </p:nvGrpSpPr>
          <p:grpSpPr>
            <a:xfrm rot="0">
              <a:off x="1397" y="3848"/>
              <a:ext cx="6111" cy="733"/>
              <a:chOff x="2173926" y="3285519"/>
              <a:chExt cx="4572535" cy="548848"/>
            </a:xfrm>
          </p:grpSpPr>
          <p:grpSp>
            <p:nvGrpSpPr>
              <p:cNvPr id="6" name="组合 5"/>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8" name="圆角矩形 7"/>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9" name="圆角矩形 8"/>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椭圆 9"/>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1"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en-US" altLang="zh-CN" sz="1600" b="0" dirty="0">
                  <a:solidFill>
                    <a:srgbClr val="080808"/>
                  </a:solidFill>
                </a:rPr>
                <a:t>3.</a:t>
              </a:r>
              <a:r>
                <a:rPr lang="zh-CN" altLang="en-US" sz="1600" b="0" dirty="0">
                  <a:solidFill>
                    <a:srgbClr val="080808"/>
                  </a:solidFill>
                </a:rPr>
                <a:t>双边合作的积极推动作用：</a:t>
              </a:r>
              <a:endParaRPr lang="zh-CN" altLang="en-US" sz="1600" b="0" dirty="0">
                <a:solidFill>
                  <a:srgbClr val="080808"/>
                </a:solidFill>
              </a:endParaRPr>
            </a:p>
          </p:txBody>
        </p:sp>
      </p:grpSp>
      <p:pic>
        <p:nvPicPr>
          <p:cNvPr id="12" name="图片 1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688580" y="2288540"/>
            <a:ext cx="4028440" cy="36379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par>
                                <p:cTn id="16" presetID="14" presetClass="entr" presetSubtype="1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par>
                                <p:cTn id="19" presetID="14"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6" grpId="0"/>
      <p:bldP spid="1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7250857" y="4175292"/>
            <a:ext cx="2722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模块一　汽车金融服务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37335" y="191308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37335" y="2789287"/>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37335" y="3665486"/>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37335" y="454168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62010" y="191308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62010" y="2791265"/>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62010" y="3669442"/>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62010" y="4547619"/>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04</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899019" y="178711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899019" y="231319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1" name="文本框 20"/>
          <p:cNvSpPr txBox="1"/>
          <p:nvPr/>
        </p:nvSpPr>
        <p:spPr>
          <a:xfrm>
            <a:off x="3899019" y="2672835"/>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故事引入</a:t>
            </a:r>
            <a:endParaRPr lang="zh-CN" altLang="en-US" sz="3200" dirty="0">
              <a:latin typeface="方正粗黑宋简体" panose="02000000000000000000" charset="-122"/>
              <a:ea typeface="方正粗黑宋简体" panose="02000000000000000000" charset="-122"/>
            </a:endParaRPr>
          </a:p>
        </p:txBody>
      </p:sp>
      <p:sp>
        <p:nvSpPr>
          <p:cNvPr id="22" name="文本框 21"/>
          <p:cNvSpPr txBox="1"/>
          <p:nvPr/>
        </p:nvSpPr>
        <p:spPr>
          <a:xfrm>
            <a:off x="3899019" y="3211406"/>
            <a:ext cx="238315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STORY INTRODUCTION</a:t>
            </a:r>
            <a:endParaRPr lang="en-US" altLang="zh-CN" sz="1000" spc="300" dirty="0">
              <a:latin typeface="方正粗黑宋简体" panose="02000000000000000000" charset="-122"/>
              <a:ea typeface="方正粗黑宋简体" panose="02000000000000000000" charset="-122"/>
            </a:endParaRPr>
          </a:p>
        </p:txBody>
      </p:sp>
      <p:sp>
        <p:nvSpPr>
          <p:cNvPr id="23" name="文本框 22"/>
          <p:cNvSpPr txBox="1"/>
          <p:nvPr/>
        </p:nvSpPr>
        <p:spPr>
          <a:xfrm>
            <a:off x="3899019" y="357216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3899019" y="4109614"/>
            <a:ext cx="225996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899019" y="442304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899019" y="5007823"/>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down)">
                                      <p:cBhvr>
                                        <p:cTn id="44" dur="500"/>
                                        <p:tgtEl>
                                          <p:spTgt spid="1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down)">
                                      <p:cBhvr>
                                        <p:cTn id="50" dur="500"/>
                                        <p:tgtEl>
                                          <p:spTgt spid="23"/>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down)">
                                      <p:cBhvr>
                                        <p:cTn id="53" dur="500"/>
                                        <p:tgtEl>
                                          <p:spTgt spid="2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down)">
                                      <p:cBhvr>
                                        <p:cTn id="60" dur="500"/>
                                        <p:tgtEl>
                                          <p:spTgt spid="1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3" grpId="0" bldLvl="0" animBg="1"/>
      <p:bldP spid="14" grpId="0" bldLvl="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能掌握汽车金融公司的定义与特征</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能了解汽车金融公司的融资及盈利模式</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能熟悉并分析国内外汽车金融公司的发展</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故事引入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602380" y="4275060"/>
            <a:ext cx="298640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STORY INTRODUCTION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TextBox 6"/>
          <p:cNvSpPr txBox="1"/>
          <p:nvPr/>
        </p:nvSpPr>
        <p:spPr>
          <a:xfrm>
            <a:off x="839470" y="2061210"/>
            <a:ext cx="5845175" cy="3322955"/>
          </a:xfrm>
          <a:prstGeom prst="rect">
            <a:avLst/>
          </a:prstGeom>
          <a:noFill/>
          <a:ln>
            <a:noFill/>
          </a:ln>
        </p:spPr>
        <p:txBody>
          <a:bodyPr wrap="square" rtlCol="0">
            <a:spAutoFit/>
          </a:bodyPr>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大众汽车（德语：Volkswagen）是一家总部位于德国沃尔夫斯堡的汽车制造公司，也是世界四大汽车生产商之一的大众集团的核心企业。</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大众汽车金融服务是大众汽车集团的一个重要业务组成，由大众汽车金融服务股份公司及其联营公司、大众汽车银行有限责任公司、保时捷金融服务、以及在美国、加拿大直接或间接隶属于大众汽车股份公司的金融服务公司构成。其核心业务领域涵盖了面向经销商和客户的个人信贷与融资、租赁、银行和保险、车队管理以及移动出行解决方案等业务。大众汽车金融服务在全球拥有16558名员工，其中在德员工7472名。截至2020年12月31日，大众汽车金融服务的总资产约为2256亿欧元，营业利润为28亿欧元，现存合同存量为2190万单。</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333740" y="5229225"/>
            <a:ext cx="1706880" cy="368300"/>
          </a:xfrm>
          <a:prstGeom prst="rect">
            <a:avLst/>
          </a:prstGeom>
          <a:noFill/>
        </p:spPr>
        <p:txBody>
          <a:bodyPr wrap="none" rtlCol="0" anchor="t">
            <a:spAutoFit/>
          </a:bodyPr>
          <a:p>
            <a:pPr indent="0" algn="ctr" fontAlgn="auto">
              <a:lnSpc>
                <a:spcPct val="150000"/>
              </a:lnSpc>
              <a:defRPr/>
            </a:pP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大众汽车金融服务公司</a:t>
            </a:r>
            <a:endPar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1" descr="大众汽车金融(1)"/>
          <p:cNvPicPr>
            <a:picLocks noChangeAspect="1"/>
          </p:cNvPicPr>
          <p:nvPr/>
        </p:nvPicPr>
        <p:blipFill>
          <a:blip r:embed="rId1"/>
          <a:stretch>
            <a:fillRect/>
          </a:stretch>
        </p:blipFill>
        <p:spPr>
          <a:xfrm>
            <a:off x="7044055" y="2205355"/>
            <a:ext cx="4286885" cy="28587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9"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ssolve">
                                      <p:cBhvr>
                                        <p:cTn id="17" dur="500"/>
                                        <p:tgtEl>
                                          <p:spTgt spid="2"/>
                                        </p:tgtEl>
                                      </p:cBhvr>
                                    </p:animEffect>
                                  </p:childTnLst>
                                </p:cTn>
                              </p:par>
                              <p:par>
                                <p:cTn id="18" presetID="9"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p:bldP spid="2" grpId="0"/>
      <p:bldP spid="3" grpId="1"/>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TextBox 6"/>
          <p:cNvSpPr txBox="1"/>
          <p:nvPr/>
        </p:nvSpPr>
        <p:spPr>
          <a:xfrm>
            <a:off x="1209040" y="2421255"/>
            <a:ext cx="5118735" cy="2676525"/>
          </a:xfrm>
          <a:prstGeom prst="rect">
            <a:avLst/>
          </a:prstGeom>
          <a:noFill/>
          <a:ln>
            <a:noFill/>
          </a:ln>
        </p:spPr>
        <p:txBody>
          <a:bodyPr wrap="square" rtlCol="0">
            <a:spAutoFit/>
          </a:bodyPr>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大众汽车金融（中国）有限公司是2004年成立的中国第一家外商独资汽车金融公司。大众汽车金融服务中国与上汽大众、一汽-大众、大众汽车（安徽）有限公司、大众汽车集团（中国）销售有限公司等企业紧密协作，为包括大众汽车、奥迪、斯柯达、捷达、保时捷、斯堪尼亚、宾利、兰博基尼以及曼恩在内的大众汽车集团各品牌提供一系列创新金融服务。目前的主要业务范围包括：新车与二手车零售信贷、经销商融资、经营性租赁、融资租赁等。</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600190" y="2748915"/>
            <a:ext cx="813435" cy="751205"/>
          </a:xfrm>
          <a:prstGeom prst="rect">
            <a:avLst/>
          </a:prstGeom>
        </p:spPr>
      </p:pic>
      <p:pic>
        <p:nvPicPr>
          <p:cNvPr id="5" name="图片 4"/>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7465060" y="2709545"/>
            <a:ext cx="1983740" cy="829945"/>
          </a:xfrm>
          <a:prstGeom prst="rect">
            <a:avLst/>
          </a:prstGeom>
        </p:spPr>
      </p:pic>
      <p:pic>
        <p:nvPicPr>
          <p:cNvPr id="6" name="图片 5"/>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9336405" y="2492375"/>
            <a:ext cx="942975" cy="1014095"/>
          </a:xfrm>
          <a:prstGeom prst="rect">
            <a:avLst/>
          </a:prstGeom>
        </p:spPr>
      </p:pic>
      <p:pic>
        <p:nvPicPr>
          <p:cNvPr id="8" name="图片 7"/>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7664450" y="3789045"/>
            <a:ext cx="1784350" cy="901700"/>
          </a:xfrm>
          <a:prstGeom prst="rect">
            <a:avLst/>
          </a:prstGeom>
        </p:spPr>
      </p:pic>
      <p:pic>
        <p:nvPicPr>
          <p:cNvPr id="9" name="图片 8"/>
          <p:cNvPicPr>
            <a:picLocks noChangeAspect="1"/>
          </p:cNvPicPr>
          <p:nvPr/>
        </p:nvPicPr>
        <p:blipFill>
          <a:blip r:embed="rId5">
            <a:clrChange>
              <a:clrFrom>
                <a:srgbClr val="F6F6F6">
                  <a:alpha val="100000"/>
                </a:srgbClr>
              </a:clrFrom>
              <a:clrTo>
                <a:srgbClr val="F6F6F6">
                  <a:alpha val="100000"/>
                  <a:alpha val="0"/>
                </a:srgbClr>
              </a:clrTo>
            </a:clrChange>
          </a:blip>
          <a:stretch>
            <a:fillRect/>
          </a:stretch>
        </p:blipFill>
        <p:spPr>
          <a:xfrm>
            <a:off x="6708140" y="3800475"/>
            <a:ext cx="705485" cy="878840"/>
          </a:xfrm>
          <a:prstGeom prst="rect">
            <a:avLst/>
          </a:prstGeom>
        </p:spPr>
      </p:pic>
      <p:pic>
        <p:nvPicPr>
          <p:cNvPr id="10" name="图片 9"/>
          <p:cNvPicPr>
            <a:picLocks noChangeAspect="1"/>
          </p:cNvPicPr>
          <p:nvPr/>
        </p:nvPicPr>
        <p:blipFill>
          <a:blip r:embed="rId6">
            <a:clrChange>
              <a:clrFrom>
                <a:srgbClr val="F6F6F6">
                  <a:alpha val="100000"/>
                </a:srgbClr>
              </a:clrFrom>
              <a:clrTo>
                <a:srgbClr val="F6F6F6">
                  <a:alpha val="100000"/>
                  <a:alpha val="0"/>
                </a:srgbClr>
              </a:clrTo>
            </a:clrChange>
          </a:blip>
          <a:stretch>
            <a:fillRect/>
          </a:stretch>
        </p:blipFill>
        <p:spPr>
          <a:xfrm>
            <a:off x="9528175" y="3836670"/>
            <a:ext cx="751205" cy="8058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故事引入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3" name="TextBox 6"/>
          <p:cNvSpPr txBox="1"/>
          <p:nvPr/>
        </p:nvSpPr>
        <p:spPr>
          <a:xfrm>
            <a:off x="839470" y="2061210"/>
            <a:ext cx="5845175" cy="3322955"/>
          </a:xfrm>
          <a:prstGeom prst="rect">
            <a:avLst/>
          </a:prstGeom>
          <a:noFill/>
          <a:ln>
            <a:noFill/>
          </a:ln>
        </p:spPr>
        <p:txBody>
          <a:bodyPr wrap="square" rtlCol="0">
            <a:spAutoFit/>
          </a:bodyPr>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2021年，大众汽车金融中国深化数字化创新，助力新能源直销金融一体化。FS。（大众汽车金融在线）经销商端系统实现了与上汽大众及一汽-大众厂家系统的线上对接，客户可通过ID. HUB直接线上申请金融分期服务，通过全线上的电子申请，电子合同功能，实现贷款流程线上化。大众汽车金融在线经销商端的数字化创新，极大地便利了客户操作，增强了客户的金融服务体验。</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作为中国汽车金融行业的领跑者，大众汽车金融中国凭借不断优化流程管理，致力于数字化创新，助力新能源直销金融一体化及推出联名营销等创新模式的出色表现在21世纪「金引擎」汽车产业竞争力研究（2021）评选中斩获“最佳创新型汽车金融公司”称号。</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7752715" y="4725670"/>
            <a:ext cx="3006090" cy="368300"/>
          </a:xfrm>
          <a:prstGeom prst="rect">
            <a:avLst/>
          </a:prstGeom>
          <a:noFill/>
        </p:spPr>
        <p:txBody>
          <a:bodyPr wrap="none" rtlCol="0" anchor="t">
            <a:spAutoFit/>
          </a:bodyPr>
          <a:p>
            <a:pPr indent="0" algn="ctr" fontAlgn="auto">
              <a:lnSpc>
                <a:spcPct val="150000"/>
              </a:lnSpc>
              <a:defRPr/>
            </a:pPr>
            <a:r>
              <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rPr>
              <a:t>21世纪「金引擎」汽车产业峰会（2021）</a:t>
            </a:r>
            <a:endParaRPr lang="zh-CN" altLang="en-US" sz="12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3" descr="E:\汽车活页教材\汽车金融资料\图素\「金引擎」汽车产业竞争力研究（2021）(1).png「金引擎」汽车产业竞争力研究（2021）(1)"/>
          <p:cNvPicPr>
            <a:picLocks noChangeAspect="1"/>
          </p:cNvPicPr>
          <p:nvPr/>
        </p:nvPicPr>
        <p:blipFill>
          <a:blip r:embed="rId1"/>
          <a:srcRect/>
          <a:stretch>
            <a:fillRect/>
          </a:stretch>
        </p:blipFill>
        <p:spPr>
          <a:xfrm>
            <a:off x="6888163" y="2421255"/>
            <a:ext cx="4323715" cy="22898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p:tgtEl>
                                          <p:spTgt spid="6"/>
                                        </p:tgtEl>
                                        <p:attrNameLst>
                                          <p:attrName>ppt_y</p:attrName>
                                        </p:attrNameLst>
                                      </p:cBhvr>
                                      <p:tavLst>
                                        <p:tav tm="0">
                                          <p:val>
                                            <p:strVal val="#ppt_y+#ppt_h*1.125000"/>
                                          </p:val>
                                        </p:tav>
                                        <p:tav tm="100000">
                                          <p:val>
                                            <p:strVal val="#ppt_y"/>
                                          </p:val>
                                        </p:tav>
                                      </p:tavLst>
                                    </p:anim>
                                    <p:animEffect transition="in" filter="wipe(up)">
                                      <p:cBhvr>
                                        <p:cTn id="19" dur="500"/>
                                        <p:tgtEl>
                                          <p:spTgt spid="6"/>
                                        </p:tgtEl>
                                      </p:cBhvr>
                                    </p:animEffect>
                                  </p:childTnLst>
                                </p:cTn>
                              </p:par>
                              <p:par>
                                <p:cTn id="20" presetID="1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3" grpId="0"/>
      <p:bldP spid="6" grpId="0"/>
      <p:bldP spid="3" grpId="1"/>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tags/tag1.xml><?xml version="1.0" encoding="utf-8"?>
<p:tagLst xmlns:p="http://schemas.openxmlformats.org/presentationml/2006/main">
  <p:tag name="KSO_WM_UNIT_TABLE_BEAUTIFY" val="smartTable{d30e3fe7-9086-416f-b69b-77045f5c76e8}"/>
</p:tagLst>
</file>

<file path=ppt/tags/tag2.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3408</Words>
  <Application>WPS 演示</Application>
  <PresentationFormat>宽屏</PresentationFormat>
  <Paragraphs>280</Paragraphs>
  <Slides>19</Slides>
  <Notes>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19</vt:i4>
      </vt:variant>
    </vt:vector>
  </HeadingPairs>
  <TitlesOfParts>
    <vt:vector size="34"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思源宋体 CN Heavy</vt:lpstr>
      <vt:lpstr>Arial Unicode MS</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248</cp:revision>
  <dcterms:created xsi:type="dcterms:W3CDTF">2022-01-06T03:07:00Z</dcterms:created>
  <dcterms:modified xsi:type="dcterms:W3CDTF">2024-06-18T14:10:29Z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